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9JBYRgyMGCfYcdSR1IAvmmp94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1724" autoAdjust="0"/>
  </p:normalViewPr>
  <p:slideViewPr>
    <p:cSldViewPr snapToGrid="0">
      <p:cViewPr varScale="1">
        <p:scale>
          <a:sx n="52" d="100"/>
          <a:sy n="52" d="100"/>
        </p:scale>
        <p:origin x="1434" y="102"/>
      </p:cViewPr>
      <p:guideLst>
        <p:guide orient="horz" pos="2160"/>
        <p:guide pos="3840"/>
      </p:guideLst>
    </p:cSldViewPr>
  </p:slideViewPr>
  <p:outlineViewPr>
    <p:cViewPr>
      <p:scale>
        <a:sx n="33" d="100"/>
        <a:sy n="33" d="100"/>
      </p:scale>
      <p:origin x="0" y="114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241300" algn="l" rtl="0">
              <a:lnSpc>
                <a:spcPct val="100000"/>
              </a:lnSpc>
              <a:spcBef>
                <a:spcPts val="0"/>
              </a:spcBef>
              <a:spcAft>
                <a:spcPts val="0"/>
              </a:spcAft>
              <a:buSzPts val="1600"/>
              <a:buNone/>
            </a:pPr>
            <a:r>
              <a:rPr lang="en-US" dirty="0"/>
              <a:t>Nexus </a:t>
            </a:r>
            <a:r>
              <a:rPr lang="en-US" dirty="0" err="1"/>
              <a:t>agrega</a:t>
            </a:r>
            <a:r>
              <a:rPr lang="en-US" dirty="0"/>
              <a:t> o </a:t>
            </a:r>
            <a:r>
              <a:rPr lang="en-US" dirty="0" err="1"/>
              <a:t>extiende</a:t>
            </a:r>
            <a:r>
              <a:rPr lang="en-US" dirty="0"/>
              <a:t> los </a:t>
            </a:r>
            <a:r>
              <a:rPr lang="en-US" dirty="0" err="1"/>
              <a:t>eventos</a:t>
            </a:r>
            <a:r>
              <a:rPr lang="en-US" dirty="0"/>
              <a:t> </a:t>
            </a:r>
            <a:r>
              <a:rPr lang="en-US" dirty="0" err="1"/>
              <a:t>definidos</a:t>
            </a:r>
            <a:r>
              <a:rPr lang="en-US" dirty="0"/>
              <a:t> por Scrum. La </a:t>
            </a:r>
            <a:r>
              <a:rPr lang="en-US" dirty="0" err="1"/>
              <a:t>duración</a:t>
            </a:r>
            <a:r>
              <a:rPr lang="en-US" dirty="0"/>
              <a:t> de los </a:t>
            </a:r>
            <a:r>
              <a:rPr lang="en-US" dirty="0" err="1"/>
              <a:t>eventos</a:t>
            </a:r>
            <a:r>
              <a:rPr lang="en-US" dirty="0"/>
              <a:t> Nexus se </a:t>
            </a:r>
            <a:r>
              <a:rPr lang="en-US" dirty="0" err="1"/>
              <a:t>guía</a:t>
            </a:r>
            <a:r>
              <a:rPr lang="en-US" dirty="0"/>
              <a:t> por la </a:t>
            </a:r>
            <a:r>
              <a:rPr lang="en-US" dirty="0" err="1"/>
              <a:t>duración</a:t>
            </a:r>
            <a:r>
              <a:rPr lang="en-US" dirty="0"/>
              <a:t> de los </a:t>
            </a:r>
            <a:r>
              <a:rPr lang="en-US" dirty="0" err="1"/>
              <a:t>eventos</a:t>
            </a:r>
            <a:r>
              <a:rPr lang="en-US" dirty="0"/>
              <a:t> </a:t>
            </a:r>
            <a:r>
              <a:rPr lang="en-US" dirty="0" err="1"/>
              <a:t>correspondientes</a:t>
            </a:r>
            <a:r>
              <a:rPr lang="en-US" dirty="0"/>
              <a:t> en la </a:t>
            </a:r>
            <a:r>
              <a:rPr lang="en-US" dirty="0" err="1"/>
              <a:t>Guía</a:t>
            </a:r>
            <a:r>
              <a:rPr lang="en-US" dirty="0"/>
              <a:t> de Scrum. Tienen </a:t>
            </a:r>
            <a:r>
              <a:rPr lang="en-US" dirty="0" err="1"/>
              <a:t>definido</a:t>
            </a:r>
            <a:r>
              <a:rPr lang="en-US" dirty="0"/>
              <a:t> un bloque de tiempo </a:t>
            </a:r>
            <a:r>
              <a:rPr lang="en-US" dirty="0" err="1"/>
              <a:t>adicional</a:t>
            </a:r>
            <a:r>
              <a:rPr lang="en-US" dirty="0"/>
              <a:t> a sus </a:t>
            </a:r>
            <a:r>
              <a:rPr lang="en-US" dirty="0" err="1"/>
              <a:t>correspondientes</a:t>
            </a:r>
            <a:r>
              <a:rPr lang="en-US" dirty="0"/>
              <a:t> </a:t>
            </a:r>
            <a:r>
              <a:rPr lang="en-US" dirty="0" err="1"/>
              <a:t>eventos</a:t>
            </a:r>
            <a:r>
              <a:rPr lang="en-US" dirty="0"/>
              <a:t> de Scrum.   A escala, </a:t>
            </a:r>
            <a:r>
              <a:rPr lang="en-US" dirty="0" err="1"/>
              <a:t>puede</a:t>
            </a:r>
            <a:r>
              <a:rPr lang="en-US" dirty="0"/>
              <a:t> que no sea </a:t>
            </a:r>
            <a:r>
              <a:rPr lang="en-US" dirty="0" err="1"/>
              <a:t>práctico</a:t>
            </a:r>
            <a:r>
              <a:rPr lang="en-US" dirty="0"/>
              <a:t> que todos los </a:t>
            </a:r>
            <a:r>
              <a:rPr lang="en-US" dirty="0" err="1"/>
              <a:t>miembros</a:t>
            </a:r>
            <a:r>
              <a:rPr lang="en-US" dirty="0"/>
              <a:t> del Nexus </a:t>
            </a:r>
            <a:r>
              <a:rPr lang="en-US" dirty="0" err="1"/>
              <a:t>participen</a:t>
            </a:r>
            <a:r>
              <a:rPr lang="en-US" dirty="0"/>
              <a:t> para </a:t>
            </a:r>
            <a:r>
              <a:rPr lang="en-US" dirty="0" err="1"/>
              <a:t>compartir</a:t>
            </a:r>
            <a:r>
              <a:rPr lang="en-US" dirty="0"/>
              <a:t> información o </a:t>
            </a:r>
            <a:r>
              <a:rPr lang="en-US" dirty="0" err="1"/>
              <a:t>llegar</a:t>
            </a:r>
            <a:r>
              <a:rPr lang="en-US" dirty="0"/>
              <a:t> a un </a:t>
            </a:r>
            <a:r>
              <a:rPr lang="en-US" dirty="0" err="1"/>
              <a:t>acuerdo</a:t>
            </a:r>
            <a:r>
              <a:rPr lang="en-US" dirty="0"/>
              <a:t>. </a:t>
            </a:r>
            <a:r>
              <a:rPr lang="en-US" dirty="0" err="1"/>
              <a:t>Excepto</a:t>
            </a:r>
            <a:r>
              <a:rPr lang="en-US" dirty="0"/>
              <a:t> </a:t>
            </a:r>
            <a:r>
              <a:rPr lang="en-US" dirty="0" err="1"/>
              <a:t>donde</a:t>
            </a:r>
            <a:r>
              <a:rPr lang="en-US" dirty="0"/>
              <a:t> se </a:t>
            </a:r>
            <a:r>
              <a:rPr lang="en-US" dirty="0" err="1"/>
              <a:t>indique</a:t>
            </a:r>
            <a:r>
              <a:rPr lang="en-US" dirty="0"/>
              <a:t>, los </a:t>
            </a:r>
            <a:r>
              <a:rPr lang="en-US" dirty="0" err="1"/>
              <a:t>eventos</a:t>
            </a:r>
            <a:r>
              <a:rPr lang="en-US" dirty="0"/>
              <a:t> de Nexus son </a:t>
            </a:r>
            <a:r>
              <a:rPr lang="en-US" dirty="0" err="1"/>
              <a:t>atendidos</a:t>
            </a:r>
            <a:r>
              <a:rPr lang="en-US" dirty="0"/>
              <a:t> por los </a:t>
            </a:r>
            <a:r>
              <a:rPr lang="en-US" dirty="0" err="1"/>
              <a:t>miembros</a:t>
            </a:r>
            <a:r>
              <a:rPr lang="en-US" dirty="0"/>
              <a:t> del Nexus que </a:t>
            </a:r>
            <a:r>
              <a:rPr lang="en-US" dirty="0" err="1"/>
              <a:t>sean</a:t>
            </a:r>
            <a:r>
              <a:rPr lang="en-US" dirty="0"/>
              <a:t> </a:t>
            </a:r>
            <a:r>
              <a:rPr lang="en-US" dirty="0" err="1"/>
              <a:t>necesarios</a:t>
            </a:r>
            <a:r>
              <a:rPr lang="en-US" dirty="0"/>
              <a:t> para </a:t>
            </a:r>
            <a:r>
              <a:rPr lang="en-US" dirty="0" err="1"/>
              <a:t>lograr</a:t>
            </a:r>
            <a:r>
              <a:rPr lang="en-US" dirty="0"/>
              <a:t> el </a:t>
            </a:r>
            <a:r>
              <a:rPr lang="en-US" dirty="0" err="1"/>
              <a:t>resultado</a:t>
            </a:r>
            <a:r>
              <a:rPr lang="en-US" dirty="0"/>
              <a:t> </a:t>
            </a:r>
            <a:r>
              <a:rPr lang="en-US" dirty="0" err="1"/>
              <a:t>previsto</a:t>
            </a:r>
            <a:r>
              <a:rPr lang="en-US" dirty="0"/>
              <a:t> del </a:t>
            </a:r>
            <a:r>
              <a:rPr lang="en-US" dirty="0" err="1"/>
              <a:t>evento</a:t>
            </a:r>
            <a:r>
              <a:rPr lang="en-US" dirty="0"/>
              <a:t> de la </a:t>
            </a:r>
            <a:r>
              <a:rPr lang="en-US" dirty="0" err="1"/>
              <a:t>manera</a:t>
            </a:r>
            <a:r>
              <a:rPr lang="en-US" dirty="0"/>
              <a:t> más </a:t>
            </a:r>
            <a:r>
              <a:rPr lang="en-US" dirty="0" err="1"/>
              <a:t>efectiva</a:t>
            </a:r>
            <a:r>
              <a:rPr lang="en-US" dirty="0"/>
              <a:t>.</a:t>
            </a:r>
            <a:endParaRPr dirty="0"/>
          </a:p>
          <a:p>
            <a:pPr marL="342900" lvl="0" indent="-241300" algn="l" rtl="0">
              <a:lnSpc>
                <a:spcPct val="100000"/>
              </a:lnSpc>
              <a:spcBef>
                <a:spcPts val="0"/>
              </a:spcBef>
              <a:spcAft>
                <a:spcPts val="0"/>
              </a:spcAft>
              <a:buSzPts val="1600"/>
              <a:buNone/>
            </a:pPr>
            <a:r>
              <a:rPr lang="en-US" dirty="0"/>
              <a:t>Sprint :</a:t>
            </a:r>
            <a:endParaRPr dirty="0"/>
          </a:p>
          <a:p>
            <a:pPr marL="342900" lvl="0" indent="-241300" algn="l" rtl="0">
              <a:lnSpc>
                <a:spcPct val="100000"/>
              </a:lnSpc>
              <a:spcBef>
                <a:spcPts val="0"/>
              </a:spcBef>
              <a:spcAft>
                <a:spcPts val="0"/>
              </a:spcAft>
              <a:buSzPts val="1600"/>
              <a:buNone/>
            </a:pPr>
            <a:endParaRPr dirty="0"/>
          </a:p>
          <a:p>
            <a:pPr marL="342900" lvl="0" indent="-241300" algn="l" rtl="0">
              <a:lnSpc>
                <a:spcPct val="100000"/>
              </a:lnSpc>
              <a:spcBef>
                <a:spcPts val="0"/>
              </a:spcBef>
              <a:spcAft>
                <a:spcPts val="0"/>
              </a:spcAft>
              <a:buSzPts val="1600"/>
              <a:buNone/>
            </a:pPr>
            <a:r>
              <a:rPr lang="en-US" dirty="0"/>
              <a:t> Es una </a:t>
            </a:r>
            <a:r>
              <a:rPr lang="en-US" dirty="0" err="1"/>
              <a:t>iteración</a:t>
            </a:r>
            <a:r>
              <a:rPr lang="en-US" dirty="0"/>
              <a:t> de tiempo </a:t>
            </a:r>
            <a:r>
              <a:rPr lang="en-US" dirty="0" err="1"/>
              <a:t>fijo</a:t>
            </a:r>
            <a:r>
              <a:rPr lang="en-US" dirty="0"/>
              <a:t>, </a:t>
            </a:r>
            <a:r>
              <a:rPr lang="en-US" dirty="0" err="1"/>
              <a:t>donde</a:t>
            </a:r>
            <a:r>
              <a:rPr lang="en-US" dirty="0"/>
              <a:t> se </a:t>
            </a:r>
            <a:r>
              <a:rPr lang="en-US" dirty="0" err="1"/>
              <a:t>ejecutan</a:t>
            </a:r>
            <a:r>
              <a:rPr lang="en-US" dirty="0"/>
              <a:t> las </a:t>
            </a:r>
            <a:r>
              <a:rPr lang="en-US" dirty="0" err="1"/>
              <a:t>ceremonias</a:t>
            </a:r>
            <a:r>
              <a:rPr lang="en-US" dirty="0"/>
              <a:t> al </a:t>
            </a:r>
            <a:r>
              <a:rPr lang="en-US" dirty="0" err="1"/>
              <a:t>finalizar</a:t>
            </a:r>
            <a:r>
              <a:rPr lang="en-US" dirty="0"/>
              <a:t> se </a:t>
            </a:r>
            <a:r>
              <a:rPr lang="en-US" dirty="0" err="1"/>
              <a:t>crea</a:t>
            </a:r>
            <a:r>
              <a:rPr lang="en-US" dirty="0"/>
              <a:t> el </a:t>
            </a:r>
            <a:r>
              <a:rPr lang="en-US" dirty="0" err="1"/>
              <a:t>producto</a:t>
            </a:r>
            <a:endParaRPr dirty="0"/>
          </a:p>
          <a:p>
            <a:pPr marL="0" lvl="0" indent="0" algn="l" rtl="0">
              <a:lnSpc>
                <a:spcPct val="100000"/>
              </a:lnSpc>
              <a:spcBef>
                <a:spcPts val="0"/>
              </a:spcBef>
              <a:spcAft>
                <a:spcPts val="0"/>
              </a:spcAft>
              <a:buSzPts val="1100"/>
              <a:buNone/>
            </a:pPr>
            <a:endParaRPr dirty="0"/>
          </a:p>
        </p:txBody>
      </p:sp>
      <p:sp>
        <p:nvSpPr>
          <p:cNvPr id="225" name="Google Shape;2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El </a:t>
            </a:r>
            <a:r>
              <a:rPr lang="en-US" dirty="0" err="1"/>
              <a:t>Refinamiento</a:t>
            </a:r>
            <a:r>
              <a:rPr lang="en-US" dirty="0"/>
              <a:t> Entre </a:t>
            </a:r>
            <a:r>
              <a:rPr lang="en-US" dirty="0" err="1"/>
              <a:t>Equipos</a:t>
            </a:r>
            <a:r>
              <a:rPr lang="en-US" dirty="0"/>
              <a:t> del Product Backlog se </a:t>
            </a:r>
            <a:r>
              <a:rPr lang="en-US" dirty="0" err="1"/>
              <a:t>realiza</a:t>
            </a:r>
            <a:r>
              <a:rPr lang="en-US" dirty="0"/>
              <a:t>  de </a:t>
            </a:r>
            <a:r>
              <a:rPr lang="en-US" dirty="0" err="1"/>
              <a:t>manera</a:t>
            </a:r>
            <a:r>
              <a:rPr lang="en-US" dirty="0"/>
              <a:t> continua para </a:t>
            </a:r>
            <a:r>
              <a:rPr lang="en-US" dirty="0" err="1"/>
              <a:t>identificar</a:t>
            </a:r>
            <a:r>
              <a:rPr lang="en-US" dirty="0"/>
              <a:t>, </a:t>
            </a:r>
            <a:r>
              <a:rPr lang="en-US" dirty="0" err="1"/>
              <a:t>reducir</a:t>
            </a:r>
            <a:r>
              <a:rPr lang="en-US" dirty="0"/>
              <a:t> o </a:t>
            </a:r>
            <a:r>
              <a:rPr lang="en-US" dirty="0" err="1"/>
              <a:t>eliminar</a:t>
            </a:r>
            <a:r>
              <a:rPr lang="en-US" dirty="0"/>
              <a:t> las </a:t>
            </a:r>
            <a:r>
              <a:rPr lang="en-US" dirty="0" err="1"/>
              <a:t>dependencias</a:t>
            </a:r>
            <a:r>
              <a:rPr lang="en-US" dirty="0"/>
              <a:t> entre </a:t>
            </a:r>
            <a:r>
              <a:rPr lang="en-US" dirty="0" err="1"/>
              <a:t>equipos</a:t>
            </a:r>
            <a:r>
              <a:rPr lang="en-US" dirty="0"/>
              <a:t> </a:t>
            </a:r>
            <a:r>
              <a:rPr lang="en-US" dirty="0" err="1"/>
              <a:t>donde</a:t>
            </a:r>
            <a:r>
              <a:rPr lang="en-US" dirty="0"/>
              <a:t> </a:t>
            </a:r>
            <a:r>
              <a:rPr lang="en-US" dirty="0" err="1"/>
              <a:t>trabajan</a:t>
            </a:r>
            <a:r>
              <a:rPr lang="en-US" dirty="0"/>
              <a:t> en conjunto e individual por Team para </a:t>
            </a:r>
            <a:r>
              <a:rPr lang="en-US" dirty="0" err="1"/>
              <a:t>descomponer</a:t>
            </a:r>
            <a:r>
              <a:rPr lang="en-US" dirty="0"/>
              <a:t> al Product Backlog </a:t>
            </a:r>
            <a:r>
              <a:rPr lang="en-US" dirty="0" err="1"/>
              <a:t>capa</a:t>
            </a:r>
            <a:r>
              <a:rPr lang="en-US" dirty="0"/>
              <a:t> por </a:t>
            </a:r>
            <a:r>
              <a:rPr lang="en-US" dirty="0" err="1"/>
              <a:t>capa</a:t>
            </a:r>
            <a:r>
              <a:rPr lang="en-US" dirty="0"/>
              <a:t> </a:t>
            </a:r>
            <a:r>
              <a:rPr lang="en-US" dirty="0" err="1"/>
              <a:t>como</a:t>
            </a:r>
            <a:r>
              <a:rPr lang="en-US" dirty="0"/>
              <a:t> una </a:t>
            </a:r>
            <a:r>
              <a:rPr lang="en-US" dirty="0" err="1"/>
              <a:t>cebolla</a:t>
            </a:r>
            <a:r>
              <a:rPr lang="en-US" dirty="0"/>
              <a:t> para que las </a:t>
            </a:r>
            <a:r>
              <a:rPr lang="en-US" dirty="0" err="1"/>
              <a:t>dependencias</a:t>
            </a:r>
            <a:r>
              <a:rPr lang="en-US" dirty="0"/>
              <a:t> </a:t>
            </a:r>
            <a:r>
              <a:rPr lang="en-US" dirty="0" err="1"/>
              <a:t>sean</a:t>
            </a:r>
            <a:r>
              <a:rPr lang="en-US" dirty="0"/>
              <a:t> </a:t>
            </a:r>
            <a:r>
              <a:rPr lang="en-US" dirty="0" err="1"/>
              <a:t>transparentes</a:t>
            </a:r>
            <a:r>
              <a:rPr lang="en-US" dirty="0"/>
              <a:t> para los </a:t>
            </a:r>
            <a:r>
              <a:rPr lang="en-US" dirty="0" err="1"/>
              <a:t>miembros</a:t>
            </a:r>
            <a:r>
              <a:rPr lang="en-US" dirty="0"/>
              <a:t> de los Scrum Teams y </a:t>
            </a:r>
            <a:r>
              <a:rPr lang="en-US" dirty="0" err="1"/>
              <a:t>sepan</a:t>
            </a:r>
            <a:r>
              <a:rPr lang="en-US" dirty="0"/>
              <a:t> que </a:t>
            </a:r>
            <a:r>
              <a:rPr lang="en-US" dirty="0" err="1"/>
              <a:t>elemento</a:t>
            </a:r>
            <a:r>
              <a:rPr lang="en-US" dirty="0"/>
              <a:t> </a:t>
            </a:r>
            <a:r>
              <a:rPr lang="en-US" dirty="0" err="1"/>
              <a:t>entregara</a:t>
            </a:r>
            <a:r>
              <a:rPr lang="en-US" dirty="0"/>
              <a:t> cada </a:t>
            </a:r>
            <a:r>
              <a:rPr lang="en-US" dirty="0" err="1"/>
              <a:t>uno</a:t>
            </a:r>
            <a:r>
              <a:rPr lang="en-US" dirty="0"/>
              <a:t>. </a:t>
            </a:r>
            <a:endParaRPr dirty="0"/>
          </a:p>
        </p:txBody>
      </p:sp>
      <p:sp>
        <p:nvSpPr>
          <p:cNvPr id="233" name="Google Shape;2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La Nexus Sprint Planning es la </a:t>
            </a:r>
            <a:r>
              <a:rPr lang="en-US" dirty="0" err="1"/>
              <a:t>ceremonia</a:t>
            </a:r>
            <a:r>
              <a:rPr lang="en-US" dirty="0"/>
              <a:t> que se </a:t>
            </a:r>
            <a:r>
              <a:rPr lang="en-US" dirty="0" err="1"/>
              <a:t>realiza</a:t>
            </a:r>
            <a:r>
              <a:rPr lang="en-US" dirty="0"/>
              <a:t> para </a:t>
            </a:r>
            <a:r>
              <a:rPr lang="en-US" dirty="0" err="1"/>
              <a:t>coordinar</a:t>
            </a:r>
            <a:r>
              <a:rPr lang="en-US" dirty="0"/>
              <a:t> las </a:t>
            </a:r>
            <a:r>
              <a:rPr lang="en-US" dirty="0" err="1"/>
              <a:t>actividades</a:t>
            </a:r>
            <a:r>
              <a:rPr lang="en-US" dirty="0"/>
              <a:t> de todos los Scrum Teams para un solo Sprint en </a:t>
            </a:r>
            <a:r>
              <a:rPr lang="en-US" dirty="0" err="1"/>
              <a:t>donde</a:t>
            </a:r>
            <a:r>
              <a:rPr lang="en-US" dirty="0"/>
              <a:t> </a:t>
            </a:r>
            <a:r>
              <a:rPr lang="en-US" dirty="0" err="1"/>
              <a:t>asisten</a:t>
            </a:r>
            <a:r>
              <a:rPr lang="en-US" dirty="0"/>
              <a:t> Los </a:t>
            </a:r>
            <a:r>
              <a:rPr lang="en-US" dirty="0" err="1"/>
              <a:t>representantes</a:t>
            </a:r>
            <a:r>
              <a:rPr lang="en-US" dirty="0"/>
              <a:t> de cada Scrum Team y el Product Owner para </a:t>
            </a:r>
            <a:r>
              <a:rPr lang="en-US" dirty="0" err="1"/>
              <a:t>planificar</a:t>
            </a:r>
            <a:r>
              <a:rPr lang="en-US" dirty="0"/>
              <a:t> el Sprint que </a:t>
            </a:r>
            <a:r>
              <a:rPr lang="en-US" dirty="0" err="1"/>
              <a:t>como</a:t>
            </a:r>
            <a:r>
              <a:rPr lang="en-US" dirty="0"/>
              <a:t> </a:t>
            </a:r>
            <a:r>
              <a:rPr lang="en-US" dirty="0" err="1"/>
              <a:t>resultado</a:t>
            </a:r>
            <a:r>
              <a:rPr lang="en-US" dirty="0"/>
              <a:t> </a:t>
            </a:r>
            <a:r>
              <a:rPr lang="en-US" dirty="0" err="1"/>
              <a:t>vamos</a:t>
            </a:r>
            <a:r>
              <a:rPr lang="en-US" dirty="0"/>
              <a:t> a </a:t>
            </a:r>
            <a:r>
              <a:rPr lang="en-US" dirty="0" err="1"/>
              <a:t>tener</a:t>
            </a:r>
            <a:r>
              <a:rPr lang="en-US" dirty="0"/>
              <a:t> </a:t>
            </a:r>
            <a:endParaRPr dirty="0"/>
          </a:p>
          <a:p>
            <a:pPr marL="0" marR="0" lvl="0" indent="0" algn="l" rtl="0">
              <a:lnSpc>
                <a:spcPct val="100000"/>
              </a:lnSpc>
              <a:spcBef>
                <a:spcPts val="0"/>
              </a:spcBef>
              <a:spcAft>
                <a:spcPts val="0"/>
              </a:spcAft>
              <a:buClr>
                <a:srgbClr val="000000"/>
              </a:buClr>
              <a:buSzPts val="1100"/>
              <a:buFont typeface="Arial"/>
              <a:buNone/>
            </a:pPr>
            <a:r>
              <a:rPr lang="en-US" dirty="0"/>
              <a:t>1 </a:t>
            </a:r>
            <a:r>
              <a:rPr lang="en-US" dirty="0" err="1"/>
              <a:t>objetivo</a:t>
            </a:r>
            <a:r>
              <a:rPr lang="en-US" dirty="0"/>
              <a:t> sprint nexus </a:t>
            </a:r>
            <a:endParaRPr dirty="0"/>
          </a:p>
          <a:p>
            <a:pPr marL="0" marR="0" lvl="0" indent="0" algn="l" rtl="0">
              <a:lnSpc>
                <a:spcPct val="100000"/>
              </a:lnSpc>
              <a:spcBef>
                <a:spcPts val="0"/>
              </a:spcBef>
              <a:spcAft>
                <a:spcPts val="0"/>
              </a:spcAft>
              <a:buClr>
                <a:srgbClr val="000000"/>
              </a:buClr>
              <a:buSzPts val="1100"/>
              <a:buFont typeface="Arial"/>
              <a:buNone/>
            </a:pPr>
            <a:r>
              <a:rPr lang="en-US" dirty="0"/>
              <a:t>1 Un solo Nexus Sprint Backlog </a:t>
            </a:r>
            <a:endParaRPr dirty="0"/>
          </a:p>
        </p:txBody>
      </p:sp>
      <p:sp>
        <p:nvSpPr>
          <p:cNvPr id="242" name="Google Shape;2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La Nexus Daily Scrum es un </a:t>
            </a:r>
            <a:r>
              <a:rPr lang="en-US" dirty="0" err="1"/>
              <a:t>evento</a:t>
            </a:r>
            <a:r>
              <a:rPr lang="en-US" dirty="0"/>
              <a:t> que no </a:t>
            </a:r>
            <a:r>
              <a:rPr lang="en-US" dirty="0" err="1"/>
              <a:t>remplaza</a:t>
            </a:r>
            <a:r>
              <a:rPr lang="en-US" dirty="0"/>
              <a:t> la daily scrum </a:t>
            </a:r>
            <a:r>
              <a:rPr lang="en-US" dirty="0" err="1"/>
              <a:t>sino</a:t>
            </a:r>
            <a:r>
              <a:rPr lang="en-US" dirty="0"/>
              <a:t> mas bien que se </a:t>
            </a:r>
            <a:r>
              <a:rPr lang="en-US" dirty="0" err="1"/>
              <a:t>realizan</a:t>
            </a:r>
            <a:r>
              <a:rPr lang="en-US" dirty="0"/>
              <a:t> en </a:t>
            </a:r>
            <a:r>
              <a:rPr lang="en-US" dirty="0" err="1"/>
              <a:t>complemento</a:t>
            </a:r>
            <a:r>
              <a:rPr lang="en-US" dirty="0"/>
              <a:t> </a:t>
            </a:r>
            <a:r>
              <a:rPr lang="en-US" dirty="0" err="1"/>
              <a:t>donde</a:t>
            </a:r>
            <a:r>
              <a:rPr lang="en-US" dirty="0"/>
              <a:t> la Nexus daily scrum </a:t>
            </a:r>
            <a:r>
              <a:rPr lang="en-US" dirty="0" err="1"/>
              <a:t>asisten</a:t>
            </a:r>
            <a:r>
              <a:rPr lang="en-US" dirty="0"/>
              <a:t> </a:t>
            </a:r>
            <a:r>
              <a:rPr lang="en-US" dirty="0" err="1"/>
              <a:t>Representantes</a:t>
            </a:r>
            <a:r>
              <a:rPr lang="en-US" dirty="0"/>
              <a:t> c/ Scrum Teams para </a:t>
            </a:r>
            <a:r>
              <a:rPr lang="en-US" dirty="0" err="1"/>
              <a:t>inspeccionar</a:t>
            </a:r>
            <a:r>
              <a:rPr lang="en-US" dirty="0"/>
              <a:t> el </a:t>
            </a:r>
            <a:r>
              <a:rPr lang="en-US" dirty="0" err="1"/>
              <a:t>estado</a:t>
            </a:r>
            <a:r>
              <a:rPr lang="en-US" dirty="0"/>
              <a:t> actual del </a:t>
            </a:r>
            <a:r>
              <a:rPr lang="en-US" dirty="0" err="1"/>
              <a:t>incremento</a:t>
            </a:r>
            <a:r>
              <a:rPr lang="en-US" dirty="0"/>
              <a:t> </a:t>
            </a:r>
            <a:r>
              <a:rPr lang="en-US" dirty="0" err="1"/>
              <a:t>integrado</a:t>
            </a:r>
            <a:r>
              <a:rPr lang="en-US" dirty="0"/>
              <a:t> e identifican </a:t>
            </a:r>
            <a:r>
              <a:rPr lang="en-US" dirty="0" err="1"/>
              <a:t>problemas</a:t>
            </a:r>
            <a:r>
              <a:rPr lang="en-US" dirty="0"/>
              <a:t> de integración </a:t>
            </a:r>
            <a:r>
              <a:rPr lang="en-US" dirty="0" err="1"/>
              <a:t>mientras</a:t>
            </a:r>
            <a:r>
              <a:rPr lang="en-US" dirty="0"/>
              <a:t> que en las daily scrum </a:t>
            </a:r>
            <a:r>
              <a:rPr lang="en-US" dirty="0" err="1"/>
              <a:t>nos</a:t>
            </a:r>
            <a:r>
              <a:rPr lang="en-US" dirty="0"/>
              <a:t> </a:t>
            </a:r>
            <a:r>
              <a:rPr lang="en-US" dirty="0" err="1"/>
              <a:t>enfocamos</a:t>
            </a:r>
            <a:r>
              <a:rPr lang="en-US" dirty="0"/>
              <a:t> en </a:t>
            </a:r>
            <a:r>
              <a:rPr lang="en-US" dirty="0" err="1"/>
              <a:t>planear</a:t>
            </a:r>
            <a:r>
              <a:rPr lang="en-US" dirty="0"/>
              <a:t> soluciones para los </a:t>
            </a:r>
            <a:r>
              <a:rPr lang="en-US" dirty="0" err="1"/>
              <a:t>problemas</a:t>
            </a:r>
            <a:r>
              <a:rPr lang="en-US" dirty="0"/>
              <a:t> de integración.</a:t>
            </a:r>
            <a:endParaRPr dirty="0"/>
          </a:p>
        </p:txBody>
      </p:sp>
      <p:sp>
        <p:nvSpPr>
          <p:cNvPr id="249" name="Google Shape;2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El </a:t>
            </a:r>
            <a:r>
              <a:rPr lang="en-US" dirty="0" err="1"/>
              <a:t>evento</a:t>
            </a:r>
            <a:r>
              <a:rPr lang="en-US" dirty="0"/>
              <a:t> Nexus Sprint review </a:t>
            </a:r>
            <a:r>
              <a:rPr lang="en-US" dirty="0" err="1"/>
              <a:t>remplaza</a:t>
            </a:r>
            <a:r>
              <a:rPr lang="en-US" dirty="0"/>
              <a:t> a la sprint review de cada </a:t>
            </a:r>
            <a:r>
              <a:rPr lang="en-US" dirty="0" err="1"/>
              <a:t>equipo</a:t>
            </a:r>
            <a:r>
              <a:rPr lang="en-US" dirty="0"/>
              <a:t> </a:t>
            </a:r>
            <a:r>
              <a:rPr lang="en-US" dirty="0" err="1"/>
              <a:t>donde</a:t>
            </a:r>
            <a:r>
              <a:rPr lang="en-US" dirty="0"/>
              <a:t> se </a:t>
            </a:r>
            <a:r>
              <a:rPr lang="en-US" dirty="0" err="1"/>
              <a:t>va</a:t>
            </a:r>
            <a:r>
              <a:rPr lang="en-US" dirty="0"/>
              <a:t> a </a:t>
            </a:r>
            <a:r>
              <a:rPr lang="en-US" dirty="0" err="1"/>
              <a:t>presentar</a:t>
            </a:r>
            <a:r>
              <a:rPr lang="en-US" dirty="0"/>
              <a:t> los </a:t>
            </a:r>
            <a:r>
              <a:rPr lang="en-US" dirty="0" err="1"/>
              <a:t>resultados</a:t>
            </a:r>
            <a:r>
              <a:rPr lang="en-US" dirty="0"/>
              <a:t> de lo </a:t>
            </a:r>
            <a:r>
              <a:rPr lang="en-US" dirty="0" err="1"/>
              <a:t>trabajado</a:t>
            </a:r>
            <a:r>
              <a:rPr lang="en-US" dirty="0"/>
              <a:t> a los  interesados clave y se </a:t>
            </a:r>
            <a:r>
              <a:rPr lang="en-US" dirty="0" err="1"/>
              <a:t>va</a:t>
            </a:r>
            <a:r>
              <a:rPr lang="en-US" dirty="0"/>
              <a:t> a </a:t>
            </a:r>
            <a:r>
              <a:rPr lang="en-US" dirty="0" err="1"/>
              <a:t>discutir</a:t>
            </a:r>
            <a:r>
              <a:rPr lang="en-US" dirty="0"/>
              <a:t> el </a:t>
            </a:r>
            <a:r>
              <a:rPr lang="en-US" dirty="0" err="1"/>
              <a:t>progreso</a:t>
            </a:r>
            <a:r>
              <a:rPr lang="en-US" dirty="0"/>
              <a:t> </a:t>
            </a:r>
            <a:r>
              <a:rPr lang="en-US" dirty="0" err="1"/>
              <a:t>hacia</a:t>
            </a:r>
            <a:r>
              <a:rPr lang="en-US" dirty="0"/>
              <a:t> el </a:t>
            </a:r>
            <a:r>
              <a:rPr lang="en-US" dirty="0" err="1"/>
              <a:t>objetivo</a:t>
            </a:r>
            <a:r>
              <a:rPr lang="en-US" dirty="0"/>
              <a:t> del </a:t>
            </a:r>
            <a:r>
              <a:rPr lang="en-US" dirty="0" err="1"/>
              <a:t>producto</a:t>
            </a:r>
            <a:r>
              <a:rPr lang="en-US" dirty="0"/>
              <a:t> para </a:t>
            </a:r>
            <a:r>
              <a:rPr lang="en-US" dirty="0" err="1"/>
              <a:t>determinar</a:t>
            </a:r>
            <a:r>
              <a:rPr lang="en-US" dirty="0"/>
              <a:t> </a:t>
            </a:r>
            <a:r>
              <a:rPr lang="en-US" dirty="0" err="1"/>
              <a:t>adaptaciones</a:t>
            </a:r>
            <a:r>
              <a:rPr lang="en-US" dirty="0"/>
              <a:t> </a:t>
            </a:r>
            <a:r>
              <a:rPr lang="en-US" dirty="0" err="1"/>
              <a:t>futuras</a:t>
            </a:r>
            <a:r>
              <a:rPr lang="en-US" dirty="0"/>
              <a:t> </a:t>
            </a:r>
            <a:r>
              <a:rPr lang="en-US" dirty="0" err="1"/>
              <a:t>dependiendo</a:t>
            </a:r>
            <a:r>
              <a:rPr lang="en-US" dirty="0"/>
              <a:t> de la </a:t>
            </a:r>
            <a:r>
              <a:rPr lang="en-US" dirty="0" err="1"/>
              <a:t>retroalimentación</a:t>
            </a:r>
            <a:r>
              <a:rPr lang="en-US" dirty="0"/>
              <a:t> </a:t>
            </a:r>
            <a:r>
              <a:rPr lang="en-US" dirty="0" err="1"/>
              <a:t>obtenida</a:t>
            </a:r>
            <a:r>
              <a:rPr lang="en-US" dirty="0"/>
              <a:t> por </a:t>
            </a:r>
            <a:r>
              <a:rPr lang="en-US" dirty="0" err="1"/>
              <a:t>parte</a:t>
            </a:r>
            <a:r>
              <a:rPr lang="en-US" dirty="0"/>
              <a:t> de los interesados </a:t>
            </a:r>
            <a:r>
              <a:rPr lang="en-US" dirty="0" err="1"/>
              <a:t>aunque</a:t>
            </a:r>
            <a:r>
              <a:rPr lang="en-US" dirty="0"/>
              <a:t> es </a:t>
            </a:r>
            <a:r>
              <a:rPr lang="en-US" dirty="0" err="1"/>
              <a:t>posible</a:t>
            </a:r>
            <a:r>
              <a:rPr lang="en-US" dirty="0"/>
              <a:t> que no se </a:t>
            </a:r>
            <a:r>
              <a:rPr lang="en-US" dirty="0" err="1"/>
              <a:t>pueda</a:t>
            </a:r>
            <a:r>
              <a:rPr lang="en-US" dirty="0"/>
              <a:t> </a:t>
            </a:r>
            <a:r>
              <a:rPr lang="en-US" dirty="0" err="1"/>
              <a:t>mostrar</a:t>
            </a:r>
            <a:r>
              <a:rPr lang="en-US" dirty="0"/>
              <a:t> </a:t>
            </a:r>
            <a:r>
              <a:rPr lang="en-US" dirty="0" err="1"/>
              <a:t>todo</a:t>
            </a:r>
            <a:r>
              <a:rPr lang="en-US" dirty="0"/>
              <a:t> el </a:t>
            </a:r>
            <a:r>
              <a:rPr lang="en-US" dirty="0" err="1"/>
              <a:t>resultado</a:t>
            </a:r>
            <a:r>
              <a:rPr lang="en-US" dirty="0"/>
              <a:t>.</a:t>
            </a:r>
            <a:endParaRPr dirty="0"/>
          </a:p>
        </p:txBody>
      </p:sp>
      <p:sp>
        <p:nvSpPr>
          <p:cNvPr id="260" name="Google Shape;2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241300" algn="l" rtl="0">
              <a:lnSpc>
                <a:spcPct val="100000"/>
              </a:lnSpc>
              <a:spcBef>
                <a:spcPts val="0"/>
              </a:spcBef>
              <a:spcAft>
                <a:spcPts val="0"/>
              </a:spcAft>
              <a:buSzPts val="1600"/>
              <a:buNone/>
            </a:pPr>
            <a:r>
              <a:rPr lang="en-US" dirty="0"/>
              <a:t>La  Nexus Sprint Retrospective es la </a:t>
            </a:r>
            <a:r>
              <a:rPr lang="en-US" dirty="0" err="1"/>
              <a:t>ceremonia</a:t>
            </a:r>
            <a:r>
              <a:rPr lang="en-US" dirty="0"/>
              <a:t> que </a:t>
            </a:r>
            <a:r>
              <a:rPr lang="en-US" dirty="0" err="1"/>
              <a:t>concluye</a:t>
            </a:r>
            <a:r>
              <a:rPr lang="en-US" dirty="0"/>
              <a:t> el sprint de </a:t>
            </a:r>
            <a:r>
              <a:rPr lang="en-US" dirty="0" err="1"/>
              <a:t>manera</a:t>
            </a:r>
            <a:r>
              <a:rPr lang="en-US" dirty="0"/>
              <a:t> </a:t>
            </a:r>
            <a:r>
              <a:rPr lang="en-US" dirty="0" err="1"/>
              <a:t>tal</a:t>
            </a:r>
            <a:r>
              <a:rPr lang="en-US" dirty="0"/>
              <a:t> que </a:t>
            </a:r>
            <a:r>
              <a:rPr lang="en-US" dirty="0" err="1"/>
              <a:t>su</a:t>
            </a:r>
            <a:r>
              <a:rPr lang="en-US" dirty="0"/>
              <a:t> </a:t>
            </a:r>
            <a:r>
              <a:rPr lang="en-US" dirty="0" err="1"/>
              <a:t>propósito</a:t>
            </a:r>
            <a:r>
              <a:rPr lang="en-US" dirty="0"/>
              <a:t> es </a:t>
            </a:r>
            <a:r>
              <a:rPr lang="en-US" dirty="0" err="1"/>
              <a:t>inspeccionar</a:t>
            </a:r>
            <a:r>
              <a:rPr lang="en-US" dirty="0"/>
              <a:t> </a:t>
            </a:r>
            <a:r>
              <a:rPr lang="en-US" dirty="0" err="1"/>
              <a:t>como</a:t>
            </a:r>
            <a:r>
              <a:rPr lang="en-US" dirty="0"/>
              <a:t> </a:t>
            </a:r>
            <a:r>
              <a:rPr lang="en-US" dirty="0" err="1"/>
              <a:t>fue</a:t>
            </a:r>
            <a:r>
              <a:rPr lang="en-US" dirty="0"/>
              <a:t> el sprint en </a:t>
            </a:r>
            <a:r>
              <a:rPr lang="en-US" dirty="0" err="1"/>
              <a:t>relación</a:t>
            </a:r>
            <a:r>
              <a:rPr lang="en-US" dirty="0"/>
              <a:t> a </a:t>
            </a:r>
            <a:r>
              <a:rPr lang="en-US" dirty="0" err="1"/>
              <a:t>individuos</a:t>
            </a:r>
            <a:r>
              <a:rPr lang="en-US" dirty="0"/>
              <a:t>, </a:t>
            </a:r>
            <a:r>
              <a:rPr lang="en-US" dirty="0" err="1"/>
              <a:t>equipos</a:t>
            </a:r>
            <a:r>
              <a:rPr lang="en-US" dirty="0"/>
              <a:t>, </a:t>
            </a:r>
            <a:r>
              <a:rPr lang="en-US" dirty="0" err="1"/>
              <a:t>interacciones</a:t>
            </a:r>
            <a:r>
              <a:rPr lang="en-US" dirty="0"/>
              <a:t> y DoD con el fin de </a:t>
            </a:r>
            <a:r>
              <a:rPr lang="en-US" dirty="0" err="1"/>
              <a:t>planificar</a:t>
            </a:r>
            <a:r>
              <a:rPr lang="en-US" dirty="0"/>
              <a:t> </a:t>
            </a:r>
            <a:r>
              <a:rPr lang="en-US" dirty="0" err="1"/>
              <a:t>formas</a:t>
            </a:r>
            <a:r>
              <a:rPr lang="en-US" dirty="0"/>
              <a:t> de mejorar la </a:t>
            </a:r>
            <a:r>
              <a:rPr lang="en-US" dirty="0" err="1"/>
              <a:t>calidad</a:t>
            </a:r>
            <a:r>
              <a:rPr lang="en-US" dirty="0"/>
              <a:t> y la </a:t>
            </a:r>
            <a:r>
              <a:rPr lang="en-US" dirty="0" err="1"/>
              <a:t>eficacia</a:t>
            </a:r>
            <a:r>
              <a:rPr lang="en-US" dirty="0"/>
              <a:t> en Nexus que son </a:t>
            </a:r>
            <a:r>
              <a:rPr lang="en-US" dirty="0" err="1"/>
              <a:t>complementadas</a:t>
            </a:r>
            <a:r>
              <a:rPr lang="en-US" dirty="0"/>
              <a:t> por las </a:t>
            </a:r>
            <a:r>
              <a:rPr lang="en-US" dirty="0" err="1"/>
              <a:t>retrospectivas</a:t>
            </a:r>
            <a:r>
              <a:rPr lang="en-US" dirty="0"/>
              <a:t> de los </a:t>
            </a:r>
            <a:r>
              <a:rPr lang="en-US" dirty="0" err="1"/>
              <a:t>equipos</a:t>
            </a:r>
            <a:r>
              <a:rPr lang="en-US" dirty="0"/>
              <a:t>.</a:t>
            </a:r>
            <a:endParaRPr dirty="0"/>
          </a:p>
        </p:txBody>
      </p:sp>
      <p:sp>
        <p:nvSpPr>
          <p:cNvPr id="268" name="Google Shape;2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dirty="0"/>
              <a:t>Los artefactos representan trabajo o valor y están diseñados para maximizar la transparencia ().</a:t>
            </a:r>
          </a:p>
          <a:p>
            <a:pPr marL="0" lvl="0" indent="0" algn="l" rtl="0">
              <a:lnSpc>
                <a:spcPct val="100000"/>
              </a:lnSpc>
              <a:spcBef>
                <a:spcPts val="0"/>
              </a:spcBef>
              <a:spcAft>
                <a:spcPts val="0"/>
              </a:spcAft>
              <a:buSzPts val="1100"/>
              <a:buNone/>
            </a:pPr>
            <a:r>
              <a:rPr lang="es-ES" dirty="0"/>
              <a:t>Cada artefacto contiene un compromiso.</a:t>
            </a:r>
          </a:p>
          <a:p>
            <a:pPr marL="0" lvl="0" indent="0" algn="l" rtl="0">
              <a:lnSpc>
                <a:spcPct val="100000"/>
              </a:lnSpc>
              <a:spcBef>
                <a:spcPts val="0"/>
              </a:spcBef>
              <a:spcAft>
                <a:spcPts val="0"/>
              </a:spcAft>
              <a:buSzPts val="1100"/>
              <a:buNone/>
            </a:pPr>
            <a:r>
              <a:rPr lang="es-ES" dirty="0"/>
              <a:t>Estos compromisos existen para reforzar el empirismo y el valor de </a:t>
            </a:r>
            <a:r>
              <a:rPr lang="es-ES" dirty="0" err="1"/>
              <a:t>Scrum</a:t>
            </a:r>
            <a:r>
              <a:rPr lang="es-ES" dirty="0"/>
              <a:t> para el </a:t>
            </a:r>
            <a:r>
              <a:rPr lang="es-ES" dirty="0" err="1"/>
              <a:t>Nexus</a:t>
            </a:r>
            <a:r>
              <a:rPr lang="es-ES" dirty="0"/>
              <a:t> y sus interesados.</a:t>
            </a:r>
          </a:p>
          <a:p>
            <a:pPr marL="0" lvl="0" indent="0" algn="l" rtl="0">
              <a:lnSpc>
                <a:spcPct val="100000"/>
              </a:lnSpc>
              <a:spcBef>
                <a:spcPts val="0"/>
              </a:spcBef>
              <a:spcAft>
                <a:spcPts val="0"/>
              </a:spcAft>
              <a:buSzPts val="1100"/>
              <a:buNone/>
            </a:pPr>
            <a:r>
              <a:rPr lang="es-ES" dirty="0"/>
              <a:t>Hay un solo </a:t>
            </a:r>
            <a:r>
              <a:rPr lang="es-ES" dirty="0" err="1"/>
              <a:t>Product</a:t>
            </a:r>
            <a:r>
              <a:rPr lang="es-ES" dirty="0"/>
              <a:t> </a:t>
            </a:r>
            <a:r>
              <a:rPr lang="es-ES" dirty="0" err="1"/>
              <a:t>Backlog</a:t>
            </a:r>
            <a:r>
              <a:rPr lang="es-ES" dirty="0"/>
              <a:t> que contiene una lista de lo que el </a:t>
            </a:r>
            <a:r>
              <a:rPr lang="es-ES" dirty="0" err="1"/>
              <a:t>Nexus</a:t>
            </a:r>
            <a:r>
              <a:rPr lang="es-ES" dirty="0"/>
              <a:t> y todos sus </a:t>
            </a:r>
            <a:r>
              <a:rPr lang="es-ES" dirty="0" err="1"/>
              <a:t>Scrum</a:t>
            </a:r>
            <a:r>
              <a:rPr lang="es-ES" dirty="0"/>
              <a:t> </a:t>
            </a:r>
            <a:r>
              <a:rPr lang="es-ES" dirty="0" err="1"/>
              <a:t>Teams</a:t>
            </a:r>
            <a:r>
              <a:rPr lang="es-ES" dirty="0"/>
              <a:t> necesitan para mejorar el producto.</a:t>
            </a:r>
          </a:p>
          <a:p>
            <a:pPr marL="0" lvl="0" indent="0" algn="l" rtl="0">
              <a:lnSpc>
                <a:spcPct val="100000"/>
              </a:lnSpc>
              <a:spcBef>
                <a:spcPts val="0"/>
              </a:spcBef>
              <a:spcAft>
                <a:spcPts val="0"/>
              </a:spcAft>
              <a:buSzPts val="1100"/>
              <a:buNone/>
            </a:pPr>
            <a:r>
              <a:rPr lang="es-ES" dirty="0"/>
              <a:t>El </a:t>
            </a:r>
            <a:r>
              <a:rPr lang="es-ES" dirty="0" err="1"/>
              <a:t>Product</a:t>
            </a:r>
            <a:r>
              <a:rPr lang="es-ES" dirty="0"/>
              <a:t> </a:t>
            </a:r>
            <a:r>
              <a:rPr lang="es-ES" dirty="0" err="1"/>
              <a:t>Owner</a:t>
            </a:r>
            <a:r>
              <a:rPr lang="es-ES" dirty="0"/>
              <a:t> es responsable del </a:t>
            </a:r>
            <a:r>
              <a:rPr lang="es-ES" dirty="0" err="1"/>
              <a:t>Product</a:t>
            </a:r>
            <a:r>
              <a:rPr lang="es-ES" dirty="0"/>
              <a:t> </a:t>
            </a:r>
            <a:r>
              <a:rPr lang="es-ES" dirty="0" err="1"/>
              <a:t>Backlog</a:t>
            </a:r>
            <a:r>
              <a:rPr lang="es-ES" dirty="0"/>
              <a:t>.</a:t>
            </a:r>
          </a:p>
          <a:p>
            <a:pPr marL="0" lvl="0" indent="0" algn="l" rtl="0">
              <a:lnSpc>
                <a:spcPct val="100000"/>
              </a:lnSpc>
              <a:spcBef>
                <a:spcPts val="0"/>
              </a:spcBef>
              <a:spcAft>
                <a:spcPts val="0"/>
              </a:spcAft>
              <a:buSzPts val="1100"/>
              <a:buNone/>
            </a:pPr>
            <a:r>
              <a:rPr lang="es-ES" dirty="0"/>
              <a:t>Compromiso: Objetivo del Producto</a:t>
            </a:r>
          </a:p>
          <a:p>
            <a:pPr marL="0" lvl="0" indent="0" algn="l" rtl="0">
              <a:lnSpc>
                <a:spcPct val="100000"/>
              </a:lnSpc>
              <a:spcBef>
                <a:spcPts val="0"/>
              </a:spcBef>
              <a:spcAft>
                <a:spcPts val="0"/>
              </a:spcAft>
              <a:buSzPts val="1100"/>
              <a:buNone/>
            </a:pPr>
            <a:endParaRPr lang="es-ES" dirty="0"/>
          </a:p>
          <a:p>
            <a:pPr marL="0" lvl="0" indent="0" algn="l" rtl="0">
              <a:lnSpc>
                <a:spcPct val="100000"/>
              </a:lnSpc>
              <a:spcBef>
                <a:spcPts val="0"/>
              </a:spcBef>
              <a:spcAft>
                <a:spcPts val="0"/>
              </a:spcAft>
              <a:buSzPts val="1100"/>
              <a:buNone/>
            </a:pPr>
            <a:endParaRPr lang="es-ES" dirty="0"/>
          </a:p>
          <a:p>
            <a:pPr marL="0" lvl="0" indent="0" algn="l" rtl="0">
              <a:lnSpc>
                <a:spcPct val="100000"/>
              </a:lnSpc>
              <a:spcBef>
                <a:spcPts val="0"/>
              </a:spcBef>
              <a:spcAft>
                <a:spcPts val="0"/>
              </a:spcAft>
              <a:buSzPts val="1100"/>
              <a:buNone/>
            </a:pPr>
            <a:endParaRPr u="sng"/>
          </a:p>
        </p:txBody>
      </p:sp>
      <p:sp>
        <p:nvSpPr>
          <p:cNvPr id="277" name="Google Shape;2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dirty="0"/>
              <a:t>Un </a:t>
            </a:r>
            <a:r>
              <a:rPr lang="es-ES" dirty="0" err="1"/>
              <a:t>Nexus</a:t>
            </a:r>
            <a:r>
              <a:rPr lang="es-ES" dirty="0"/>
              <a:t> Sprint </a:t>
            </a:r>
            <a:r>
              <a:rPr lang="es-ES" dirty="0" err="1"/>
              <a:t>Backlog</a:t>
            </a:r>
            <a:r>
              <a:rPr lang="es-ES" dirty="0"/>
              <a:t> está compuesto del Objetivo de Sprint del </a:t>
            </a:r>
            <a:r>
              <a:rPr lang="es-ES" dirty="0" err="1"/>
              <a:t>Nexus</a:t>
            </a:r>
            <a:r>
              <a:rPr lang="es-ES" dirty="0"/>
              <a:t> y elementos del </a:t>
            </a:r>
            <a:r>
              <a:rPr lang="es-ES" dirty="0" err="1"/>
              <a:t>Product</a:t>
            </a:r>
            <a:r>
              <a:rPr lang="es-ES" dirty="0"/>
              <a:t> </a:t>
            </a:r>
            <a:r>
              <a:rPr lang="es-ES" dirty="0" err="1"/>
              <a:t>Backlog</a:t>
            </a:r>
            <a:r>
              <a:rPr lang="es-ES" dirty="0"/>
              <a:t> de los Sprint </a:t>
            </a:r>
            <a:r>
              <a:rPr lang="es-ES" dirty="0" err="1"/>
              <a:t>Backlogs</a:t>
            </a:r>
            <a:r>
              <a:rPr lang="es-ES" dirty="0"/>
              <a:t> de cada </a:t>
            </a:r>
            <a:r>
              <a:rPr lang="es-ES" dirty="0" err="1"/>
              <a:t>Scrum</a:t>
            </a:r>
            <a:r>
              <a:rPr lang="es-ES" dirty="0"/>
              <a:t> </a:t>
            </a:r>
            <a:r>
              <a:rPr lang="es-ES" dirty="0" err="1"/>
              <a:t>Team</a:t>
            </a:r>
            <a:r>
              <a:rPr lang="es-ES" dirty="0"/>
              <a:t> del </a:t>
            </a:r>
            <a:r>
              <a:rPr lang="es-ES" dirty="0" err="1"/>
              <a:t>Nexus</a:t>
            </a:r>
            <a:r>
              <a:rPr lang="es-ES" dirty="0"/>
              <a:t>. Se usa para resaltar las dependencias y el flujo del trabajo durante el Sprint.</a:t>
            </a:r>
          </a:p>
          <a:p>
            <a:pPr marL="0" lvl="0" indent="0" algn="l" rtl="0">
              <a:lnSpc>
                <a:spcPct val="100000"/>
              </a:lnSpc>
              <a:spcBef>
                <a:spcPts val="0"/>
              </a:spcBef>
              <a:spcAft>
                <a:spcPts val="0"/>
              </a:spcAft>
              <a:buSzPts val="1100"/>
              <a:buNone/>
            </a:pPr>
            <a:endParaRPr lang="es-AR" dirty="0"/>
          </a:p>
          <a:p>
            <a:pPr marL="0" lvl="0" indent="0" algn="l" rtl="0">
              <a:lnSpc>
                <a:spcPct val="100000"/>
              </a:lnSpc>
              <a:spcBef>
                <a:spcPts val="0"/>
              </a:spcBef>
              <a:spcAft>
                <a:spcPts val="0"/>
              </a:spcAft>
              <a:buSzPts val="1100"/>
              <a:buNone/>
            </a:pPr>
            <a:r>
              <a:rPr lang="es-ES" dirty="0"/>
              <a:t>Compromiso: Objetivo de Sprint del </a:t>
            </a:r>
            <a:r>
              <a:rPr lang="es-ES" dirty="0" err="1"/>
              <a:t>Nexus</a:t>
            </a:r>
            <a:r>
              <a:rPr lang="es-ES" dirty="0"/>
              <a:t>:</a:t>
            </a:r>
          </a:p>
          <a:p>
            <a:pPr marL="0" lvl="0" indent="0" algn="l" rtl="0">
              <a:lnSpc>
                <a:spcPct val="100000"/>
              </a:lnSpc>
              <a:spcBef>
                <a:spcPts val="0"/>
              </a:spcBef>
              <a:spcAft>
                <a:spcPts val="0"/>
              </a:spcAft>
              <a:buSzPts val="1100"/>
              <a:buNone/>
            </a:pPr>
            <a:r>
              <a:rPr lang="es-ES" dirty="0"/>
              <a:t>Es la suma de todo el trabajo y los Objetivos de Sprint de los </a:t>
            </a:r>
            <a:r>
              <a:rPr lang="es-ES" dirty="0" err="1"/>
              <a:t>Scrum</a:t>
            </a:r>
            <a:r>
              <a:rPr lang="es-ES" dirty="0"/>
              <a:t> </a:t>
            </a:r>
            <a:r>
              <a:rPr lang="es-ES" dirty="0" err="1"/>
              <a:t>Teams</a:t>
            </a:r>
            <a:r>
              <a:rPr lang="es-ES" dirty="0"/>
              <a:t> dentro del </a:t>
            </a:r>
            <a:r>
              <a:rPr lang="es-ES" dirty="0" err="1"/>
              <a:t>Nexus</a:t>
            </a:r>
            <a:r>
              <a:rPr lang="es-ES" dirty="0"/>
              <a:t>.</a:t>
            </a:r>
          </a:p>
          <a:p>
            <a:pPr marL="0" lvl="0" indent="0" algn="l" rtl="0">
              <a:lnSpc>
                <a:spcPct val="100000"/>
              </a:lnSpc>
              <a:spcBef>
                <a:spcPts val="0"/>
              </a:spcBef>
              <a:spcAft>
                <a:spcPts val="0"/>
              </a:spcAft>
              <a:buSzPts val="1100"/>
              <a:buNone/>
            </a:pPr>
            <a:endParaRPr lang="es-ES" dirty="0"/>
          </a:p>
          <a:p>
            <a:pPr marL="0" lvl="0" indent="0" algn="l" rtl="0">
              <a:lnSpc>
                <a:spcPct val="100000"/>
              </a:lnSpc>
              <a:spcBef>
                <a:spcPts val="0"/>
              </a:spcBef>
              <a:spcAft>
                <a:spcPts val="0"/>
              </a:spcAft>
              <a:buSzPts val="1100"/>
              <a:buNone/>
            </a:pPr>
            <a:endParaRPr lang="es-AR" dirty="0"/>
          </a:p>
          <a:p>
            <a:pPr marL="0" lvl="0" indent="0" algn="l" rtl="0">
              <a:lnSpc>
                <a:spcPct val="100000"/>
              </a:lnSpc>
              <a:spcBef>
                <a:spcPts val="0"/>
              </a:spcBef>
              <a:spcAft>
                <a:spcPts val="0"/>
              </a:spcAft>
              <a:buSzPts val="1100"/>
              <a:buNone/>
            </a:pPr>
            <a:endParaRPr lang="es-ES" dirty="0"/>
          </a:p>
          <a:p>
            <a:pPr marL="0" lvl="0" indent="0" algn="l" rtl="0">
              <a:lnSpc>
                <a:spcPct val="100000"/>
              </a:lnSpc>
              <a:spcBef>
                <a:spcPts val="0"/>
              </a:spcBef>
              <a:spcAft>
                <a:spcPts val="0"/>
              </a:spcAft>
              <a:buSzPts val="1100"/>
              <a:buNone/>
            </a:pPr>
            <a:endParaRPr/>
          </a:p>
        </p:txBody>
      </p:sp>
      <p:sp>
        <p:nvSpPr>
          <p:cNvPr id="284" name="Google Shape;2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dirty="0"/>
              <a:t>El </a:t>
            </a:r>
            <a:r>
              <a:rPr lang="es-ES" dirty="0" err="1"/>
              <a:t>Integrated</a:t>
            </a:r>
            <a:r>
              <a:rPr lang="es-ES" dirty="0"/>
              <a:t> </a:t>
            </a:r>
            <a:r>
              <a:rPr lang="es-ES" dirty="0" err="1"/>
              <a:t>Increment</a:t>
            </a:r>
            <a:r>
              <a:rPr lang="es-ES" dirty="0"/>
              <a:t> representa la suma actual de todo el trabajo integrado completado por un </a:t>
            </a:r>
            <a:r>
              <a:rPr lang="es-ES" dirty="0" err="1"/>
              <a:t>Nexus</a:t>
            </a:r>
            <a:r>
              <a:rPr lang="es-ES" dirty="0"/>
              <a:t> con miras al Objetivo del Producto. El </a:t>
            </a:r>
            <a:r>
              <a:rPr lang="es-ES" dirty="0" err="1"/>
              <a:t>Integrated</a:t>
            </a:r>
            <a:r>
              <a:rPr lang="es-ES" dirty="0"/>
              <a:t> </a:t>
            </a:r>
            <a:r>
              <a:rPr lang="es-ES" dirty="0" err="1"/>
              <a:t>Increment</a:t>
            </a:r>
            <a:r>
              <a:rPr lang="es-ES" dirty="0"/>
              <a:t> se inspecciona en la </a:t>
            </a:r>
            <a:r>
              <a:rPr lang="es-ES" dirty="0" err="1"/>
              <a:t>Nexus</a:t>
            </a:r>
            <a:r>
              <a:rPr lang="es-ES" dirty="0"/>
              <a:t> Sprint </a:t>
            </a:r>
            <a:r>
              <a:rPr lang="es-ES" dirty="0" err="1"/>
              <a:t>Review</a:t>
            </a:r>
            <a:r>
              <a:rPr lang="es-ES" dirty="0"/>
              <a:t>, pero puede entregarse a los interesados antes del final del Sprint. El </a:t>
            </a:r>
            <a:r>
              <a:rPr lang="es-ES" dirty="0" err="1"/>
              <a:t>Integrated</a:t>
            </a:r>
            <a:r>
              <a:rPr lang="es-ES" dirty="0"/>
              <a:t> </a:t>
            </a:r>
            <a:r>
              <a:rPr lang="es-ES" dirty="0" err="1"/>
              <a:t>Increment</a:t>
            </a:r>
            <a:r>
              <a:rPr lang="es-ES" dirty="0"/>
              <a:t> debe cumplir con la Definición de Terminado.</a:t>
            </a:r>
          </a:p>
          <a:p>
            <a:pPr marL="0" lvl="0" indent="0" algn="l" rtl="0">
              <a:lnSpc>
                <a:spcPct val="100000"/>
              </a:lnSpc>
              <a:spcBef>
                <a:spcPts val="0"/>
              </a:spcBef>
              <a:spcAft>
                <a:spcPts val="0"/>
              </a:spcAft>
              <a:buSzPts val="1100"/>
              <a:buNone/>
            </a:pPr>
            <a:endParaRPr lang="es-AR" dirty="0"/>
          </a:p>
          <a:p>
            <a:pPr marL="0" lvl="0" indent="0" algn="l" rtl="0">
              <a:lnSpc>
                <a:spcPct val="100000"/>
              </a:lnSpc>
              <a:spcBef>
                <a:spcPts val="0"/>
              </a:spcBef>
              <a:spcAft>
                <a:spcPts val="0"/>
              </a:spcAft>
              <a:buSzPts val="1100"/>
              <a:buNone/>
            </a:pPr>
            <a:r>
              <a:rPr lang="es-ES" dirty="0"/>
              <a:t>Compromiso: Definición de Terminado</a:t>
            </a:r>
          </a:p>
          <a:p>
            <a:pPr marL="0" lvl="0" indent="0" algn="l" rtl="0">
              <a:lnSpc>
                <a:spcPct val="100000"/>
              </a:lnSpc>
              <a:spcBef>
                <a:spcPts val="0"/>
              </a:spcBef>
              <a:spcAft>
                <a:spcPts val="0"/>
              </a:spcAft>
              <a:buSzPts val="1100"/>
              <a:buNone/>
            </a:pPr>
            <a:r>
              <a:rPr lang="es-ES" dirty="0"/>
              <a:t>Definición de Terminado, que define el estado del trabajo integrado cuando cumple con la calidad y las medidas requeridas para el producto.</a:t>
            </a:r>
          </a:p>
          <a:p>
            <a:pPr marL="0" lvl="0" indent="0" algn="l" rtl="0">
              <a:lnSpc>
                <a:spcPct val="100000"/>
              </a:lnSpc>
              <a:spcBef>
                <a:spcPts val="0"/>
              </a:spcBef>
              <a:spcAft>
                <a:spcPts val="0"/>
              </a:spcAft>
              <a:buSzPts val="1100"/>
              <a:buNone/>
            </a:pPr>
            <a:r>
              <a:rPr lang="es-ES" dirty="0"/>
              <a:t>El Incremento se termina solo cuando está integrado, es de valor y utilizable</a:t>
            </a:r>
          </a:p>
          <a:p>
            <a:pPr marL="0" lvl="0" indent="0" algn="l" rtl="0">
              <a:lnSpc>
                <a:spcPct val="100000"/>
              </a:lnSpc>
              <a:spcBef>
                <a:spcPts val="0"/>
              </a:spcBef>
              <a:spcAft>
                <a:spcPts val="0"/>
              </a:spcAft>
              <a:buSzPts val="1100"/>
              <a:buNone/>
            </a:pPr>
            <a:endParaRPr lang="es-AR" dirty="0"/>
          </a:p>
          <a:p>
            <a:pPr marL="0" lvl="0" indent="0" algn="l" rtl="0">
              <a:lnSpc>
                <a:spcPct val="100000"/>
              </a:lnSpc>
              <a:spcBef>
                <a:spcPts val="0"/>
              </a:spcBef>
              <a:spcAft>
                <a:spcPts val="0"/>
              </a:spcAft>
              <a:buSzPts val="1100"/>
              <a:buNone/>
            </a:pPr>
            <a:endParaRPr/>
          </a:p>
        </p:txBody>
      </p:sp>
      <p:sp>
        <p:nvSpPr>
          <p:cNvPr id="291" name="Google Shape;2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AR" dirty="0"/>
              <a:t>Para ir cerrando el tema de Nexus podemos agregar que nos va a permitir trabajar hasta un máximo de 9 equipos por lo que si queremos escalar con mas de 9 equipos se puede utilizar Nexus+ que te permite hasta 9 Nexus que seria para realizar una transformación ágil de toda una organización recordando que escalar con Nexus es trabajar con Scrum.</a:t>
            </a:r>
            <a:endParaRPr dirty="0"/>
          </a:p>
        </p:txBody>
      </p:sp>
      <p:sp>
        <p:nvSpPr>
          <p:cNvPr id="298" name="Google Shape;2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040" algn="l" rtl="0">
              <a:lnSpc>
                <a:spcPct val="200000"/>
              </a:lnSpc>
              <a:spcBef>
                <a:spcPts val="0"/>
              </a:spcBef>
              <a:spcAft>
                <a:spcPts val="0"/>
              </a:spcAft>
              <a:buSzPts val="1440"/>
              <a:buChar char="●"/>
            </a:pPr>
            <a:r>
              <a:rPr lang="en-US" dirty="0">
                <a:solidFill>
                  <a:schemeClr val="dk1"/>
                </a:solidFill>
              </a:rPr>
              <a:t>Uno </a:t>
            </a:r>
            <a:r>
              <a:rPr lang="en-US" dirty="0" err="1">
                <a:solidFill>
                  <a:schemeClr val="dk1"/>
                </a:solidFill>
              </a:rPr>
              <a:t>grupo</a:t>
            </a:r>
            <a:r>
              <a:rPr lang="en-US" dirty="0">
                <a:solidFill>
                  <a:schemeClr val="dk1"/>
                </a:solidFill>
              </a:rPr>
              <a:t>  de scrum teams que </a:t>
            </a:r>
            <a:r>
              <a:rPr lang="en-US" dirty="0" err="1">
                <a:solidFill>
                  <a:schemeClr val="dk1"/>
                </a:solidFill>
              </a:rPr>
              <a:t>trabaja</a:t>
            </a:r>
            <a:r>
              <a:rPr lang="en-US" dirty="0">
                <a:solidFill>
                  <a:schemeClr val="dk1"/>
                </a:solidFill>
              </a:rPr>
              <a:t> en un </a:t>
            </a:r>
            <a:r>
              <a:rPr lang="en-US" dirty="0" err="1">
                <a:solidFill>
                  <a:schemeClr val="dk1"/>
                </a:solidFill>
              </a:rPr>
              <a:t>único</a:t>
            </a:r>
            <a:r>
              <a:rPr lang="en-US" dirty="0">
                <a:solidFill>
                  <a:schemeClr val="dk1"/>
                </a:solidFill>
              </a:rPr>
              <a:t> </a:t>
            </a:r>
            <a:r>
              <a:rPr lang="en-US" dirty="0" err="1">
                <a:solidFill>
                  <a:schemeClr val="dk1"/>
                </a:solidFill>
              </a:rPr>
              <a:t>producto</a:t>
            </a:r>
            <a:r>
              <a:rPr lang="en-US" dirty="0">
                <a:solidFill>
                  <a:schemeClr val="dk1"/>
                </a:solidFill>
              </a:rPr>
              <a:t>.</a:t>
            </a:r>
            <a:endParaRPr dirty="0"/>
          </a:p>
          <a:p>
            <a:pPr marL="457200" lvl="0" indent="-320040" algn="l" rtl="0">
              <a:lnSpc>
                <a:spcPct val="200000"/>
              </a:lnSpc>
              <a:spcBef>
                <a:spcPts val="0"/>
              </a:spcBef>
              <a:spcAft>
                <a:spcPts val="0"/>
              </a:spcAft>
              <a:buSzPts val="1440"/>
              <a:buChar char="●"/>
            </a:pPr>
            <a:r>
              <a:rPr lang="en-US" dirty="0">
                <a:solidFill>
                  <a:schemeClr val="dk1"/>
                </a:solidFill>
              </a:rPr>
              <a:t>un solo product backlog</a:t>
            </a:r>
            <a:endParaRPr dirty="0"/>
          </a:p>
          <a:p>
            <a:pPr marL="457200" lvl="0" indent="-320040" algn="l" rtl="0">
              <a:lnSpc>
                <a:spcPct val="200000"/>
              </a:lnSpc>
              <a:spcBef>
                <a:spcPts val="0"/>
              </a:spcBef>
              <a:spcAft>
                <a:spcPts val="0"/>
              </a:spcAft>
              <a:buSzPts val="1440"/>
              <a:buChar char="●"/>
            </a:pPr>
            <a:r>
              <a:rPr lang="en-US" dirty="0">
                <a:solidFill>
                  <a:schemeClr val="dk1"/>
                </a:solidFill>
              </a:rPr>
              <a:t>Un solo </a:t>
            </a:r>
            <a:r>
              <a:rPr lang="en-US" dirty="0" err="1">
                <a:solidFill>
                  <a:schemeClr val="dk1"/>
                </a:solidFill>
              </a:rPr>
              <a:t>producto</a:t>
            </a:r>
            <a:r>
              <a:rPr lang="en-US" dirty="0">
                <a:solidFill>
                  <a:schemeClr val="dk1"/>
                </a:solidFill>
              </a:rPr>
              <a:t> owner</a:t>
            </a:r>
            <a:endParaRPr dirty="0">
              <a:solidFill>
                <a:schemeClr val="dk1"/>
              </a:solidFill>
            </a:endParaRPr>
          </a:p>
          <a:p>
            <a:pPr marL="457200" lvl="0" indent="-320040" algn="l" rtl="0">
              <a:lnSpc>
                <a:spcPct val="200000"/>
              </a:lnSpc>
              <a:spcBef>
                <a:spcPts val="0"/>
              </a:spcBef>
              <a:spcAft>
                <a:spcPts val="0"/>
              </a:spcAft>
              <a:buSzPts val="1440"/>
              <a:buChar char="●"/>
            </a:pPr>
            <a:r>
              <a:rPr lang="en-US" dirty="0">
                <a:solidFill>
                  <a:schemeClr val="dk1"/>
                </a:solidFill>
              </a:rPr>
              <a:t>Define </a:t>
            </a:r>
            <a:r>
              <a:rPr lang="en-US" dirty="0" err="1">
                <a:solidFill>
                  <a:schemeClr val="dk1"/>
                </a:solidFill>
              </a:rPr>
              <a:t>responsabilidades</a:t>
            </a:r>
            <a:r>
              <a:rPr lang="en-US" dirty="0">
                <a:solidFill>
                  <a:schemeClr val="dk1"/>
                </a:solidFill>
              </a:rPr>
              <a:t>, </a:t>
            </a:r>
            <a:r>
              <a:rPr lang="en-US" dirty="0" err="1">
                <a:solidFill>
                  <a:schemeClr val="dk1"/>
                </a:solidFill>
              </a:rPr>
              <a:t>eventos</a:t>
            </a:r>
            <a:r>
              <a:rPr lang="en-US" dirty="0">
                <a:solidFill>
                  <a:schemeClr val="dk1"/>
                </a:solidFill>
              </a:rPr>
              <a:t> y </a:t>
            </a:r>
            <a:r>
              <a:rPr lang="en-US" dirty="0" err="1">
                <a:solidFill>
                  <a:schemeClr val="dk1"/>
                </a:solidFill>
              </a:rPr>
              <a:t>artefactos</a:t>
            </a:r>
            <a:endParaRPr dirty="0"/>
          </a:p>
          <a:p>
            <a:pPr marL="457200" lvl="0" indent="-320040" algn="l" rtl="0">
              <a:lnSpc>
                <a:spcPct val="200000"/>
              </a:lnSpc>
              <a:spcBef>
                <a:spcPts val="0"/>
              </a:spcBef>
              <a:spcAft>
                <a:spcPts val="0"/>
              </a:spcAft>
              <a:buSzPts val="1440"/>
              <a:buChar char="●"/>
            </a:pPr>
            <a:r>
              <a:rPr lang="en-US" dirty="0">
                <a:solidFill>
                  <a:schemeClr val="dk1"/>
                </a:solidFill>
              </a:rPr>
              <a:t>Tienen un </a:t>
            </a:r>
            <a:r>
              <a:rPr lang="en-US" dirty="0" err="1">
                <a:solidFill>
                  <a:schemeClr val="dk1"/>
                </a:solidFill>
              </a:rPr>
              <a:t>único</a:t>
            </a:r>
            <a:r>
              <a:rPr lang="en-US" dirty="0">
                <a:solidFill>
                  <a:schemeClr val="dk1"/>
                </a:solidFill>
              </a:rPr>
              <a:t> </a:t>
            </a:r>
            <a:r>
              <a:rPr lang="en-US" dirty="0" err="1">
                <a:solidFill>
                  <a:schemeClr val="dk1"/>
                </a:solidFill>
              </a:rPr>
              <a:t>incremento</a:t>
            </a:r>
            <a:endParaRPr dirty="0"/>
          </a:p>
          <a:p>
            <a:pPr marL="0" lvl="0" indent="0" algn="l" rtl="0">
              <a:lnSpc>
                <a:spcPct val="100000"/>
              </a:lnSpc>
              <a:spcBef>
                <a:spcPts val="0"/>
              </a:spcBef>
              <a:spcAft>
                <a:spcPts val="0"/>
              </a:spcAft>
              <a:buSzPts val="1100"/>
              <a:buNone/>
            </a:pPr>
            <a:endParaRPr dirty="0"/>
          </a:p>
        </p:txBody>
      </p:sp>
      <p:sp>
        <p:nvSpPr>
          <p:cNvPr id="170" name="Google Shape;1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040" algn="l" rtl="0">
              <a:lnSpc>
                <a:spcPct val="200000"/>
              </a:lnSpc>
              <a:spcBef>
                <a:spcPts val="0"/>
              </a:spcBef>
              <a:spcAft>
                <a:spcPts val="0"/>
              </a:spcAft>
              <a:buSzPts val="1440"/>
              <a:buChar char="●"/>
            </a:pPr>
            <a:r>
              <a:rPr lang="en-US"/>
              <a:t>Escalar un grupo de scrum</a:t>
            </a:r>
            <a:endParaRPr/>
          </a:p>
          <a:p>
            <a:pPr marL="457200" lvl="0" indent="-320040" algn="l" rtl="0">
              <a:lnSpc>
                <a:spcPct val="200000"/>
              </a:lnSpc>
              <a:spcBef>
                <a:spcPts val="0"/>
              </a:spcBef>
              <a:spcAft>
                <a:spcPts val="0"/>
              </a:spcAft>
              <a:buSzPts val="1440"/>
              <a:buChar char="●"/>
            </a:pPr>
            <a:r>
              <a:rPr lang="en-US"/>
              <a:t>entregar más valor que un equipo</a:t>
            </a:r>
            <a:endParaRPr/>
          </a:p>
          <a:p>
            <a:pPr marL="457200" lvl="0" indent="-320040" algn="l" rtl="0">
              <a:lnSpc>
                <a:spcPct val="200000"/>
              </a:lnSpc>
              <a:spcBef>
                <a:spcPts val="0"/>
              </a:spcBef>
              <a:spcAft>
                <a:spcPts val="0"/>
              </a:spcAft>
              <a:buSzPts val="1440"/>
              <a:buChar char="●"/>
            </a:pPr>
            <a:r>
              <a:rPr lang="en-US"/>
              <a:t>Preservar la autogestión y transparencia entre los equipos.</a:t>
            </a:r>
            <a:endParaRPr/>
          </a:p>
          <a:p>
            <a:pPr marL="457200" lvl="0" indent="-320040" algn="l" rtl="0">
              <a:lnSpc>
                <a:spcPct val="200000"/>
              </a:lnSpc>
              <a:spcBef>
                <a:spcPts val="0"/>
              </a:spcBef>
              <a:spcAft>
                <a:spcPts val="0"/>
              </a:spcAft>
              <a:buSzPts val="1440"/>
              <a:buChar char="●"/>
            </a:pPr>
            <a:r>
              <a:rPr lang="en-US"/>
              <a:t>Trabaja sobre las dependencias del producto y comunicación.</a:t>
            </a:r>
            <a:endParaRPr/>
          </a:p>
          <a:p>
            <a:pPr marL="0" lvl="0" indent="0" algn="l" rtl="0">
              <a:lnSpc>
                <a:spcPct val="100000"/>
              </a:lnSpc>
              <a:spcBef>
                <a:spcPts val="0"/>
              </a:spcBef>
              <a:spcAft>
                <a:spcPts val="0"/>
              </a:spcAft>
              <a:buSzPts val="1100"/>
              <a:buNone/>
            </a:pPr>
            <a:endParaRPr/>
          </a:p>
        </p:txBody>
      </p:sp>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latin typeface="Calibri"/>
                <a:ea typeface="Calibri"/>
                <a:cs typeface="Calibri"/>
                <a:sym typeface="Calibri"/>
              </a:rPr>
              <a:t>Nexus se basa en Scrum </a:t>
            </a:r>
            <a:r>
              <a:rPr lang="en-US" dirty="0" err="1">
                <a:latin typeface="Calibri"/>
                <a:ea typeface="Calibri"/>
                <a:cs typeface="Calibri"/>
                <a:sym typeface="Calibri"/>
              </a:rPr>
              <a:t>mejorando</a:t>
            </a:r>
            <a:r>
              <a:rPr lang="en-US" dirty="0">
                <a:latin typeface="Calibri"/>
                <a:ea typeface="Calibri"/>
                <a:cs typeface="Calibri"/>
                <a:sym typeface="Calibri"/>
              </a:rPr>
              <a:t> los elementos </a:t>
            </a:r>
            <a:r>
              <a:rPr lang="en-US" dirty="0" err="1">
                <a:latin typeface="Calibri"/>
                <a:ea typeface="Calibri"/>
                <a:cs typeface="Calibri"/>
                <a:sym typeface="Calibri"/>
              </a:rPr>
              <a:t>fundamentales</a:t>
            </a:r>
            <a:r>
              <a:rPr lang="en-US" dirty="0">
                <a:latin typeface="Calibri"/>
                <a:ea typeface="Calibri"/>
                <a:cs typeface="Calibri"/>
                <a:sym typeface="Calibri"/>
              </a:rPr>
              <a:t> de Scrum de </a:t>
            </a:r>
            <a:r>
              <a:rPr lang="en-US" dirty="0" err="1">
                <a:latin typeface="Calibri"/>
                <a:ea typeface="Calibri"/>
                <a:cs typeface="Calibri"/>
                <a:sym typeface="Calibri"/>
              </a:rPr>
              <a:t>maneras</a:t>
            </a:r>
            <a:r>
              <a:rPr lang="en-US" dirty="0">
                <a:latin typeface="Calibri"/>
                <a:ea typeface="Calibri"/>
                <a:cs typeface="Calibri"/>
                <a:sym typeface="Calibri"/>
              </a:rPr>
              <a:t> que </a:t>
            </a:r>
            <a:r>
              <a:rPr lang="en-US" dirty="0" err="1">
                <a:latin typeface="Calibri"/>
                <a:ea typeface="Calibri"/>
                <a:cs typeface="Calibri"/>
                <a:sym typeface="Calibri"/>
              </a:rPr>
              <a:t>ayudan</a:t>
            </a:r>
            <a:r>
              <a:rPr lang="en-US" dirty="0">
                <a:latin typeface="Calibri"/>
                <a:ea typeface="Calibri"/>
                <a:cs typeface="Calibri"/>
                <a:sym typeface="Calibri"/>
              </a:rPr>
              <a:t> a resolver los </a:t>
            </a:r>
            <a:r>
              <a:rPr lang="en-US" dirty="0" err="1">
                <a:latin typeface="Calibri"/>
                <a:ea typeface="Calibri"/>
                <a:cs typeface="Calibri"/>
                <a:sym typeface="Calibri"/>
              </a:rPr>
              <a:t>desafíos</a:t>
            </a:r>
            <a:r>
              <a:rPr lang="en-US" dirty="0">
                <a:latin typeface="Calibri"/>
                <a:ea typeface="Calibri"/>
                <a:cs typeface="Calibri"/>
                <a:sym typeface="Calibri"/>
              </a:rPr>
              <a:t> de </a:t>
            </a:r>
            <a:r>
              <a:rPr lang="en-US" dirty="0" err="1">
                <a:latin typeface="Calibri"/>
                <a:ea typeface="Calibri"/>
                <a:cs typeface="Calibri"/>
                <a:sym typeface="Calibri"/>
              </a:rPr>
              <a:t>dependencia</a:t>
            </a:r>
            <a:r>
              <a:rPr lang="en-US" dirty="0">
                <a:latin typeface="Calibri"/>
                <a:ea typeface="Calibri"/>
                <a:cs typeface="Calibri"/>
                <a:sym typeface="Calibri"/>
              </a:rPr>
              <a:t> y </a:t>
            </a:r>
            <a:r>
              <a:rPr lang="en-US" dirty="0" err="1">
                <a:latin typeface="Calibri"/>
                <a:ea typeface="Calibri"/>
                <a:cs typeface="Calibri"/>
                <a:sym typeface="Calibri"/>
              </a:rPr>
              <a:t>colaboración</a:t>
            </a:r>
            <a:r>
              <a:rPr lang="en-US" dirty="0">
                <a:latin typeface="Calibri"/>
                <a:ea typeface="Calibri"/>
                <a:cs typeface="Calibri"/>
                <a:sym typeface="Calibri"/>
              </a:rPr>
              <a:t> del </a:t>
            </a:r>
            <a:r>
              <a:rPr lang="en-US" dirty="0" err="1">
                <a:latin typeface="Calibri"/>
                <a:ea typeface="Calibri"/>
                <a:cs typeface="Calibri"/>
                <a:sym typeface="Calibri"/>
              </a:rPr>
              <a:t>trabajo</a:t>
            </a:r>
            <a:r>
              <a:rPr lang="en-US" dirty="0">
                <a:latin typeface="Calibri"/>
                <a:ea typeface="Calibri"/>
                <a:cs typeface="Calibri"/>
                <a:sym typeface="Calibri"/>
              </a:rPr>
              <a:t> entre </a:t>
            </a:r>
            <a:r>
              <a:rPr lang="en-US" dirty="0" err="1">
                <a:latin typeface="Calibri"/>
                <a:ea typeface="Calibri"/>
                <a:cs typeface="Calibri"/>
                <a:sym typeface="Calibri"/>
              </a:rPr>
              <a:t>equipos</a:t>
            </a:r>
            <a:r>
              <a:rPr lang="en-US" dirty="0">
                <a:latin typeface="Calibri"/>
                <a:ea typeface="Calibri"/>
                <a:cs typeface="Calibri"/>
                <a:sym typeface="Calibri"/>
              </a:rPr>
              <a:t>. Nexus (</a:t>
            </a:r>
            <a:r>
              <a:rPr lang="en-US" dirty="0" err="1">
                <a:latin typeface="Calibri"/>
                <a:ea typeface="Calibri"/>
                <a:cs typeface="Calibri"/>
                <a:sym typeface="Calibri"/>
              </a:rPr>
              <a:t>ver</a:t>
            </a:r>
            <a:r>
              <a:rPr lang="en-US" dirty="0">
                <a:latin typeface="Calibri"/>
                <a:ea typeface="Calibri"/>
                <a:cs typeface="Calibri"/>
                <a:sym typeface="Calibri"/>
              </a:rPr>
              <a:t> </a:t>
            </a:r>
            <a:r>
              <a:rPr lang="en-US" dirty="0" err="1">
                <a:latin typeface="Calibri"/>
                <a:ea typeface="Calibri"/>
                <a:cs typeface="Calibri"/>
                <a:sym typeface="Calibri"/>
              </a:rPr>
              <a:t>Figura</a:t>
            </a:r>
            <a:r>
              <a:rPr lang="en-US" dirty="0">
                <a:latin typeface="Calibri"/>
                <a:ea typeface="Calibri"/>
                <a:cs typeface="Calibri"/>
                <a:sym typeface="Calibri"/>
              </a:rPr>
              <a:t> 1) </a:t>
            </a:r>
            <a:r>
              <a:rPr lang="en-US" dirty="0" err="1">
                <a:latin typeface="Calibri"/>
                <a:ea typeface="Calibri"/>
                <a:cs typeface="Calibri"/>
                <a:sym typeface="Calibri"/>
              </a:rPr>
              <a:t>revela</a:t>
            </a:r>
            <a:r>
              <a:rPr lang="en-US" dirty="0">
                <a:latin typeface="Calibri"/>
                <a:ea typeface="Calibri"/>
                <a:cs typeface="Calibri"/>
                <a:sym typeface="Calibri"/>
              </a:rPr>
              <a:t> un </a:t>
            </a:r>
            <a:r>
              <a:rPr lang="en-US" dirty="0" err="1">
                <a:latin typeface="Calibri"/>
                <a:ea typeface="Calibri"/>
                <a:cs typeface="Calibri"/>
                <a:sym typeface="Calibri"/>
              </a:rPr>
              <a:t>proceso</a:t>
            </a:r>
            <a:r>
              <a:rPr lang="en-US" dirty="0">
                <a:latin typeface="Calibri"/>
                <a:ea typeface="Calibri"/>
                <a:cs typeface="Calibri"/>
                <a:sym typeface="Calibri"/>
              </a:rPr>
              <a:t> </a:t>
            </a:r>
            <a:r>
              <a:rPr lang="en-US" dirty="0" err="1">
                <a:latin typeface="Calibri"/>
                <a:ea typeface="Calibri"/>
                <a:cs typeface="Calibri"/>
                <a:sym typeface="Calibri"/>
              </a:rPr>
              <a:t>empírico</a:t>
            </a:r>
            <a:r>
              <a:rPr lang="en-US" dirty="0">
                <a:latin typeface="Calibri"/>
                <a:ea typeface="Calibri"/>
                <a:cs typeface="Calibri"/>
                <a:sym typeface="Calibri"/>
              </a:rPr>
              <a:t> que </a:t>
            </a:r>
            <a:r>
              <a:rPr lang="en-US" dirty="0" err="1">
                <a:latin typeface="Calibri"/>
                <a:ea typeface="Calibri"/>
                <a:cs typeface="Calibri"/>
                <a:sym typeface="Calibri"/>
              </a:rPr>
              <a:t>refleja</a:t>
            </a:r>
            <a:r>
              <a:rPr lang="en-US" dirty="0">
                <a:latin typeface="Calibri"/>
                <a:ea typeface="Calibri"/>
                <a:cs typeface="Calibri"/>
                <a:sym typeface="Calibri"/>
              </a:rPr>
              <a:t> </a:t>
            </a:r>
            <a:r>
              <a:rPr lang="en-US" dirty="0" err="1">
                <a:latin typeface="Calibri"/>
                <a:ea typeface="Calibri"/>
                <a:cs typeface="Calibri"/>
                <a:sym typeface="Calibri"/>
              </a:rPr>
              <a:t>estrechamente</a:t>
            </a:r>
            <a:r>
              <a:rPr lang="en-US" dirty="0">
                <a:latin typeface="Calibri"/>
                <a:ea typeface="Calibri"/>
                <a:cs typeface="Calibri"/>
                <a:sym typeface="Calibri"/>
              </a:rPr>
              <a:t> Scrum.   Nexus </a:t>
            </a:r>
            <a:r>
              <a:rPr lang="en-US" dirty="0" err="1">
                <a:latin typeface="Calibri"/>
                <a:ea typeface="Calibri"/>
                <a:cs typeface="Calibri"/>
                <a:sym typeface="Calibri"/>
              </a:rPr>
              <a:t>extiende</a:t>
            </a:r>
            <a:r>
              <a:rPr lang="en-US" dirty="0">
                <a:latin typeface="Calibri"/>
                <a:ea typeface="Calibri"/>
                <a:cs typeface="Calibri"/>
                <a:sym typeface="Calibri"/>
              </a:rPr>
              <a:t> Scrum de la </a:t>
            </a:r>
            <a:r>
              <a:rPr lang="en-US" dirty="0" err="1">
                <a:latin typeface="Calibri"/>
                <a:ea typeface="Calibri"/>
                <a:cs typeface="Calibri"/>
                <a:sym typeface="Calibri"/>
              </a:rPr>
              <a:t>siguiente</a:t>
            </a:r>
            <a:r>
              <a:rPr lang="en-US" dirty="0">
                <a:latin typeface="Calibri"/>
                <a:ea typeface="Calibri"/>
                <a:cs typeface="Calibri"/>
                <a:sym typeface="Calibri"/>
              </a:rPr>
              <a:t> </a:t>
            </a:r>
            <a:r>
              <a:rPr lang="en-US" dirty="0" err="1">
                <a:latin typeface="Calibri"/>
                <a:ea typeface="Calibri"/>
                <a:cs typeface="Calibri"/>
                <a:sym typeface="Calibri"/>
              </a:rPr>
              <a:t>manera</a:t>
            </a:r>
            <a:r>
              <a:rPr lang="en-US" dirty="0">
                <a:latin typeface="Calibri"/>
                <a:ea typeface="Calibri"/>
                <a:cs typeface="Calibri"/>
                <a:sym typeface="Calibri"/>
              </a:rPr>
              <a:t>: ● Responsabilidades: el Nexus Integration Team se </a:t>
            </a:r>
            <a:r>
              <a:rPr lang="en-US" dirty="0" err="1">
                <a:latin typeface="Calibri"/>
                <a:ea typeface="Calibri"/>
                <a:cs typeface="Calibri"/>
                <a:sym typeface="Calibri"/>
              </a:rPr>
              <a:t>asegura</a:t>
            </a:r>
            <a:r>
              <a:rPr lang="en-US" dirty="0">
                <a:latin typeface="Calibri"/>
                <a:ea typeface="Calibri"/>
                <a:cs typeface="Calibri"/>
                <a:sym typeface="Calibri"/>
              </a:rPr>
              <a:t> de que el Nexus </a:t>
            </a:r>
            <a:r>
              <a:rPr lang="en-US" dirty="0" err="1">
                <a:latin typeface="Calibri"/>
                <a:ea typeface="Calibri"/>
                <a:cs typeface="Calibri"/>
                <a:sym typeface="Calibri"/>
              </a:rPr>
              <a:t>entregue</a:t>
            </a:r>
            <a:r>
              <a:rPr lang="en-US" dirty="0">
                <a:latin typeface="Calibri"/>
                <a:ea typeface="Calibri"/>
                <a:cs typeface="Calibri"/>
                <a:sym typeface="Calibri"/>
              </a:rPr>
              <a:t> un Integrated Increment </a:t>
            </a:r>
            <a:r>
              <a:rPr lang="en-US" dirty="0" err="1">
                <a:latin typeface="Calibri"/>
                <a:ea typeface="Calibri"/>
                <a:cs typeface="Calibri"/>
                <a:sym typeface="Calibri"/>
              </a:rPr>
              <a:t>útil</a:t>
            </a:r>
            <a:r>
              <a:rPr lang="en-US" dirty="0">
                <a:latin typeface="Calibri"/>
                <a:ea typeface="Calibri"/>
                <a:cs typeface="Calibri"/>
                <a:sym typeface="Calibri"/>
              </a:rPr>
              <a:t> y de valor al </a:t>
            </a:r>
            <a:r>
              <a:rPr lang="en-US" dirty="0" err="1">
                <a:latin typeface="Calibri"/>
                <a:ea typeface="Calibri"/>
                <a:cs typeface="Calibri"/>
                <a:sym typeface="Calibri"/>
              </a:rPr>
              <a:t>menos</a:t>
            </a:r>
            <a:r>
              <a:rPr lang="en-US" dirty="0">
                <a:latin typeface="Calibri"/>
                <a:ea typeface="Calibri"/>
                <a:cs typeface="Calibri"/>
                <a:sym typeface="Calibri"/>
              </a:rPr>
              <a:t> una </a:t>
            </a:r>
            <a:r>
              <a:rPr lang="en-US" dirty="0" err="1">
                <a:latin typeface="Calibri"/>
                <a:ea typeface="Calibri"/>
                <a:cs typeface="Calibri"/>
                <a:sym typeface="Calibri"/>
              </a:rPr>
              <a:t>vez</a:t>
            </a:r>
            <a:r>
              <a:rPr lang="en-US" dirty="0">
                <a:latin typeface="Calibri"/>
                <a:ea typeface="Calibri"/>
                <a:cs typeface="Calibri"/>
                <a:sym typeface="Calibri"/>
              </a:rPr>
              <a:t> en cada Sprint. El Nexus Integration Team </a:t>
            </a:r>
            <a:r>
              <a:rPr lang="en-US" dirty="0" err="1">
                <a:latin typeface="Calibri"/>
                <a:ea typeface="Calibri"/>
                <a:cs typeface="Calibri"/>
                <a:sym typeface="Calibri"/>
              </a:rPr>
              <a:t>está</a:t>
            </a:r>
            <a:r>
              <a:rPr lang="en-US" dirty="0">
                <a:latin typeface="Calibri"/>
                <a:ea typeface="Calibri"/>
                <a:cs typeface="Calibri"/>
                <a:sym typeface="Calibri"/>
              </a:rPr>
              <a:t> </a:t>
            </a:r>
            <a:r>
              <a:rPr lang="en-US" dirty="0" err="1">
                <a:latin typeface="Calibri"/>
                <a:ea typeface="Calibri"/>
                <a:cs typeface="Calibri"/>
                <a:sym typeface="Calibri"/>
              </a:rPr>
              <a:t>formado</a:t>
            </a:r>
            <a:r>
              <a:rPr lang="en-US" dirty="0">
                <a:latin typeface="Calibri"/>
                <a:ea typeface="Calibri"/>
                <a:cs typeface="Calibri"/>
                <a:sym typeface="Calibri"/>
              </a:rPr>
              <a:t> por el Product Owner, un Scrum Master y Miembros del Nexus Integration Team. ● </a:t>
            </a:r>
            <a:r>
              <a:rPr lang="en-US" dirty="0" err="1">
                <a:latin typeface="Calibri"/>
                <a:ea typeface="Calibri"/>
                <a:cs typeface="Calibri"/>
                <a:sym typeface="Calibri"/>
              </a:rPr>
              <a:t>Eventos</a:t>
            </a:r>
            <a:r>
              <a:rPr lang="en-US" dirty="0">
                <a:latin typeface="Calibri"/>
                <a:ea typeface="Calibri"/>
                <a:cs typeface="Calibri"/>
                <a:sym typeface="Calibri"/>
              </a:rPr>
              <a:t>: los </a:t>
            </a:r>
            <a:r>
              <a:rPr lang="en-US" dirty="0" err="1">
                <a:latin typeface="Calibri"/>
                <a:ea typeface="Calibri"/>
                <a:cs typeface="Calibri"/>
                <a:sym typeface="Calibri"/>
              </a:rPr>
              <a:t>eventos</a:t>
            </a:r>
            <a:r>
              <a:rPr lang="en-US" dirty="0">
                <a:latin typeface="Calibri"/>
                <a:ea typeface="Calibri"/>
                <a:cs typeface="Calibri"/>
                <a:sym typeface="Calibri"/>
              </a:rPr>
              <a:t> se </a:t>
            </a:r>
            <a:r>
              <a:rPr lang="en-US" dirty="0" err="1">
                <a:latin typeface="Calibri"/>
                <a:ea typeface="Calibri"/>
                <a:cs typeface="Calibri"/>
                <a:sym typeface="Calibri"/>
              </a:rPr>
              <a:t>agregan</a:t>
            </a:r>
            <a:r>
              <a:rPr lang="en-US" dirty="0">
                <a:latin typeface="Calibri"/>
                <a:ea typeface="Calibri"/>
                <a:cs typeface="Calibri"/>
                <a:sym typeface="Calibri"/>
              </a:rPr>
              <a:t>, </a:t>
            </a:r>
            <a:r>
              <a:rPr lang="en-US" dirty="0" err="1">
                <a:latin typeface="Calibri"/>
                <a:ea typeface="Calibri"/>
                <a:cs typeface="Calibri"/>
                <a:sym typeface="Calibri"/>
              </a:rPr>
              <a:t>colocan</a:t>
            </a:r>
            <a:r>
              <a:rPr lang="en-US" dirty="0">
                <a:latin typeface="Calibri"/>
                <a:ea typeface="Calibri"/>
                <a:cs typeface="Calibri"/>
                <a:sym typeface="Calibri"/>
              </a:rPr>
              <a:t> </a:t>
            </a:r>
            <a:r>
              <a:rPr lang="en-US" dirty="0" err="1">
                <a:latin typeface="Calibri"/>
                <a:ea typeface="Calibri"/>
                <a:cs typeface="Calibri"/>
                <a:sym typeface="Calibri"/>
              </a:rPr>
              <a:t>alrededor</a:t>
            </a:r>
            <a:r>
              <a:rPr lang="en-US" dirty="0">
                <a:latin typeface="Calibri"/>
                <a:ea typeface="Calibri"/>
                <a:cs typeface="Calibri"/>
                <a:sym typeface="Calibri"/>
              </a:rPr>
              <a:t> o </a:t>
            </a:r>
            <a:r>
              <a:rPr lang="en-US" dirty="0" err="1">
                <a:latin typeface="Calibri"/>
                <a:ea typeface="Calibri"/>
                <a:cs typeface="Calibri"/>
                <a:sym typeface="Calibri"/>
              </a:rPr>
              <a:t>reemplazan</a:t>
            </a:r>
            <a:r>
              <a:rPr lang="en-US" dirty="0">
                <a:latin typeface="Calibri"/>
                <a:ea typeface="Calibri"/>
                <a:cs typeface="Calibri"/>
                <a:sym typeface="Calibri"/>
              </a:rPr>
              <a:t> a los </a:t>
            </a:r>
            <a:r>
              <a:rPr lang="en-US" dirty="0" err="1">
                <a:latin typeface="Calibri"/>
                <a:ea typeface="Calibri"/>
                <a:cs typeface="Calibri"/>
                <a:sym typeface="Calibri"/>
              </a:rPr>
              <a:t>eventos</a:t>
            </a:r>
            <a:r>
              <a:rPr lang="en-US" dirty="0">
                <a:latin typeface="Calibri"/>
                <a:ea typeface="Calibri"/>
                <a:cs typeface="Calibri"/>
                <a:sym typeface="Calibri"/>
              </a:rPr>
              <a:t> Scrum </a:t>
            </a:r>
            <a:r>
              <a:rPr lang="en-US" dirty="0" err="1">
                <a:latin typeface="Calibri"/>
                <a:ea typeface="Calibri"/>
                <a:cs typeface="Calibri"/>
                <a:sym typeface="Calibri"/>
              </a:rPr>
              <a:t>regulares</a:t>
            </a:r>
            <a:r>
              <a:rPr lang="en-US" dirty="0">
                <a:latin typeface="Calibri"/>
                <a:ea typeface="Calibri"/>
                <a:cs typeface="Calibri"/>
                <a:sym typeface="Calibri"/>
              </a:rPr>
              <a:t> para </a:t>
            </a:r>
            <a:r>
              <a:rPr lang="en-US" dirty="0" err="1">
                <a:latin typeface="Calibri"/>
                <a:ea typeface="Calibri"/>
                <a:cs typeface="Calibri"/>
                <a:sym typeface="Calibri"/>
              </a:rPr>
              <a:t>aumentarlos</a:t>
            </a:r>
            <a:r>
              <a:rPr lang="en-US" dirty="0">
                <a:latin typeface="Calibri"/>
                <a:ea typeface="Calibri"/>
                <a:cs typeface="Calibri"/>
                <a:sym typeface="Calibri"/>
              </a:rPr>
              <a:t>. </a:t>
            </a:r>
            <a:r>
              <a:rPr lang="en-US" dirty="0" err="1">
                <a:latin typeface="Calibri"/>
                <a:ea typeface="Calibri"/>
                <a:cs typeface="Calibri"/>
                <a:sym typeface="Calibri"/>
              </a:rPr>
              <a:t>Según</a:t>
            </a:r>
            <a:r>
              <a:rPr lang="en-US" dirty="0">
                <a:latin typeface="Calibri"/>
                <a:ea typeface="Calibri"/>
                <a:cs typeface="Calibri"/>
                <a:sym typeface="Calibri"/>
              </a:rPr>
              <a:t> las </a:t>
            </a:r>
            <a:r>
              <a:rPr lang="en-US" dirty="0" err="1">
                <a:latin typeface="Calibri"/>
                <a:ea typeface="Calibri"/>
                <a:cs typeface="Calibri"/>
                <a:sym typeface="Calibri"/>
              </a:rPr>
              <a:t>modificaciones</a:t>
            </a:r>
            <a:r>
              <a:rPr lang="en-US" dirty="0">
                <a:latin typeface="Calibri"/>
                <a:ea typeface="Calibri"/>
                <a:cs typeface="Calibri"/>
                <a:sym typeface="Calibri"/>
              </a:rPr>
              <a:t>, </a:t>
            </a:r>
            <a:r>
              <a:rPr lang="en-US" dirty="0" err="1">
                <a:latin typeface="Calibri"/>
                <a:ea typeface="Calibri"/>
                <a:cs typeface="Calibri"/>
                <a:sym typeface="Calibri"/>
              </a:rPr>
              <a:t>sirven</a:t>
            </a:r>
            <a:r>
              <a:rPr lang="en-US" dirty="0">
                <a:latin typeface="Calibri"/>
                <a:ea typeface="Calibri"/>
                <a:cs typeface="Calibri"/>
                <a:sym typeface="Calibri"/>
              </a:rPr>
              <a:t> tanto para el </a:t>
            </a:r>
            <a:r>
              <a:rPr lang="en-US" dirty="0" err="1">
                <a:latin typeface="Calibri"/>
                <a:ea typeface="Calibri"/>
                <a:cs typeface="Calibri"/>
                <a:sym typeface="Calibri"/>
              </a:rPr>
              <a:t>esfuerzo</a:t>
            </a:r>
            <a:r>
              <a:rPr lang="en-US" dirty="0">
                <a:latin typeface="Calibri"/>
                <a:ea typeface="Calibri"/>
                <a:cs typeface="Calibri"/>
                <a:sym typeface="Calibri"/>
              </a:rPr>
              <a:t> general de todos los </a:t>
            </a:r>
            <a:r>
              <a:rPr lang="en-US" dirty="0" err="1">
                <a:latin typeface="Calibri"/>
                <a:ea typeface="Calibri"/>
                <a:cs typeface="Calibri"/>
                <a:sym typeface="Calibri"/>
              </a:rPr>
              <a:t>equipos</a:t>
            </a:r>
            <a:r>
              <a:rPr lang="en-US" dirty="0">
                <a:latin typeface="Calibri"/>
                <a:ea typeface="Calibri"/>
                <a:cs typeface="Calibri"/>
                <a:sym typeface="Calibri"/>
              </a:rPr>
              <a:t> Scrum en el Nexus </a:t>
            </a:r>
            <a:r>
              <a:rPr lang="en-US" dirty="0" err="1">
                <a:latin typeface="Calibri"/>
                <a:ea typeface="Calibri"/>
                <a:cs typeface="Calibri"/>
                <a:sym typeface="Calibri"/>
              </a:rPr>
              <a:t>como</a:t>
            </a:r>
            <a:r>
              <a:rPr lang="en-US" dirty="0">
                <a:latin typeface="Calibri"/>
                <a:ea typeface="Calibri"/>
                <a:cs typeface="Calibri"/>
                <a:sym typeface="Calibri"/>
              </a:rPr>
              <a:t> para cada </a:t>
            </a:r>
            <a:r>
              <a:rPr lang="en-US" dirty="0" err="1">
                <a:latin typeface="Calibri"/>
                <a:ea typeface="Calibri"/>
                <a:cs typeface="Calibri"/>
                <a:sym typeface="Calibri"/>
              </a:rPr>
              <a:t>equipo</a:t>
            </a:r>
            <a:r>
              <a:rPr lang="en-US" dirty="0">
                <a:latin typeface="Calibri"/>
                <a:ea typeface="Calibri"/>
                <a:cs typeface="Calibri"/>
                <a:sym typeface="Calibri"/>
              </a:rPr>
              <a:t> individual. Un </a:t>
            </a:r>
            <a:r>
              <a:rPr lang="en-US" dirty="0" err="1">
                <a:latin typeface="Calibri"/>
                <a:ea typeface="Calibri"/>
                <a:cs typeface="Calibri"/>
                <a:sym typeface="Calibri"/>
              </a:rPr>
              <a:t>Objetivo</a:t>
            </a:r>
            <a:r>
              <a:rPr lang="en-US" dirty="0">
                <a:latin typeface="Calibri"/>
                <a:ea typeface="Calibri"/>
                <a:cs typeface="Calibri"/>
                <a:sym typeface="Calibri"/>
              </a:rPr>
              <a:t> de Sprint Nexus es el </a:t>
            </a:r>
            <a:r>
              <a:rPr lang="en-US" dirty="0" err="1">
                <a:latin typeface="Calibri"/>
                <a:ea typeface="Calibri"/>
                <a:cs typeface="Calibri"/>
                <a:sym typeface="Calibri"/>
              </a:rPr>
              <a:t>objetivo</a:t>
            </a:r>
            <a:r>
              <a:rPr lang="en-US" dirty="0">
                <a:latin typeface="Calibri"/>
                <a:ea typeface="Calibri"/>
                <a:cs typeface="Calibri"/>
                <a:sym typeface="Calibri"/>
              </a:rPr>
              <a:t> del Sprint. ● </a:t>
            </a:r>
            <a:r>
              <a:rPr lang="en-US" dirty="0" err="1">
                <a:latin typeface="Calibri"/>
                <a:ea typeface="Calibri"/>
                <a:cs typeface="Calibri"/>
                <a:sym typeface="Calibri"/>
              </a:rPr>
              <a:t>Artefactos</a:t>
            </a:r>
            <a:r>
              <a:rPr lang="en-US" dirty="0">
                <a:latin typeface="Calibri"/>
                <a:ea typeface="Calibri"/>
                <a:cs typeface="Calibri"/>
                <a:sym typeface="Calibri"/>
              </a:rPr>
              <a:t>: todos los Scrum Teams usan el mismo y </a:t>
            </a:r>
            <a:r>
              <a:rPr lang="en-US" dirty="0" err="1">
                <a:latin typeface="Calibri"/>
                <a:ea typeface="Calibri"/>
                <a:cs typeface="Calibri"/>
                <a:sym typeface="Calibri"/>
              </a:rPr>
              <a:t>único</a:t>
            </a:r>
            <a:r>
              <a:rPr lang="en-US" dirty="0">
                <a:latin typeface="Calibri"/>
                <a:ea typeface="Calibri"/>
                <a:cs typeface="Calibri"/>
                <a:sym typeface="Calibri"/>
              </a:rPr>
              <a:t> Product Backlog. A </a:t>
            </a:r>
            <a:r>
              <a:rPr lang="en-US" dirty="0" err="1">
                <a:latin typeface="Calibri"/>
                <a:ea typeface="Calibri"/>
                <a:cs typeface="Calibri"/>
                <a:sym typeface="Calibri"/>
              </a:rPr>
              <a:t>medida</a:t>
            </a:r>
            <a:r>
              <a:rPr lang="en-US" dirty="0">
                <a:latin typeface="Calibri"/>
                <a:ea typeface="Calibri"/>
                <a:cs typeface="Calibri"/>
                <a:sym typeface="Calibri"/>
              </a:rPr>
              <a:t> que los elementos del Product Backlog se </a:t>
            </a:r>
            <a:r>
              <a:rPr lang="en-US" dirty="0" err="1">
                <a:latin typeface="Calibri"/>
                <a:ea typeface="Calibri"/>
                <a:cs typeface="Calibri"/>
                <a:sym typeface="Calibri"/>
              </a:rPr>
              <a:t>refinan</a:t>
            </a:r>
            <a:r>
              <a:rPr lang="en-US" dirty="0">
                <a:latin typeface="Calibri"/>
                <a:ea typeface="Calibri"/>
                <a:cs typeface="Calibri"/>
                <a:sym typeface="Calibri"/>
              </a:rPr>
              <a:t> y se </a:t>
            </a:r>
            <a:r>
              <a:rPr lang="en-US" dirty="0" err="1">
                <a:latin typeface="Calibri"/>
                <a:ea typeface="Calibri"/>
                <a:cs typeface="Calibri"/>
                <a:sym typeface="Calibri"/>
              </a:rPr>
              <a:t>preparan</a:t>
            </a:r>
            <a:r>
              <a:rPr lang="en-US" dirty="0">
                <a:latin typeface="Calibri"/>
                <a:ea typeface="Calibri"/>
                <a:cs typeface="Calibri"/>
                <a:sym typeface="Calibri"/>
              </a:rPr>
              <a:t>, </a:t>
            </a:r>
            <a:r>
              <a:rPr lang="en-US" dirty="0" err="1">
                <a:latin typeface="Calibri"/>
                <a:ea typeface="Calibri"/>
                <a:cs typeface="Calibri"/>
                <a:sym typeface="Calibri"/>
              </a:rPr>
              <a:t>ciertos</a:t>
            </a:r>
            <a:r>
              <a:rPr lang="en-US" dirty="0">
                <a:latin typeface="Calibri"/>
                <a:ea typeface="Calibri"/>
                <a:cs typeface="Calibri"/>
                <a:sym typeface="Calibri"/>
              </a:rPr>
              <a:t> </a:t>
            </a:r>
            <a:r>
              <a:rPr lang="en-US" dirty="0" err="1">
                <a:latin typeface="Calibri"/>
                <a:ea typeface="Calibri"/>
                <a:cs typeface="Calibri"/>
                <a:sym typeface="Calibri"/>
              </a:rPr>
              <a:t>indicadores</a:t>
            </a:r>
            <a:r>
              <a:rPr lang="en-US" dirty="0">
                <a:latin typeface="Calibri"/>
                <a:ea typeface="Calibri"/>
                <a:cs typeface="Calibri"/>
                <a:sym typeface="Calibri"/>
              </a:rPr>
              <a:t> de </a:t>
            </a:r>
            <a:r>
              <a:rPr lang="en-US" dirty="0" err="1">
                <a:latin typeface="Calibri"/>
                <a:ea typeface="Calibri"/>
                <a:cs typeface="Calibri"/>
                <a:sym typeface="Calibri"/>
              </a:rPr>
              <a:t>qué</a:t>
            </a:r>
            <a:r>
              <a:rPr lang="en-US" dirty="0">
                <a:latin typeface="Calibri"/>
                <a:ea typeface="Calibri"/>
                <a:cs typeface="Calibri"/>
                <a:sym typeface="Calibri"/>
              </a:rPr>
              <a:t> </a:t>
            </a:r>
            <a:r>
              <a:rPr lang="en-US" dirty="0" err="1">
                <a:latin typeface="Calibri"/>
                <a:ea typeface="Calibri"/>
                <a:cs typeface="Calibri"/>
                <a:sym typeface="Calibri"/>
              </a:rPr>
              <a:t>equipo</a:t>
            </a:r>
            <a:r>
              <a:rPr lang="en-US" dirty="0">
                <a:latin typeface="Calibri"/>
                <a:ea typeface="Calibri"/>
                <a:cs typeface="Calibri"/>
                <a:sym typeface="Calibri"/>
              </a:rPr>
              <a:t> </a:t>
            </a:r>
            <a:r>
              <a:rPr lang="en-US" dirty="0" err="1">
                <a:latin typeface="Calibri"/>
                <a:ea typeface="Calibri"/>
                <a:cs typeface="Calibri"/>
                <a:sym typeface="Calibri"/>
              </a:rPr>
              <a:t>probablemente</a:t>
            </a:r>
            <a:r>
              <a:rPr lang="en-US" dirty="0">
                <a:latin typeface="Calibri"/>
                <a:ea typeface="Calibri"/>
                <a:cs typeface="Calibri"/>
                <a:sym typeface="Calibri"/>
              </a:rPr>
              <a:t> </a:t>
            </a:r>
            <a:r>
              <a:rPr lang="en-US" dirty="0" err="1">
                <a:latin typeface="Calibri"/>
                <a:ea typeface="Calibri"/>
                <a:cs typeface="Calibri"/>
                <a:sym typeface="Calibri"/>
              </a:rPr>
              <a:t>hará</a:t>
            </a:r>
            <a:r>
              <a:rPr lang="en-US" dirty="0">
                <a:latin typeface="Calibri"/>
                <a:ea typeface="Calibri"/>
                <a:cs typeface="Calibri"/>
                <a:sym typeface="Calibri"/>
              </a:rPr>
              <a:t> el </a:t>
            </a:r>
            <a:r>
              <a:rPr lang="en-US" dirty="0" err="1">
                <a:latin typeface="Calibri"/>
                <a:ea typeface="Calibri"/>
                <a:cs typeface="Calibri"/>
                <a:sym typeface="Calibri"/>
              </a:rPr>
              <a:t>trabajo</a:t>
            </a:r>
            <a:r>
              <a:rPr lang="en-US" dirty="0">
                <a:latin typeface="Calibri"/>
                <a:ea typeface="Calibri"/>
                <a:cs typeface="Calibri"/>
                <a:sym typeface="Calibri"/>
              </a:rPr>
              <a:t> dentro de un Sprint se </a:t>
            </a:r>
            <a:r>
              <a:rPr lang="en-US" dirty="0" err="1">
                <a:latin typeface="Calibri"/>
                <a:ea typeface="Calibri"/>
                <a:cs typeface="Calibri"/>
                <a:sym typeface="Calibri"/>
              </a:rPr>
              <a:t>vuelven</a:t>
            </a:r>
            <a:r>
              <a:rPr lang="en-US" dirty="0">
                <a:latin typeface="Calibri"/>
                <a:ea typeface="Calibri"/>
                <a:cs typeface="Calibri"/>
                <a:sym typeface="Calibri"/>
              </a:rPr>
              <a:t> </a:t>
            </a:r>
            <a:r>
              <a:rPr lang="en-US" dirty="0" err="1">
                <a:latin typeface="Calibri"/>
                <a:ea typeface="Calibri"/>
                <a:cs typeface="Calibri"/>
                <a:sym typeface="Calibri"/>
              </a:rPr>
              <a:t>transparentes</a:t>
            </a:r>
            <a:r>
              <a:rPr lang="en-US" dirty="0">
                <a:latin typeface="Calibri"/>
                <a:ea typeface="Calibri"/>
                <a:cs typeface="Calibri"/>
                <a:sym typeface="Calibri"/>
              </a:rPr>
              <a:t>. Un Nexus Sprint Backlog </a:t>
            </a:r>
            <a:r>
              <a:rPr lang="en-US" dirty="0" err="1">
                <a:latin typeface="Calibri"/>
                <a:ea typeface="Calibri"/>
                <a:cs typeface="Calibri"/>
                <a:sym typeface="Calibri"/>
              </a:rPr>
              <a:t>existe</a:t>
            </a:r>
            <a:r>
              <a:rPr lang="en-US" dirty="0">
                <a:latin typeface="Calibri"/>
                <a:ea typeface="Calibri"/>
                <a:cs typeface="Calibri"/>
                <a:sym typeface="Calibri"/>
              </a:rPr>
              <a:t> para </a:t>
            </a:r>
            <a:r>
              <a:rPr lang="en-US" dirty="0" err="1">
                <a:latin typeface="Calibri"/>
                <a:ea typeface="Calibri"/>
                <a:cs typeface="Calibri"/>
                <a:sym typeface="Calibri"/>
              </a:rPr>
              <a:t>para</a:t>
            </a:r>
            <a:r>
              <a:rPr lang="en-US" dirty="0">
                <a:latin typeface="Calibri"/>
                <a:ea typeface="Calibri"/>
                <a:cs typeface="Calibri"/>
                <a:sym typeface="Calibri"/>
              </a:rPr>
              <a:t> </a:t>
            </a:r>
            <a:r>
              <a:rPr lang="en-US" dirty="0" err="1">
                <a:latin typeface="Calibri"/>
                <a:ea typeface="Calibri"/>
                <a:cs typeface="Calibri"/>
                <a:sym typeface="Calibri"/>
              </a:rPr>
              <a:t>ayudar</a:t>
            </a:r>
            <a:r>
              <a:rPr lang="en-US" dirty="0">
                <a:latin typeface="Calibri"/>
                <a:ea typeface="Calibri"/>
                <a:cs typeface="Calibri"/>
                <a:sym typeface="Calibri"/>
              </a:rPr>
              <a:t> con la </a:t>
            </a:r>
            <a:r>
              <a:rPr lang="en-US" dirty="0" err="1">
                <a:latin typeface="Calibri"/>
                <a:ea typeface="Calibri"/>
                <a:cs typeface="Calibri"/>
                <a:sym typeface="Calibri"/>
              </a:rPr>
              <a:t>transparencia</a:t>
            </a:r>
            <a:r>
              <a:rPr lang="en-US" dirty="0">
                <a:latin typeface="Calibri"/>
                <a:ea typeface="Calibri"/>
                <a:cs typeface="Calibri"/>
                <a:sym typeface="Calibri"/>
              </a:rPr>
              <a:t> </a:t>
            </a:r>
            <a:r>
              <a:rPr lang="en-US" dirty="0" err="1">
                <a:latin typeface="Calibri"/>
                <a:ea typeface="Calibri"/>
                <a:cs typeface="Calibri"/>
                <a:sym typeface="Calibri"/>
              </a:rPr>
              <a:t>durante</a:t>
            </a:r>
            <a:r>
              <a:rPr lang="en-US" dirty="0">
                <a:latin typeface="Calibri"/>
                <a:ea typeface="Calibri"/>
                <a:cs typeface="Calibri"/>
                <a:sym typeface="Calibri"/>
              </a:rPr>
              <a:t> el Sprint. El Integrated Increment </a:t>
            </a:r>
            <a:r>
              <a:rPr lang="en-US" dirty="0" err="1">
                <a:latin typeface="Calibri"/>
                <a:ea typeface="Calibri"/>
                <a:cs typeface="Calibri"/>
                <a:sym typeface="Calibri"/>
              </a:rPr>
              <a:t>representa</a:t>
            </a:r>
            <a:r>
              <a:rPr lang="en-US" dirty="0">
                <a:latin typeface="Calibri"/>
                <a:ea typeface="Calibri"/>
                <a:cs typeface="Calibri"/>
                <a:sym typeface="Calibri"/>
              </a:rPr>
              <a:t> la </a:t>
            </a:r>
            <a:r>
              <a:rPr lang="en-US" dirty="0" err="1">
                <a:latin typeface="Calibri"/>
                <a:ea typeface="Calibri"/>
                <a:cs typeface="Calibri"/>
                <a:sym typeface="Calibri"/>
              </a:rPr>
              <a:t>suma</a:t>
            </a:r>
            <a:r>
              <a:rPr lang="en-US" dirty="0">
                <a:latin typeface="Calibri"/>
                <a:ea typeface="Calibri"/>
                <a:cs typeface="Calibri"/>
                <a:sym typeface="Calibri"/>
              </a:rPr>
              <a:t> actual de </a:t>
            </a:r>
            <a:r>
              <a:rPr lang="en-US" dirty="0" err="1">
                <a:latin typeface="Calibri"/>
                <a:ea typeface="Calibri"/>
                <a:cs typeface="Calibri"/>
                <a:sym typeface="Calibri"/>
              </a:rPr>
              <a:t>todo</a:t>
            </a:r>
            <a:r>
              <a:rPr lang="en-US" dirty="0">
                <a:latin typeface="Calibri"/>
                <a:ea typeface="Calibri"/>
                <a:cs typeface="Calibri"/>
                <a:sym typeface="Calibri"/>
              </a:rPr>
              <a:t> el </a:t>
            </a:r>
            <a:r>
              <a:rPr lang="en-US" dirty="0" err="1">
                <a:latin typeface="Calibri"/>
                <a:ea typeface="Calibri"/>
                <a:cs typeface="Calibri"/>
                <a:sym typeface="Calibri"/>
              </a:rPr>
              <a:t>trabajo</a:t>
            </a:r>
            <a:r>
              <a:rPr lang="en-US" dirty="0">
                <a:latin typeface="Calibri"/>
                <a:ea typeface="Calibri"/>
                <a:cs typeface="Calibri"/>
                <a:sym typeface="Calibri"/>
              </a:rPr>
              <a:t> </a:t>
            </a:r>
            <a:r>
              <a:rPr lang="en-US" dirty="0" err="1">
                <a:latin typeface="Calibri"/>
                <a:ea typeface="Calibri"/>
                <a:cs typeface="Calibri"/>
                <a:sym typeface="Calibri"/>
              </a:rPr>
              <a:t>integrado</a:t>
            </a:r>
            <a:r>
              <a:rPr lang="en-US" dirty="0">
                <a:latin typeface="Calibri"/>
                <a:ea typeface="Calibri"/>
                <a:cs typeface="Calibri"/>
                <a:sym typeface="Calibri"/>
              </a:rPr>
              <a:t> </a:t>
            </a:r>
            <a:r>
              <a:rPr lang="en-US" dirty="0" err="1">
                <a:latin typeface="Calibri"/>
                <a:ea typeface="Calibri"/>
                <a:cs typeface="Calibri"/>
                <a:sym typeface="Calibri"/>
              </a:rPr>
              <a:t>completado</a:t>
            </a:r>
            <a:r>
              <a:rPr lang="en-US" dirty="0">
                <a:latin typeface="Calibri"/>
                <a:ea typeface="Calibri"/>
                <a:cs typeface="Calibri"/>
                <a:sym typeface="Calibri"/>
              </a:rPr>
              <a:t> por un Nexus. </a:t>
            </a:r>
            <a:endParaRPr dirty="0"/>
          </a:p>
          <a:p>
            <a:pPr marL="0" lvl="0" indent="0" algn="l" rtl="0">
              <a:lnSpc>
                <a:spcPct val="100000"/>
              </a:lnSpc>
              <a:spcBef>
                <a:spcPts val="0"/>
              </a:spcBef>
              <a:spcAft>
                <a:spcPts val="0"/>
              </a:spcAft>
              <a:buSzPts val="1100"/>
              <a:buNone/>
            </a:pPr>
            <a:endParaRPr dirty="0"/>
          </a:p>
        </p:txBody>
      </p:sp>
      <p:sp>
        <p:nvSpPr>
          <p:cNvPr id="185" name="Google Shape;1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5b3da919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125b3da9196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latin typeface="Calibri"/>
                <a:ea typeface="Calibri"/>
                <a:cs typeface="Calibri"/>
                <a:sym typeface="Calibri"/>
              </a:rPr>
              <a:t>Un Nexus </a:t>
            </a:r>
            <a:r>
              <a:rPr lang="en-US" dirty="0" err="1">
                <a:latin typeface="Calibri"/>
                <a:ea typeface="Calibri"/>
                <a:cs typeface="Calibri"/>
                <a:sym typeface="Calibri"/>
              </a:rPr>
              <a:t>está</a:t>
            </a:r>
            <a:r>
              <a:rPr lang="en-US" dirty="0">
                <a:latin typeface="Calibri"/>
                <a:ea typeface="Calibri"/>
                <a:cs typeface="Calibri"/>
                <a:sym typeface="Calibri"/>
              </a:rPr>
              <a:t> </a:t>
            </a:r>
            <a:r>
              <a:rPr lang="en-US" dirty="0" err="1">
                <a:latin typeface="Calibri"/>
                <a:ea typeface="Calibri"/>
                <a:cs typeface="Calibri"/>
                <a:sym typeface="Calibri"/>
              </a:rPr>
              <a:t>formado</a:t>
            </a:r>
            <a:r>
              <a:rPr lang="en-US" dirty="0">
                <a:latin typeface="Calibri"/>
                <a:ea typeface="Calibri"/>
                <a:cs typeface="Calibri"/>
                <a:sym typeface="Calibri"/>
              </a:rPr>
              <a:t> por Scrum Teams que </a:t>
            </a:r>
            <a:r>
              <a:rPr lang="en-US" dirty="0" err="1">
                <a:latin typeface="Calibri"/>
                <a:ea typeface="Calibri"/>
                <a:cs typeface="Calibri"/>
                <a:sym typeface="Calibri"/>
              </a:rPr>
              <a:t>trabajan</a:t>
            </a:r>
            <a:r>
              <a:rPr lang="en-US" dirty="0">
                <a:latin typeface="Calibri"/>
                <a:ea typeface="Calibri"/>
                <a:cs typeface="Calibri"/>
                <a:sym typeface="Calibri"/>
              </a:rPr>
              <a:t> </a:t>
            </a:r>
            <a:r>
              <a:rPr lang="en-US" dirty="0" err="1">
                <a:latin typeface="Calibri"/>
                <a:ea typeface="Calibri"/>
                <a:cs typeface="Calibri"/>
                <a:sym typeface="Calibri"/>
              </a:rPr>
              <a:t>juntos</a:t>
            </a:r>
            <a:r>
              <a:rPr lang="en-US" dirty="0">
                <a:latin typeface="Calibri"/>
                <a:ea typeface="Calibri"/>
                <a:cs typeface="Calibri"/>
                <a:sym typeface="Calibri"/>
              </a:rPr>
              <a:t> </a:t>
            </a:r>
            <a:r>
              <a:rPr lang="en-US" dirty="0" err="1">
                <a:latin typeface="Calibri"/>
                <a:ea typeface="Calibri"/>
                <a:cs typeface="Calibri"/>
                <a:sym typeface="Calibri"/>
              </a:rPr>
              <a:t>hacia</a:t>
            </a:r>
            <a:r>
              <a:rPr lang="en-US" dirty="0">
                <a:latin typeface="Calibri"/>
                <a:ea typeface="Calibri"/>
                <a:cs typeface="Calibri"/>
                <a:sym typeface="Calibri"/>
              </a:rPr>
              <a:t> un </a:t>
            </a:r>
            <a:r>
              <a:rPr lang="en-US" dirty="0" err="1">
                <a:latin typeface="Calibri"/>
                <a:ea typeface="Calibri"/>
                <a:cs typeface="Calibri"/>
                <a:sym typeface="Calibri"/>
              </a:rPr>
              <a:t>Objetivo</a:t>
            </a:r>
            <a:r>
              <a:rPr lang="en-US" dirty="0">
                <a:latin typeface="Calibri"/>
                <a:ea typeface="Calibri"/>
                <a:cs typeface="Calibri"/>
                <a:sym typeface="Calibri"/>
              </a:rPr>
              <a:t> de </a:t>
            </a:r>
            <a:r>
              <a:rPr lang="en-US" dirty="0" err="1">
                <a:latin typeface="Calibri"/>
                <a:ea typeface="Calibri"/>
                <a:cs typeface="Calibri"/>
                <a:sym typeface="Calibri"/>
              </a:rPr>
              <a:t>Producto</a:t>
            </a:r>
            <a:r>
              <a:rPr lang="en-US" dirty="0">
                <a:latin typeface="Calibri"/>
                <a:ea typeface="Calibri"/>
                <a:cs typeface="Calibri"/>
                <a:sym typeface="Calibri"/>
              </a:rPr>
              <a:t>. El </a:t>
            </a:r>
            <a:r>
              <a:rPr lang="en-US" dirty="0" err="1">
                <a:latin typeface="Calibri"/>
                <a:ea typeface="Calibri"/>
                <a:cs typeface="Calibri"/>
                <a:sym typeface="Calibri"/>
              </a:rPr>
              <a:t>marco</a:t>
            </a:r>
            <a:r>
              <a:rPr lang="en-US" dirty="0">
                <a:latin typeface="Calibri"/>
                <a:ea typeface="Calibri"/>
                <a:cs typeface="Calibri"/>
                <a:sym typeface="Calibri"/>
              </a:rPr>
              <a:t> de </a:t>
            </a:r>
            <a:r>
              <a:rPr lang="en-US" dirty="0" err="1">
                <a:latin typeface="Calibri"/>
                <a:ea typeface="Calibri"/>
                <a:cs typeface="Calibri"/>
                <a:sym typeface="Calibri"/>
              </a:rPr>
              <a:t>trabajo</a:t>
            </a:r>
            <a:r>
              <a:rPr lang="en-US" dirty="0">
                <a:latin typeface="Calibri"/>
                <a:ea typeface="Calibri"/>
                <a:cs typeface="Calibri"/>
                <a:sym typeface="Calibri"/>
              </a:rPr>
              <a:t> de Scrum define </a:t>
            </a:r>
            <a:r>
              <a:rPr lang="en-US" dirty="0" err="1">
                <a:latin typeface="Calibri"/>
                <a:ea typeface="Calibri"/>
                <a:cs typeface="Calibri"/>
                <a:sym typeface="Calibri"/>
              </a:rPr>
              <a:t>tres</a:t>
            </a:r>
            <a:r>
              <a:rPr lang="en-US" dirty="0">
                <a:latin typeface="Calibri"/>
                <a:ea typeface="Calibri"/>
                <a:cs typeface="Calibri"/>
                <a:sym typeface="Calibri"/>
              </a:rPr>
              <a:t> conjuntos </a:t>
            </a:r>
            <a:r>
              <a:rPr lang="en-US" dirty="0" err="1">
                <a:latin typeface="Calibri"/>
                <a:ea typeface="Calibri"/>
                <a:cs typeface="Calibri"/>
                <a:sym typeface="Calibri"/>
              </a:rPr>
              <a:t>específicos</a:t>
            </a:r>
            <a:r>
              <a:rPr lang="en-US" dirty="0">
                <a:latin typeface="Calibri"/>
                <a:ea typeface="Calibri"/>
                <a:cs typeface="Calibri"/>
                <a:sym typeface="Calibri"/>
              </a:rPr>
              <a:t> de </a:t>
            </a:r>
            <a:r>
              <a:rPr lang="en-US" dirty="0" err="1">
                <a:latin typeface="Calibri"/>
                <a:ea typeface="Calibri"/>
                <a:cs typeface="Calibri"/>
                <a:sym typeface="Calibri"/>
              </a:rPr>
              <a:t>responsabilidades</a:t>
            </a:r>
            <a:r>
              <a:rPr lang="en-US" dirty="0">
                <a:latin typeface="Calibri"/>
                <a:ea typeface="Calibri"/>
                <a:cs typeface="Calibri"/>
                <a:sym typeface="Calibri"/>
              </a:rPr>
              <a:t> dentro de un Scrum Team: los Developers, el Product Owner y el Scrum Master. </a:t>
            </a:r>
            <a:r>
              <a:rPr lang="en-US" dirty="0" err="1">
                <a:latin typeface="Calibri"/>
                <a:ea typeface="Calibri"/>
                <a:cs typeface="Calibri"/>
                <a:sym typeface="Calibri"/>
              </a:rPr>
              <a:t>Estas</a:t>
            </a:r>
            <a:r>
              <a:rPr lang="en-US" dirty="0">
                <a:latin typeface="Calibri"/>
                <a:ea typeface="Calibri"/>
                <a:cs typeface="Calibri"/>
                <a:sym typeface="Calibri"/>
              </a:rPr>
              <a:t> </a:t>
            </a:r>
            <a:r>
              <a:rPr lang="en-US" dirty="0" err="1">
                <a:latin typeface="Calibri"/>
                <a:ea typeface="Calibri"/>
                <a:cs typeface="Calibri"/>
                <a:sym typeface="Calibri"/>
              </a:rPr>
              <a:t>responsabilidades</a:t>
            </a:r>
            <a:r>
              <a:rPr lang="en-US" dirty="0">
                <a:latin typeface="Calibri"/>
                <a:ea typeface="Calibri"/>
                <a:cs typeface="Calibri"/>
                <a:sym typeface="Calibri"/>
              </a:rPr>
              <a:t> se </a:t>
            </a:r>
            <a:r>
              <a:rPr lang="en-US" dirty="0" err="1">
                <a:latin typeface="Calibri"/>
                <a:ea typeface="Calibri"/>
                <a:cs typeface="Calibri"/>
                <a:sym typeface="Calibri"/>
              </a:rPr>
              <a:t>prescriben</a:t>
            </a:r>
            <a:r>
              <a:rPr lang="en-US" dirty="0">
                <a:latin typeface="Calibri"/>
                <a:ea typeface="Calibri"/>
                <a:cs typeface="Calibri"/>
                <a:sym typeface="Calibri"/>
              </a:rPr>
              <a:t> en la </a:t>
            </a:r>
            <a:r>
              <a:rPr lang="en-US" dirty="0" err="1">
                <a:latin typeface="Calibri"/>
                <a:ea typeface="Calibri"/>
                <a:cs typeface="Calibri"/>
                <a:sym typeface="Calibri"/>
              </a:rPr>
              <a:t>Guía</a:t>
            </a:r>
            <a:r>
              <a:rPr lang="en-US" dirty="0">
                <a:latin typeface="Calibri"/>
                <a:ea typeface="Calibri"/>
                <a:cs typeface="Calibri"/>
                <a:sym typeface="Calibri"/>
              </a:rPr>
              <a:t> de Scrum. En Nexus, se introduce una responsabilidad </a:t>
            </a:r>
            <a:r>
              <a:rPr lang="en-US" dirty="0" err="1">
                <a:latin typeface="Calibri"/>
                <a:ea typeface="Calibri"/>
                <a:cs typeface="Calibri"/>
                <a:sym typeface="Calibri"/>
              </a:rPr>
              <a:t>adicional</a:t>
            </a:r>
            <a:r>
              <a:rPr lang="en-US" dirty="0">
                <a:latin typeface="Calibri"/>
                <a:ea typeface="Calibri"/>
                <a:cs typeface="Calibri"/>
                <a:sym typeface="Calibri"/>
              </a:rPr>
              <a:t>, el Nexus Integration Team.</a:t>
            </a:r>
            <a:endParaRPr dirty="0"/>
          </a:p>
          <a:p>
            <a:pPr marL="0" lvl="0" indent="0" algn="l" rtl="0">
              <a:lnSpc>
                <a:spcPct val="100000"/>
              </a:lnSpc>
              <a:spcBef>
                <a:spcPts val="0"/>
              </a:spcBef>
              <a:spcAft>
                <a:spcPts val="0"/>
              </a:spcAft>
              <a:buSzPts val="1100"/>
              <a:buNone/>
            </a:pPr>
            <a:r>
              <a:rPr lang="en-US" dirty="0">
                <a:latin typeface="Calibri"/>
                <a:ea typeface="Calibri"/>
                <a:cs typeface="Calibri"/>
                <a:sym typeface="Calibri"/>
              </a:rPr>
              <a:t>El Nexus Integration Team es responsable de </a:t>
            </a:r>
            <a:r>
              <a:rPr lang="en-US" dirty="0" err="1">
                <a:latin typeface="Calibri"/>
                <a:ea typeface="Calibri"/>
                <a:cs typeface="Calibri"/>
                <a:sym typeface="Calibri"/>
              </a:rPr>
              <a:t>asegurar</a:t>
            </a:r>
            <a:r>
              <a:rPr lang="en-US" dirty="0">
                <a:latin typeface="Calibri"/>
                <a:ea typeface="Calibri"/>
                <a:cs typeface="Calibri"/>
                <a:sym typeface="Calibri"/>
              </a:rPr>
              <a:t> que se </a:t>
            </a:r>
            <a:r>
              <a:rPr lang="en-US" dirty="0" err="1">
                <a:latin typeface="Calibri"/>
                <a:ea typeface="Calibri"/>
                <a:cs typeface="Calibri"/>
                <a:sym typeface="Calibri"/>
              </a:rPr>
              <a:t>produzca</a:t>
            </a:r>
            <a:r>
              <a:rPr lang="en-US" dirty="0">
                <a:latin typeface="Calibri"/>
                <a:ea typeface="Calibri"/>
                <a:cs typeface="Calibri"/>
                <a:sym typeface="Calibri"/>
              </a:rPr>
              <a:t> un Integrated Increment (el </a:t>
            </a:r>
            <a:r>
              <a:rPr lang="en-US" dirty="0" err="1">
                <a:latin typeface="Calibri"/>
                <a:ea typeface="Calibri"/>
                <a:cs typeface="Calibri"/>
                <a:sym typeface="Calibri"/>
              </a:rPr>
              <a:t>trabajo</a:t>
            </a:r>
            <a:r>
              <a:rPr lang="en-US" dirty="0">
                <a:latin typeface="Calibri"/>
                <a:ea typeface="Calibri"/>
                <a:cs typeface="Calibri"/>
                <a:sym typeface="Calibri"/>
              </a:rPr>
              <a:t> </a:t>
            </a:r>
            <a:r>
              <a:rPr lang="en-US" dirty="0" err="1">
                <a:latin typeface="Calibri"/>
                <a:ea typeface="Calibri"/>
                <a:cs typeface="Calibri"/>
                <a:sym typeface="Calibri"/>
              </a:rPr>
              <a:t>combinado</a:t>
            </a:r>
            <a:r>
              <a:rPr lang="en-US" dirty="0">
                <a:latin typeface="Calibri"/>
                <a:ea typeface="Calibri"/>
                <a:cs typeface="Calibri"/>
                <a:sym typeface="Calibri"/>
              </a:rPr>
              <a:t> </a:t>
            </a:r>
            <a:r>
              <a:rPr lang="en-US" dirty="0" err="1">
                <a:latin typeface="Calibri"/>
                <a:ea typeface="Calibri"/>
                <a:cs typeface="Calibri"/>
                <a:sym typeface="Calibri"/>
              </a:rPr>
              <a:t>completado</a:t>
            </a:r>
            <a:r>
              <a:rPr lang="en-US" dirty="0">
                <a:latin typeface="Calibri"/>
                <a:ea typeface="Calibri"/>
                <a:cs typeface="Calibri"/>
                <a:sym typeface="Calibri"/>
              </a:rPr>
              <a:t> por un Nexus) al </a:t>
            </a:r>
            <a:r>
              <a:rPr lang="en-US" dirty="0" err="1">
                <a:latin typeface="Calibri"/>
                <a:ea typeface="Calibri"/>
                <a:cs typeface="Calibri"/>
                <a:sym typeface="Calibri"/>
              </a:rPr>
              <a:t>menos</a:t>
            </a:r>
            <a:r>
              <a:rPr lang="en-US" dirty="0">
                <a:latin typeface="Calibri"/>
                <a:ea typeface="Calibri"/>
                <a:cs typeface="Calibri"/>
                <a:sym typeface="Calibri"/>
              </a:rPr>
              <a:t> una </a:t>
            </a:r>
            <a:r>
              <a:rPr lang="en-US" dirty="0" err="1">
                <a:latin typeface="Calibri"/>
                <a:ea typeface="Calibri"/>
                <a:cs typeface="Calibri"/>
                <a:sym typeface="Calibri"/>
              </a:rPr>
              <a:t>vez</a:t>
            </a:r>
            <a:r>
              <a:rPr lang="en-US" dirty="0">
                <a:latin typeface="Calibri"/>
                <a:ea typeface="Calibri"/>
                <a:cs typeface="Calibri"/>
                <a:sym typeface="Calibri"/>
              </a:rPr>
              <a:t> en cada Sprint. </a:t>
            </a:r>
            <a:r>
              <a:rPr lang="en-US" dirty="0" err="1">
                <a:latin typeface="Calibri"/>
                <a:ea typeface="Calibri"/>
                <a:cs typeface="Calibri"/>
                <a:sym typeface="Calibri"/>
              </a:rPr>
              <a:t>Proporciona</a:t>
            </a:r>
            <a:r>
              <a:rPr lang="en-US" dirty="0">
                <a:latin typeface="Calibri"/>
                <a:ea typeface="Calibri"/>
                <a:cs typeface="Calibri"/>
                <a:sym typeface="Calibri"/>
              </a:rPr>
              <a:t> el </a:t>
            </a:r>
            <a:r>
              <a:rPr lang="en-US" dirty="0" err="1">
                <a:latin typeface="Calibri"/>
                <a:ea typeface="Calibri"/>
                <a:cs typeface="Calibri"/>
                <a:sym typeface="Calibri"/>
              </a:rPr>
              <a:t>enfoque</a:t>
            </a:r>
            <a:r>
              <a:rPr lang="en-US" dirty="0">
                <a:latin typeface="Calibri"/>
                <a:ea typeface="Calibri"/>
                <a:cs typeface="Calibri"/>
                <a:sym typeface="Calibri"/>
              </a:rPr>
              <a:t> que </a:t>
            </a:r>
            <a:r>
              <a:rPr lang="en-US" dirty="0" err="1">
                <a:latin typeface="Calibri"/>
                <a:ea typeface="Calibri"/>
                <a:cs typeface="Calibri"/>
                <a:sym typeface="Calibri"/>
              </a:rPr>
              <a:t>hace</a:t>
            </a:r>
            <a:r>
              <a:rPr lang="en-US" dirty="0">
                <a:latin typeface="Calibri"/>
                <a:ea typeface="Calibri"/>
                <a:cs typeface="Calibri"/>
                <a:sym typeface="Calibri"/>
              </a:rPr>
              <a:t> </a:t>
            </a:r>
            <a:r>
              <a:rPr lang="en-US" dirty="0" err="1">
                <a:latin typeface="Calibri"/>
                <a:ea typeface="Calibri"/>
                <a:cs typeface="Calibri"/>
                <a:sym typeface="Calibri"/>
              </a:rPr>
              <a:t>posible</a:t>
            </a:r>
            <a:r>
              <a:rPr lang="en-US" dirty="0">
                <a:latin typeface="Calibri"/>
                <a:ea typeface="Calibri"/>
                <a:cs typeface="Calibri"/>
                <a:sym typeface="Calibri"/>
              </a:rPr>
              <a:t> la responsabilidad de </a:t>
            </a:r>
            <a:r>
              <a:rPr lang="en-US" dirty="0" err="1">
                <a:latin typeface="Calibri"/>
                <a:ea typeface="Calibri"/>
                <a:cs typeface="Calibri"/>
                <a:sym typeface="Calibri"/>
              </a:rPr>
              <a:t>múltiples</a:t>
            </a:r>
            <a:r>
              <a:rPr lang="en-US" dirty="0">
                <a:latin typeface="Calibri"/>
                <a:ea typeface="Calibri"/>
                <a:cs typeface="Calibri"/>
                <a:sym typeface="Calibri"/>
              </a:rPr>
              <a:t> Scrum Teams de </a:t>
            </a:r>
            <a:r>
              <a:rPr lang="en-US" dirty="0" err="1">
                <a:latin typeface="Calibri"/>
                <a:ea typeface="Calibri"/>
                <a:cs typeface="Calibri"/>
                <a:sym typeface="Calibri"/>
              </a:rPr>
              <a:t>unirse</a:t>
            </a:r>
            <a:r>
              <a:rPr lang="en-US" dirty="0">
                <a:latin typeface="Calibri"/>
                <a:ea typeface="Calibri"/>
                <a:cs typeface="Calibri"/>
                <a:sym typeface="Calibri"/>
              </a:rPr>
              <a:t> para </a:t>
            </a:r>
            <a:r>
              <a:rPr lang="en-US" dirty="0" err="1">
                <a:latin typeface="Calibri"/>
                <a:ea typeface="Calibri"/>
                <a:cs typeface="Calibri"/>
                <a:sym typeface="Calibri"/>
              </a:rPr>
              <a:t>crear</a:t>
            </a:r>
            <a:r>
              <a:rPr lang="en-US" dirty="0">
                <a:latin typeface="Calibri"/>
                <a:ea typeface="Calibri"/>
                <a:cs typeface="Calibri"/>
                <a:sym typeface="Calibri"/>
              </a:rPr>
              <a:t> </a:t>
            </a:r>
            <a:r>
              <a:rPr lang="en-US" dirty="0" err="1">
                <a:latin typeface="Calibri"/>
                <a:ea typeface="Calibri"/>
                <a:cs typeface="Calibri"/>
                <a:sym typeface="Calibri"/>
              </a:rPr>
              <a:t>Incrementos</a:t>
            </a:r>
            <a:r>
              <a:rPr lang="en-US" dirty="0">
                <a:latin typeface="Calibri"/>
                <a:ea typeface="Calibri"/>
                <a:cs typeface="Calibri"/>
                <a:sym typeface="Calibri"/>
              </a:rPr>
              <a:t> </a:t>
            </a:r>
            <a:r>
              <a:rPr lang="en-US" dirty="0" err="1">
                <a:latin typeface="Calibri"/>
                <a:ea typeface="Calibri"/>
                <a:cs typeface="Calibri"/>
                <a:sym typeface="Calibri"/>
              </a:rPr>
              <a:t>valiosos</a:t>
            </a:r>
            <a:r>
              <a:rPr lang="en-US" dirty="0">
                <a:latin typeface="Calibri"/>
                <a:ea typeface="Calibri"/>
                <a:cs typeface="Calibri"/>
                <a:sym typeface="Calibri"/>
              </a:rPr>
              <a:t> y </a:t>
            </a:r>
            <a:r>
              <a:rPr lang="en-US" dirty="0" err="1">
                <a:latin typeface="Calibri"/>
                <a:ea typeface="Calibri"/>
                <a:cs typeface="Calibri"/>
                <a:sym typeface="Calibri"/>
              </a:rPr>
              <a:t>útiles</a:t>
            </a:r>
            <a:r>
              <a:rPr lang="en-US" dirty="0">
                <a:latin typeface="Calibri"/>
                <a:ea typeface="Calibri"/>
                <a:cs typeface="Calibri"/>
                <a:sym typeface="Calibri"/>
              </a:rPr>
              <a:t>, </a:t>
            </a:r>
            <a:r>
              <a:rPr lang="en-US" dirty="0" err="1">
                <a:latin typeface="Calibri"/>
                <a:ea typeface="Calibri"/>
                <a:cs typeface="Calibri"/>
                <a:sym typeface="Calibri"/>
              </a:rPr>
              <a:t>como</a:t>
            </a:r>
            <a:r>
              <a:rPr lang="en-US" dirty="0">
                <a:latin typeface="Calibri"/>
                <a:ea typeface="Calibri"/>
                <a:cs typeface="Calibri"/>
                <a:sym typeface="Calibri"/>
              </a:rPr>
              <a:t> se prescribe en Scrum. </a:t>
            </a:r>
            <a:r>
              <a:rPr lang="en-US" dirty="0" err="1">
                <a:latin typeface="Calibri"/>
                <a:ea typeface="Calibri"/>
                <a:cs typeface="Calibri"/>
                <a:sym typeface="Calibri"/>
              </a:rPr>
              <a:t>Mientras</a:t>
            </a:r>
            <a:r>
              <a:rPr lang="en-US" dirty="0">
                <a:latin typeface="Calibri"/>
                <a:ea typeface="Calibri"/>
                <a:cs typeface="Calibri"/>
                <a:sym typeface="Calibri"/>
              </a:rPr>
              <a:t> que los Scrum Teams </a:t>
            </a:r>
            <a:r>
              <a:rPr lang="en-US" dirty="0" err="1">
                <a:latin typeface="Calibri"/>
                <a:ea typeface="Calibri"/>
                <a:cs typeface="Calibri"/>
                <a:sym typeface="Calibri"/>
              </a:rPr>
              <a:t>abordan</a:t>
            </a:r>
            <a:r>
              <a:rPr lang="en-US" dirty="0">
                <a:latin typeface="Calibri"/>
                <a:ea typeface="Calibri"/>
                <a:cs typeface="Calibri"/>
                <a:sym typeface="Calibri"/>
              </a:rPr>
              <a:t> los </a:t>
            </a:r>
            <a:r>
              <a:rPr lang="en-US" dirty="0" err="1">
                <a:latin typeface="Calibri"/>
                <a:ea typeface="Calibri"/>
                <a:cs typeface="Calibri"/>
                <a:sym typeface="Calibri"/>
              </a:rPr>
              <a:t>problemas</a:t>
            </a:r>
            <a:r>
              <a:rPr lang="en-US" dirty="0">
                <a:latin typeface="Calibri"/>
                <a:ea typeface="Calibri"/>
                <a:cs typeface="Calibri"/>
                <a:sym typeface="Calibri"/>
              </a:rPr>
              <a:t> de integración dentro del Nexus, el Nexus Integration Team </a:t>
            </a:r>
            <a:r>
              <a:rPr lang="en-US" dirty="0" err="1">
                <a:latin typeface="Calibri"/>
                <a:ea typeface="Calibri"/>
                <a:cs typeface="Calibri"/>
                <a:sym typeface="Calibri"/>
              </a:rPr>
              <a:t>proporciona</a:t>
            </a:r>
            <a:r>
              <a:rPr lang="en-US" dirty="0">
                <a:latin typeface="Calibri"/>
                <a:ea typeface="Calibri"/>
                <a:cs typeface="Calibri"/>
                <a:sym typeface="Calibri"/>
              </a:rPr>
              <a:t> un punto focal de la integración para el Nexus. La integración incluye </a:t>
            </a:r>
            <a:r>
              <a:rPr lang="en-US" dirty="0" err="1">
                <a:latin typeface="Calibri"/>
                <a:ea typeface="Calibri"/>
                <a:cs typeface="Calibri"/>
                <a:sym typeface="Calibri"/>
              </a:rPr>
              <a:t>abordar</a:t>
            </a:r>
            <a:r>
              <a:rPr lang="en-US" dirty="0">
                <a:latin typeface="Calibri"/>
                <a:ea typeface="Calibri"/>
                <a:cs typeface="Calibri"/>
                <a:sym typeface="Calibri"/>
              </a:rPr>
              <a:t> las restricciones </a:t>
            </a:r>
            <a:r>
              <a:rPr lang="en-US" dirty="0" err="1">
                <a:latin typeface="Calibri"/>
                <a:ea typeface="Calibri"/>
                <a:cs typeface="Calibri"/>
                <a:sym typeface="Calibri"/>
              </a:rPr>
              <a:t>técnicas</a:t>
            </a:r>
            <a:r>
              <a:rPr lang="en-US" dirty="0">
                <a:latin typeface="Calibri"/>
                <a:ea typeface="Calibri"/>
                <a:cs typeface="Calibri"/>
                <a:sym typeface="Calibri"/>
              </a:rPr>
              <a:t> y no </a:t>
            </a:r>
            <a:r>
              <a:rPr lang="en-US" dirty="0" err="1">
                <a:latin typeface="Calibri"/>
                <a:ea typeface="Calibri"/>
                <a:cs typeface="Calibri"/>
                <a:sym typeface="Calibri"/>
              </a:rPr>
              <a:t>técnicas</a:t>
            </a:r>
            <a:r>
              <a:rPr lang="en-US" dirty="0">
                <a:latin typeface="Calibri"/>
                <a:ea typeface="Calibri"/>
                <a:cs typeface="Calibri"/>
                <a:sym typeface="Calibri"/>
              </a:rPr>
              <a:t> del </a:t>
            </a:r>
            <a:r>
              <a:rPr lang="en-US" dirty="0" err="1">
                <a:latin typeface="Calibri"/>
                <a:ea typeface="Calibri"/>
                <a:cs typeface="Calibri"/>
                <a:sym typeface="Calibri"/>
              </a:rPr>
              <a:t>equipo</a:t>
            </a:r>
            <a:r>
              <a:rPr lang="en-US" dirty="0">
                <a:latin typeface="Calibri"/>
                <a:ea typeface="Calibri"/>
                <a:cs typeface="Calibri"/>
                <a:sym typeface="Calibri"/>
              </a:rPr>
              <a:t> </a:t>
            </a:r>
            <a:r>
              <a:rPr lang="en-US" dirty="0" err="1">
                <a:latin typeface="Calibri"/>
                <a:ea typeface="Calibri"/>
                <a:cs typeface="Calibri"/>
                <a:sym typeface="Calibri"/>
              </a:rPr>
              <a:t>multifuncional</a:t>
            </a:r>
            <a:r>
              <a:rPr lang="en-US" dirty="0">
                <a:latin typeface="Calibri"/>
                <a:ea typeface="Calibri"/>
                <a:cs typeface="Calibri"/>
                <a:sym typeface="Calibri"/>
              </a:rPr>
              <a:t> que pueden </a:t>
            </a:r>
            <a:r>
              <a:rPr lang="en-US" dirty="0" err="1">
                <a:latin typeface="Calibri"/>
                <a:ea typeface="Calibri"/>
                <a:cs typeface="Calibri"/>
                <a:sym typeface="Calibri"/>
              </a:rPr>
              <a:t>impedir</a:t>
            </a:r>
            <a:r>
              <a:rPr lang="en-US" dirty="0">
                <a:latin typeface="Calibri"/>
                <a:ea typeface="Calibri"/>
                <a:cs typeface="Calibri"/>
                <a:sym typeface="Calibri"/>
              </a:rPr>
              <a:t> la </a:t>
            </a:r>
            <a:r>
              <a:rPr lang="en-US" dirty="0" err="1">
                <a:latin typeface="Calibri"/>
                <a:ea typeface="Calibri"/>
                <a:cs typeface="Calibri"/>
                <a:sym typeface="Calibri"/>
              </a:rPr>
              <a:t>capacidad</a:t>
            </a:r>
            <a:r>
              <a:rPr lang="en-US" dirty="0">
                <a:latin typeface="Calibri"/>
                <a:ea typeface="Calibri"/>
                <a:cs typeface="Calibri"/>
                <a:sym typeface="Calibri"/>
              </a:rPr>
              <a:t> de un Nexus para </a:t>
            </a:r>
            <a:r>
              <a:rPr lang="en-US" dirty="0" err="1">
                <a:latin typeface="Calibri"/>
                <a:ea typeface="Calibri"/>
                <a:cs typeface="Calibri"/>
                <a:sym typeface="Calibri"/>
              </a:rPr>
              <a:t>entregar</a:t>
            </a:r>
            <a:r>
              <a:rPr lang="en-US" dirty="0">
                <a:latin typeface="Calibri"/>
                <a:ea typeface="Calibri"/>
                <a:cs typeface="Calibri"/>
                <a:sym typeface="Calibri"/>
              </a:rPr>
              <a:t> </a:t>
            </a:r>
            <a:r>
              <a:rPr lang="en-US" dirty="0" err="1">
                <a:latin typeface="Calibri"/>
                <a:ea typeface="Calibri"/>
                <a:cs typeface="Calibri"/>
                <a:sym typeface="Calibri"/>
              </a:rPr>
              <a:t>constantemente</a:t>
            </a:r>
            <a:r>
              <a:rPr lang="en-US" dirty="0">
                <a:latin typeface="Calibri"/>
                <a:ea typeface="Calibri"/>
                <a:cs typeface="Calibri"/>
                <a:sym typeface="Calibri"/>
              </a:rPr>
              <a:t> un Integrated Increment. Debe </a:t>
            </a:r>
            <a:r>
              <a:rPr lang="en-US" dirty="0" err="1">
                <a:latin typeface="Calibri"/>
                <a:ea typeface="Calibri"/>
                <a:cs typeface="Calibri"/>
                <a:sym typeface="Calibri"/>
              </a:rPr>
              <a:t>utilizar</a:t>
            </a:r>
            <a:r>
              <a:rPr lang="en-US" dirty="0">
                <a:latin typeface="Calibri"/>
                <a:ea typeface="Calibri"/>
                <a:cs typeface="Calibri"/>
                <a:sym typeface="Calibri"/>
              </a:rPr>
              <a:t> la </a:t>
            </a:r>
            <a:r>
              <a:rPr lang="en-US" dirty="0" err="1">
                <a:latin typeface="Calibri"/>
                <a:ea typeface="Calibri"/>
                <a:cs typeface="Calibri"/>
                <a:sym typeface="Calibri"/>
              </a:rPr>
              <a:t>inteligencia</a:t>
            </a:r>
            <a:r>
              <a:rPr lang="en-US" dirty="0">
                <a:latin typeface="Calibri"/>
                <a:ea typeface="Calibri"/>
                <a:cs typeface="Calibri"/>
                <a:sym typeface="Calibri"/>
              </a:rPr>
              <a:t> de </a:t>
            </a:r>
            <a:r>
              <a:rPr lang="en-US" dirty="0" err="1">
                <a:latin typeface="Calibri"/>
                <a:ea typeface="Calibri"/>
                <a:cs typeface="Calibri"/>
                <a:sym typeface="Calibri"/>
              </a:rPr>
              <a:t>abajo</a:t>
            </a:r>
            <a:r>
              <a:rPr lang="en-US" dirty="0">
                <a:latin typeface="Calibri"/>
                <a:ea typeface="Calibri"/>
                <a:cs typeface="Calibri"/>
                <a:sym typeface="Calibri"/>
              </a:rPr>
              <a:t> </a:t>
            </a:r>
            <a:r>
              <a:rPr lang="en-US" dirty="0" err="1">
                <a:latin typeface="Calibri"/>
                <a:ea typeface="Calibri"/>
                <a:cs typeface="Calibri"/>
                <a:sym typeface="Calibri"/>
              </a:rPr>
              <a:t>hacia</a:t>
            </a:r>
            <a:r>
              <a:rPr lang="en-US" dirty="0">
                <a:latin typeface="Calibri"/>
                <a:ea typeface="Calibri"/>
                <a:cs typeface="Calibri"/>
                <a:sym typeface="Calibri"/>
              </a:rPr>
              <a:t> </a:t>
            </a:r>
            <a:r>
              <a:rPr lang="en-US" dirty="0" err="1">
                <a:latin typeface="Calibri"/>
                <a:ea typeface="Calibri"/>
                <a:cs typeface="Calibri"/>
                <a:sym typeface="Calibri"/>
              </a:rPr>
              <a:t>arriba</a:t>
            </a:r>
            <a:r>
              <a:rPr lang="en-US" dirty="0">
                <a:latin typeface="Calibri"/>
                <a:ea typeface="Calibri"/>
                <a:cs typeface="Calibri"/>
                <a:sym typeface="Calibri"/>
              </a:rPr>
              <a:t> </a:t>
            </a:r>
            <a:r>
              <a:rPr lang="en-US" dirty="0" err="1">
                <a:latin typeface="Calibri"/>
                <a:ea typeface="Calibri"/>
                <a:cs typeface="Calibri"/>
                <a:sym typeface="Calibri"/>
              </a:rPr>
              <a:t>desde</a:t>
            </a:r>
            <a:r>
              <a:rPr lang="en-US" dirty="0">
                <a:latin typeface="Calibri"/>
                <a:ea typeface="Calibri"/>
                <a:cs typeface="Calibri"/>
                <a:sym typeface="Calibri"/>
              </a:rPr>
              <a:t> dentro del Nexus para </a:t>
            </a:r>
            <a:r>
              <a:rPr lang="en-US" dirty="0" err="1">
                <a:latin typeface="Calibri"/>
                <a:ea typeface="Calibri"/>
                <a:cs typeface="Calibri"/>
                <a:sym typeface="Calibri"/>
              </a:rPr>
              <a:t>lograr</a:t>
            </a:r>
            <a:r>
              <a:rPr lang="en-US" dirty="0">
                <a:latin typeface="Calibri"/>
                <a:ea typeface="Calibri"/>
                <a:cs typeface="Calibri"/>
                <a:sym typeface="Calibri"/>
              </a:rPr>
              <a:t> la </a:t>
            </a:r>
            <a:r>
              <a:rPr lang="en-US" dirty="0" err="1">
                <a:latin typeface="Calibri"/>
                <a:ea typeface="Calibri"/>
                <a:cs typeface="Calibri"/>
                <a:sym typeface="Calibri"/>
              </a:rPr>
              <a:t>resolución</a:t>
            </a:r>
            <a:r>
              <a:rPr lang="en-US" dirty="0">
                <a:latin typeface="Calibri"/>
                <a:ea typeface="Calibri"/>
                <a:cs typeface="Calibri"/>
                <a:sym typeface="Calibri"/>
              </a:rPr>
              <a:t>. El Product Owner, un Scrum Master y </a:t>
            </a:r>
            <a:r>
              <a:rPr lang="en-US" dirty="0" err="1">
                <a:latin typeface="Calibri"/>
                <a:ea typeface="Calibri"/>
                <a:cs typeface="Calibri"/>
                <a:sym typeface="Calibri"/>
              </a:rPr>
              <a:t>miembros</a:t>
            </a:r>
            <a:r>
              <a:rPr lang="en-US" dirty="0">
                <a:latin typeface="Calibri"/>
                <a:ea typeface="Calibri"/>
                <a:cs typeface="Calibri"/>
                <a:sym typeface="Calibri"/>
              </a:rPr>
              <a:t> </a:t>
            </a:r>
            <a:r>
              <a:rPr lang="en-US" dirty="0" err="1">
                <a:latin typeface="Calibri"/>
                <a:ea typeface="Calibri"/>
                <a:cs typeface="Calibri"/>
                <a:sym typeface="Calibri"/>
              </a:rPr>
              <a:t>apropiados</a:t>
            </a:r>
            <a:r>
              <a:rPr lang="en-US" dirty="0">
                <a:latin typeface="Calibri"/>
                <a:ea typeface="Calibri"/>
                <a:cs typeface="Calibri"/>
                <a:sym typeface="Calibri"/>
              </a:rPr>
              <a:t> de los Scrum Teams </a:t>
            </a:r>
            <a:r>
              <a:rPr lang="en-US" dirty="0" err="1">
                <a:latin typeface="Calibri"/>
                <a:ea typeface="Calibri"/>
                <a:cs typeface="Calibri"/>
                <a:sym typeface="Calibri"/>
              </a:rPr>
              <a:t>pertenecen</a:t>
            </a:r>
            <a:r>
              <a:rPr lang="en-US" dirty="0">
                <a:latin typeface="Calibri"/>
                <a:ea typeface="Calibri"/>
                <a:cs typeface="Calibri"/>
                <a:sym typeface="Calibri"/>
              </a:rPr>
              <a:t> al Nexus Integration Team. Los </a:t>
            </a:r>
            <a:r>
              <a:rPr lang="en-US" dirty="0" err="1">
                <a:latin typeface="Calibri"/>
                <a:ea typeface="Calibri"/>
                <a:cs typeface="Calibri"/>
                <a:sym typeface="Calibri"/>
              </a:rPr>
              <a:t>miembros</a:t>
            </a:r>
            <a:r>
              <a:rPr lang="en-US" dirty="0">
                <a:latin typeface="Calibri"/>
                <a:ea typeface="Calibri"/>
                <a:cs typeface="Calibri"/>
                <a:sym typeface="Calibri"/>
              </a:rPr>
              <a:t> </a:t>
            </a:r>
            <a:r>
              <a:rPr lang="en-US" dirty="0" err="1">
                <a:latin typeface="Calibri"/>
                <a:ea typeface="Calibri"/>
                <a:cs typeface="Calibri"/>
                <a:sym typeface="Calibri"/>
              </a:rPr>
              <a:t>apropiados</a:t>
            </a:r>
            <a:r>
              <a:rPr lang="en-US" dirty="0">
                <a:latin typeface="Calibri"/>
                <a:ea typeface="Calibri"/>
                <a:cs typeface="Calibri"/>
                <a:sym typeface="Calibri"/>
              </a:rPr>
              <a:t> son las personas con las </a:t>
            </a:r>
            <a:r>
              <a:rPr lang="en-US" dirty="0" err="1">
                <a:latin typeface="Calibri"/>
                <a:ea typeface="Calibri"/>
                <a:cs typeface="Calibri"/>
                <a:sym typeface="Calibri"/>
              </a:rPr>
              <a:t>habilidades</a:t>
            </a:r>
            <a:r>
              <a:rPr lang="en-US" dirty="0">
                <a:latin typeface="Calibri"/>
                <a:ea typeface="Calibri"/>
                <a:cs typeface="Calibri"/>
                <a:sym typeface="Calibri"/>
              </a:rPr>
              <a:t> y </a:t>
            </a:r>
            <a:r>
              <a:rPr lang="en-US" dirty="0" err="1">
                <a:latin typeface="Calibri"/>
                <a:ea typeface="Calibri"/>
                <a:cs typeface="Calibri"/>
                <a:sym typeface="Calibri"/>
              </a:rPr>
              <a:t>conocimientos</a:t>
            </a:r>
            <a:r>
              <a:rPr lang="en-US" dirty="0">
                <a:latin typeface="Calibri"/>
                <a:ea typeface="Calibri"/>
                <a:cs typeface="Calibri"/>
                <a:sym typeface="Calibri"/>
              </a:rPr>
              <a:t> </a:t>
            </a:r>
            <a:r>
              <a:rPr lang="en-US" dirty="0" err="1">
                <a:latin typeface="Calibri"/>
                <a:ea typeface="Calibri"/>
                <a:cs typeface="Calibri"/>
                <a:sym typeface="Calibri"/>
              </a:rPr>
              <a:t>necesarios</a:t>
            </a:r>
            <a:r>
              <a:rPr lang="en-US" dirty="0">
                <a:latin typeface="Calibri"/>
                <a:ea typeface="Calibri"/>
                <a:cs typeface="Calibri"/>
                <a:sym typeface="Calibri"/>
              </a:rPr>
              <a:t> para </a:t>
            </a:r>
            <a:r>
              <a:rPr lang="en-US" dirty="0" err="1">
                <a:latin typeface="Calibri"/>
                <a:ea typeface="Calibri"/>
                <a:cs typeface="Calibri"/>
                <a:sym typeface="Calibri"/>
              </a:rPr>
              <a:t>ayudar</a:t>
            </a:r>
            <a:r>
              <a:rPr lang="en-US" dirty="0">
                <a:latin typeface="Calibri"/>
                <a:ea typeface="Calibri"/>
                <a:cs typeface="Calibri"/>
                <a:sym typeface="Calibri"/>
              </a:rPr>
              <a:t> a resolver los </a:t>
            </a:r>
            <a:r>
              <a:rPr lang="en-US" dirty="0" err="1">
                <a:latin typeface="Calibri"/>
                <a:ea typeface="Calibri"/>
                <a:cs typeface="Calibri"/>
                <a:sym typeface="Calibri"/>
              </a:rPr>
              <a:t>problemas</a:t>
            </a:r>
            <a:r>
              <a:rPr lang="en-US" dirty="0">
                <a:latin typeface="Calibri"/>
                <a:ea typeface="Calibri"/>
                <a:cs typeface="Calibri"/>
                <a:sym typeface="Calibri"/>
              </a:rPr>
              <a:t> que </a:t>
            </a:r>
            <a:r>
              <a:rPr lang="en-US" dirty="0" err="1">
                <a:latin typeface="Calibri"/>
                <a:ea typeface="Calibri"/>
                <a:cs typeface="Calibri"/>
                <a:sym typeface="Calibri"/>
              </a:rPr>
              <a:t>enfrenta</a:t>
            </a:r>
            <a:r>
              <a:rPr lang="en-US" dirty="0">
                <a:latin typeface="Calibri"/>
                <a:ea typeface="Calibri"/>
                <a:cs typeface="Calibri"/>
                <a:sym typeface="Calibri"/>
              </a:rPr>
              <a:t> el Nexus en </a:t>
            </a:r>
            <a:r>
              <a:rPr lang="en-US" dirty="0" err="1">
                <a:latin typeface="Calibri"/>
                <a:ea typeface="Calibri"/>
                <a:cs typeface="Calibri"/>
                <a:sym typeface="Calibri"/>
              </a:rPr>
              <a:t>cualquier</a:t>
            </a:r>
            <a:r>
              <a:rPr lang="en-US" dirty="0">
                <a:latin typeface="Calibri"/>
                <a:ea typeface="Calibri"/>
                <a:cs typeface="Calibri"/>
                <a:sym typeface="Calibri"/>
              </a:rPr>
              <a:t> momento. La </a:t>
            </a:r>
            <a:r>
              <a:rPr lang="en-US" dirty="0" err="1">
                <a:latin typeface="Calibri"/>
                <a:ea typeface="Calibri"/>
                <a:cs typeface="Calibri"/>
                <a:sym typeface="Calibri"/>
              </a:rPr>
              <a:t>composición</a:t>
            </a:r>
            <a:r>
              <a:rPr lang="en-US" dirty="0">
                <a:latin typeface="Calibri"/>
                <a:ea typeface="Calibri"/>
                <a:cs typeface="Calibri"/>
                <a:sym typeface="Calibri"/>
              </a:rPr>
              <a:t> del Nexus Integration Team </a:t>
            </a:r>
            <a:r>
              <a:rPr lang="en-US" dirty="0" err="1">
                <a:latin typeface="Calibri"/>
                <a:ea typeface="Calibri"/>
                <a:cs typeface="Calibri"/>
                <a:sym typeface="Calibri"/>
              </a:rPr>
              <a:t>puede</a:t>
            </a:r>
            <a:r>
              <a:rPr lang="en-US" dirty="0">
                <a:latin typeface="Calibri"/>
                <a:ea typeface="Calibri"/>
                <a:cs typeface="Calibri"/>
                <a:sym typeface="Calibri"/>
              </a:rPr>
              <a:t> </a:t>
            </a:r>
            <a:r>
              <a:rPr lang="en-US" dirty="0" err="1">
                <a:latin typeface="Calibri"/>
                <a:ea typeface="Calibri"/>
                <a:cs typeface="Calibri"/>
                <a:sym typeface="Calibri"/>
              </a:rPr>
              <a:t>cambiar</a:t>
            </a:r>
            <a:r>
              <a:rPr lang="en-US" dirty="0">
                <a:latin typeface="Calibri"/>
                <a:ea typeface="Calibri"/>
                <a:cs typeface="Calibri"/>
                <a:sym typeface="Calibri"/>
              </a:rPr>
              <a:t> con el tiempo para </a:t>
            </a:r>
            <a:r>
              <a:rPr lang="en-US" dirty="0" err="1">
                <a:latin typeface="Calibri"/>
                <a:ea typeface="Calibri"/>
                <a:cs typeface="Calibri"/>
                <a:sym typeface="Calibri"/>
              </a:rPr>
              <a:t>reflejar</a:t>
            </a:r>
            <a:r>
              <a:rPr lang="en-US" dirty="0">
                <a:latin typeface="Calibri"/>
                <a:ea typeface="Calibri"/>
                <a:cs typeface="Calibri"/>
                <a:sym typeface="Calibri"/>
              </a:rPr>
              <a:t> las </a:t>
            </a:r>
            <a:r>
              <a:rPr lang="en-US" dirty="0" err="1">
                <a:latin typeface="Calibri"/>
                <a:ea typeface="Calibri"/>
                <a:cs typeface="Calibri"/>
                <a:sym typeface="Calibri"/>
              </a:rPr>
              <a:t>necesidades</a:t>
            </a:r>
            <a:r>
              <a:rPr lang="en-US" dirty="0">
                <a:latin typeface="Calibri"/>
                <a:ea typeface="Calibri"/>
                <a:cs typeface="Calibri"/>
                <a:sym typeface="Calibri"/>
              </a:rPr>
              <a:t> </a:t>
            </a:r>
            <a:r>
              <a:rPr lang="en-US" dirty="0" err="1">
                <a:latin typeface="Calibri"/>
                <a:ea typeface="Calibri"/>
                <a:cs typeface="Calibri"/>
                <a:sym typeface="Calibri"/>
              </a:rPr>
              <a:t>actuales</a:t>
            </a:r>
            <a:r>
              <a:rPr lang="en-US" dirty="0">
                <a:latin typeface="Calibri"/>
                <a:ea typeface="Calibri"/>
                <a:cs typeface="Calibri"/>
                <a:sym typeface="Calibri"/>
              </a:rPr>
              <a:t> de un Nexus. Las </a:t>
            </a:r>
            <a:r>
              <a:rPr lang="en-US" dirty="0" err="1">
                <a:latin typeface="Calibri"/>
                <a:ea typeface="Calibri"/>
                <a:cs typeface="Calibri"/>
                <a:sym typeface="Calibri"/>
              </a:rPr>
              <a:t>actividades</a:t>
            </a:r>
            <a:r>
              <a:rPr lang="en-US" dirty="0">
                <a:latin typeface="Calibri"/>
                <a:ea typeface="Calibri"/>
                <a:cs typeface="Calibri"/>
                <a:sym typeface="Calibri"/>
              </a:rPr>
              <a:t> </a:t>
            </a:r>
            <a:r>
              <a:rPr lang="en-US" dirty="0" err="1">
                <a:latin typeface="Calibri"/>
                <a:ea typeface="Calibri"/>
                <a:cs typeface="Calibri"/>
                <a:sym typeface="Calibri"/>
              </a:rPr>
              <a:t>comunes</a:t>
            </a:r>
            <a:r>
              <a:rPr lang="en-US" dirty="0">
                <a:latin typeface="Calibri"/>
                <a:ea typeface="Calibri"/>
                <a:cs typeface="Calibri"/>
                <a:sym typeface="Calibri"/>
              </a:rPr>
              <a:t> que el Nexus Integration Team </a:t>
            </a:r>
            <a:r>
              <a:rPr lang="en-US" dirty="0" err="1">
                <a:latin typeface="Calibri"/>
                <a:ea typeface="Calibri"/>
                <a:cs typeface="Calibri"/>
                <a:sym typeface="Calibri"/>
              </a:rPr>
              <a:t>podría</a:t>
            </a:r>
            <a:r>
              <a:rPr lang="en-US" dirty="0">
                <a:latin typeface="Calibri"/>
                <a:ea typeface="Calibri"/>
                <a:cs typeface="Calibri"/>
                <a:sym typeface="Calibri"/>
              </a:rPr>
              <a:t> realizar </a:t>
            </a:r>
            <a:r>
              <a:rPr lang="en-US" dirty="0" err="1">
                <a:latin typeface="Calibri"/>
                <a:ea typeface="Calibri"/>
                <a:cs typeface="Calibri"/>
                <a:sym typeface="Calibri"/>
              </a:rPr>
              <a:t>incluyen</a:t>
            </a:r>
            <a:r>
              <a:rPr lang="en-US" dirty="0">
                <a:latin typeface="Calibri"/>
                <a:ea typeface="Calibri"/>
                <a:cs typeface="Calibri"/>
                <a:sym typeface="Calibri"/>
              </a:rPr>
              <a:t> </a:t>
            </a:r>
            <a:r>
              <a:rPr lang="en-US" dirty="0" err="1">
                <a:latin typeface="Calibri"/>
                <a:ea typeface="Calibri"/>
                <a:cs typeface="Calibri"/>
                <a:sym typeface="Calibri"/>
              </a:rPr>
              <a:t>acompañamiento</a:t>
            </a:r>
            <a:r>
              <a:rPr lang="en-US" dirty="0">
                <a:latin typeface="Calibri"/>
                <a:ea typeface="Calibri"/>
                <a:cs typeface="Calibri"/>
                <a:sym typeface="Calibri"/>
              </a:rPr>
              <a:t>, consultoría y </a:t>
            </a:r>
            <a:r>
              <a:rPr lang="en-US" dirty="0" err="1">
                <a:latin typeface="Calibri"/>
                <a:ea typeface="Calibri"/>
                <a:cs typeface="Calibri"/>
                <a:sym typeface="Calibri"/>
              </a:rPr>
              <a:t>advertencia</a:t>
            </a:r>
            <a:r>
              <a:rPr lang="en-US" dirty="0">
                <a:latin typeface="Calibri"/>
                <a:ea typeface="Calibri"/>
                <a:cs typeface="Calibri"/>
                <a:sym typeface="Calibri"/>
              </a:rPr>
              <a:t> </a:t>
            </a:r>
            <a:r>
              <a:rPr lang="en-US" dirty="0" err="1">
                <a:latin typeface="Calibri"/>
                <a:ea typeface="Calibri"/>
                <a:cs typeface="Calibri"/>
                <a:sym typeface="Calibri"/>
              </a:rPr>
              <a:t>manifiesta</a:t>
            </a:r>
            <a:r>
              <a:rPr lang="en-US" dirty="0">
                <a:latin typeface="Calibri"/>
                <a:ea typeface="Calibri"/>
                <a:cs typeface="Calibri"/>
                <a:sym typeface="Calibri"/>
              </a:rPr>
              <a:t> de </a:t>
            </a:r>
            <a:r>
              <a:rPr lang="en-US" dirty="0" err="1">
                <a:latin typeface="Calibri"/>
                <a:ea typeface="Calibri"/>
                <a:cs typeface="Calibri"/>
                <a:sym typeface="Calibri"/>
              </a:rPr>
              <a:t>dependencias</a:t>
            </a:r>
            <a:r>
              <a:rPr lang="en-US" dirty="0">
                <a:latin typeface="Calibri"/>
                <a:ea typeface="Calibri"/>
                <a:cs typeface="Calibri"/>
                <a:sym typeface="Calibri"/>
              </a:rPr>
              <a:t> y </a:t>
            </a:r>
            <a:r>
              <a:rPr lang="en-US" dirty="0" err="1">
                <a:latin typeface="Calibri"/>
                <a:ea typeface="Calibri"/>
                <a:cs typeface="Calibri"/>
                <a:sym typeface="Calibri"/>
              </a:rPr>
              <a:t>problemas</a:t>
            </a:r>
            <a:r>
              <a:rPr lang="en-US" dirty="0">
                <a:latin typeface="Calibri"/>
                <a:ea typeface="Calibri"/>
                <a:cs typeface="Calibri"/>
                <a:sym typeface="Calibri"/>
              </a:rPr>
              <a:t> entre </a:t>
            </a:r>
            <a:r>
              <a:rPr lang="en-US" dirty="0" err="1">
                <a:latin typeface="Calibri"/>
                <a:ea typeface="Calibri"/>
                <a:cs typeface="Calibri"/>
                <a:sym typeface="Calibri"/>
              </a:rPr>
              <a:t>equipos</a:t>
            </a:r>
            <a:r>
              <a:rPr lang="en-US" dirty="0">
                <a:latin typeface="Calibri"/>
                <a:ea typeface="Calibri"/>
                <a:cs typeface="Calibri"/>
                <a:sym typeface="Calibri"/>
              </a:rPr>
              <a:t>.</a:t>
            </a:r>
            <a:endParaRPr dirty="0"/>
          </a:p>
          <a:p>
            <a:pPr marL="0" lvl="0" indent="0" algn="l" rtl="0">
              <a:lnSpc>
                <a:spcPct val="100000"/>
              </a:lnSpc>
              <a:spcBef>
                <a:spcPts val="0"/>
              </a:spcBef>
              <a:spcAft>
                <a:spcPts val="0"/>
              </a:spcAft>
              <a:buSzPts val="1100"/>
              <a:buNone/>
            </a:pPr>
            <a:r>
              <a:rPr lang="en-US" dirty="0">
                <a:latin typeface="Calibri"/>
                <a:ea typeface="Calibri"/>
                <a:cs typeface="Calibri"/>
                <a:sym typeface="Calibri"/>
              </a:rPr>
              <a:t>El Nexus Integration Team es responsable de </a:t>
            </a:r>
            <a:r>
              <a:rPr lang="en-US" dirty="0" err="1">
                <a:latin typeface="Calibri"/>
                <a:ea typeface="Calibri"/>
                <a:cs typeface="Calibri"/>
                <a:sym typeface="Calibri"/>
              </a:rPr>
              <a:t>acompañar</a:t>
            </a:r>
            <a:r>
              <a:rPr lang="en-US" dirty="0">
                <a:latin typeface="Calibri"/>
                <a:ea typeface="Calibri"/>
                <a:cs typeface="Calibri"/>
                <a:sym typeface="Calibri"/>
              </a:rPr>
              <a:t> y </a:t>
            </a:r>
            <a:r>
              <a:rPr lang="en-US" dirty="0" err="1">
                <a:latin typeface="Calibri"/>
                <a:ea typeface="Calibri"/>
                <a:cs typeface="Calibri"/>
                <a:sym typeface="Calibri"/>
              </a:rPr>
              <a:t>guiar</a:t>
            </a:r>
            <a:r>
              <a:rPr lang="en-US" dirty="0">
                <a:latin typeface="Calibri"/>
                <a:ea typeface="Calibri"/>
                <a:cs typeface="Calibri"/>
                <a:sym typeface="Calibri"/>
              </a:rPr>
              <a:t> a los Scrum Teams para que estos </a:t>
            </a:r>
            <a:r>
              <a:rPr lang="en-US" dirty="0" err="1">
                <a:latin typeface="Calibri"/>
                <a:ea typeface="Calibri"/>
                <a:cs typeface="Calibri"/>
                <a:sym typeface="Calibri"/>
              </a:rPr>
              <a:t>adquieran</a:t>
            </a:r>
            <a:r>
              <a:rPr lang="en-US" dirty="0">
                <a:latin typeface="Calibri"/>
                <a:ea typeface="Calibri"/>
                <a:cs typeface="Calibri"/>
                <a:sym typeface="Calibri"/>
              </a:rPr>
              <a:t>, </a:t>
            </a:r>
            <a:r>
              <a:rPr lang="en-US" dirty="0" err="1">
                <a:latin typeface="Calibri"/>
                <a:ea typeface="Calibri"/>
                <a:cs typeface="Calibri"/>
                <a:sym typeface="Calibri"/>
              </a:rPr>
              <a:t>implementen</a:t>
            </a:r>
            <a:r>
              <a:rPr lang="en-US" dirty="0">
                <a:latin typeface="Calibri"/>
                <a:ea typeface="Calibri"/>
                <a:cs typeface="Calibri"/>
                <a:sym typeface="Calibri"/>
              </a:rPr>
              <a:t> y </a:t>
            </a:r>
            <a:r>
              <a:rPr lang="en-US" dirty="0" err="1">
                <a:latin typeface="Calibri"/>
                <a:ea typeface="Calibri"/>
                <a:cs typeface="Calibri"/>
                <a:sym typeface="Calibri"/>
              </a:rPr>
              <a:t>aprendan</a:t>
            </a:r>
            <a:r>
              <a:rPr lang="en-US" dirty="0">
                <a:latin typeface="Calibri"/>
                <a:ea typeface="Calibri"/>
                <a:cs typeface="Calibri"/>
                <a:sym typeface="Calibri"/>
              </a:rPr>
              <a:t> </a:t>
            </a:r>
            <a:r>
              <a:rPr lang="en-US" dirty="0" err="1">
                <a:latin typeface="Calibri"/>
                <a:ea typeface="Calibri"/>
                <a:cs typeface="Calibri"/>
                <a:sym typeface="Calibri"/>
              </a:rPr>
              <a:t>prácticas</a:t>
            </a:r>
            <a:r>
              <a:rPr lang="en-US" dirty="0">
                <a:latin typeface="Calibri"/>
                <a:ea typeface="Calibri"/>
                <a:cs typeface="Calibri"/>
                <a:sym typeface="Calibri"/>
              </a:rPr>
              <a:t> y </a:t>
            </a:r>
            <a:r>
              <a:rPr lang="en-US" dirty="0" err="1">
                <a:latin typeface="Calibri"/>
                <a:ea typeface="Calibri"/>
                <a:cs typeface="Calibri"/>
                <a:sym typeface="Calibri"/>
              </a:rPr>
              <a:t>herramientas</a:t>
            </a:r>
            <a:r>
              <a:rPr lang="en-US" dirty="0">
                <a:latin typeface="Calibri"/>
                <a:ea typeface="Calibri"/>
                <a:cs typeface="Calibri"/>
                <a:sym typeface="Calibri"/>
              </a:rPr>
              <a:t> que </a:t>
            </a:r>
            <a:r>
              <a:rPr lang="en-US" dirty="0" err="1">
                <a:latin typeface="Calibri"/>
                <a:ea typeface="Calibri"/>
                <a:cs typeface="Calibri"/>
                <a:sym typeface="Calibri"/>
              </a:rPr>
              <a:t>mejoren</a:t>
            </a:r>
            <a:r>
              <a:rPr lang="en-US" dirty="0">
                <a:latin typeface="Calibri"/>
                <a:ea typeface="Calibri"/>
                <a:cs typeface="Calibri"/>
                <a:sym typeface="Calibri"/>
              </a:rPr>
              <a:t> </a:t>
            </a:r>
            <a:r>
              <a:rPr lang="en-US" dirty="0" err="1">
                <a:latin typeface="Calibri"/>
                <a:ea typeface="Calibri"/>
                <a:cs typeface="Calibri"/>
                <a:sym typeface="Calibri"/>
              </a:rPr>
              <a:t>su</a:t>
            </a:r>
            <a:r>
              <a:rPr lang="en-US" dirty="0">
                <a:latin typeface="Calibri"/>
                <a:ea typeface="Calibri"/>
                <a:cs typeface="Calibri"/>
                <a:sym typeface="Calibri"/>
              </a:rPr>
              <a:t> </a:t>
            </a:r>
            <a:r>
              <a:rPr lang="en-US" dirty="0" err="1">
                <a:latin typeface="Calibri"/>
                <a:ea typeface="Calibri"/>
                <a:cs typeface="Calibri"/>
                <a:sym typeface="Calibri"/>
              </a:rPr>
              <a:t>capacidad</a:t>
            </a:r>
            <a:r>
              <a:rPr lang="en-US" dirty="0">
                <a:latin typeface="Calibri"/>
                <a:ea typeface="Calibri"/>
                <a:cs typeface="Calibri"/>
                <a:sym typeface="Calibri"/>
              </a:rPr>
              <a:t> de </a:t>
            </a:r>
            <a:r>
              <a:rPr lang="en-US" dirty="0" err="1">
                <a:latin typeface="Calibri"/>
                <a:ea typeface="Calibri"/>
                <a:cs typeface="Calibri"/>
                <a:sym typeface="Calibri"/>
              </a:rPr>
              <a:t>producir</a:t>
            </a:r>
            <a:r>
              <a:rPr lang="en-US" dirty="0">
                <a:latin typeface="Calibri"/>
                <a:ea typeface="Calibri"/>
                <a:cs typeface="Calibri"/>
                <a:sym typeface="Calibri"/>
              </a:rPr>
              <a:t> un Increment </a:t>
            </a:r>
            <a:r>
              <a:rPr lang="en-US" dirty="0" err="1">
                <a:latin typeface="Calibri"/>
                <a:ea typeface="Calibri"/>
                <a:cs typeface="Calibri"/>
                <a:sym typeface="Calibri"/>
              </a:rPr>
              <a:t>útil</a:t>
            </a:r>
            <a:r>
              <a:rPr lang="en-US" dirty="0">
                <a:latin typeface="Calibri"/>
                <a:ea typeface="Calibri"/>
                <a:cs typeface="Calibri"/>
                <a:sym typeface="Calibri"/>
              </a:rPr>
              <a:t> y de valor. La </a:t>
            </a:r>
            <a:r>
              <a:rPr lang="en-US" dirty="0" err="1">
                <a:latin typeface="Calibri"/>
                <a:ea typeface="Calibri"/>
                <a:cs typeface="Calibri"/>
                <a:sym typeface="Calibri"/>
              </a:rPr>
              <a:t>membresía</a:t>
            </a:r>
            <a:r>
              <a:rPr lang="en-US" dirty="0">
                <a:latin typeface="Calibri"/>
                <a:ea typeface="Calibri"/>
                <a:cs typeface="Calibri"/>
                <a:sym typeface="Calibri"/>
              </a:rPr>
              <a:t> en el Nexus Integration Team tiene </a:t>
            </a:r>
            <a:r>
              <a:rPr lang="en-US" dirty="0" err="1">
                <a:latin typeface="Calibri"/>
                <a:ea typeface="Calibri"/>
                <a:cs typeface="Calibri"/>
                <a:sym typeface="Calibri"/>
              </a:rPr>
              <a:t>precedencia</a:t>
            </a:r>
            <a:r>
              <a:rPr lang="en-US" dirty="0">
                <a:latin typeface="Calibri"/>
                <a:ea typeface="Calibri"/>
                <a:cs typeface="Calibri"/>
                <a:sym typeface="Calibri"/>
              </a:rPr>
              <a:t> </a:t>
            </a:r>
            <a:r>
              <a:rPr lang="en-US" dirty="0" err="1">
                <a:latin typeface="Calibri"/>
                <a:ea typeface="Calibri"/>
                <a:cs typeface="Calibri"/>
                <a:sym typeface="Calibri"/>
              </a:rPr>
              <a:t>sobre</a:t>
            </a:r>
            <a:r>
              <a:rPr lang="en-US" dirty="0">
                <a:latin typeface="Calibri"/>
                <a:ea typeface="Calibri"/>
                <a:cs typeface="Calibri"/>
                <a:sym typeface="Calibri"/>
              </a:rPr>
              <a:t> la </a:t>
            </a:r>
            <a:r>
              <a:rPr lang="en-US" dirty="0" err="1">
                <a:latin typeface="Calibri"/>
                <a:ea typeface="Calibri"/>
                <a:cs typeface="Calibri"/>
                <a:sym typeface="Calibri"/>
              </a:rPr>
              <a:t>membresía</a:t>
            </a:r>
            <a:r>
              <a:rPr lang="en-US" dirty="0">
                <a:latin typeface="Calibri"/>
                <a:ea typeface="Calibri"/>
                <a:cs typeface="Calibri"/>
                <a:sym typeface="Calibri"/>
              </a:rPr>
              <a:t> a un Scrum Team individual. </a:t>
            </a:r>
            <a:r>
              <a:rPr lang="en-US" dirty="0" err="1">
                <a:latin typeface="Calibri"/>
                <a:ea typeface="Calibri"/>
                <a:cs typeface="Calibri"/>
                <a:sym typeface="Calibri"/>
              </a:rPr>
              <a:t>Siempre</a:t>
            </a:r>
            <a:r>
              <a:rPr lang="en-US" dirty="0">
                <a:latin typeface="Calibri"/>
                <a:ea typeface="Calibri"/>
                <a:cs typeface="Calibri"/>
                <a:sym typeface="Calibri"/>
              </a:rPr>
              <a:t> y </a:t>
            </a:r>
            <a:r>
              <a:rPr lang="en-US" dirty="0" err="1">
                <a:latin typeface="Calibri"/>
                <a:ea typeface="Calibri"/>
                <a:cs typeface="Calibri"/>
                <a:sym typeface="Calibri"/>
              </a:rPr>
              <a:t>cuando</a:t>
            </a:r>
            <a:r>
              <a:rPr lang="en-US" dirty="0">
                <a:latin typeface="Calibri"/>
                <a:ea typeface="Calibri"/>
                <a:cs typeface="Calibri"/>
                <a:sym typeface="Calibri"/>
              </a:rPr>
              <a:t> se </a:t>
            </a:r>
            <a:r>
              <a:rPr lang="en-US" dirty="0" err="1">
                <a:latin typeface="Calibri"/>
                <a:ea typeface="Calibri"/>
                <a:cs typeface="Calibri"/>
                <a:sym typeface="Calibri"/>
              </a:rPr>
              <a:t>satisfaga</a:t>
            </a:r>
            <a:r>
              <a:rPr lang="en-US" dirty="0">
                <a:latin typeface="Calibri"/>
                <a:ea typeface="Calibri"/>
                <a:cs typeface="Calibri"/>
                <a:sym typeface="Calibri"/>
              </a:rPr>
              <a:t> </a:t>
            </a:r>
            <a:r>
              <a:rPr lang="en-US" dirty="0" err="1">
                <a:latin typeface="Calibri"/>
                <a:ea typeface="Calibri"/>
                <a:cs typeface="Calibri"/>
                <a:sym typeface="Calibri"/>
              </a:rPr>
              <a:t>su</a:t>
            </a:r>
            <a:r>
              <a:rPr lang="en-US" dirty="0">
                <a:latin typeface="Calibri"/>
                <a:ea typeface="Calibri"/>
                <a:cs typeface="Calibri"/>
                <a:sym typeface="Calibri"/>
              </a:rPr>
              <a:t> responsabilidad </a:t>
            </a:r>
            <a:r>
              <a:rPr lang="en-US" dirty="0" err="1">
                <a:latin typeface="Calibri"/>
                <a:ea typeface="Calibri"/>
                <a:cs typeface="Calibri"/>
                <a:sym typeface="Calibri"/>
              </a:rPr>
              <a:t>como</a:t>
            </a:r>
            <a:r>
              <a:rPr lang="en-US" dirty="0">
                <a:latin typeface="Calibri"/>
                <a:ea typeface="Calibri"/>
                <a:cs typeface="Calibri"/>
                <a:sym typeface="Calibri"/>
              </a:rPr>
              <a:t> Nexus Integration Team, pueden </a:t>
            </a:r>
            <a:r>
              <a:rPr lang="en-US" dirty="0" err="1">
                <a:latin typeface="Calibri"/>
                <a:ea typeface="Calibri"/>
                <a:cs typeface="Calibri"/>
                <a:sym typeface="Calibri"/>
              </a:rPr>
              <a:t>trabajar</a:t>
            </a:r>
            <a:r>
              <a:rPr lang="en-US" dirty="0">
                <a:latin typeface="Calibri"/>
                <a:ea typeface="Calibri"/>
                <a:cs typeface="Calibri"/>
                <a:sym typeface="Calibri"/>
              </a:rPr>
              <a:t> </a:t>
            </a:r>
            <a:r>
              <a:rPr lang="en-US" dirty="0" err="1">
                <a:latin typeface="Calibri"/>
                <a:ea typeface="Calibri"/>
                <a:cs typeface="Calibri"/>
                <a:sym typeface="Calibri"/>
              </a:rPr>
              <a:t>como</a:t>
            </a:r>
            <a:r>
              <a:rPr lang="en-US" dirty="0">
                <a:latin typeface="Calibri"/>
                <a:ea typeface="Calibri"/>
                <a:cs typeface="Calibri"/>
                <a:sym typeface="Calibri"/>
              </a:rPr>
              <a:t> </a:t>
            </a:r>
            <a:r>
              <a:rPr lang="en-US" dirty="0" err="1">
                <a:latin typeface="Calibri"/>
                <a:ea typeface="Calibri"/>
                <a:cs typeface="Calibri"/>
                <a:sym typeface="Calibri"/>
              </a:rPr>
              <a:t>miembros</a:t>
            </a:r>
            <a:r>
              <a:rPr lang="en-US" dirty="0">
                <a:latin typeface="Calibri"/>
                <a:ea typeface="Calibri"/>
                <a:cs typeface="Calibri"/>
                <a:sym typeface="Calibri"/>
              </a:rPr>
              <a:t> de </a:t>
            </a:r>
            <a:r>
              <a:rPr lang="en-US" dirty="0" err="1">
                <a:latin typeface="Calibri"/>
                <a:ea typeface="Calibri"/>
                <a:cs typeface="Calibri"/>
                <a:sym typeface="Calibri"/>
              </a:rPr>
              <a:t>equipo</a:t>
            </a:r>
            <a:r>
              <a:rPr lang="en-US" dirty="0">
                <a:latin typeface="Calibri"/>
                <a:ea typeface="Calibri"/>
                <a:cs typeface="Calibri"/>
                <a:sym typeface="Calibri"/>
              </a:rPr>
              <a:t> en sus </a:t>
            </a:r>
            <a:r>
              <a:rPr lang="en-US" dirty="0" err="1">
                <a:latin typeface="Calibri"/>
                <a:ea typeface="Calibri"/>
                <a:cs typeface="Calibri"/>
                <a:sym typeface="Calibri"/>
              </a:rPr>
              <a:t>respectivos</a:t>
            </a:r>
            <a:r>
              <a:rPr lang="en-US" dirty="0">
                <a:latin typeface="Calibri"/>
                <a:ea typeface="Calibri"/>
                <a:cs typeface="Calibri"/>
                <a:sym typeface="Calibri"/>
              </a:rPr>
              <a:t> Scrum Teams. </a:t>
            </a:r>
            <a:r>
              <a:rPr lang="en-US" dirty="0" err="1">
                <a:latin typeface="Calibri"/>
                <a:ea typeface="Calibri"/>
                <a:cs typeface="Calibri"/>
                <a:sym typeface="Calibri"/>
              </a:rPr>
              <a:t>Esta</a:t>
            </a:r>
            <a:r>
              <a:rPr lang="en-US" dirty="0">
                <a:latin typeface="Calibri"/>
                <a:ea typeface="Calibri"/>
                <a:cs typeface="Calibri"/>
                <a:sym typeface="Calibri"/>
              </a:rPr>
              <a:t> </a:t>
            </a:r>
            <a:r>
              <a:rPr lang="en-US" dirty="0" err="1">
                <a:latin typeface="Calibri"/>
                <a:ea typeface="Calibri"/>
                <a:cs typeface="Calibri"/>
                <a:sym typeface="Calibri"/>
              </a:rPr>
              <a:t>preferencia</a:t>
            </a:r>
            <a:r>
              <a:rPr lang="en-US" dirty="0">
                <a:latin typeface="Calibri"/>
                <a:ea typeface="Calibri"/>
                <a:cs typeface="Calibri"/>
                <a:sym typeface="Calibri"/>
              </a:rPr>
              <a:t> </a:t>
            </a:r>
            <a:r>
              <a:rPr lang="en-US" dirty="0" err="1">
                <a:latin typeface="Calibri"/>
                <a:ea typeface="Calibri"/>
                <a:cs typeface="Calibri"/>
                <a:sym typeface="Calibri"/>
              </a:rPr>
              <a:t>ayuda</a:t>
            </a:r>
            <a:r>
              <a:rPr lang="en-US" dirty="0">
                <a:latin typeface="Calibri"/>
                <a:ea typeface="Calibri"/>
                <a:cs typeface="Calibri"/>
                <a:sym typeface="Calibri"/>
              </a:rPr>
              <a:t> a </a:t>
            </a:r>
            <a:r>
              <a:rPr lang="en-US" dirty="0" err="1">
                <a:latin typeface="Calibri"/>
                <a:ea typeface="Calibri"/>
                <a:cs typeface="Calibri"/>
                <a:sym typeface="Calibri"/>
              </a:rPr>
              <a:t>garantizar</a:t>
            </a:r>
            <a:r>
              <a:rPr lang="en-US" dirty="0">
                <a:latin typeface="Calibri"/>
                <a:ea typeface="Calibri"/>
                <a:cs typeface="Calibri"/>
                <a:sym typeface="Calibri"/>
              </a:rPr>
              <a:t> que el </a:t>
            </a:r>
            <a:r>
              <a:rPr lang="en-US" dirty="0" err="1">
                <a:latin typeface="Calibri"/>
                <a:ea typeface="Calibri"/>
                <a:cs typeface="Calibri"/>
                <a:sym typeface="Calibri"/>
              </a:rPr>
              <a:t>trabajo</a:t>
            </a:r>
            <a:r>
              <a:rPr lang="en-US" dirty="0">
                <a:latin typeface="Calibri"/>
                <a:ea typeface="Calibri"/>
                <a:cs typeface="Calibri"/>
                <a:sym typeface="Calibri"/>
              </a:rPr>
              <a:t> para resolver los </a:t>
            </a:r>
            <a:r>
              <a:rPr lang="en-US" dirty="0" err="1">
                <a:latin typeface="Calibri"/>
                <a:ea typeface="Calibri"/>
                <a:cs typeface="Calibri"/>
                <a:sym typeface="Calibri"/>
              </a:rPr>
              <a:t>problemas</a:t>
            </a:r>
            <a:r>
              <a:rPr lang="en-US" dirty="0">
                <a:latin typeface="Calibri"/>
                <a:ea typeface="Calibri"/>
                <a:cs typeface="Calibri"/>
                <a:sym typeface="Calibri"/>
              </a:rPr>
              <a:t> que </a:t>
            </a:r>
            <a:r>
              <a:rPr lang="en-US" dirty="0" err="1">
                <a:latin typeface="Calibri"/>
                <a:ea typeface="Calibri"/>
                <a:cs typeface="Calibri"/>
                <a:sym typeface="Calibri"/>
              </a:rPr>
              <a:t>afectan</a:t>
            </a:r>
            <a:r>
              <a:rPr lang="en-US" dirty="0">
                <a:latin typeface="Calibri"/>
                <a:ea typeface="Calibri"/>
                <a:cs typeface="Calibri"/>
                <a:sym typeface="Calibri"/>
              </a:rPr>
              <a:t> a </a:t>
            </a:r>
            <a:r>
              <a:rPr lang="en-US" dirty="0" err="1">
                <a:latin typeface="Calibri"/>
                <a:ea typeface="Calibri"/>
                <a:cs typeface="Calibri"/>
                <a:sym typeface="Calibri"/>
              </a:rPr>
              <a:t>varios</a:t>
            </a:r>
            <a:r>
              <a:rPr lang="en-US" dirty="0">
                <a:latin typeface="Calibri"/>
                <a:ea typeface="Calibri"/>
                <a:cs typeface="Calibri"/>
                <a:sym typeface="Calibri"/>
              </a:rPr>
              <a:t> </a:t>
            </a:r>
            <a:r>
              <a:rPr lang="en-US" dirty="0" err="1">
                <a:latin typeface="Calibri"/>
                <a:ea typeface="Calibri"/>
                <a:cs typeface="Calibri"/>
                <a:sym typeface="Calibri"/>
              </a:rPr>
              <a:t>equipos</a:t>
            </a:r>
            <a:r>
              <a:rPr lang="en-US" dirty="0">
                <a:latin typeface="Calibri"/>
                <a:ea typeface="Calibri"/>
                <a:cs typeface="Calibri"/>
                <a:sym typeface="Calibri"/>
              </a:rPr>
              <a:t> </a:t>
            </a:r>
            <a:r>
              <a:rPr lang="en-US" dirty="0" err="1">
                <a:latin typeface="Calibri"/>
                <a:ea typeface="Calibri"/>
                <a:cs typeface="Calibri"/>
                <a:sym typeface="Calibri"/>
              </a:rPr>
              <a:t>tenga</a:t>
            </a:r>
            <a:r>
              <a:rPr lang="en-US" dirty="0">
                <a:latin typeface="Calibri"/>
                <a:ea typeface="Calibri"/>
                <a:cs typeface="Calibri"/>
                <a:sym typeface="Calibri"/>
              </a:rPr>
              <a:t> </a:t>
            </a:r>
            <a:r>
              <a:rPr lang="en-US" dirty="0" err="1">
                <a:latin typeface="Calibri"/>
                <a:ea typeface="Calibri"/>
                <a:cs typeface="Calibri"/>
                <a:sym typeface="Calibri"/>
              </a:rPr>
              <a:t>prioridad</a:t>
            </a:r>
            <a:r>
              <a:rPr lang="en-US" dirty="0">
                <a:latin typeface="Calibri"/>
                <a:ea typeface="Calibri"/>
                <a:cs typeface="Calibri"/>
                <a:sym typeface="Calibri"/>
              </a:rPr>
              <a:t>.</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a:t>un Nexus funciona con un solo Product Backlog y, como se describe en Scrum, un Product Backlog tiene un único Product Owner que tiene la última palabra sobre su contenido. El Product Owner es responsable de maximizar el valor del producto y el trabajo realizado e integrado por los Scrum Teams en un Nexus. El Product Owner también es responsable de la gestión eficaz del Product Backlog. La forma de hacer esto puede variar ampliamente entre organizaciones, Nexus, Scrum Teams e individuos.</a:t>
            </a:r>
            <a:endParaRPr/>
          </a:p>
          <a:p>
            <a:pPr marL="0" lvl="0" indent="0" algn="l" rtl="0">
              <a:lnSpc>
                <a:spcPct val="100000"/>
              </a:lnSpc>
              <a:spcBef>
                <a:spcPts val="0"/>
              </a:spcBef>
              <a:spcAft>
                <a:spcPts val="0"/>
              </a:spcAft>
              <a:buSzPts val="1100"/>
              <a:buNone/>
            </a:pPr>
            <a:endParaRPr/>
          </a:p>
        </p:txBody>
      </p:sp>
      <p:sp>
        <p:nvSpPr>
          <p:cNvPr id="201" name="Google Shape;20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a:t>Un Scrum Master: el Scrum Master en el Nexus Integration Team es responsable de asegurar que el marco de trabajo Nexus se entienda y se promulgue como se describe en la Guía de Nexus. Este Scrum Master también puede ser un Scrum Master en uno o más de los Scrum Teams en el Nexus. </a:t>
            </a:r>
            <a:endParaRPr/>
          </a:p>
          <a:p>
            <a:pPr marL="0" lvl="0" indent="0" algn="l" rtl="0">
              <a:lnSpc>
                <a:spcPct val="100000"/>
              </a:lnSpc>
              <a:spcBef>
                <a:spcPts val="0"/>
              </a:spcBef>
              <a:spcAft>
                <a:spcPts val="0"/>
              </a:spcAft>
              <a:buSzPts val="1100"/>
              <a:buNone/>
            </a:pPr>
            <a:endParaRPr/>
          </a:p>
        </p:txBody>
      </p:sp>
      <p:sp>
        <p:nvSpPr>
          <p:cNvPr id="209" name="Google Shape;2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 el Nexus Integration Team a menudo </a:t>
            </a:r>
            <a:r>
              <a:rPr lang="en-US" dirty="0" err="1"/>
              <a:t>está</a:t>
            </a:r>
            <a:r>
              <a:rPr lang="en-US" dirty="0"/>
              <a:t> </a:t>
            </a:r>
            <a:r>
              <a:rPr lang="en-US" dirty="0" err="1"/>
              <a:t>formado</a:t>
            </a:r>
            <a:r>
              <a:rPr lang="en-US" dirty="0"/>
              <a:t> por </a:t>
            </a:r>
            <a:r>
              <a:rPr lang="en-US" dirty="0" err="1"/>
              <a:t>miembros</a:t>
            </a:r>
            <a:r>
              <a:rPr lang="en-US" dirty="0"/>
              <a:t> de los Scrum Teams que </a:t>
            </a:r>
            <a:r>
              <a:rPr lang="en-US" dirty="0" err="1"/>
              <a:t>ayudan</a:t>
            </a:r>
            <a:r>
              <a:rPr lang="en-US" dirty="0"/>
              <a:t> a los Scrum Teams a </a:t>
            </a:r>
            <a:r>
              <a:rPr lang="en-US" dirty="0" err="1"/>
              <a:t>adoptar</a:t>
            </a:r>
            <a:r>
              <a:rPr lang="en-US" dirty="0"/>
              <a:t> </a:t>
            </a:r>
            <a:r>
              <a:rPr lang="en-US" dirty="0" err="1"/>
              <a:t>herramientas</a:t>
            </a:r>
            <a:r>
              <a:rPr lang="en-US" dirty="0"/>
              <a:t> y </a:t>
            </a:r>
            <a:r>
              <a:rPr lang="en-US" dirty="0" err="1"/>
              <a:t>prácticas</a:t>
            </a:r>
            <a:r>
              <a:rPr lang="en-US" dirty="0"/>
              <a:t> que </a:t>
            </a:r>
            <a:r>
              <a:rPr lang="en-US" dirty="0" err="1"/>
              <a:t>contribuyen</a:t>
            </a:r>
            <a:r>
              <a:rPr lang="en-US" dirty="0"/>
              <a:t> a mejorar la </a:t>
            </a:r>
            <a:r>
              <a:rPr lang="en-US" dirty="0" err="1"/>
              <a:t>capacidad</a:t>
            </a:r>
            <a:r>
              <a:rPr lang="en-US" dirty="0"/>
              <a:t> de los Scrum Teams para </a:t>
            </a:r>
            <a:r>
              <a:rPr lang="en-US" dirty="0" err="1"/>
              <a:t>entregar</a:t>
            </a:r>
            <a:r>
              <a:rPr lang="en-US" dirty="0"/>
              <a:t> un Integrated Increment </a:t>
            </a:r>
            <a:r>
              <a:rPr lang="en-US" dirty="0" err="1"/>
              <a:t>útil</a:t>
            </a:r>
            <a:r>
              <a:rPr lang="en-US" dirty="0"/>
              <a:t> y de valor que </a:t>
            </a:r>
            <a:r>
              <a:rPr lang="en-US" dirty="0" err="1"/>
              <a:t>cumple</a:t>
            </a:r>
            <a:r>
              <a:rPr lang="en-US" dirty="0"/>
              <a:t> con la Definición de </a:t>
            </a:r>
            <a:r>
              <a:rPr lang="en-US" dirty="0" err="1"/>
              <a:t>Terminado</a:t>
            </a:r>
            <a:r>
              <a:rPr lang="en-US" dirty="0"/>
              <a:t>.</a:t>
            </a:r>
            <a:endParaRPr dirty="0"/>
          </a:p>
          <a:p>
            <a:pPr marL="0" lvl="0" indent="0" algn="l" rtl="0">
              <a:lnSpc>
                <a:spcPct val="100000"/>
              </a:lnSpc>
              <a:spcBef>
                <a:spcPts val="0"/>
              </a:spcBef>
              <a:spcAft>
                <a:spcPts val="0"/>
              </a:spcAft>
              <a:buSzPts val="1100"/>
              <a:buNone/>
            </a:pPr>
            <a:endParaRPr dirty="0"/>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2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chemeClr val="accent1"/>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0" name="Google Shape;20;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sp>
      <p:sp>
        <p:nvSpPr>
          <p:cNvPr id="77" name="Google Shape;77;p3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8" name="Google Shape;78;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81"/>
        <p:cNvGrpSpPr/>
        <p:nvPr/>
      </p:nvGrpSpPr>
      <p:grpSpPr>
        <a:xfrm>
          <a:off x="0" y="0"/>
          <a:ext cx="0" cy="0"/>
          <a:chOff x="0" y="0"/>
          <a:chExt cx="0" cy="0"/>
        </a:xfrm>
      </p:grpSpPr>
      <p:sp>
        <p:nvSpPr>
          <p:cNvPr id="82" name="Google Shape;82;p3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4" name="Google Shape;84;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87"/>
        <p:cNvGrpSpPr/>
        <p:nvPr/>
      </p:nvGrpSpPr>
      <p:grpSpPr>
        <a:xfrm>
          <a:off x="0" y="0"/>
          <a:ext cx="0" cy="0"/>
          <a:chOff x="0" y="0"/>
          <a:chExt cx="0" cy="0"/>
        </a:xfrm>
      </p:grpSpPr>
      <p:sp>
        <p:nvSpPr>
          <p:cNvPr id="88" name="Google Shape;88;p3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0" name="Google Shape;90;p3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1" name="Google Shape;91;p3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
        <p:nvSpPr>
          <p:cNvPr id="94" name="Google Shape;94;p3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5" name="Google Shape;95;p3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96"/>
        <p:cNvGrpSpPr/>
        <p:nvPr/>
      </p:nvGrpSpPr>
      <p:grpSpPr>
        <a:xfrm>
          <a:off x="0" y="0"/>
          <a:ext cx="0" cy="0"/>
          <a:chOff x="0" y="0"/>
          <a:chExt cx="0" cy="0"/>
        </a:xfrm>
      </p:grpSpPr>
      <p:sp>
        <p:nvSpPr>
          <p:cNvPr id="97" name="Google Shape;97;p3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99" name="Google Shape;99;p3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5" name="Google Shape;105;p3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6" name="Google Shape;106;p3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7" name="Google Shape;107;p3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8" name="Google Shape;108;p3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3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0" name="Google Shape;110;p35"/>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11" name="Google Shape;111;p35"/>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2" name="Google Shape;112;p3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8" name="Google Shape;118;p3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19" name="Google Shape;119;p3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0" name="Google Shape;120;p3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1" name="Google Shape;121;p3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2" name="Google Shape;122;p3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3" name="Google Shape;123;p3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4" name="Google Shape;124;p3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5" name="Google Shape;125;p3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26" name="Google Shape;126;p36"/>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7" name="Google Shape;127;p36"/>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8" name="Google Shape;128;p3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1"/>
        <p:cNvGrpSpPr/>
        <p:nvPr/>
      </p:nvGrpSpPr>
      <p:grpSpPr>
        <a:xfrm>
          <a:off x="0" y="0"/>
          <a:ext cx="0" cy="0"/>
          <a:chOff x="0" y="0"/>
          <a:chExt cx="0" cy="0"/>
        </a:xfrm>
      </p:grpSpPr>
      <p:sp>
        <p:nvSpPr>
          <p:cNvPr id="132" name="Google Shape;132;p3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4" name="Google Shape;134;p3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7"/>
        <p:cNvGrpSpPr/>
        <p:nvPr/>
      </p:nvGrpSpPr>
      <p:grpSpPr>
        <a:xfrm>
          <a:off x="0" y="0"/>
          <a:ext cx="0" cy="0"/>
          <a:chOff x="0" y="0"/>
          <a:chExt cx="0" cy="0"/>
        </a:xfrm>
      </p:grpSpPr>
      <p:sp>
        <p:nvSpPr>
          <p:cNvPr id="138" name="Google Shape;138;p3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0" name="Google Shape;140;p3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6" name="Google Shape;26;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32" name="Google Shape;32;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5"/>
        <p:cNvGrpSpPr/>
        <p:nvPr/>
      </p:nvGrpSpPr>
      <p:grpSpPr>
        <a:xfrm>
          <a:off x="0" y="0"/>
          <a:ext cx="0" cy="0"/>
          <a:chOff x="0" y="0"/>
          <a:chExt cx="0" cy="0"/>
        </a:xfrm>
      </p:grpSpPr>
      <p:sp>
        <p:nvSpPr>
          <p:cNvPr id="36" name="Google Shape;36;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8" name="Google Shape;38;p2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9" name="Google Shape;39;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5" name="Google Shape;45;p2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6" name="Google Shape;46;p2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7" name="Google Shape;47;p2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2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3" name="Google Shape;63;p29"/>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4" name="Google Shape;64;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7"/>
        <p:cNvGrpSpPr/>
        <p:nvPr/>
      </p:nvGrpSpPr>
      <p:grpSpPr>
        <a:xfrm>
          <a:off x="0" y="0"/>
          <a:ext cx="0" cy="0"/>
          <a:chOff x="0" y="0"/>
          <a:chExt cx="0" cy="0"/>
        </a:xfrm>
      </p:grpSpPr>
      <p:sp>
        <p:nvSpPr>
          <p:cNvPr id="68" name="Google Shape;68;p3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70" name="Google Shape;70;p3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1" name="Google Shape;71;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2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2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21"/>
          <p:cNvSpPr/>
          <p:nvPr/>
        </p:nvSpPr>
        <p:spPr>
          <a:xfrm>
            <a:off x="8609012" y="1676400"/>
            <a:ext cx="2819400" cy="2819400"/>
          </a:xfrm>
          <a:prstGeom prst="ellipse">
            <a:avLst/>
          </a:prstGeom>
          <a:gradFill>
            <a:gsLst>
              <a:gs pos="0">
                <a:srgbClr val="78C4F1">
                  <a:alpha val="6274"/>
                </a:srgbClr>
              </a:gs>
              <a:gs pos="36000">
                <a:srgbClr val="78C4F1">
                  <a:alpha val="5490"/>
                </a:srgbClr>
              </a:gs>
              <a:gs pos="69000">
                <a:srgbClr val="78C4F1">
                  <a:alpha val="0"/>
                </a:srgbClr>
              </a:gs>
              <a:gs pos="100000">
                <a:srgbClr val="78C4F1">
                  <a:alpha val="0"/>
                </a:srgbClr>
              </a:gs>
            </a:gsLst>
            <a:path path="circle">
              <a:fillToRect/>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2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21"/>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1" name="Google Shape;11;p2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2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4">
            <a:alphaModFix/>
          </a:blip>
          <a:srcRect l="3613"/>
          <a:stretch/>
        </p:blipFill>
        <p:spPr>
          <a:xfrm>
            <a:off x="0" y="2669685"/>
            <a:ext cx="4037012" cy="4188315"/>
          </a:xfrm>
          <a:prstGeom prst="rect">
            <a:avLst/>
          </a:prstGeom>
          <a:noFill/>
          <a:ln>
            <a:noFill/>
          </a:ln>
        </p:spPr>
      </p:pic>
      <p:pic>
        <p:nvPicPr>
          <p:cNvPr id="148" name="Google Shape;148;p1"/>
          <p:cNvPicPr preferRelativeResize="0"/>
          <p:nvPr/>
        </p:nvPicPr>
        <p:blipFill rotWithShape="1">
          <a:blip r:embed="rId5">
            <a:alphaModFix/>
          </a:blip>
          <a:srcRect l="35640"/>
          <a:stretch/>
        </p:blipFill>
        <p:spPr>
          <a:xfrm>
            <a:off x="0" y="2892347"/>
            <a:ext cx="1522412" cy="2365453"/>
          </a:xfrm>
          <a:prstGeom prst="rect">
            <a:avLst/>
          </a:prstGeom>
          <a:noFill/>
          <a:ln>
            <a:noFill/>
          </a:ln>
        </p:spPr>
      </p:pic>
      <p:sp>
        <p:nvSpPr>
          <p:cNvPr id="149" name="Google Shape;149;p1"/>
          <p:cNvSpPr/>
          <p:nvPr/>
        </p:nvSpPr>
        <p:spPr>
          <a:xfrm>
            <a:off x="8609012" y="1676400"/>
            <a:ext cx="2819400" cy="2819400"/>
          </a:xfrm>
          <a:prstGeom prst="ellipse">
            <a:avLst/>
          </a:prstGeom>
          <a:gradFill>
            <a:gsLst>
              <a:gs pos="0">
                <a:srgbClr val="78C4F1">
                  <a:alpha val="6274"/>
                </a:srgbClr>
              </a:gs>
              <a:gs pos="36000">
                <a:srgbClr val="78C4F1">
                  <a:alpha val="5490"/>
                </a:srgbClr>
              </a:gs>
              <a:gs pos="69000">
                <a:srgbClr val="78C4F1">
                  <a:alpha val="0"/>
                </a:srgbClr>
              </a:gs>
              <a:gs pos="100000">
                <a:srgbClr val="78C4F1">
                  <a:alpha val="0"/>
                </a:srgbClr>
              </a:gs>
            </a:gsLst>
            <a:path path="circle">
              <a:fillToRect/>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 name="Google Shape;150;p1"/>
          <p:cNvPicPr preferRelativeResize="0"/>
          <p:nvPr/>
        </p:nvPicPr>
        <p:blipFill rotWithShape="1">
          <a:blip r:embed="rId6">
            <a:alphaModFix/>
          </a:blip>
          <a:srcRect t="28812"/>
          <a:stretch/>
        </p:blipFill>
        <p:spPr>
          <a:xfrm>
            <a:off x="7999412" y="0"/>
            <a:ext cx="1603387" cy="1141407"/>
          </a:xfrm>
          <a:prstGeom prst="rect">
            <a:avLst/>
          </a:prstGeom>
          <a:noFill/>
          <a:ln>
            <a:noFill/>
          </a:ln>
        </p:spPr>
      </p:pic>
      <p:pic>
        <p:nvPicPr>
          <p:cNvPr id="151" name="Google Shape;151;p1"/>
          <p:cNvPicPr preferRelativeResize="0"/>
          <p:nvPr/>
        </p:nvPicPr>
        <p:blipFill rotWithShape="1">
          <a:blip r:embed="rId7">
            <a:alphaModFix/>
          </a:blip>
          <a:srcRect b="23320"/>
          <a:stretch/>
        </p:blipFill>
        <p:spPr>
          <a:xfrm>
            <a:off x="8609012" y="6096000"/>
            <a:ext cx="993734" cy="762000"/>
          </a:xfrm>
          <a:prstGeom prst="rect">
            <a:avLst/>
          </a:prstGeom>
          <a:noFill/>
          <a:ln>
            <a:noFill/>
          </a:ln>
        </p:spPr>
      </p:pic>
      <p:sp>
        <p:nvSpPr>
          <p:cNvPr id="152" name="Google Shape;152;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1"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4" name="Google Shape;154;p1"/>
          <p:cNvSpPr txBox="1">
            <a:spLocks noGrp="1"/>
          </p:cNvSpPr>
          <p:nvPr>
            <p:ph type="ctrTitle"/>
          </p:nvPr>
        </p:nvSpPr>
        <p:spPr>
          <a:xfrm>
            <a:off x="653143" y="1542714"/>
            <a:ext cx="11538856" cy="1886286"/>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lt1"/>
              </a:buClr>
              <a:buSzPct val="100000"/>
              <a:buFont typeface="Century Gothic"/>
              <a:buNone/>
            </a:pPr>
            <a:r>
              <a:rPr lang="en-US" sz="3900" b="1" u="sng" dirty="0">
                <a:solidFill>
                  <a:schemeClr val="dk1"/>
                </a:solidFill>
              </a:rPr>
              <a:t>Catedra:</a:t>
            </a:r>
            <a:br>
              <a:rPr lang="en-US" sz="3900" u="sng" dirty="0">
                <a:solidFill>
                  <a:schemeClr val="dk1"/>
                </a:solidFill>
              </a:rPr>
            </a:br>
            <a:r>
              <a:rPr lang="en-US" sz="3900" dirty="0">
                <a:solidFill>
                  <a:schemeClr val="dk1"/>
                </a:solidFill>
              </a:rPr>
              <a:t>Ingeniería de Software</a:t>
            </a:r>
            <a:br>
              <a:rPr lang="en-US" sz="3900" dirty="0">
                <a:solidFill>
                  <a:schemeClr val="dk1"/>
                </a:solidFill>
              </a:rPr>
            </a:br>
            <a:r>
              <a:rPr lang="en-US" sz="2800" b="1" u="sng" dirty="0">
                <a:solidFill>
                  <a:schemeClr val="dk1"/>
                </a:solidFill>
              </a:rPr>
              <a:t>Tema</a:t>
            </a:r>
            <a:r>
              <a:rPr lang="en-US" sz="2800" dirty="0">
                <a:solidFill>
                  <a:schemeClr val="dk1"/>
                </a:solidFill>
              </a:rPr>
              <a:t>: Nexus</a:t>
            </a:r>
            <a:br>
              <a:rPr lang="en-US" sz="3900" dirty="0">
                <a:solidFill>
                  <a:schemeClr val="dk1"/>
                </a:solidFill>
              </a:rPr>
            </a:br>
            <a:r>
              <a:rPr lang="en-US" sz="2400" b="1" u="sng" dirty="0">
                <a:solidFill>
                  <a:schemeClr val="dk1"/>
                </a:solidFill>
              </a:rPr>
              <a:t>Grupo 7</a:t>
            </a:r>
            <a:br>
              <a:rPr lang="en-US" sz="4000" b="1" u="sng" dirty="0">
                <a:solidFill>
                  <a:schemeClr val="dk1"/>
                </a:solidFill>
              </a:rPr>
            </a:br>
            <a:br>
              <a:rPr lang="en-US" sz="3900" dirty="0">
                <a:solidFill>
                  <a:schemeClr val="dk1"/>
                </a:solidFill>
              </a:rPr>
            </a:br>
            <a:endParaRPr sz="3900" dirty="0">
              <a:solidFill>
                <a:schemeClr val="dk1"/>
              </a:solidFill>
            </a:endParaRPr>
          </a:p>
        </p:txBody>
      </p:sp>
      <p:sp>
        <p:nvSpPr>
          <p:cNvPr id="155" name="Google Shape;155;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AR" sz="2000" b="0" i="0" u="none" strike="noStrike" cap="none" dirty="0">
                <a:solidFill>
                  <a:srgbClr val="000000"/>
                </a:solidFill>
                <a:latin typeface="Arial"/>
                <a:ea typeface="Arial"/>
                <a:cs typeface="Arial"/>
                <a:sym typeface="Arial"/>
              </a:rPr>
              <a:t>1</a:t>
            </a:r>
          </a:p>
        </p:txBody>
      </p:sp>
      <p:sp>
        <p:nvSpPr>
          <p:cNvPr id="156" name="Google Shape;156;p1"/>
          <p:cNvSpPr txBox="1">
            <a:spLocks noGrp="1"/>
          </p:cNvSpPr>
          <p:nvPr>
            <p:ph type="subTitle" idx="1"/>
          </p:nvPr>
        </p:nvSpPr>
        <p:spPr>
          <a:xfrm>
            <a:off x="6096000" y="3669366"/>
            <a:ext cx="6096000" cy="318863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600"/>
              <a:buFont typeface="Noto Sans Symbols"/>
              <a:buChar char="►"/>
            </a:pPr>
            <a:r>
              <a:rPr lang="en-US" b="1">
                <a:solidFill>
                  <a:schemeClr val="dk1"/>
                </a:solidFill>
              </a:rPr>
              <a:t>INTEGRANTES:</a:t>
            </a:r>
            <a:endParaRPr>
              <a:solidFill>
                <a:schemeClr val="dk1"/>
              </a:solidFill>
            </a:endParaRPr>
          </a:p>
          <a:p>
            <a:pPr marL="0" lvl="0" indent="0" algn="l" rtl="0">
              <a:lnSpc>
                <a:spcPct val="90000"/>
              </a:lnSpc>
              <a:spcBef>
                <a:spcPts val="1000"/>
              </a:spcBef>
              <a:spcAft>
                <a:spcPts val="0"/>
              </a:spcAft>
              <a:buSzPts val="1600"/>
              <a:buFont typeface="Noto Sans Symbols"/>
              <a:buChar char="►"/>
            </a:pPr>
            <a:r>
              <a:rPr lang="en-US">
                <a:solidFill>
                  <a:schemeClr val="dk1"/>
                </a:solidFill>
              </a:rPr>
              <a:t>76251 - BORQUEZ FRANCO</a:t>
            </a:r>
            <a:endParaRPr>
              <a:solidFill>
                <a:schemeClr val="dk1"/>
              </a:solidFill>
            </a:endParaRPr>
          </a:p>
          <a:p>
            <a:pPr marL="0" lvl="0" indent="0" algn="l" rtl="0">
              <a:lnSpc>
                <a:spcPct val="90000"/>
              </a:lnSpc>
              <a:spcBef>
                <a:spcPts val="1000"/>
              </a:spcBef>
              <a:spcAft>
                <a:spcPts val="0"/>
              </a:spcAft>
              <a:buSzPts val="1600"/>
              <a:buFont typeface="Noto Sans Symbols"/>
              <a:buChar char="►"/>
            </a:pPr>
            <a:r>
              <a:rPr lang="en-US">
                <a:solidFill>
                  <a:schemeClr val="dk1"/>
                </a:solidFill>
              </a:rPr>
              <a:t>79833 – ALONSO LEANDRO</a:t>
            </a:r>
            <a:endParaRPr>
              <a:solidFill>
                <a:schemeClr val="dk1"/>
              </a:solidFill>
            </a:endParaRPr>
          </a:p>
          <a:p>
            <a:pPr marL="0" lvl="0" indent="0" algn="l" rtl="0">
              <a:lnSpc>
                <a:spcPct val="90000"/>
              </a:lnSpc>
              <a:spcBef>
                <a:spcPts val="1000"/>
              </a:spcBef>
              <a:spcAft>
                <a:spcPts val="0"/>
              </a:spcAft>
              <a:buSzPts val="1600"/>
              <a:buFont typeface="Noto Sans Symbols"/>
              <a:buChar char="►"/>
            </a:pPr>
            <a:r>
              <a:rPr lang="en-US">
                <a:solidFill>
                  <a:schemeClr val="dk1"/>
                </a:solidFill>
              </a:rPr>
              <a:t>55177 - SOLTERMAN FEDERICO</a:t>
            </a:r>
            <a:endParaRPr>
              <a:solidFill>
                <a:schemeClr val="dk1"/>
              </a:solidFill>
            </a:endParaRPr>
          </a:p>
          <a:p>
            <a:pPr marL="0" lvl="0" indent="0" algn="l" rtl="0">
              <a:lnSpc>
                <a:spcPct val="90000"/>
              </a:lnSpc>
              <a:spcBef>
                <a:spcPts val="1000"/>
              </a:spcBef>
              <a:spcAft>
                <a:spcPts val="0"/>
              </a:spcAft>
              <a:buSzPts val="1600"/>
              <a:buFont typeface="Noto Sans Symbols"/>
              <a:buChar char="►"/>
            </a:pPr>
            <a:r>
              <a:rPr lang="en-US">
                <a:solidFill>
                  <a:schemeClr val="dk1"/>
                </a:solidFill>
              </a:rPr>
              <a:t>57572 - AMADO MARCO</a:t>
            </a:r>
            <a:endParaRPr>
              <a:solidFill>
                <a:schemeClr val="dk1"/>
              </a:solidFill>
            </a:endParaRPr>
          </a:p>
        </p:txBody>
      </p:sp>
      <p:pic>
        <p:nvPicPr>
          <p:cNvPr id="157" name="Google Shape;157;p1"/>
          <p:cNvPicPr preferRelativeResize="0"/>
          <p:nvPr/>
        </p:nvPicPr>
        <p:blipFill rotWithShape="1">
          <a:blip r:embed="rId8">
            <a:alphaModFix/>
          </a:blip>
          <a:srcRect l="18942" t="37601" r="18750" b="29219"/>
          <a:stretch/>
        </p:blipFill>
        <p:spPr>
          <a:xfrm>
            <a:off x="3030226" y="0"/>
            <a:ext cx="6131547" cy="1542713"/>
          </a:xfrm>
          <a:prstGeom prst="rect">
            <a:avLst/>
          </a:prstGeom>
          <a:noFill/>
          <a:ln>
            <a:noFill/>
          </a:ln>
        </p:spPr>
      </p:pic>
      <p:sp>
        <p:nvSpPr>
          <p:cNvPr id="158" name="Google Shape;158;p1"/>
          <p:cNvSpPr txBox="1"/>
          <p:nvPr/>
        </p:nvSpPr>
        <p:spPr>
          <a:xfrm>
            <a:off x="0" y="3429000"/>
            <a:ext cx="6094412" cy="3429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accent1"/>
              </a:buClr>
              <a:buSzPts val="1600"/>
              <a:buFont typeface="Noto Sans Symbols"/>
              <a:buNone/>
            </a:pPr>
            <a:r>
              <a:rPr lang="en-US" sz="2000" b="1" i="0" u="sng" strike="noStrike" cap="none">
                <a:solidFill>
                  <a:schemeClr val="dk1"/>
                </a:solidFill>
                <a:latin typeface="Century Gothic"/>
                <a:ea typeface="Century Gothic"/>
                <a:cs typeface="Century Gothic"/>
                <a:sym typeface="Century Gothic"/>
              </a:rPr>
              <a:t>DOCENTES:</a:t>
            </a:r>
            <a:endParaRPr sz="1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accent1"/>
              </a:buClr>
              <a:buSzPts val="1600"/>
              <a:buFont typeface="Noto Sans Symbols"/>
              <a:buChar char="►"/>
            </a:pPr>
            <a:r>
              <a:rPr lang="en-US" sz="2000" b="0" i="0" u="none" strike="noStrike" cap="none">
                <a:solidFill>
                  <a:schemeClr val="dk1"/>
                </a:solidFill>
                <a:latin typeface="Century Gothic"/>
                <a:ea typeface="Century Gothic"/>
                <a:cs typeface="Century Gothic"/>
                <a:sym typeface="Century Gothic"/>
              </a:rPr>
              <a:t>ADJUNTO:  ING. LAURA COVARO</a:t>
            </a:r>
            <a:endParaRPr sz="1400" b="0" i="0" u="none" strike="noStrike" cap="none">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accent1"/>
              </a:buClr>
              <a:buSzPts val="1600"/>
              <a:buFont typeface="Noto Sans Symbols"/>
              <a:buChar char="►"/>
            </a:pPr>
            <a:r>
              <a:rPr lang="en-US" sz="2000" b="0" i="0" u="none" strike="noStrike" cap="none">
                <a:solidFill>
                  <a:schemeClr val="dk1"/>
                </a:solidFill>
                <a:latin typeface="Century Gothic"/>
                <a:ea typeface="Century Gothic"/>
                <a:cs typeface="Century Gothic"/>
                <a:sym typeface="Century Gothic"/>
              </a:rPr>
              <a:t>AUXILIARES DE TRABAJOS PRÁCTICOS:</a:t>
            </a:r>
            <a:endParaRPr sz="1400" b="0" i="0" u="none" strike="noStrike" cap="none">
              <a:solidFill>
                <a:schemeClr val="dk1"/>
              </a:solidFill>
              <a:latin typeface="Arial"/>
              <a:ea typeface="Arial"/>
              <a:cs typeface="Arial"/>
              <a:sym typeface="Arial"/>
            </a:endParaRPr>
          </a:p>
          <a:p>
            <a:pPr marL="457200" marR="0" lvl="1" indent="-91440" algn="l" rtl="0">
              <a:lnSpc>
                <a:spcPct val="90000"/>
              </a:lnSpc>
              <a:spcBef>
                <a:spcPts val="1000"/>
              </a:spcBef>
              <a:spcAft>
                <a:spcPts val="0"/>
              </a:spcAft>
              <a:buClr>
                <a:schemeClr val="accent1"/>
              </a:buClr>
              <a:buSzPts val="1440"/>
              <a:buFont typeface="Noto Sans Symbols"/>
              <a:buChar char="►"/>
            </a:pPr>
            <a:r>
              <a:rPr lang="en-US" sz="1800" b="0" i="0" u="none" strike="noStrike" cap="none">
                <a:solidFill>
                  <a:schemeClr val="dk1"/>
                </a:solidFill>
                <a:latin typeface="Century Gothic"/>
                <a:ea typeface="Century Gothic"/>
                <a:cs typeface="Century Gothic"/>
                <a:sym typeface="Century Gothic"/>
              </a:rPr>
              <a:t>Ing Gerardo Boiero </a:t>
            </a:r>
            <a:endParaRPr sz="1400" b="0" i="0" u="none" strike="noStrike" cap="none">
              <a:solidFill>
                <a:schemeClr val="dk1"/>
              </a:solidFill>
              <a:latin typeface="Arial"/>
              <a:ea typeface="Arial"/>
              <a:cs typeface="Arial"/>
              <a:sym typeface="Arial"/>
            </a:endParaRPr>
          </a:p>
          <a:p>
            <a:pPr marL="457200" marR="0" lvl="1" indent="-91440" algn="l" rtl="0">
              <a:lnSpc>
                <a:spcPct val="90000"/>
              </a:lnSpc>
              <a:spcBef>
                <a:spcPts val="1000"/>
              </a:spcBef>
              <a:spcAft>
                <a:spcPts val="0"/>
              </a:spcAft>
              <a:buClr>
                <a:schemeClr val="accent1"/>
              </a:buClr>
              <a:buSzPts val="1440"/>
              <a:buFont typeface="Noto Sans Symbols"/>
              <a:buChar char="►"/>
            </a:pPr>
            <a:r>
              <a:rPr lang="en-US" sz="1800" b="0" i="0" u="none" strike="noStrike" cap="none">
                <a:solidFill>
                  <a:schemeClr val="dk1"/>
                </a:solidFill>
                <a:latin typeface="Century Gothic"/>
                <a:ea typeface="Century Gothic"/>
                <a:cs typeface="Century Gothic"/>
                <a:sym typeface="Century Gothic"/>
              </a:rPr>
              <a:t> Ing. Mickaela Crespo</a:t>
            </a:r>
            <a:endParaRPr sz="1400" b="0" i="0" u="none" strike="noStrike" cap="none">
              <a:solidFill>
                <a:schemeClr val="dk1"/>
              </a:solidFill>
              <a:latin typeface="Arial"/>
              <a:ea typeface="Arial"/>
              <a:cs typeface="Arial"/>
              <a:sym typeface="Arial"/>
            </a:endParaRPr>
          </a:p>
        </p:txBody>
      </p:sp>
      <p:sp>
        <p:nvSpPr>
          <p:cNvPr id="159" name="Google Shape;159;p1"/>
          <p:cNvSpPr/>
          <p:nvPr/>
        </p:nvSpPr>
        <p:spPr>
          <a:xfrm>
            <a:off x="0" y="6709906"/>
            <a:ext cx="12192000" cy="148094"/>
          </a:xfrm>
          <a:prstGeom prst="rect">
            <a:avLst/>
          </a:prstGeom>
          <a:solidFill>
            <a:srgbClr val="FF0000"/>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highlight>
                <a:srgbClr val="FF0000"/>
              </a:highlight>
              <a:latin typeface="Century Gothic"/>
              <a:ea typeface="Century Gothic"/>
              <a:cs typeface="Century Gothic"/>
              <a:sym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159"/>
                                        </p:tgtEl>
                                        <p:attrNameLst>
                                          <p:attrName>ppt_x</p:attrName>
                                        </p:attrNameLst>
                                      </p:cBhvr>
                                      <p:tavLst>
                                        <p:tav tm="0">
                                          <p:val>
                                            <p:strVal val="#ppt_x"/>
                                          </p:val>
                                        </p:tav>
                                        <p:tav tm="100000">
                                          <p:val>
                                            <p:strVal val="#ppt_x-1"/>
                                          </p:val>
                                        </p:tav>
                                      </p:tavLst>
                                    </p:anim>
                                    <p:set>
                                      <p:cBhvr>
                                        <p:cTn id="7" dur="1" fill="hold">
                                          <p:stCondLst>
                                            <p:cond delay="19999"/>
                                          </p:stCondLst>
                                        </p:cTn>
                                        <p:tgtEl>
                                          <p:spTgt spid="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a:solidFill>
                  <a:schemeClr val="dk1"/>
                </a:solidFill>
              </a:rPr>
              <a:t>Eventos de Nexus</a:t>
            </a:r>
            <a:br>
              <a:rPr lang="en-US" b="1" u="sng">
                <a:solidFill>
                  <a:schemeClr val="dk1"/>
                </a:solidFill>
              </a:rPr>
            </a:br>
            <a:r>
              <a:rPr lang="en-US" b="1" u="sng">
                <a:solidFill>
                  <a:schemeClr val="dk1"/>
                </a:solidFill>
              </a:rPr>
              <a:t>El Sprint</a:t>
            </a:r>
            <a:endParaRPr b="1" u="sng">
              <a:solidFill>
                <a:schemeClr val="dk1"/>
              </a:solidFill>
            </a:endParaRPr>
          </a:p>
        </p:txBody>
      </p:sp>
      <p:sp>
        <p:nvSpPr>
          <p:cNvPr id="228" name="Google Shape;228;p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100000"/>
              </a:lnSpc>
              <a:spcBef>
                <a:spcPts val="0"/>
              </a:spcBef>
              <a:spcAft>
                <a:spcPts val="0"/>
              </a:spcAft>
              <a:buSzPts val="1600"/>
              <a:buNone/>
            </a:pPr>
            <a:endParaRPr/>
          </a:p>
          <a:p>
            <a:pPr marL="342900" lvl="0" indent="-241300" algn="l" rtl="0">
              <a:lnSpc>
                <a:spcPct val="100000"/>
              </a:lnSpc>
              <a:spcBef>
                <a:spcPts val="0"/>
              </a:spcBef>
              <a:spcAft>
                <a:spcPts val="0"/>
              </a:spcAft>
              <a:buSzPts val="1600"/>
              <a:buNone/>
            </a:pPr>
            <a:endParaRPr/>
          </a:p>
          <a:p>
            <a:pPr marL="342900" lvl="0" indent="-241300" algn="l" rtl="0">
              <a:lnSpc>
                <a:spcPct val="100000"/>
              </a:lnSpc>
              <a:spcBef>
                <a:spcPts val="0"/>
              </a:spcBef>
              <a:spcAft>
                <a:spcPts val="0"/>
              </a:spcAft>
              <a:buSzPts val="1600"/>
              <a:buNone/>
            </a:pPr>
            <a:endParaRPr/>
          </a:p>
        </p:txBody>
      </p:sp>
      <p:sp>
        <p:nvSpPr>
          <p:cNvPr id="229" name="Google Shape;229;p8"/>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230" name="Google Shape;230;p8"/>
          <p:cNvPicPr preferRelativeResize="0"/>
          <p:nvPr/>
        </p:nvPicPr>
        <p:blipFill rotWithShape="1">
          <a:blip r:embed="rId3">
            <a:alphaModFix/>
          </a:blip>
          <a:srcRect/>
          <a:stretch/>
        </p:blipFill>
        <p:spPr>
          <a:xfrm>
            <a:off x="35530" y="3422697"/>
            <a:ext cx="12156470" cy="1314450"/>
          </a:xfrm>
          <a:prstGeom prst="rect">
            <a:avLst/>
          </a:prstGeom>
          <a:noFill/>
          <a:ln>
            <a:noFill/>
          </a:ln>
        </p:spPr>
      </p:pic>
      <p:sp>
        <p:nvSpPr>
          <p:cNvPr id="2" name="Rectángulo 1">
            <a:extLst>
              <a:ext uri="{FF2B5EF4-FFF2-40B4-BE49-F238E27FC236}">
                <a16:creationId xmlns:a16="http://schemas.microsoft.com/office/drawing/2014/main" id="{D176ED93-6C63-4C6B-94EC-87776C998AE8}"/>
              </a:ext>
            </a:extLst>
          </p:cNvPr>
          <p:cNvSpPr/>
          <p:nvPr/>
        </p:nvSpPr>
        <p:spPr>
          <a:xfrm>
            <a:off x="10581958" y="452718"/>
            <a:ext cx="383438" cy="307777"/>
          </a:xfrm>
          <a:prstGeom prst="rect">
            <a:avLst/>
          </a:prstGeom>
        </p:spPr>
        <p:txBody>
          <a:bodyPr wrap="none">
            <a:spAutoFit/>
          </a:bodyPr>
          <a:lstStyle/>
          <a:p>
            <a:r>
              <a:rPr lang="es-AR" dirty="0"/>
              <a:t>10</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29"/>
                                        </p:tgtEl>
                                        <p:attrNameLst>
                                          <p:attrName>ppt_x</p:attrName>
                                        </p:attrNameLst>
                                      </p:cBhvr>
                                      <p:tavLst>
                                        <p:tav tm="0">
                                          <p:val>
                                            <p:strVal val="#ppt_x"/>
                                          </p:val>
                                        </p:tav>
                                        <p:tav tm="100000">
                                          <p:val>
                                            <p:strVal val="#ppt_x-1"/>
                                          </p:val>
                                        </p:tav>
                                      </p:tavLst>
                                    </p:anim>
                                    <p:set>
                                      <p:cBhvr>
                                        <p:cTn id="7" dur="1" fill="hold">
                                          <p:stCondLst>
                                            <p:cond delay="19999"/>
                                          </p:stCondLst>
                                        </p:cTn>
                                        <p:tgtEl>
                                          <p:spTgt spid="2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title"/>
          </p:nvPr>
        </p:nvSpPr>
        <p:spPr>
          <a:xfrm>
            <a:off x="646111" y="42500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a:solidFill>
                  <a:schemeClr val="dk1"/>
                </a:solidFill>
              </a:rPr>
              <a:t>Eventos de Nexus</a:t>
            </a:r>
            <a:br>
              <a:rPr lang="en-US" b="1" u="sng">
                <a:solidFill>
                  <a:schemeClr val="dk1"/>
                </a:solidFill>
              </a:rPr>
            </a:br>
            <a:r>
              <a:rPr lang="en-US" b="1" u="sng">
                <a:solidFill>
                  <a:schemeClr val="dk1"/>
                </a:solidFill>
              </a:rPr>
              <a:t>Refinamiento Entre Equipos</a:t>
            </a:r>
            <a:endParaRPr b="1" u="sng">
              <a:solidFill>
                <a:schemeClr val="dk1"/>
              </a:solidFill>
            </a:endParaRPr>
          </a:p>
        </p:txBody>
      </p:sp>
      <p:sp>
        <p:nvSpPr>
          <p:cNvPr id="236" name="Google Shape;236;p1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100000"/>
              </a:lnSpc>
              <a:spcBef>
                <a:spcPts val="0"/>
              </a:spcBef>
              <a:spcAft>
                <a:spcPts val="0"/>
              </a:spcAft>
              <a:buSzPts val="1600"/>
              <a:buNone/>
            </a:pPr>
            <a:endParaRPr/>
          </a:p>
        </p:txBody>
      </p:sp>
      <p:sp>
        <p:nvSpPr>
          <p:cNvPr id="237" name="Google Shape;237;p15"/>
          <p:cNvSpPr/>
          <p:nvPr/>
        </p:nvSpPr>
        <p:spPr>
          <a:xfrm>
            <a:off x="0" y="6709906"/>
            <a:ext cx="12192000" cy="148094"/>
          </a:xfrm>
          <a:prstGeom prst="rect">
            <a:avLst/>
          </a:prstGeom>
          <a:solidFill>
            <a:schemeClr val="dk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238" name="Google Shape;238;p15"/>
          <p:cNvPicPr preferRelativeResize="0"/>
          <p:nvPr/>
        </p:nvPicPr>
        <p:blipFill rotWithShape="1">
          <a:blip r:embed="rId3">
            <a:alphaModFix/>
          </a:blip>
          <a:srcRect/>
          <a:stretch/>
        </p:blipFill>
        <p:spPr>
          <a:xfrm>
            <a:off x="0" y="2052918"/>
            <a:ext cx="6096000" cy="4656988"/>
          </a:xfrm>
          <a:prstGeom prst="rect">
            <a:avLst/>
          </a:prstGeom>
          <a:noFill/>
          <a:ln>
            <a:noFill/>
          </a:ln>
        </p:spPr>
      </p:pic>
      <p:pic>
        <p:nvPicPr>
          <p:cNvPr id="239" name="Google Shape;239;p15"/>
          <p:cNvPicPr preferRelativeResize="0"/>
          <p:nvPr/>
        </p:nvPicPr>
        <p:blipFill rotWithShape="1">
          <a:blip r:embed="rId4">
            <a:alphaModFix/>
          </a:blip>
          <a:srcRect/>
          <a:stretch/>
        </p:blipFill>
        <p:spPr>
          <a:xfrm>
            <a:off x="6096000" y="2052918"/>
            <a:ext cx="6096000" cy="4656988"/>
          </a:xfrm>
          <a:prstGeom prst="rect">
            <a:avLst/>
          </a:prstGeom>
          <a:noFill/>
          <a:ln>
            <a:noFill/>
          </a:ln>
        </p:spPr>
      </p:pic>
      <p:sp>
        <p:nvSpPr>
          <p:cNvPr id="2" name="Rectángulo 1">
            <a:extLst>
              <a:ext uri="{FF2B5EF4-FFF2-40B4-BE49-F238E27FC236}">
                <a16:creationId xmlns:a16="http://schemas.microsoft.com/office/drawing/2014/main" id="{D61E8BF7-AC3D-4A26-8195-9258C35AC8BB}"/>
              </a:ext>
            </a:extLst>
          </p:cNvPr>
          <p:cNvSpPr/>
          <p:nvPr/>
        </p:nvSpPr>
        <p:spPr>
          <a:xfrm>
            <a:off x="10581958" y="425008"/>
            <a:ext cx="383438" cy="307777"/>
          </a:xfrm>
          <a:prstGeom prst="rect">
            <a:avLst/>
          </a:prstGeom>
        </p:spPr>
        <p:txBody>
          <a:bodyPr wrap="none">
            <a:spAutoFit/>
          </a:bodyPr>
          <a:lstStyle/>
          <a:p>
            <a:r>
              <a:rPr lang="es-AR" dirty="0"/>
              <a:t>11</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37"/>
                                        </p:tgtEl>
                                        <p:attrNameLst>
                                          <p:attrName>ppt_x</p:attrName>
                                        </p:attrNameLst>
                                      </p:cBhvr>
                                      <p:tavLst>
                                        <p:tav tm="0">
                                          <p:val>
                                            <p:strVal val="#ppt_x"/>
                                          </p:val>
                                        </p:tav>
                                        <p:tav tm="100000">
                                          <p:val>
                                            <p:strVal val="#ppt_x-1"/>
                                          </p:val>
                                        </p:tav>
                                      </p:tavLst>
                                    </p:anim>
                                    <p:set>
                                      <p:cBhvr>
                                        <p:cTn id="7" dur="1" fill="hold">
                                          <p:stCondLst>
                                            <p:cond delay="19999"/>
                                          </p:stCondLst>
                                        </p:cTn>
                                        <p:tgtEl>
                                          <p:spTgt spid="2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a:solidFill>
                  <a:schemeClr val="dk1"/>
                </a:solidFill>
              </a:rPr>
              <a:t>Eventos de Nexus</a:t>
            </a:r>
            <a:br>
              <a:rPr lang="en-US" b="1" u="sng">
                <a:solidFill>
                  <a:schemeClr val="dk1"/>
                </a:solidFill>
              </a:rPr>
            </a:br>
            <a:r>
              <a:rPr lang="en-US" b="1" u="sng">
                <a:solidFill>
                  <a:schemeClr val="dk1"/>
                </a:solidFill>
              </a:rPr>
              <a:t>Nexus Sprint Planning</a:t>
            </a:r>
            <a:endParaRPr b="1" u="sng">
              <a:solidFill>
                <a:schemeClr val="dk1"/>
              </a:solidFill>
            </a:endParaRPr>
          </a:p>
        </p:txBody>
      </p:sp>
      <p:sp>
        <p:nvSpPr>
          <p:cNvPr id="245" name="Google Shape;245;p1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100000"/>
              </a:lnSpc>
              <a:spcBef>
                <a:spcPts val="0"/>
              </a:spcBef>
              <a:spcAft>
                <a:spcPts val="0"/>
              </a:spcAft>
              <a:buSzPts val="1600"/>
              <a:buNone/>
            </a:pPr>
            <a:endParaRPr dirty="0"/>
          </a:p>
        </p:txBody>
      </p:sp>
      <p:sp>
        <p:nvSpPr>
          <p:cNvPr id="246" name="Google Shape;246;p16"/>
          <p:cNvSpPr/>
          <p:nvPr/>
        </p:nvSpPr>
        <p:spPr>
          <a:xfrm>
            <a:off x="0" y="6709906"/>
            <a:ext cx="12192000" cy="148094"/>
          </a:xfrm>
          <a:prstGeom prst="rect">
            <a:avLst/>
          </a:prstGeom>
          <a:solidFill>
            <a:schemeClr val="dk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78DBF49F-D885-4D31-9DD5-F95B88134DB3}"/>
              </a:ext>
            </a:extLst>
          </p:cNvPr>
          <p:cNvPicPr>
            <a:picLocks noChangeAspect="1"/>
          </p:cNvPicPr>
          <p:nvPr/>
        </p:nvPicPr>
        <p:blipFill>
          <a:blip r:embed="rId3"/>
          <a:stretch>
            <a:fillRect/>
          </a:stretch>
        </p:blipFill>
        <p:spPr>
          <a:xfrm>
            <a:off x="0" y="2052919"/>
            <a:ext cx="12192000" cy="4694922"/>
          </a:xfrm>
          <a:prstGeom prst="rect">
            <a:avLst/>
          </a:prstGeom>
        </p:spPr>
      </p:pic>
      <p:sp>
        <p:nvSpPr>
          <p:cNvPr id="4" name="Rectángulo 3">
            <a:extLst>
              <a:ext uri="{FF2B5EF4-FFF2-40B4-BE49-F238E27FC236}">
                <a16:creationId xmlns:a16="http://schemas.microsoft.com/office/drawing/2014/main" id="{EEC01C6A-D193-4830-B07E-3DEAB7A1B71A}"/>
              </a:ext>
            </a:extLst>
          </p:cNvPr>
          <p:cNvSpPr/>
          <p:nvPr/>
        </p:nvSpPr>
        <p:spPr>
          <a:xfrm>
            <a:off x="10544635" y="298829"/>
            <a:ext cx="383438" cy="307777"/>
          </a:xfrm>
          <a:prstGeom prst="rect">
            <a:avLst/>
          </a:prstGeom>
        </p:spPr>
        <p:txBody>
          <a:bodyPr wrap="none">
            <a:spAutoFit/>
          </a:bodyPr>
          <a:lstStyle/>
          <a:p>
            <a:r>
              <a:rPr lang="es-AR" dirty="0"/>
              <a:t>12</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46"/>
                                        </p:tgtEl>
                                        <p:attrNameLst>
                                          <p:attrName>ppt_x</p:attrName>
                                        </p:attrNameLst>
                                      </p:cBhvr>
                                      <p:tavLst>
                                        <p:tav tm="0">
                                          <p:val>
                                            <p:strVal val="#ppt_x"/>
                                          </p:val>
                                        </p:tav>
                                        <p:tav tm="100000">
                                          <p:val>
                                            <p:strVal val="#ppt_x-1"/>
                                          </p:val>
                                        </p:tav>
                                      </p:tavLst>
                                    </p:anim>
                                    <p:set>
                                      <p:cBhvr>
                                        <p:cTn id="7" dur="1" fill="hold">
                                          <p:stCondLst>
                                            <p:cond delay="19999"/>
                                          </p:stCondLst>
                                        </p:cTn>
                                        <p:tgtEl>
                                          <p:spTgt spid="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7"/>
          <p:cNvPicPr preferRelativeResize="0"/>
          <p:nvPr/>
        </p:nvPicPr>
        <p:blipFill rotWithShape="1">
          <a:blip r:embed="rId3">
            <a:alphaModFix/>
          </a:blip>
          <a:srcRect/>
          <a:stretch/>
        </p:blipFill>
        <p:spPr>
          <a:xfrm>
            <a:off x="6095999" y="2052917"/>
            <a:ext cx="6096001" cy="4656988"/>
          </a:xfrm>
          <a:prstGeom prst="rect">
            <a:avLst/>
          </a:prstGeom>
          <a:noFill/>
          <a:ln>
            <a:noFill/>
          </a:ln>
        </p:spPr>
      </p:pic>
      <p:pic>
        <p:nvPicPr>
          <p:cNvPr id="252" name="Google Shape;252;p17"/>
          <p:cNvPicPr preferRelativeResize="0"/>
          <p:nvPr/>
        </p:nvPicPr>
        <p:blipFill rotWithShape="1">
          <a:blip r:embed="rId4">
            <a:alphaModFix/>
          </a:blip>
          <a:srcRect r="50000"/>
          <a:stretch/>
        </p:blipFill>
        <p:spPr>
          <a:xfrm>
            <a:off x="1" y="2052919"/>
            <a:ext cx="6095999" cy="4656988"/>
          </a:xfrm>
          <a:prstGeom prst="rect">
            <a:avLst/>
          </a:prstGeom>
          <a:noFill/>
          <a:ln>
            <a:noFill/>
          </a:ln>
        </p:spPr>
      </p:pic>
      <p:sp>
        <p:nvSpPr>
          <p:cNvPr id="253" name="Google Shape;253;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a:solidFill>
                  <a:schemeClr val="dk1"/>
                </a:solidFill>
              </a:rPr>
              <a:t>Eventos de Nexus</a:t>
            </a:r>
            <a:br>
              <a:rPr lang="en-US" b="1" u="sng">
                <a:solidFill>
                  <a:schemeClr val="dk1"/>
                </a:solidFill>
              </a:rPr>
            </a:br>
            <a:r>
              <a:rPr lang="en-US" b="1" u="sng">
                <a:solidFill>
                  <a:schemeClr val="dk1"/>
                </a:solidFill>
              </a:rPr>
              <a:t>Nexus Daily Scrum </a:t>
            </a:r>
            <a:endParaRPr b="1" u="sng">
              <a:solidFill>
                <a:schemeClr val="dk1"/>
              </a:solidFill>
            </a:endParaRPr>
          </a:p>
        </p:txBody>
      </p:sp>
      <p:sp>
        <p:nvSpPr>
          <p:cNvPr id="254" name="Google Shape;254;p17"/>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100000"/>
              </a:lnSpc>
              <a:spcBef>
                <a:spcPts val="0"/>
              </a:spcBef>
              <a:spcAft>
                <a:spcPts val="0"/>
              </a:spcAft>
              <a:buSzPts val="1600"/>
              <a:buNone/>
            </a:pPr>
            <a:endParaRPr/>
          </a:p>
        </p:txBody>
      </p:sp>
      <p:sp>
        <p:nvSpPr>
          <p:cNvPr id="255" name="Google Shape;255;p17"/>
          <p:cNvSpPr/>
          <p:nvPr/>
        </p:nvSpPr>
        <p:spPr>
          <a:xfrm>
            <a:off x="0" y="6709906"/>
            <a:ext cx="12192000" cy="148094"/>
          </a:xfrm>
          <a:prstGeom prst="rect">
            <a:avLst/>
          </a:prstGeom>
          <a:solidFill>
            <a:schemeClr val="dk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cxnSp>
        <p:nvCxnSpPr>
          <p:cNvPr id="256" name="Google Shape;256;p17"/>
          <p:cNvCxnSpPr/>
          <p:nvPr/>
        </p:nvCxnSpPr>
        <p:spPr>
          <a:xfrm>
            <a:off x="0" y="2052917"/>
            <a:ext cx="6095999" cy="4656988"/>
          </a:xfrm>
          <a:prstGeom prst="straightConnector1">
            <a:avLst/>
          </a:prstGeom>
          <a:noFill/>
          <a:ln w="3810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cxnSp>
      <p:cxnSp>
        <p:nvCxnSpPr>
          <p:cNvPr id="257" name="Google Shape;257;p17"/>
          <p:cNvCxnSpPr/>
          <p:nvPr/>
        </p:nvCxnSpPr>
        <p:spPr>
          <a:xfrm rot="10800000" flipH="1">
            <a:off x="0" y="2052916"/>
            <a:ext cx="6096000" cy="4656989"/>
          </a:xfrm>
          <a:prstGeom prst="straightConnector1">
            <a:avLst/>
          </a:prstGeom>
          <a:noFill/>
          <a:ln w="3810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cxnSp>
      <p:sp>
        <p:nvSpPr>
          <p:cNvPr id="2" name="Rectángulo 1">
            <a:extLst>
              <a:ext uri="{FF2B5EF4-FFF2-40B4-BE49-F238E27FC236}">
                <a16:creationId xmlns:a16="http://schemas.microsoft.com/office/drawing/2014/main" id="{A01C0E3C-F1AF-4266-A15D-EC8F27645FD4}"/>
              </a:ext>
            </a:extLst>
          </p:cNvPr>
          <p:cNvSpPr/>
          <p:nvPr/>
        </p:nvSpPr>
        <p:spPr>
          <a:xfrm>
            <a:off x="10544635" y="452718"/>
            <a:ext cx="383438" cy="307777"/>
          </a:xfrm>
          <a:prstGeom prst="rect">
            <a:avLst/>
          </a:prstGeom>
        </p:spPr>
        <p:txBody>
          <a:bodyPr wrap="none">
            <a:spAutoFit/>
          </a:bodyPr>
          <a:lstStyle/>
          <a:p>
            <a:r>
              <a:rPr lang="es-AR" dirty="0"/>
              <a:t>13</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55"/>
                                        </p:tgtEl>
                                        <p:attrNameLst>
                                          <p:attrName>ppt_x</p:attrName>
                                        </p:attrNameLst>
                                      </p:cBhvr>
                                      <p:tavLst>
                                        <p:tav tm="0">
                                          <p:val>
                                            <p:strVal val="#ppt_x"/>
                                          </p:val>
                                        </p:tav>
                                        <p:tav tm="100000">
                                          <p:val>
                                            <p:strVal val="#ppt_x-1"/>
                                          </p:val>
                                        </p:tav>
                                      </p:tavLst>
                                    </p:anim>
                                    <p:set>
                                      <p:cBhvr>
                                        <p:cTn id="7" dur="1" fill="hold">
                                          <p:stCondLst>
                                            <p:cond delay="19999"/>
                                          </p:stCondLst>
                                        </p:cTn>
                                        <p:tgtEl>
                                          <p:spTgt spid="2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1103312" y="536809"/>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dirty="0" err="1">
                <a:solidFill>
                  <a:schemeClr val="dk1"/>
                </a:solidFill>
              </a:rPr>
              <a:t>Eventos</a:t>
            </a:r>
            <a:r>
              <a:rPr lang="en-US" b="1" u="sng" dirty="0">
                <a:solidFill>
                  <a:schemeClr val="dk1"/>
                </a:solidFill>
              </a:rPr>
              <a:t> de Nexus</a:t>
            </a:r>
            <a:br>
              <a:rPr lang="en-US" b="1" u="sng" dirty="0">
                <a:solidFill>
                  <a:schemeClr val="dk1"/>
                </a:solidFill>
              </a:rPr>
            </a:br>
            <a:r>
              <a:rPr lang="en-US" b="1" u="sng" dirty="0" err="1">
                <a:solidFill>
                  <a:schemeClr val="dk1"/>
                </a:solidFill>
              </a:rPr>
              <a:t>Nexus</a:t>
            </a:r>
            <a:r>
              <a:rPr lang="en-US" b="1" u="sng" dirty="0">
                <a:solidFill>
                  <a:schemeClr val="dk1"/>
                </a:solidFill>
              </a:rPr>
              <a:t> Sprint Review</a:t>
            </a:r>
            <a:endParaRPr b="1" u="sng" dirty="0">
              <a:solidFill>
                <a:schemeClr val="dk1"/>
              </a:solidFill>
            </a:endParaRPr>
          </a:p>
        </p:txBody>
      </p:sp>
      <p:sp>
        <p:nvSpPr>
          <p:cNvPr id="263" name="Google Shape;263;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100000"/>
              </a:lnSpc>
              <a:spcBef>
                <a:spcPts val="0"/>
              </a:spcBef>
              <a:spcAft>
                <a:spcPts val="0"/>
              </a:spcAft>
              <a:buSzPts val="1600"/>
              <a:buNone/>
            </a:pPr>
            <a:endParaRPr dirty="0"/>
          </a:p>
        </p:txBody>
      </p:sp>
      <p:sp>
        <p:nvSpPr>
          <p:cNvPr id="264" name="Google Shape;264;p18"/>
          <p:cNvSpPr/>
          <p:nvPr/>
        </p:nvSpPr>
        <p:spPr>
          <a:xfrm>
            <a:off x="0" y="6709906"/>
            <a:ext cx="12192000" cy="148094"/>
          </a:xfrm>
          <a:prstGeom prst="rect">
            <a:avLst/>
          </a:prstGeom>
          <a:solidFill>
            <a:schemeClr val="dk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265" name="Google Shape;265;p18"/>
          <p:cNvPicPr preferRelativeResize="0"/>
          <p:nvPr/>
        </p:nvPicPr>
        <p:blipFill rotWithShape="1">
          <a:blip r:embed="rId3">
            <a:alphaModFix/>
          </a:blip>
          <a:srcRect/>
          <a:stretch/>
        </p:blipFill>
        <p:spPr>
          <a:xfrm>
            <a:off x="6096000" y="2052918"/>
            <a:ext cx="6096000" cy="4656988"/>
          </a:xfrm>
          <a:prstGeom prst="rect">
            <a:avLst/>
          </a:prstGeom>
          <a:noFill/>
          <a:ln>
            <a:noFill/>
          </a:ln>
        </p:spPr>
      </p:pic>
      <p:pic>
        <p:nvPicPr>
          <p:cNvPr id="3" name="Imagen 2">
            <a:extLst>
              <a:ext uri="{FF2B5EF4-FFF2-40B4-BE49-F238E27FC236}">
                <a16:creationId xmlns:a16="http://schemas.microsoft.com/office/drawing/2014/main" id="{69A8E887-99C5-47C3-8878-6E3B98A5ED91}"/>
              </a:ext>
            </a:extLst>
          </p:cNvPr>
          <p:cNvPicPr>
            <a:picLocks noChangeAspect="1"/>
          </p:cNvPicPr>
          <p:nvPr/>
        </p:nvPicPr>
        <p:blipFill>
          <a:blip r:embed="rId4"/>
          <a:stretch>
            <a:fillRect/>
          </a:stretch>
        </p:blipFill>
        <p:spPr>
          <a:xfrm>
            <a:off x="0" y="2052918"/>
            <a:ext cx="6096000" cy="4656988"/>
          </a:xfrm>
          <a:prstGeom prst="rect">
            <a:avLst/>
          </a:prstGeom>
        </p:spPr>
      </p:pic>
      <p:sp>
        <p:nvSpPr>
          <p:cNvPr id="4" name="Rectángulo 3">
            <a:extLst>
              <a:ext uri="{FF2B5EF4-FFF2-40B4-BE49-F238E27FC236}">
                <a16:creationId xmlns:a16="http://schemas.microsoft.com/office/drawing/2014/main" id="{7DFEA47F-DA6B-4436-936E-B4269ADBE936}"/>
              </a:ext>
            </a:extLst>
          </p:cNvPr>
          <p:cNvSpPr/>
          <p:nvPr/>
        </p:nvSpPr>
        <p:spPr>
          <a:xfrm>
            <a:off x="10507313" y="298829"/>
            <a:ext cx="446826" cy="307777"/>
          </a:xfrm>
          <a:prstGeom prst="rect">
            <a:avLst/>
          </a:prstGeom>
        </p:spPr>
        <p:txBody>
          <a:bodyPr wrap="square">
            <a:spAutoFit/>
          </a:bodyPr>
          <a:lstStyle/>
          <a:p>
            <a:r>
              <a:rPr lang="es-AR" dirty="0"/>
              <a:t>14</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64"/>
                                        </p:tgtEl>
                                        <p:attrNameLst>
                                          <p:attrName>ppt_x</p:attrName>
                                        </p:attrNameLst>
                                      </p:cBhvr>
                                      <p:tavLst>
                                        <p:tav tm="0">
                                          <p:val>
                                            <p:strVal val="#ppt_x"/>
                                          </p:val>
                                        </p:tav>
                                        <p:tav tm="100000">
                                          <p:val>
                                            <p:strVal val="#ppt_x-1"/>
                                          </p:val>
                                        </p:tav>
                                      </p:tavLst>
                                    </p:anim>
                                    <p:set>
                                      <p:cBhvr>
                                        <p:cTn id="7" dur="1" fill="hold">
                                          <p:stCondLst>
                                            <p:cond delay="19999"/>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dirty="0" err="1">
                <a:solidFill>
                  <a:schemeClr val="dk1"/>
                </a:solidFill>
              </a:rPr>
              <a:t>Eventos</a:t>
            </a:r>
            <a:r>
              <a:rPr lang="en-US" b="1" u="sng" dirty="0">
                <a:solidFill>
                  <a:schemeClr val="dk1"/>
                </a:solidFill>
              </a:rPr>
              <a:t> de Nexus</a:t>
            </a:r>
            <a:br>
              <a:rPr lang="en-US" b="1" u="sng" dirty="0">
                <a:solidFill>
                  <a:schemeClr val="dk1"/>
                </a:solidFill>
              </a:rPr>
            </a:br>
            <a:r>
              <a:rPr lang="en-US" b="1" u="sng" dirty="0" err="1">
                <a:solidFill>
                  <a:schemeClr val="dk1"/>
                </a:solidFill>
              </a:rPr>
              <a:t>Nexus</a:t>
            </a:r>
            <a:r>
              <a:rPr lang="en-US" b="1" u="sng" dirty="0">
                <a:solidFill>
                  <a:schemeClr val="dk1"/>
                </a:solidFill>
              </a:rPr>
              <a:t> Sprint Retrospective</a:t>
            </a:r>
            <a:endParaRPr b="1" u="sng" dirty="0">
              <a:solidFill>
                <a:schemeClr val="dk1"/>
              </a:solidFill>
            </a:endParaRPr>
          </a:p>
        </p:txBody>
      </p:sp>
      <p:sp>
        <p:nvSpPr>
          <p:cNvPr id="271" name="Google Shape;271;p1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100000"/>
              </a:lnSpc>
              <a:spcBef>
                <a:spcPts val="0"/>
              </a:spcBef>
              <a:spcAft>
                <a:spcPts val="0"/>
              </a:spcAft>
              <a:buSzPts val="1600"/>
              <a:buNone/>
            </a:pPr>
            <a:endParaRPr/>
          </a:p>
        </p:txBody>
      </p:sp>
      <p:sp>
        <p:nvSpPr>
          <p:cNvPr id="272" name="Google Shape;272;p19"/>
          <p:cNvSpPr/>
          <p:nvPr/>
        </p:nvSpPr>
        <p:spPr>
          <a:xfrm>
            <a:off x="0" y="6709906"/>
            <a:ext cx="12192000" cy="148094"/>
          </a:xfrm>
          <a:prstGeom prst="rect">
            <a:avLst/>
          </a:prstGeom>
          <a:solidFill>
            <a:schemeClr val="dk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273" name="Google Shape;273;p19"/>
          <p:cNvPicPr preferRelativeResize="0"/>
          <p:nvPr/>
        </p:nvPicPr>
        <p:blipFill rotWithShape="1">
          <a:blip r:embed="rId3">
            <a:alphaModFix/>
          </a:blip>
          <a:srcRect t="18095" b="24487"/>
          <a:stretch/>
        </p:blipFill>
        <p:spPr>
          <a:xfrm>
            <a:off x="0" y="2052918"/>
            <a:ext cx="6096000" cy="4656988"/>
          </a:xfrm>
          <a:prstGeom prst="rect">
            <a:avLst/>
          </a:prstGeom>
          <a:noFill/>
          <a:ln>
            <a:noFill/>
          </a:ln>
        </p:spPr>
      </p:pic>
      <p:pic>
        <p:nvPicPr>
          <p:cNvPr id="274" name="Google Shape;274;p19"/>
          <p:cNvPicPr preferRelativeResize="0"/>
          <p:nvPr/>
        </p:nvPicPr>
        <p:blipFill rotWithShape="1">
          <a:blip r:embed="rId4">
            <a:alphaModFix/>
          </a:blip>
          <a:srcRect/>
          <a:stretch/>
        </p:blipFill>
        <p:spPr>
          <a:xfrm>
            <a:off x="6095999" y="2052918"/>
            <a:ext cx="6095999" cy="4656988"/>
          </a:xfrm>
          <a:prstGeom prst="rect">
            <a:avLst/>
          </a:prstGeom>
          <a:noFill/>
          <a:ln>
            <a:noFill/>
          </a:ln>
        </p:spPr>
      </p:pic>
      <p:sp>
        <p:nvSpPr>
          <p:cNvPr id="2" name="Rectángulo 1">
            <a:extLst>
              <a:ext uri="{FF2B5EF4-FFF2-40B4-BE49-F238E27FC236}">
                <a16:creationId xmlns:a16="http://schemas.microsoft.com/office/drawing/2014/main" id="{C563604F-DFF4-4B95-B105-2EBD05AD36B9}"/>
              </a:ext>
            </a:extLst>
          </p:cNvPr>
          <p:cNvSpPr/>
          <p:nvPr/>
        </p:nvSpPr>
        <p:spPr>
          <a:xfrm>
            <a:off x="10507313" y="452718"/>
            <a:ext cx="383438" cy="307777"/>
          </a:xfrm>
          <a:prstGeom prst="rect">
            <a:avLst/>
          </a:prstGeom>
        </p:spPr>
        <p:txBody>
          <a:bodyPr wrap="none">
            <a:spAutoFit/>
          </a:bodyPr>
          <a:lstStyle/>
          <a:p>
            <a:r>
              <a:rPr lang="es-AR" dirty="0"/>
              <a:t>15</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72"/>
                                        </p:tgtEl>
                                        <p:attrNameLst>
                                          <p:attrName>ppt_x</p:attrName>
                                        </p:attrNameLst>
                                      </p:cBhvr>
                                      <p:tavLst>
                                        <p:tav tm="0">
                                          <p:val>
                                            <p:strVal val="#ppt_x"/>
                                          </p:val>
                                        </p:tav>
                                        <p:tav tm="100000">
                                          <p:val>
                                            <p:strVal val="#ppt_x-1"/>
                                          </p:val>
                                        </p:tav>
                                      </p:tavLst>
                                    </p:anim>
                                    <p:set>
                                      <p:cBhvr>
                                        <p:cTn id="7" dur="1" fill="hold">
                                          <p:stCondLst>
                                            <p:cond delay="19999"/>
                                          </p:stCondLst>
                                        </p:cTn>
                                        <p:tgtEl>
                                          <p:spTgt spid="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
          <p:cNvSpPr txBox="1">
            <a:spLocks noGrp="1"/>
          </p:cNvSpPr>
          <p:nvPr>
            <p:ph type="title"/>
          </p:nvPr>
        </p:nvSpPr>
        <p:spPr>
          <a:xfrm>
            <a:off x="534161" y="107418"/>
            <a:ext cx="9404700" cy="1400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a:solidFill>
                  <a:schemeClr val="dk1"/>
                </a:solidFill>
              </a:rPr>
              <a:t>Artefactos y compromisos</a:t>
            </a:r>
            <a:br>
              <a:rPr lang="en-US" b="1" u="sng">
                <a:solidFill>
                  <a:schemeClr val="dk1"/>
                </a:solidFill>
              </a:rPr>
            </a:br>
            <a:r>
              <a:rPr lang="en-US" b="1" u="sng">
                <a:solidFill>
                  <a:schemeClr val="dk1"/>
                </a:solidFill>
              </a:rPr>
              <a:t>Product Backlog</a:t>
            </a:r>
            <a:br>
              <a:rPr lang="en-US"/>
            </a:br>
            <a:endParaRPr/>
          </a:p>
        </p:txBody>
      </p:sp>
      <p:sp>
        <p:nvSpPr>
          <p:cNvPr id="280" name="Google Shape;280;p6"/>
          <p:cNvSpPr txBox="1">
            <a:spLocks noGrp="1"/>
          </p:cNvSpPr>
          <p:nvPr>
            <p:ph type="body" idx="1"/>
          </p:nvPr>
        </p:nvSpPr>
        <p:spPr>
          <a:xfrm>
            <a:off x="1103300" y="913200"/>
            <a:ext cx="8946600" cy="5335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None/>
            </a:pPr>
            <a:r>
              <a:rPr lang="en-US"/>
              <a:t>	</a:t>
            </a:r>
            <a:endParaRPr/>
          </a:p>
        </p:txBody>
      </p:sp>
      <p:sp>
        <p:nvSpPr>
          <p:cNvPr id="281" name="Google Shape;281;p6"/>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1026" name="Picture 2"/>
          <p:cNvPicPr>
            <a:picLocks noChangeAspect="1" noChangeArrowheads="1"/>
          </p:cNvPicPr>
          <p:nvPr/>
        </p:nvPicPr>
        <p:blipFill>
          <a:blip r:embed="rId3"/>
          <a:srcRect/>
          <a:stretch>
            <a:fillRect/>
          </a:stretch>
        </p:blipFill>
        <p:spPr bwMode="auto">
          <a:xfrm>
            <a:off x="2584924" y="2132652"/>
            <a:ext cx="5953523" cy="3572114"/>
          </a:xfrm>
          <a:prstGeom prst="rect">
            <a:avLst/>
          </a:prstGeom>
          <a:noFill/>
          <a:ln w="9525">
            <a:noFill/>
            <a:miter lim="800000"/>
            <a:headEnd/>
            <a:tailEnd/>
          </a:ln>
          <a:effectLst/>
        </p:spPr>
      </p:pic>
      <p:sp>
        <p:nvSpPr>
          <p:cNvPr id="2" name="Rectángulo 1">
            <a:extLst>
              <a:ext uri="{FF2B5EF4-FFF2-40B4-BE49-F238E27FC236}">
                <a16:creationId xmlns:a16="http://schemas.microsoft.com/office/drawing/2014/main" id="{0EC2B62B-2598-4C3D-A538-0491490E0A7F}"/>
              </a:ext>
            </a:extLst>
          </p:cNvPr>
          <p:cNvSpPr/>
          <p:nvPr/>
        </p:nvSpPr>
        <p:spPr>
          <a:xfrm>
            <a:off x="10507313" y="499841"/>
            <a:ext cx="383438" cy="307777"/>
          </a:xfrm>
          <a:prstGeom prst="rect">
            <a:avLst/>
          </a:prstGeom>
        </p:spPr>
        <p:txBody>
          <a:bodyPr wrap="none">
            <a:spAutoFit/>
          </a:bodyPr>
          <a:lstStyle/>
          <a:p>
            <a:r>
              <a:rPr lang="es-AR" dirty="0"/>
              <a:t>16</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81"/>
                                        </p:tgtEl>
                                        <p:attrNameLst>
                                          <p:attrName>ppt_x</p:attrName>
                                        </p:attrNameLst>
                                      </p:cBhvr>
                                      <p:tavLst>
                                        <p:tav tm="0">
                                          <p:val>
                                            <p:strVal val="#ppt_x"/>
                                          </p:val>
                                        </p:tav>
                                        <p:tav tm="100000">
                                          <p:val>
                                            <p:strVal val="#ppt_x-1"/>
                                          </p:val>
                                        </p:tav>
                                      </p:tavLst>
                                    </p:anim>
                                    <p:set>
                                      <p:cBhvr>
                                        <p:cTn id="7" dur="1" fill="hold">
                                          <p:stCondLst>
                                            <p:cond delay="19999"/>
                                          </p:stCondLst>
                                        </p:cTn>
                                        <p:tgtEl>
                                          <p:spTgt spid="2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0"/>
          <p:cNvSpPr txBox="1">
            <a:spLocks noGrp="1"/>
          </p:cNvSpPr>
          <p:nvPr>
            <p:ph type="title"/>
          </p:nvPr>
        </p:nvSpPr>
        <p:spPr>
          <a:xfrm>
            <a:off x="934857" y="65889"/>
            <a:ext cx="9404700" cy="108732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a:solidFill>
                  <a:schemeClr val="dk1"/>
                </a:solidFill>
              </a:rPr>
              <a:t>Artefactos y compromisos</a:t>
            </a:r>
            <a:br>
              <a:rPr lang="en-US" b="1" u="sng">
                <a:solidFill>
                  <a:schemeClr val="dk1"/>
                </a:solidFill>
              </a:rPr>
            </a:br>
            <a:r>
              <a:rPr lang="en-US" b="1" u="sng">
                <a:solidFill>
                  <a:schemeClr val="dk1"/>
                </a:solidFill>
              </a:rPr>
              <a:t>Nexus Sprint Backlog</a:t>
            </a:r>
            <a:endParaRPr b="1" u="sng">
              <a:solidFill>
                <a:schemeClr val="dk1"/>
              </a:solidFill>
            </a:endParaRPr>
          </a:p>
        </p:txBody>
      </p:sp>
      <p:sp>
        <p:nvSpPr>
          <p:cNvPr id="288" name="Google Shape;288;p10"/>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9219" name="Picture 3"/>
          <p:cNvPicPr>
            <a:picLocks noChangeAspect="1" noChangeArrowheads="1"/>
          </p:cNvPicPr>
          <p:nvPr/>
        </p:nvPicPr>
        <p:blipFill>
          <a:blip r:embed="rId3"/>
          <a:srcRect/>
          <a:stretch>
            <a:fillRect/>
          </a:stretch>
        </p:blipFill>
        <p:spPr bwMode="auto">
          <a:xfrm>
            <a:off x="1228301" y="2059520"/>
            <a:ext cx="9962866" cy="3440527"/>
          </a:xfrm>
          <a:prstGeom prst="rect">
            <a:avLst/>
          </a:prstGeom>
          <a:noFill/>
          <a:ln w="9525">
            <a:noFill/>
            <a:miter lim="800000"/>
            <a:headEnd/>
            <a:tailEnd/>
          </a:ln>
          <a:effectLst/>
        </p:spPr>
      </p:pic>
      <p:sp>
        <p:nvSpPr>
          <p:cNvPr id="2" name="Rectángulo 1">
            <a:extLst>
              <a:ext uri="{FF2B5EF4-FFF2-40B4-BE49-F238E27FC236}">
                <a16:creationId xmlns:a16="http://schemas.microsoft.com/office/drawing/2014/main" id="{35A1D36E-F768-46EC-AB10-78E1123ED27C}"/>
              </a:ext>
            </a:extLst>
          </p:cNvPr>
          <p:cNvSpPr/>
          <p:nvPr/>
        </p:nvSpPr>
        <p:spPr>
          <a:xfrm>
            <a:off x="10507313" y="455661"/>
            <a:ext cx="383438" cy="307777"/>
          </a:xfrm>
          <a:prstGeom prst="rect">
            <a:avLst/>
          </a:prstGeom>
        </p:spPr>
        <p:txBody>
          <a:bodyPr wrap="none">
            <a:spAutoFit/>
          </a:bodyPr>
          <a:lstStyle/>
          <a:p>
            <a:r>
              <a:rPr lang="es-AR" dirty="0"/>
              <a:t>17</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88"/>
                                        </p:tgtEl>
                                        <p:attrNameLst>
                                          <p:attrName>ppt_x</p:attrName>
                                        </p:attrNameLst>
                                      </p:cBhvr>
                                      <p:tavLst>
                                        <p:tav tm="0">
                                          <p:val>
                                            <p:strVal val="#ppt_x"/>
                                          </p:val>
                                        </p:tav>
                                        <p:tav tm="100000">
                                          <p:val>
                                            <p:strVal val="#ppt_x-1"/>
                                          </p:val>
                                        </p:tav>
                                      </p:tavLst>
                                    </p:anim>
                                    <p:set>
                                      <p:cBhvr>
                                        <p:cTn id="7" dur="1" fill="hold">
                                          <p:stCondLst>
                                            <p:cond delay="19999"/>
                                          </p:stCondLst>
                                        </p:cTn>
                                        <p:tgtEl>
                                          <p:spTgt spid="2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9"/>
          <p:cNvSpPr txBox="1">
            <a:spLocks noGrp="1"/>
          </p:cNvSpPr>
          <p:nvPr>
            <p:ph type="title"/>
          </p:nvPr>
        </p:nvSpPr>
        <p:spPr>
          <a:xfrm>
            <a:off x="1187521" y="70110"/>
            <a:ext cx="9404700" cy="127982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None/>
            </a:pPr>
            <a:r>
              <a:rPr lang="en-US" dirty="0"/>
              <a:t> </a:t>
            </a:r>
            <a:r>
              <a:rPr lang="en-US" b="1" u="sng" dirty="0" err="1">
                <a:solidFill>
                  <a:schemeClr val="dk1"/>
                </a:solidFill>
              </a:rPr>
              <a:t>Artefactos</a:t>
            </a:r>
            <a:r>
              <a:rPr lang="en-US" b="1" u="sng" dirty="0">
                <a:solidFill>
                  <a:schemeClr val="dk1"/>
                </a:solidFill>
              </a:rPr>
              <a:t> y </a:t>
            </a:r>
            <a:r>
              <a:rPr lang="en-US" b="1" u="sng" dirty="0" err="1">
                <a:solidFill>
                  <a:schemeClr val="dk1"/>
                </a:solidFill>
              </a:rPr>
              <a:t>compromisos</a:t>
            </a:r>
            <a:br>
              <a:rPr lang="en-US" b="1" u="sng" dirty="0">
                <a:solidFill>
                  <a:schemeClr val="dk1"/>
                </a:solidFill>
              </a:rPr>
            </a:br>
            <a:r>
              <a:rPr lang="en-US" b="1" u="sng" dirty="0">
                <a:solidFill>
                  <a:schemeClr val="dk1"/>
                </a:solidFill>
              </a:rPr>
              <a:t>Integrated Increment </a:t>
            </a:r>
            <a:endParaRPr/>
          </a:p>
        </p:txBody>
      </p:sp>
      <p:sp>
        <p:nvSpPr>
          <p:cNvPr id="295" name="Google Shape;295;p9"/>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170" name="AutoShape 2"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72" name="AutoShape 4"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74" name="AutoShape 6"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76" name="AutoShape 8"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78" name="AutoShape 10"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80" name="AutoShape 12"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82" name="AutoShape 14"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84" name="AutoShape 16"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86" name="AutoShape 18"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88" name="AutoShape 20"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90" name="AutoShape 22"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7192" name="AutoShape 24" descr="Fotos de Increment, Imágenes de Increment ⬇ Descargar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193" name="Picture 25"/>
          <p:cNvPicPr>
            <a:picLocks noChangeAspect="1" noChangeArrowheads="1"/>
          </p:cNvPicPr>
          <p:nvPr/>
        </p:nvPicPr>
        <p:blipFill>
          <a:blip r:embed="rId3"/>
          <a:srcRect/>
          <a:stretch>
            <a:fillRect/>
          </a:stretch>
        </p:blipFill>
        <p:spPr bwMode="auto">
          <a:xfrm>
            <a:off x="2001246" y="2115593"/>
            <a:ext cx="2625346" cy="3500461"/>
          </a:xfrm>
          <a:prstGeom prst="rect">
            <a:avLst/>
          </a:prstGeom>
          <a:noFill/>
          <a:ln w="9525">
            <a:noFill/>
            <a:miter lim="800000"/>
            <a:headEnd/>
            <a:tailEnd/>
          </a:ln>
          <a:effectLst/>
        </p:spPr>
      </p:pic>
      <p:pic>
        <p:nvPicPr>
          <p:cNvPr id="7194" name="Picture 26"/>
          <p:cNvPicPr>
            <a:picLocks noChangeAspect="1" noChangeArrowheads="1"/>
          </p:cNvPicPr>
          <p:nvPr/>
        </p:nvPicPr>
        <p:blipFill>
          <a:blip r:embed="rId4"/>
          <a:srcRect/>
          <a:stretch>
            <a:fillRect/>
          </a:stretch>
        </p:blipFill>
        <p:spPr bwMode="auto">
          <a:xfrm>
            <a:off x="6077234" y="2279175"/>
            <a:ext cx="3990265" cy="2992699"/>
          </a:xfrm>
          <a:prstGeom prst="rect">
            <a:avLst/>
          </a:prstGeom>
          <a:noFill/>
          <a:ln w="9525">
            <a:noFill/>
            <a:miter lim="800000"/>
            <a:headEnd/>
            <a:tailEnd/>
          </a:ln>
          <a:effectLst/>
        </p:spPr>
      </p:pic>
      <p:sp>
        <p:nvSpPr>
          <p:cNvPr id="2" name="Rectángulo 1">
            <a:extLst>
              <a:ext uri="{FF2B5EF4-FFF2-40B4-BE49-F238E27FC236}">
                <a16:creationId xmlns:a16="http://schemas.microsoft.com/office/drawing/2014/main" id="{12853D34-423A-465D-B118-55574E360324}"/>
              </a:ext>
            </a:extLst>
          </p:cNvPr>
          <p:cNvSpPr/>
          <p:nvPr/>
        </p:nvSpPr>
        <p:spPr>
          <a:xfrm>
            <a:off x="10400502" y="402246"/>
            <a:ext cx="383438" cy="307777"/>
          </a:xfrm>
          <a:prstGeom prst="rect">
            <a:avLst/>
          </a:prstGeom>
        </p:spPr>
        <p:txBody>
          <a:bodyPr wrap="none">
            <a:spAutoFit/>
          </a:bodyPr>
          <a:lstStyle/>
          <a:p>
            <a:r>
              <a:rPr lang="es-AR" dirty="0"/>
              <a:t>18</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95"/>
                                        </p:tgtEl>
                                        <p:attrNameLst>
                                          <p:attrName>ppt_x</p:attrName>
                                        </p:attrNameLst>
                                      </p:cBhvr>
                                      <p:tavLst>
                                        <p:tav tm="0">
                                          <p:val>
                                            <p:strVal val="#ppt_x"/>
                                          </p:val>
                                        </p:tav>
                                        <p:tav tm="100000">
                                          <p:val>
                                            <p:strVal val="#ppt_x-1"/>
                                          </p:val>
                                        </p:tav>
                                      </p:tavLst>
                                    </p:anim>
                                    <p:set>
                                      <p:cBhvr>
                                        <p:cTn id="7" dur="1" fill="hold">
                                          <p:stCondLst>
                                            <p:cond delay="19999"/>
                                          </p:stCondLst>
                                        </p:cTn>
                                        <p:tgtEl>
                                          <p:spTgt spid="2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4200"/>
              <a:buFont typeface="Century Gothic"/>
              <a:buNone/>
            </a:pPr>
            <a:r>
              <a:rPr lang="es-AR" b="1" u="sng" dirty="0">
                <a:solidFill>
                  <a:schemeClr val="tx1"/>
                </a:solidFill>
              </a:rPr>
              <a:t>Nexus vs Nexus+</a:t>
            </a:r>
            <a:endParaRPr b="1" u="sng" dirty="0">
              <a:solidFill>
                <a:schemeClr val="tx1"/>
              </a:solidFill>
            </a:endParaRPr>
          </a:p>
        </p:txBody>
      </p:sp>
      <p:sp>
        <p:nvSpPr>
          <p:cNvPr id="301" name="Google Shape;301;p1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100000"/>
              </a:lnSpc>
              <a:spcBef>
                <a:spcPts val="0"/>
              </a:spcBef>
              <a:spcAft>
                <a:spcPts val="0"/>
              </a:spcAft>
              <a:buSzPts val="1600"/>
              <a:buNone/>
            </a:pPr>
            <a:endParaRPr dirty="0"/>
          </a:p>
        </p:txBody>
      </p:sp>
      <p:sp>
        <p:nvSpPr>
          <p:cNvPr id="302" name="Google Shape;302;p14"/>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1334FA91-39CC-410B-AA8A-26C0778A0B76}"/>
              </a:ext>
            </a:extLst>
          </p:cNvPr>
          <p:cNvPicPr>
            <a:picLocks noChangeAspect="1"/>
          </p:cNvPicPr>
          <p:nvPr/>
        </p:nvPicPr>
        <p:blipFill>
          <a:blip r:embed="rId3"/>
          <a:stretch>
            <a:fillRect/>
          </a:stretch>
        </p:blipFill>
        <p:spPr>
          <a:xfrm>
            <a:off x="0" y="1660849"/>
            <a:ext cx="12192000" cy="5049058"/>
          </a:xfrm>
          <a:prstGeom prst="rect">
            <a:avLst/>
          </a:prstGeom>
        </p:spPr>
      </p:pic>
      <p:sp>
        <p:nvSpPr>
          <p:cNvPr id="4" name="Rectángulo 3">
            <a:extLst>
              <a:ext uri="{FF2B5EF4-FFF2-40B4-BE49-F238E27FC236}">
                <a16:creationId xmlns:a16="http://schemas.microsoft.com/office/drawing/2014/main" id="{5599D95E-28D0-4BAF-99F6-F005ED9EF5C2}"/>
              </a:ext>
            </a:extLst>
          </p:cNvPr>
          <p:cNvSpPr/>
          <p:nvPr/>
        </p:nvSpPr>
        <p:spPr>
          <a:xfrm>
            <a:off x="10554919" y="452718"/>
            <a:ext cx="383438" cy="307777"/>
          </a:xfrm>
          <a:prstGeom prst="rect">
            <a:avLst/>
          </a:prstGeom>
        </p:spPr>
        <p:txBody>
          <a:bodyPr wrap="none">
            <a:spAutoFit/>
          </a:bodyPr>
          <a:lstStyle/>
          <a:p>
            <a:r>
              <a:rPr lang="es-AR" dirty="0"/>
              <a:t>19</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302"/>
                                        </p:tgtEl>
                                        <p:attrNameLst>
                                          <p:attrName>ppt_x</p:attrName>
                                        </p:attrNameLst>
                                      </p:cBhvr>
                                      <p:tavLst>
                                        <p:tav tm="0">
                                          <p:val>
                                            <p:strVal val="#ppt_x"/>
                                          </p:val>
                                        </p:tav>
                                        <p:tav tm="100000">
                                          <p:val>
                                            <p:strVal val="#ppt_x-1"/>
                                          </p:val>
                                        </p:tav>
                                      </p:tavLst>
                                    </p:anim>
                                    <p:set>
                                      <p:cBhvr>
                                        <p:cTn id="7" dur="1" fill="hold">
                                          <p:stCondLst>
                                            <p:cond delay="19999"/>
                                          </p:stCondLst>
                                        </p:cTn>
                                        <p:tgtEl>
                                          <p:spTgt spid="3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
          <p:cNvPicPr preferRelativeResize="0"/>
          <p:nvPr/>
        </p:nvPicPr>
        <p:blipFill rotWithShape="1">
          <a:blip r:embed="rId3">
            <a:alphaModFix/>
          </a:blip>
          <a:srcRect/>
          <a:stretch/>
        </p:blipFill>
        <p:spPr>
          <a:xfrm>
            <a:off x="0" y="1612232"/>
            <a:ext cx="4403558" cy="5097674"/>
          </a:xfrm>
          <a:prstGeom prst="rect">
            <a:avLst/>
          </a:prstGeom>
          <a:noFill/>
          <a:ln>
            <a:noFill/>
          </a:ln>
        </p:spPr>
      </p:pic>
      <p:sp>
        <p:nvSpPr>
          <p:cNvPr id="165" name="Google Shape;165;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4200"/>
              <a:buFont typeface="Century Gothic"/>
              <a:buNone/>
            </a:pPr>
            <a:r>
              <a:rPr lang="en-US" b="1" u="sng">
                <a:solidFill>
                  <a:schemeClr val="dk1"/>
                </a:solidFill>
              </a:rPr>
              <a:t>Agenda</a:t>
            </a:r>
            <a:br>
              <a:rPr lang="en-US"/>
            </a:br>
            <a:endParaRPr/>
          </a:p>
        </p:txBody>
      </p:sp>
      <p:sp>
        <p:nvSpPr>
          <p:cNvPr id="166" name="Google Shape;166;p2"/>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2"/>
          <p:cNvSpPr txBox="1"/>
          <p:nvPr/>
        </p:nvSpPr>
        <p:spPr>
          <a:xfrm>
            <a:off x="4403558" y="1612232"/>
            <a:ext cx="7788442" cy="5478423"/>
          </a:xfrm>
          <a:prstGeom prst="rect">
            <a:avLst/>
          </a:prstGeom>
          <a:noFill/>
          <a:ln>
            <a:noFill/>
          </a:ln>
        </p:spPr>
        <p:txBody>
          <a:bodyPr spcFirstLastPara="1" wrap="square" lIns="91425" tIns="45700" rIns="91425" bIns="45700" anchor="t" anchorCtr="0">
            <a:spAutoFit/>
          </a:bodyPr>
          <a:lstStyle/>
          <a:p>
            <a:pPr marL="0" marR="0" lvl="1" indent="0" algn="ctr" rtl="0">
              <a:lnSpc>
                <a:spcPct val="100000"/>
              </a:lnSpc>
              <a:spcBef>
                <a:spcPts val="0"/>
              </a:spcBef>
              <a:spcAft>
                <a:spcPts val="0"/>
              </a:spcAft>
              <a:buNone/>
            </a:pPr>
            <a:r>
              <a:rPr lang="en-US" sz="2000" b="1" i="0" u="sng" strike="noStrike" cap="none" dirty="0">
                <a:solidFill>
                  <a:srgbClr val="000000"/>
                </a:solidFill>
                <a:latin typeface="Arial"/>
                <a:ea typeface="Arial"/>
                <a:cs typeface="Arial"/>
                <a:sym typeface="Arial"/>
              </a:rPr>
              <a:t>Nexus</a:t>
            </a:r>
            <a:endParaRPr dirty="0"/>
          </a:p>
          <a:p>
            <a:pPr marL="2857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Definición </a:t>
            </a:r>
            <a:endParaRPr dirty="0"/>
          </a:p>
          <a:p>
            <a:pPr marL="2857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err="1">
                <a:solidFill>
                  <a:srgbClr val="000000"/>
                </a:solidFill>
                <a:latin typeface="Arial"/>
                <a:ea typeface="Arial"/>
                <a:cs typeface="Arial"/>
                <a:sym typeface="Arial"/>
              </a:rPr>
              <a:t>Teoría</a:t>
            </a:r>
            <a:r>
              <a:rPr lang="en-US" sz="1600" b="0" i="0" u="none" strike="noStrike" cap="none" dirty="0">
                <a:solidFill>
                  <a:srgbClr val="000000"/>
                </a:solidFill>
                <a:latin typeface="Arial"/>
                <a:ea typeface="Arial"/>
                <a:cs typeface="Arial"/>
                <a:sym typeface="Arial"/>
              </a:rPr>
              <a:t> </a:t>
            </a:r>
            <a:endParaRPr dirty="0"/>
          </a:p>
          <a:p>
            <a:pPr marL="2857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Marco de </a:t>
            </a:r>
            <a:r>
              <a:rPr lang="en-US" sz="1600" b="0" i="0" u="none" strike="noStrike" cap="none" dirty="0" err="1">
                <a:solidFill>
                  <a:srgbClr val="000000"/>
                </a:solidFill>
                <a:latin typeface="Arial"/>
                <a:ea typeface="Arial"/>
                <a:cs typeface="Arial"/>
                <a:sym typeface="Arial"/>
              </a:rPr>
              <a:t>Trabajo</a:t>
            </a:r>
            <a:r>
              <a:rPr lang="en-US" sz="1600" b="0" i="0" u="none" strike="noStrike" cap="none" dirty="0">
                <a:solidFill>
                  <a:srgbClr val="000000"/>
                </a:solidFill>
                <a:latin typeface="Arial"/>
                <a:ea typeface="Arial"/>
                <a:cs typeface="Arial"/>
                <a:sym typeface="Arial"/>
              </a:rPr>
              <a:t> </a:t>
            </a:r>
            <a:endParaRPr dirty="0"/>
          </a:p>
          <a:p>
            <a:pPr marL="2857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Responsabilidades</a:t>
            </a:r>
            <a:endParaRPr dirty="0"/>
          </a:p>
          <a:p>
            <a:pPr marL="285750" marR="0" lvl="2"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Un Product Owner</a:t>
            </a:r>
            <a:endParaRPr dirty="0"/>
          </a:p>
          <a:p>
            <a:pPr marL="285750" marR="0" lvl="4"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Un Scrum Master    	</a:t>
            </a:r>
            <a:endParaRPr dirty="0"/>
          </a:p>
          <a:p>
            <a:pPr marL="285750" marR="0" lvl="2"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Uno o más Miembros del Nexus Integration Team:</a:t>
            </a:r>
            <a:endParaRPr dirty="0"/>
          </a:p>
          <a:p>
            <a:pPr marL="285750" marR="0" lvl="2" indent="-285750" algn="l" rtl="0">
              <a:lnSpc>
                <a:spcPct val="100000"/>
              </a:lnSpc>
              <a:spcBef>
                <a:spcPts val="0"/>
              </a:spcBef>
              <a:spcAft>
                <a:spcPts val="0"/>
              </a:spcAft>
              <a:buClr>
                <a:srgbClr val="000000"/>
              </a:buClr>
              <a:buSzPts val="1600"/>
              <a:buFont typeface="Arial"/>
              <a:buChar char="•"/>
            </a:pPr>
            <a:r>
              <a:rPr lang="en-US" sz="1600" b="0" i="0" u="none" strike="noStrike" cap="none" dirty="0" err="1">
                <a:solidFill>
                  <a:srgbClr val="000000"/>
                </a:solidFill>
                <a:latin typeface="Arial"/>
                <a:ea typeface="Arial"/>
                <a:cs typeface="Arial"/>
                <a:sym typeface="Arial"/>
              </a:rPr>
              <a:t>Eventos</a:t>
            </a:r>
            <a:endParaRPr dirty="0"/>
          </a:p>
          <a:p>
            <a:pPr marL="285750" marR="0" lvl="3"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Sprint</a:t>
            </a:r>
            <a:endParaRPr dirty="0"/>
          </a:p>
          <a:p>
            <a:pPr marL="285750" marR="0" lvl="3"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a:t>
            </a:r>
            <a:r>
              <a:rPr lang="en-US" sz="1600" b="0" i="0" u="none" strike="noStrike" cap="none" dirty="0" err="1">
                <a:solidFill>
                  <a:srgbClr val="000000"/>
                </a:solidFill>
                <a:latin typeface="Arial"/>
                <a:ea typeface="Arial"/>
                <a:cs typeface="Arial"/>
                <a:sym typeface="Arial"/>
              </a:rPr>
              <a:t>Refinamiento</a:t>
            </a:r>
            <a:r>
              <a:rPr lang="en-US" sz="1600" b="0" i="0" u="none" strike="noStrike" cap="none" dirty="0">
                <a:solidFill>
                  <a:srgbClr val="000000"/>
                </a:solidFill>
                <a:latin typeface="Arial"/>
                <a:ea typeface="Arial"/>
                <a:cs typeface="Arial"/>
                <a:sym typeface="Arial"/>
              </a:rPr>
              <a:t> Entre </a:t>
            </a:r>
            <a:r>
              <a:rPr lang="en-US" sz="1600" b="0" i="0" u="none" strike="noStrike" cap="none" dirty="0" err="1">
                <a:solidFill>
                  <a:srgbClr val="000000"/>
                </a:solidFill>
                <a:latin typeface="Arial"/>
                <a:ea typeface="Arial"/>
                <a:cs typeface="Arial"/>
                <a:sym typeface="Arial"/>
              </a:rPr>
              <a:t>Equipos</a:t>
            </a:r>
            <a:endParaRPr dirty="0"/>
          </a:p>
          <a:p>
            <a:pPr marL="285750" marR="0" lvl="3"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Nexus Sprint Planning</a:t>
            </a:r>
            <a:endParaRPr dirty="0"/>
          </a:p>
          <a:p>
            <a:pPr marL="285750" marR="0" lvl="4"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Nexus Daily Scrum</a:t>
            </a:r>
            <a:endParaRPr dirty="0"/>
          </a:p>
          <a:p>
            <a:pPr marL="285750" marR="0" lvl="4"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Nexus Sprint Review </a:t>
            </a:r>
            <a:endParaRPr dirty="0"/>
          </a:p>
          <a:p>
            <a:pPr marL="285750" marR="0" lvl="4"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Nexus Sprint Retrospective</a:t>
            </a:r>
            <a:endParaRPr dirty="0"/>
          </a:p>
          <a:p>
            <a:pPr marL="285750" marR="0" lvl="4" indent="-285750" algn="l" rtl="0">
              <a:lnSpc>
                <a:spcPct val="100000"/>
              </a:lnSpc>
              <a:spcBef>
                <a:spcPts val="0"/>
              </a:spcBef>
              <a:spcAft>
                <a:spcPts val="0"/>
              </a:spcAft>
              <a:buClr>
                <a:srgbClr val="000000"/>
              </a:buClr>
              <a:buSzPts val="1600"/>
              <a:buFont typeface="Arial"/>
              <a:buChar char="•"/>
            </a:pPr>
            <a:r>
              <a:rPr lang="en-US" sz="1600" b="0" i="0" u="none" strike="noStrike" cap="none" dirty="0" err="1">
                <a:solidFill>
                  <a:srgbClr val="000000"/>
                </a:solidFill>
                <a:latin typeface="Arial"/>
                <a:ea typeface="Arial"/>
                <a:cs typeface="Arial"/>
                <a:sym typeface="Arial"/>
              </a:rPr>
              <a:t>Artefactos</a:t>
            </a:r>
            <a:r>
              <a:rPr lang="en-US" sz="1600" b="0" i="0" u="none" strike="noStrike" cap="none" dirty="0">
                <a:solidFill>
                  <a:srgbClr val="000000"/>
                </a:solidFill>
                <a:latin typeface="Arial"/>
                <a:ea typeface="Arial"/>
                <a:cs typeface="Arial"/>
                <a:sym typeface="Arial"/>
              </a:rPr>
              <a:t> y </a:t>
            </a:r>
            <a:r>
              <a:rPr lang="en-US" sz="1600" b="0" i="0" u="none" strike="noStrike" cap="none" dirty="0" err="1">
                <a:solidFill>
                  <a:srgbClr val="000000"/>
                </a:solidFill>
                <a:latin typeface="Arial"/>
                <a:ea typeface="Arial"/>
                <a:cs typeface="Arial"/>
                <a:sym typeface="Arial"/>
              </a:rPr>
              <a:t>Compromisos</a:t>
            </a:r>
            <a:r>
              <a:rPr lang="en-US" sz="1600" b="0" i="0" u="none" strike="noStrike" cap="none" dirty="0">
                <a:solidFill>
                  <a:srgbClr val="000000"/>
                </a:solidFill>
                <a:latin typeface="Arial"/>
                <a:ea typeface="Arial"/>
                <a:cs typeface="Arial"/>
                <a:sym typeface="Arial"/>
              </a:rPr>
              <a:t> Nexus </a:t>
            </a:r>
            <a:endParaRPr dirty="0"/>
          </a:p>
          <a:p>
            <a:pPr marL="285750" marR="0" lvl="5"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Product Backlog</a:t>
            </a:r>
            <a:endParaRPr dirty="0"/>
          </a:p>
          <a:p>
            <a:pPr marL="285750" marR="0" lvl="4"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Nexus Sprint Backlog </a:t>
            </a:r>
            <a:endParaRPr dirty="0"/>
          </a:p>
          <a:p>
            <a:pPr marL="285750" marR="0" lvl="4"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     Integrated Increment </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Rectángulo 1">
            <a:extLst>
              <a:ext uri="{FF2B5EF4-FFF2-40B4-BE49-F238E27FC236}">
                <a16:creationId xmlns:a16="http://schemas.microsoft.com/office/drawing/2014/main" id="{E4215AE2-31AA-4429-8B4D-866BE77ED571}"/>
              </a:ext>
            </a:extLst>
          </p:cNvPr>
          <p:cNvSpPr/>
          <p:nvPr/>
        </p:nvSpPr>
        <p:spPr>
          <a:xfrm>
            <a:off x="10589041" y="298829"/>
            <a:ext cx="284052" cy="307777"/>
          </a:xfrm>
          <a:prstGeom prst="rect">
            <a:avLst/>
          </a:prstGeom>
        </p:spPr>
        <p:txBody>
          <a:bodyPr wrap="none">
            <a:spAutoFit/>
          </a:bodyPr>
          <a:lstStyle/>
          <a:p>
            <a:r>
              <a:rPr lang="es-AR" dirty="0"/>
              <a:t>2</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166"/>
                                        </p:tgtEl>
                                        <p:attrNameLst>
                                          <p:attrName>ppt_x</p:attrName>
                                        </p:attrNameLst>
                                      </p:cBhvr>
                                      <p:tavLst>
                                        <p:tav tm="0">
                                          <p:val>
                                            <p:strVal val="#ppt_x"/>
                                          </p:val>
                                        </p:tav>
                                        <p:tav tm="100000">
                                          <p:val>
                                            <p:strVal val="#ppt_x-1"/>
                                          </p:val>
                                        </p:tav>
                                      </p:tavLst>
                                    </p:anim>
                                    <p:set>
                                      <p:cBhvr>
                                        <p:cTn id="7" dur="1" fill="hold">
                                          <p:stCondLst>
                                            <p:cond delay="19999"/>
                                          </p:stCondLst>
                                        </p:cTn>
                                        <p:tgtEl>
                                          <p:spTgt spid="1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 name="Imagen 2">
            <a:extLst>
              <a:ext uri="{FF2B5EF4-FFF2-40B4-BE49-F238E27FC236}">
                <a16:creationId xmlns:a16="http://schemas.microsoft.com/office/drawing/2014/main" id="{88291801-0D71-49C7-A2DA-56AF8F7E187A}"/>
              </a:ext>
            </a:extLst>
          </p:cNvPr>
          <p:cNvPicPr>
            <a:picLocks noChangeAspect="1"/>
          </p:cNvPicPr>
          <p:nvPr/>
        </p:nvPicPr>
        <p:blipFill>
          <a:blip r:embed="rId3"/>
          <a:stretch>
            <a:fillRect/>
          </a:stretch>
        </p:blipFill>
        <p:spPr>
          <a:xfrm>
            <a:off x="0" y="1219200"/>
            <a:ext cx="12191999" cy="5395451"/>
          </a:xfrm>
          <a:prstGeom prst="rect">
            <a:avLst/>
          </a:prstGeom>
        </p:spPr>
      </p:pic>
      <p:sp>
        <p:nvSpPr>
          <p:cNvPr id="307" name="Google Shape;307;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4200"/>
              <a:buFont typeface="Century Gothic"/>
              <a:buNone/>
            </a:pPr>
            <a:r>
              <a:rPr lang="en-US" b="1" u="sng" dirty="0">
                <a:solidFill>
                  <a:schemeClr val="dk1"/>
                </a:solidFill>
              </a:rPr>
              <a:t>Conclusión</a:t>
            </a:r>
            <a:endParaRPr b="1" u="sng" dirty="0">
              <a:solidFill>
                <a:schemeClr val="dk1"/>
              </a:solidFill>
            </a:endParaRPr>
          </a:p>
        </p:txBody>
      </p:sp>
      <p:sp>
        <p:nvSpPr>
          <p:cNvPr id="308" name="Google Shape;308;p2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600"/>
              <a:buChar char="►"/>
            </a:pPr>
            <a:r>
              <a:rPr lang="en-US" b="1" u="sng" dirty="0">
                <a:solidFill>
                  <a:schemeClr val="dk1"/>
                </a:solidFill>
              </a:rPr>
              <a:t>Bibliografia consultada</a:t>
            </a:r>
          </a:p>
          <a:p>
            <a:pPr marL="342900" lvl="0" indent="-342900">
              <a:spcBef>
                <a:spcPts val="0"/>
              </a:spcBef>
              <a:buSzPts val="1600"/>
            </a:pPr>
            <a:r>
              <a:rPr lang="en-US" b="1" u="sng" dirty="0">
                <a:solidFill>
                  <a:schemeClr val="dk1"/>
                </a:solidFill>
              </a:rPr>
              <a:t>https://www.scrum.org</a:t>
            </a:r>
          </a:p>
          <a:p>
            <a:pPr marL="342900" lvl="0" indent="-342900">
              <a:spcBef>
                <a:spcPts val="0"/>
              </a:spcBef>
              <a:buSzPts val="1600"/>
            </a:pPr>
            <a:r>
              <a:rPr lang="es-AR" b="1" u="sng" dirty="0">
                <a:solidFill>
                  <a:schemeClr val="dk1"/>
                </a:solidFill>
              </a:rPr>
              <a:t>https://www.scrum.org/resources/nexus-guide</a:t>
            </a:r>
            <a:endParaRPr b="1" u="sng" dirty="0">
              <a:solidFill>
                <a:schemeClr val="dk1"/>
              </a:solidFill>
            </a:endParaRPr>
          </a:p>
          <a:p>
            <a:pPr marL="342900" lvl="0" indent="-241300" algn="l" rtl="0">
              <a:lnSpc>
                <a:spcPct val="100000"/>
              </a:lnSpc>
              <a:spcBef>
                <a:spcPts val="1000"/>
              </a:spcBef>
              <a:spcAft>
                <a:spcPts val="0"/>
              </a:spcAft>
              <a:buSzPts val="1600"/>
              <a:buNone/>
            </a:pPr>
            <a:endParaRPr dirty="0"/>
          </a:p>
        </p:txBody>
      </p:sp>
      <p:sp>
        <p:nvSpPr>
          <p:cNvPr id="309" name="Google Shape;309;p20"/>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 name="Rectángulo 3">
            <a:extLst>
              <a:ext uri="{FF2B5EF4-FFF2-40B4-BE49-F238E27FC236}">
                <a16:creationId xmlns:a16="http://schemas.microsoft.com/office/drawing/2014/main" id="{CF804147-8997-4DDA-955C-B4DD1C8182E5}"/>
              </a:ext>
            </a:extLst>
          </p:cNvPr>
          <p:cNvSpPr/>
          <p:nvPr/>
        </p:nvSpPr>
        <p:spPr>
          <a:xfrm>
            <a:off x="10505226" y="298829"/>
            <a:ext cx="383438" cy="307777"/>
          </a:xfrm>
          <a:prstGeom prst="rect">
            <a:avLst/>
          </a:prstGeom>
        </p:spPr>
        <p:txBody>
          <a:bodyPr wrap="none">
            <a:spAutoFit/>
          </a:bodyPr>
          <a:lstStyle/>
          <a:p>
            <a:r>
              <a:rPr lang="es-AR" dirty="0"/>
              <a:t>20</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309"/>
                                        </p:tgtEl>
                                        <p:attrNameLst>
                                          <p:attrName>ppt_x</p:attrName>
                                        </p:attrNameLst>
                                      </p:cBhvr>
                                      <p:tavLst>
                                        <p:tav tm="0">
                                          <p:val>
                                            <p:strVal val="#ppt_x"/>
                                          </p:val>
                                        </p:tav>
                                        <p:tav tm="100000">
                                          <p:val>
                                            <p:strVal val="#ppt_x-1"/>
                                          </p:val>
                                        </p:tav>
                                      </p:tavLst>
                                    </p:anim>
                                    <p:set>
                                      <p:cBhvr>
                                        <p:cTn id="7" dur="1" fill="hold">
                                          <p:stCondLst>
                                            <p:cond delay="19999"/>
                                          </p:stCondLst>
                                        </p:cTn>
                                        <p:tgtEl>
                                          <p:spTgt spid="3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4200"/>
              <a:buFont typeface="Century Gothic"/>
              <a:buNone/>
            </a:pPr>
            <a:r>
              <a:rPr lang="en-US" b="1" u="sng" dirty="0">
                <a:solidFill>
                  <a:schemeClr val="dk1"/>
                </a:solidFill>
              </a:rPr>
              <a:t>Definición</a:t>
            </a:r>
            <a:endParaRPr b="1" u="sng" dirty="0">
              <a:solidFill>
                <a:schemeClr val="dk1"/>
              </a:solidFill>
            </a:endParaRPr>
          </a:p>
        </p:txBody>
      </p:sp>
      <p:sp>
        <p:nvSpPr>
          <p:cNvPr id="173" name="Google Shape;173;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200000"/>
              </a:lnSpc>
              <a:spcBef>
                <a:spcPts val="0"/>
              </a:spcBef>
              <a:spcAft>
                <a:spcPts val="0"/>
              </a:spcAft>
              <a:buSzPts val="1600"/>
              <a:buNone/>
            </a:pPr>
            <a:endParaRPr/>
          </a:p>
        </p:txBody>
      </p:sp>
      <p:sp>
        <p:nvSpPr>
          <p:cNvPr id="174" name="Google Shape;174;p3"/>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entury Gothic"/>
              <a:ea typeface="Century Gothic"/>
              <a:cs typeface="Century Gothic"/>
              <a:sym typeface="Century Gothic"/>
            </a:endParaRPr>
          </a:p>
        </p:txBody>
      </p:sp>
      <p:pic>
        <p:nvPicPr>
          <p:cNvPr id="175" name="Google Shape;175;p3"/>
          <p:cNvPicPr preferRelativeResize="0"/>
          <p:nvPr/>
        </p:nvPicPr>
        <p:blipFill rotWithShape="1">
          <a:blip r:embed="rId3">
            <a:alphaModFix/>
          </a:blip>
          <a:srcRect/>
          <a:stretch/>
        </p:blipFill>
        <p:spPr>
          <a:xfrm>
            <a:off x="5276" y="1591411"/>
            <a:ext cx="12186724" cy="5118495"/>
          </a:xfrm>
          <a:prstGeom prst="rect">
            <a:avLst/>
          </a:prstGeom>
          <a:noFill/>
          <a:ln>
            <a:noFill/>
          </a:ln>
        </p:spPr>
      </p:pic>
      <p:sp>
        <p:nvSpPr>
          <p:cNvPr id="2" name="Rectángulo 1">
            <a:extLst>
              <a:ext uri="{FF2B5EF4-FFF2-40B4-BE49-F238E27FC236}">
                <a16:creationId xmlns:a16="http://schemas.microsoft.com/office/drawing/2014/main" id="{DEAE9314-DA20-4C1F-A297-1CE9524FBF9D}"/>
              </a:ext>
            </a:extLst>
          </p:cNvPr>
          <p:cNvSpPr/>
          <p:nvPr/>
        </p:nvSpPr>
        <p:spPr>
          <a:xfrm>
            <a:off x="10691669" y="457567"/>
            <a:ext cx="284052" cy="307777"/>
          </a:xfrm>
          <a:prstGeom prst="rect">
            <a:avLst/>
          </a:prstGeom>
        </p:spPr>
        <p:txBody>
          <a:bodyPr wrap="none">
            <a:spAutoFit/>
          </a:bodyPr>
          <a:lstStyle/>
          <a:p>
            <a:r>
              <a:rPr lang="es-AR" dirty="0"/>
              <a:t>3</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174"/>
                                        </p:tgtEl>
                                        <p:attrNameLst>
                                          <p:attrName>ppt_x</p:attrName>
                                        </p:attrNameLst>
                                      </p:cBhvr>
                                      <p:tavLst>
                                        <p:tav tm="0">
                                          <p:val>
                                            <p:strVal val="#ppt_x"/>
                                          </p:val>
                                        </p:tav>
                                        <p:tav tm="100000">
                                          <p:val>
                                            <p:strVal val="#ppt_x-1"/>
                                          </p:val>
                                        </p:tav>
                                      </p:tavLst>
                                    </p:anim>
                                    <p:set>
                                      <p:cBhvr>
                                        <p:cTn id="7" dur="1" fill="hold">
                                          <p:stCondLst>
                                            <p:cond delay="19999"/>
                                          </p:stCondLst>
                                        </p:cTn>
                                        <p:tgtEl>
                                          <p:spTgt spid="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4200"/>
              <a:buFont typeface="Century Gothic"/>
              <a:buNone/>
            </a:pPr>
            <a:r>
              <a:rPr lang="en-US" b="1" u="sng">
                <a:solidFill>
                  <a:schemeClr val="dk1"/>
                </a:solidFill>
              </a:rPr>
              <a:t>Teoría de Nexus</a:t>
            </a:r>
            <a:endParaRPr b="1" u="sng">
              <a:solidFill>
                <a:schemeClr val="dk1"/>
              </a:solidFill>
            </a:endParaRPr>
          </a:p>
        </p:txBody>
      </p:sp>
      <p:sp>
        <p:nvSpPr>
          <p:cNvPr id="181" name="Google Shape;181;p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457200" lvl="0" indent="0" algn="l" rtl="0">
              <a:lnSpc>
                <a:spcPct val="200000"/>
              </a:lnSpc>
              <a:spcBef>
                <a:spcPts val="0"/>
              </a:spcBef>
              <a:spcAft>
                <a:spcPts val="0"/>
              </a:spcAft>
              <a:buSzPts val="1440"/>
              <a:buNone/>
            </a:pPr>
            <a:endParaRPr/>
          </a:p>
        </p:txBody>
      </p:sp>
      <p:sp>
        <p:nvSpPr>
          <p:cNvPr id="182" name="Google Shape;182;p4"/>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5" name="Imagen 4">
            <a:extLst>
              <a:ext uri="{FF2B5EF4-FFF2-40B4-BE49-F238E27FC236}">
                <a16:creationId xmlns:a16="http://schemas.microsoft.com/office/drawing/2014/main" id="{0F76AA7A-9375-4730-A095-8FF392054468}"/>
              </a:ext>
            </a:extLst>
          </p:cNvPr>
          <p:cNvPicPr>
            <a:picLocks noChangeAspect="1"/>
          </p:cNvPicPr>
          <p:nvPr/>
        </p:nvPicPr>
        <p:blipFill>
          <a:blip r:embed="rId3"/>
          <a:stretch>
            <a:fillRect/>
          </a:stretch>
        </p:blipFill>
        <p:spPr>
          <a:xfrm>
            <a:off x="0" y="1853248"/>
            <a:ext cx="12192000" cy="4856658"/>
          </a:xfrm>
          <a:prstGeom prst="rect">
            <a:avLst/>
          </a:prstGeom>
        </p:spPr>
      </p:pic>
      <p:sp>
        <p:nvSpPr>
          <p:cNvPr id="6" name="Rectángulo 5">
            <a:extLst>
              <a:ext uri="{FF2B5EF4-FFF2-40B4-BE49-F238E27FC236}">
                <a16:creationId xmlns:a16="http://schemas.microsoft.com/office/drawing/2014/main" id="{58254D2A-6DB2-43AC-9A34-889CAB83DA93}"/>
              </a:ext>
            </a:extLst>
          </p:cNvPr>
          <p:cNvSpPr/>
          <p:nvPr/>
        </p:nvSpPr>
        <p:spPr>
          <a:xfrm>
            <a:off x="10554919" y="298829"/>
            <a:ext cx="284052" cy="307777"/>
          </a:xfrm>
          <a:prstGeom prst="rect">
            <a:avLst/>
          </a:prstGeom>
        </p:spPr>
        <p:txBody>
          <a:bodyPr wrap="none">
            <a:spAutoFit/>
          </a:bodyPr>
          <a:lstStyle/>
          <a:p>
            <a:r>
              <a:rPr lang="es-AR" dirty="0"/>
              <a:t>4</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182"/>
                                        </p:tgtEl>
                                        <p:attrNameLst>
                                          <p:attrName>ppt_x</p:attrName>
                                        </p:attrNameLst>
                                      </p:cBhvr>
                                      <p:tavLst>
                                        <p:tav tm="0">
                                          <p:val>
                                            <p:strVal val="#ppt_x"/>
                                          </p:val>
                                        </p:tav>
                                        <p:tav tm="100000">
                                          <p:val>
                                            <p:strVal val="#ppt_x-1"/>
                                          </p:val>
                                        </p:tav>
                                      </p:tavLst>
                                    </p:anim>
                                    <p:set>
                                      <p:cBhvr>
                                        <p:cTn id="7" dur="1" fill="hold">
                                          <p:stCondLst>
                                            <p:cond delay="19999"/>
                                          </p:stCondLst>
                                        </p:cTn>
                                        <p:tgtEl>
                                          <p:spTgt spid="1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4200"/>
              <a:buFont typeface="Century Gothic"/>
              <a:buNone/>
            </a:pPr>
            <a:r>
              <a:rPr lang="en-US" b="1" u="sng">
                <a:solidFill>
                  <a:schemeClr val="dk1"/>
                </a:solidFill>
              </a:rPr>
              <a:t>Marco de Trabajo</a:t>
            </a:r>
            <a:endParaRPr b="1" u="sng">
              <a:solidFill>
                <a:schemeClr val="dk1"/>
              </a:solidFill>
            </a:endParaRPr>
          </a:p>
        </p:txBody>
      </p:sp>
      <p:sp>
        <p:nvSpPr>
          <p:cNvPr id="188" name="Google Shape;188;p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457200" lvl="0" indent="0" algn="l" rtl="0">
              <a:lnSpc>
                <a:spcPct val="100000"/>
              </a:lnSpc>
              <a:spcBef>
                <a:spcPts val="0"/>
              </a:spcBef>
              <a:spcAft>
                <a:spcPts val="0"/>
              </a:spcAft>
              <a:buSzPts val="1440"/>
              <a:buNone/>
            </a:pPr>
            <a:endParaRPr/>
          </a:p>
          <a:p>
            <a:pPr marL="457200" lvl="0" indent="0" algn="l" rtl="0">
              <a:lnSpc>
                <a:spcPct val="100000"/>
              </a:lnSpc>
              <a:spcBef>
                <a:spcPts val="0"/>
              </a:spcBef>
              <a:spcAft>
                <a:spcPts val="0"/>
              </a:spcAft>
              <a:buSzPts val="1440"/>
              <a:buNone/>
            </a:pPr>
            <a:endParaRPr/>
          </a:p>
          <a:p>
            <a:pPr marL="457200" lvl="0" indent="0" algn="l" rtl="0">
              <a:lnSpc>
                <a:spcPct val="100000"/>
              </a:lnSpc>
              <a:spcBef>
                <a:spcPts val="0"/>
              </a:spcBef>
              <a:spcAft>
                <a:spcPts val="0"/>
              </a:spcAft>
              <a:buSzPts val="1440"/>
              <a:buNone/>
            </a:pPr>
            <a:endParaRPr/>
          </a:p>
          <a:p>
            <a:pPr marL="457200" lvl="0" indent="0" algn="l" rtl="0">
              <a:lnSpc>
                <a:spcPct val="100000"/>
              </a:lnSpc>
              <a:spcBef>
                <a:spcPts val="0"/>
              </a:spcBef>
              <a:spcAft>
                <a:spcPts val="0"/>
              </a:spcAft>
              <a:buSzPts val="1440"/>
              <a:buNone/>
            </a:pPr>
            <a:endParaRPr/>
          </a:p>
          <a:p>
            <a:pPr marL="457200" lvl="0" indent="0" algn="l" rtl="0">
              <a:lnSpc>
                <a:spcPct val="100000"/>
              </a:lnSpc>
              <a:spcBef>
                <a:spcPts val="0"/>
              </a:spcBef>
              <a:spcAft>
                <a:spcPts val="0"/>
              </a:spcAft>
              <a:buSzPts val="1440"/>
              <a:buNone/>
            </a:pPr>
            <a:endParaRPr/>
          </a:p>
          <a:p>
            <a:pPr marL="457200" lvl="0" indent="0" algn="l" rtl="0">
              <a:lnSpc>
                <a:spcPct val="100000"/>
              </a:lnSpc>
              <a:spcBef>
                <a:spcPts val="0"/>
              </a:spcBef>
              <a:spcAft>
                <a:spcPts val="0"/>
              </a:spcAft>
              <a:buSzPts val="1440"/>
              <a:buNone/>
            </a:pPr>
            <a:endParaRPr/>
          </a:p>
          <a:p>
            <a:pPr marL="457200" lvl="0" indent="0" algn="l" rtl="0">
              <a:lnSpc>
                <a:spcPct val="100000"/>
              </a:lnSpc>
              <a:spcBef>
                <a:spcPts val="0"/>
              </a:spcBef>
              <a:spcAft>
                <a:spcPts val="0"/>
              </a:spcAft>
              <a:buSzPts val="1440"/>
              <a:buNone/>
            </a:pPr>
            <a:r>
              <a:rPr lang="en-US"/>
              <a:t> </a:t>
            </a:r>
            <a:endParaRPr/>
          </a:p>
        </p:txBody>
      </p:sp>
      <p:sp>
        <p:nvSpPr>
          <p:cNvPr id="189" name="Google Shape;189;p5"/>
          <p:cNvSpPr/>
          <p:nvPr/>
        </p:nvSpPr>
        <p:spPr>
          <a:xfrm>
            <a:off x="0" y="6751471"/>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190" name="Google Shape;190;p5"/>
          <p:cNvPicPr preferRelativeResize="0"/>
          <p:nvPr/>
        </p:nvPicPr>
        <p:blipFill rotWithShape="1">
          <a:blip r:embed="rId3">
            <a:alphaModFix/>
          </a:blip>
          <a:srcRect t="11768"/>
          <a:stretch/>
        </p:blipFill>
        <p:spPr>
          <a:xfrm>
            <a:off x="0" y="1744579"/>
            <a:ext cx="12191999" cy="4965327"/>
          </a:xfrm>
          <a:prstGeom prst="rect">
            <a:avLst/>
          </a:prstGeom>
          <a:noFill/>
          <a:ln>
            <a:noFill/>
          </a:ln>
        </p:spPr>
      </p:pic>
      <p:sp>
        <p:nvSpPr>
          <p:cNvPr id="2" name="Rectángulo 1">
            <a:extLst>
              <a:ext uri="{FF2B5EF4-FFF2-40B4-BE49-F238E27FC236}">
                <a16:creationId xmlns:a16="http://schemas.microsoft.com/office/drawing/2014/main" id="{02368C38-D709-4EC0-8CC2-BB323CD5DAEB}"/>
              </a:ext>
            </a:extLst>
          </p:cNvPr>
          <p:cNvSpPr/>
          <p:nvPr/>
        </p:nvSpPr>
        <p:spPr>
          <a:xfrm>
            <a:off x="10554919" y="298829"/>
            <a:ext cx="284052" cy="307777"/>
          </a:xfrm>
          <a:prstGeom prst="rect">
            <a:avLst/>
          </a:prstGeom>
        </p:spPr>
        <p:txBody>
          <a:bodyPr wrap="square">
            <a:spAutoFit/>
          </a:bodyPr>
          <a:lstStyle/>
          <a:p>
            <a:r>
              <a:rPr lang="es-AR" dirty="0"/>
              <a:t>5</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189"/>
                                        </p:tgtEl>
                                        <p:attrNameLst>
                                          <p:attrName>ppt_x</p:attrName>
                                        </p:attrNameLst>
                                      </p:cBhvr>
                                      <p:tavLst>
                                        <p:tav tm="0">
                                          <p:val>
                                            <p:strVal val="#ppt_x"/>
                                          </p:val>
                                        </p:tav>
                                        <p:tav tm="100000">
                                          <p:val>
                                            <p:strVal val="#ppt_x-1"/>
                                          </p:val>
                                        </p:tav>
                                      </p:tavLst>
                                    </p:anim>
                                    <p:set>
                                      <p:cBhvr>
                                        <p:cTn id="7" dur="1" fill="hold">
                                          <p:stCondLst>
                                            <p:cond delay="19999"/>
                                          </p:stCondLst>
                                        </p:cTn>
                                        <p:tgtEl>
                                          <p:spTgt spid="1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25b3da9196_1_3"/>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dirty="0">
                <a:solidFill>
                  <a:schemeClr val="dk1"/>
                </a:solidFill>
              </a:rPr>
              <a:t>Responsabilidades en Nexus</a:t>
            </a:r>
            <a:br>
              <a:rPr lang="en-US" b="1" u="sng" dirty="0">
                <a:solidFill>
                  <a:schemeClr val="dk1"/>
                </a:solidFill>
              </a:rPr>
            </a:br>
            <a:r>
              <a:rPr lang="en-US" b="1" u="sng" dirty="0" err="1">
                <a:solidFill>
                  <a:schemeClr val="dk1"/>
                </a:solidFill>
              </a:rPr>
              <a:t>Nexus</a:t>
            </a:r>
            <a:r>
              <a:rPr lang="en-US" b="1" u="sng" dirty="0">
                <a:solidFill>
                  <a:schemeClr val="dk1"/>
                </a:solidFill>
              </a:rPr>
              <a:t> Integration Team</a:t>
            </a:r>
            <a:endParaRPr b="1" u="sng" dirty="0">
              <a:solidFill>
                <a:schemeClr val="dk1"/>
              </a:solidFill>
            </a:endParaRPr>
          </a:p>
        </p:txBody>
      </p:sp>
      <p:sp>
        <p:nvSpPr>
          <p:cNvPr id="196" name="Google Shape;196;g125b3da9196_1_3"/>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endParaRPr>
              <a:latin typeface="Calibri"/>
              <a:ea typeface="Calibri"/>
              <a:cs typeface="Calibri"/>
              <a:sym typeface="Calibri"/>
            </a:endParaRPr>
          </a:p>
        </p:txBody>
      </p:sp>
      <p:sp>
        <p:nvSpPr>
          <p:cNvPr id="197" name="Google Shape;197;g125b3da9196_1_3"/>
          <p:cNvSpPr/>
          <p:nvPr/>
        </p:nvSpPr>
        <p:spPr>
          <a:xfrm>
            <a:off x="0" y="6723761"/>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198" name="Google Shape;198;g125b3da9196_1_3"/>
          <p:cNvPicPr preferRelativeResize="0"/>
          <p:nvPr/>
        </p:nvPicPr>
        <p:blipFill>
          <a:blip r:embed="rId3">
            <a:alphaModFix/>
          </a:blip>
          <a:stretch>
            <a:fillRect/>
          </a:stretch>
        </p:blipFill>
        <p:spPr>
          <a:xfrm>
            <a:off x="0" y="2052919"/>
            <a:ext cx="12192000" cy="4670842"/>
          </a:xfrm>
          <a:prstGeom prst="rect">
            <a:avLst/>
          </a:prstGeom>
          <a:noFill/>
          <a:ln>
            <a:noFill/>
          </a:ln>
        </p:spPr>
      </p:pic>
      <p:sp>
        <p:nvSpPr>
          <p:cNvPr id="2" name="Rectángulo 1">
            <a:extLst>
              <a:ext uri="{FF2B5EF4-FFF2-40B4-BE49-F238E27FC236}">
                <a16:creationId xmlns:a16="http://schemas.microsoft.com/office/drawing/2014/main" id="{DDD10811-4B9E-499B-B230-A861E8BECE62}"/>
              </a:ext>
            </a:extLst>
          </p:cNvPr>
          <p:cNvSpPr/>
          <p:nvPr/>
        </p:nvSpPr>
        <p:spPr>
          <a:xfrm>
            <a:off x="10619280" y="452718"/>
            <a:ext cx="284052" cy="307777"/>
          </a:xfrm>
          <a:prstGeom prst="rect">
            <a:avLst/>
          </a:prstGeom>
        </p:spPr>
        <p:txBody>
          <a:bodyPr wrap="none">
            <a:spAutoFit/>
          </a:bodyPr>
          <a:lstStyle/>
          <a:p>
            <a:r>
              <a:rPr lang="es-AR" dirty="0"/>
              <a:t>6</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197"/>
                                        </p:tgtEl>
                                        <p:attrNameLst>
                                          <p:attrName>ppt_x</p:attrName>
                                        </p:attrNameLst>
                                      </p:cBhvr>
                                      <p:tavLst>
                                        <p:tav tm="0">
                                          <p:val>
                                            <p:strVal val="#ppt_x"/>
                                          </p:val>
                                        </p:tav>
                                        <p:tav tm="100000">
                                          <p:val>
                                            <p:strVal val="#ppt_x-1"/>
                                          </p:val>
                                        </p:tav>
                                      </p:tavLst>
                                    </p:anim>
                                    <p:set>
                                      <p:cBhvr>
                                        <p:cTn id="7" dur="1" fill="hold">
                                          <p:stCondLst>
                                            <p:cond delay="19999"/>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dirty="0">
                <a:solidFill>
                  <a:schemeClr val="dk1"/>
                </a:solidFill>
              </a:rPr>
              <a:t>Responsabilidades en Nexus</a:t>
            </a:r>
            <a:br>
              <a:rPr lang="en-US" b="1" u="sng" dirty="0">
                <a:solidFill>
                  <a:schemeClr val="dk1"/>
                </a:solidFill>
              </a:rPr>
            </a:br>
            <a:r>
              <a:rPr lang="en-US" b="1" u="sng" dirty="0">
                <a:solidFill>
                  <a:schemeClr val="dk1"/>
                </a:solidFill>
              </a:rPr>
              <a:t>El Product Owner</a:t>
            </a:r>
            <a:endParaRPr b="1" u="sng" dirty="0">
              <a:solidFill>
                <a:schemeClr val="dk1"/>
              </a:solidFill>
            </a:endParaRPr>
          </a:p>
        </p:txBody>
      </p:sp>
      <p:sp>
        <p:nvSpPr>
          <p:cNvPr id="204" name="Google Shape;204;p1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endParaRPr/>
          </a:p>
        </p:txBody>
      </p:sp>
      <p:sp>
        <p:nvSpPr>
          <p:cNvPr id="205" name="Google Shape;205;p11"/>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206" name="Google Shape;206;p11"/>
          <p:cNvPicPr preferRelativeResize="0"/>
          <p:nvPr/>
        </p:nvPicPr>
        <p:blipFill>
          <a:blip r:embed="rId3">
            <a:alphaModFix/>
          </a:blip>
          <a:stretch>
            <a:fillRect/>
          </a:stretch>
        </p:blipFill>
        <p:spPr>
          <a:xfrm>
            <a:off x="0" y="2052919"/>
            <a:ext cx="12192000" cy="4656988"/>
          </a:xfrm>
          <a:prstGeom prst="rect">
            <a:avLst/>
          </a:prstGeom>
          <a:noFill/>
          <a:ln>
            <a:noFill/>
          </a:ln>
        </p:spPr>
      </p:pic>
      <p:sp>
        <p:nvSpPr>
          <p:cNvPr id="2" name="Rectángulo 1">
            <a:extLst>
              <a:ext uri="{FF2B5EF4-FFF2-40B4-BE49-F238E27FC236}">
                <a16:creationId xmlns:a16="http://schemas.microsoft.com/office/drawing/2014/main" id="{6BC9577B-DEC8-44C2-BDC8-70A11DBF1161}"/>
              </a:ext>
            </a:extLst>
          </p:cNvPr>
          <p:cNvSpPr/>
          <p:nvPr/>
        </p:nvSpPr>
        <p:spPr>
          <a:xfrm>
            <a:off x="10600619" y="298829"/>
            <a:ext cx="284052" cy="307777"/>
          </a:xfrm>
          <a:prstGeom prst="rect">
            <a:avLst/>
          </a:prstGeom>
        </p:spPr>
        <p:txBody>
          <a:bodyPr wrap="none">
            <a:spAutoFit/>
          </a:bodyPr>
          <a:lstStyle/>
          <a:p>
            <a:r>
              <a:rPr lang="es-AR" dirty="0"/>
              <a:t>7</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05"/>
                                        </p:tgtEl>
                                        <p:attrNameLst>
                                          <p:attrName>ppt_x</p:attrName>
                                        </p:attrNameLst>
                                      </p:cBhvr>
                                      <p:tavLst>
                                        <p:tav tm="0">
                                          <p:val>
                                            <p:strVal val="#ppt_x"/>
                                          </p:val>
                                        </p:tav>
                                        <p:tav tm="100000">
                                          <p:val>
                                            <p:strVal val="#ppt_x-1"/>
                                          </p:val>
                                        </p:tav>
                                      </p:tavLst>
                                    </p:anim>
                                    <p:set>
                                      <p:cBhvr>
                                        <p:cTn id="7" dur="1" fill="hold">
                                          <p:stCondLst>
                                            <p:cond delay="19999"/>
                                          </p:stCondLst>
                                        </p:cTn>
                                        <p:tgtEl>
                                          <p:spTgt spid="2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dirty="0">
                <a:solidFill>
                  <a:schemeClr val="dk1"/>
                </a:solidFill>
              </a:rPr>
              <a:t>Responsabilidades en Nexus</a:t>
            </a:r>
            <a:br>
              <a:rPr lang="en-US" b="1" u="sng" dirty="0">
                <a:solidFill>
                  <a:schemeClr val="dk1"/>
                </a:solidFill>
              </a:rPr>
            </a:br>
            <a:r>
              <a:rPr lang="en-US" b="1" u="sng" dirty="0">
                <a:solidFill>
                  <a:schemeClr val="dk1"/>
                </a:solidFill>
              </a:rPr>
              <a:t>Un Scrum Master</a:t>
            </a:r>
            <a:endParaRPr b="1" u="sng" dirty="0">
              <a:solidFill>
                <a:schemeClr val="dk1"/>
              </a:solidFill>
            </a:endParaRPr>
          </a:p>
        </p:txBody>
      </p:sp>
      <p:sp>
        <p:nvSpPr>
          <p:cNvPr id="212" name="Google Shape;212;p1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endParaRPr/>
          </a:p>
        </p:txBody>
      </p:sp>
      <p:sp>
        <p:nvSpPr>
          <p:cNvPr id="213" name="Google Shape;213;p12"/>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214" name="Google Shape;214;p12"/>
          <p:cNvPicPr preferRelativeResize="0"/>
          <p:nvPr/>
        </p:nvPicPr>
        <p:blipFill rotWithShape="1">
          <a:blip r:embed="rId3">
            <a:alphaModFix/>
          </a:blip>
          <a:srcRect/>
          <a:stretch/>
        </p:blipFill>
        <p:spPr>
          <a:xfrm>
            <a:off x="0" y="1953082"/>
            <a:ext cx="12192000" cy="4756823"/>
          </a:xfrm>
          <a:prstGeom prst="rect">
            <a:avLst/>
          </a:prstGeom>
          <a:noFill/>
          <a:ln>
            <a:noFill/>
          </a:ln>
        </p:spPr>
      </p:pic>
      <p:sp>
        <p:nvSpPr>
          <p:cNvPr id="2" name="Rectángulo 1">
            <a:extLst>
              <a:ext uri="{FF2B5EF4-FFF2-40B4-BE49-F238E27FC236}">
                <a16:creationId xmlns:a16="http://schemas.microsoft.com/office/drawing/2014/main" id="{EA8773BD-0B92-4416-B516-8971A5E692C7}"/>
              </a:ext>
            </a:extLst>
          </p:cNvPr>
          <p:cNvSpPr/>
          <p:nvPr/>
        </p:nvSpPr>
        <p:spPr>
          <a:xfrm>
            <a:off x="10619281" y="452718"/>
            <a:ext cx="284052" cy="307777"/>
          </a:xfrm>
          <a:prstGeom prst="rect">
            <a:avLst/>
          </a:prstGeom>
        </p:spPr>
        <p:txBody>
          <a:bodyPr wrap="none">
            <a:spAutoFit/>
          </a:bodyPr>
          <a:lstStyle/>
          <a:p>
            <a:r>
              <a:rPr lang="es-AR" dirty="0"/>
              <a:t>8</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13"/>
                                        </p:tgtEl>
                                        <p:attrNameLst>
                                          <p:attrName>ppt_x</p:attrName>
                                        </p:attrNameLst>
                                      </p:cBhvr>
                                      <p:tavLst>
                                        <p:tav tm="0">
                                          <p:val>
                                            <p:strVal val="#ppt_x"/>
                                          </p:val>
                                        </p:tav>
                                        <p:tav tm="100000">
                                          <p:val>
                                            <p:strVal val="#ppt_x-1"/>
                                          </p:val>
                                        </p:tav>
                                      </p:tavLst>
                                    </p:anim>
                                    <p:set>
                                      <p:cBhvr>
                                        <p:cTn id="7" dur="1" fill="hold">
                                          <p:stCondLst>
                                            <p:cond delay="19999"/>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968840" y="148094"/>
            <a:ext cx="9404723" cy="140053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4200"/>
              <a:buNone/>
            </a:pPr>
            <a:r>
              <a:rPr lang="en-US" b="1" u="sng" dirty="0">
                <a:solidFill>
                  <a:schemeClr val="dk1"/>
                </a:solidFill>
              </a:rPr>
              <a:t>Responsabilidades en Nexus</a:t>
            </a:r>
            <a:br>
              <a:rPr lang="en-US" b="1" u="sng" dirty="0">
                <a:solidFill>
                  <a:schemeClr val="dk1"/>
                </a:solidFill>
              </a:rPr>
            </a:br>
            <a:r>
              <a:rPr lang="en-US" b="1" u="sng" dirty="0">
                <a:solidFill>
                  <a:schemeClr val="dk1"/>
                </a:solidFill>
              </a:rPr>
              <a:t>Uno o más Miembros del Nexus Integration Team</a:t>
            </a:r>
            <a:endParaRPr b="1" u="sng" dirty="0">
              <a:solidFill>
                <a:schemeClr val="dk1"/>
              </a:solidFill>
            </a:endParaRPr>
          </a:p>
        </p:txBody>
      </p:sp>
      <p:sp>
        <p:nvSpPr>
          <p:cNvPr id="220" name="Google Shape;220;p13"/>
          <p:cNvSpPr txBox="1">
            <a:spLocks noGrp="1"/>
          </p:cNvSpPr>
          <p:nvPr>
            <p:ph type="body" idx="1"/>
          </p:nvPr>
        </p:nvSpPr>
        <p:spPr>
          <a:xfrm>
            <a:off x="1103312" y="2538663"/>
            <a:ext cx="8946541" cy="370973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SzPts val="1440"/>
              <a:buNone/>
            </a:pPr>
            <a:endParaRPr/>
          </a:p>
        </p:txBody>
      </p:sp>
      <p:sp>
        <p:nvSpPr>
          <p:cNvPr id="221" name="Google Shape;221;p13"/>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pic>
        <p:nvPicPr>
          <p:cNvPr id="222" name="Google Shape;222;p13"/>
          <p:cNvPicPr preferRelativeResize="0"/>
          <p:nvPr/>
        </p:nvPicPr>
        <p:blipFill>
          <a:blip r:embed="rId3">
            <a:alphaModFix/>
          </a:blip>
          <a:stretch>
            <a:fillRect/>
          </a:stretch>
        </p:blipFill>
        <p:spPr>
          <a:xfrm>
            <a:off x="0" y="2187388"/>
            <a:ext cx="12192000" cy="4522518"/>
          </a:xfrm>
          <a:prstGeom prst="rect">
            <a:avLst/>
          </a:prstGeom>
          <a:noFill/>
          <a:ln>
            <a:noFill/>
          </a:ln>
        </p:spPr>
      </p:pic>
      <p:sp>
        <p:nvSpPr>
          <p:cNvPr id="2" name="Rectángulo 1">
            <a:extLst>
              <a:ext uri="{FF2B5EF4-FFF2-40B4-BE49-F238E27FC236}">
                <a16:creationId xmlns:a16="http://schemas.microsoft.com/office/drawing/2014/main" id="{D834916A-2759-4517-8B10-175EECE619ED}"/>
              </a:ext>
            </a:extLst>
          </p:cNvPr>
          <p:cNvSpPr/>
          <p:nvPr/>
        </p:nvSpPr>
        <p:spPr>
          <a:xfrm>
            <a:off x="10581958" y="401283"/>
            <a:ext cx="284052" cy="307777"/>
          </a:xfrm>
          <a:prstGeom prst="rect">
            <a:avLst/>
          </a:prstGeom>
        </p:spPr>
        <p:txBody>
          <a:bodyPr wrap="none">
            <a:spAutoFit/>
          </a:bodyPr>
          <a:lstStyle/>
          <a:p>
            <a:r>
              <a:rPr lang="es-AR" dirty="0"/>
              <a:t>9</a:t>
            </a:r>
          </a:p>
        </p:txBody>
      </p:sp>
    </p:spTree>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221"/>
                                        </p:tgtEl>
                                        <p:attrNameLst>
                                          <p:attrName>ppt_x</p:attrName>
                                        </p:attrNameLst>
                                      </p:cBhvr>
                                      <p:tavLst>
                                        <p:tav tm="0">
                                          <p:val>
                                            <p:strVal val="#ppt_x"/>
                                          </p:val>
                                        </p:tav>
                                        <p:tav tm="100000">
                                          <p:val>
                                            <p:strVal val="#ppt_x-1"/>
                                          </p:val>
                                        </p:tav>
                                      </p:tavLst>
                                    </p:anim>
                                    <p:set>
                                      <p:cBhvr>
                                        <p:cTn id="7" dur="1" fill="hold">
                                          <p:stCondLst>
                                            <p:cond delay="19999"/>
                                          </p:stCondLst>
                                        </p:cTn>
                                        <p:tgtEl>
                                          <p:spTgt spid="2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1487</Words>
  <Application>Microsoft Office PowerPoint</Application>
  <PresentationFormat>Panorámica</PresentationFormat>
  <Paragraphs>129</Paragraphs>
  <Slides>20</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Century Gothic</vt:lpstr>
      <vt:lpstr>Noto Sans Symbols</vt:lpstr>
      <vt:lpstr>Ion</vt:lpstr>
      <vt:lpstr>Catedra: Ingeniería de Software Tema: Nexus Grupo 7  </vt:lpstr>
      <vt:lpstr>Agenda </vt:lpstr>
      <vt:lpstr>Definición</vt:lpstr>
      <vt:lpstr>Teoría de Nexus</vt:lpstr>
      <vt:lpstr>Marco de Trabajo</vt:lpstr>
      <vt:lpstr>Responsabilidades en Nexus Nexus Integration Team</vt:lpstr>
      <vt:lpstr>Responsabilidades en Nexus El Product Owner</vt:lpstr>
      <vt:lpstr>Responsabilidades en Nexus Un Scrum Master</vt:lpstr>
      <vt:lpstr>Responsabilidades en Nexus Uno o más Miembros del Nexus Integration Team</vt:lpstr>
      <vt:lpstr>Eventos de Nexus El Sprint</vt:lpstr>
      <vt:lpstr>Eventos de Nexus Refinamiento Entre Equipos</vt:lpstr>
      <vt:lpstr>Eventos de Nexus Nexus Sprint Planning</vt:lpstr>
      <vt:lpstr>Eventos de Nexus Nexus Daily Scrum </vt:lpstr>
      <vt:lpstr>Eventos de Nexus Nexus Sprint Review</vt:lpstr>
      <vt:lpstr>Eventos de Nexus Nexus Sprint Retrospective</vt:lpstr>
      <vt:lpstr>Artefactos y compromisos Product Backlog </vt:lpstr>
      <vt:lpstr>Artefactos y compromisos Nexus Sprint Backlog</vt:lpstr>
      <vt:lpstr> Artefactos y compromisos Integrated Increment </vt:lpstr>
      <vt:lpstr>Nexus vs Nexus+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Catedra: Ingeniería de Software Tema: Nexus Grupo 7</dc:title>
  <dc:creator>Fran Borquez</dc:creator>
  <cp:lastModifiedBy>Fran Borquez</cp:lastModifiedBy>
  <cp:revision>15</cp:revision>
  <dcterms:created xsi:type="dcterms:W3CDTF">2022-04-22T17:01:25Z</dcterms:created>
  <dcterms:modified xsi:type="dcterms:W3CDTF">2022-05-13T14:39:46Z</dcterms:modified>
</cp:coreProperties>
</file>