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61" r:id="rId8"/>
    <p:sldId id="286" r:id="rId9"/>
    <p:sldId id="283" r:id="rId10"/>
    <p:sldId id="264" r:id="rId11"/>
    <p:sldId id="269" r:id="rId1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788D56A-B8AF-4D94-9DE9-A106499E590D}" type="datetime1">
              <a:rPr lang="es-ES" smtClean="0"/>
              <a:t>11/12/2022</a:t>
            </a:fld>
            <a:endParaRPr lang="es-ES"/>
          </a:p>
        </p:txBody>
      </p:sp>
      <p:sp>
        <p:nvSpPr>
          <p:cNvPr id="4" name="Marcador de pie de página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s-ES" smtClean="0"/>
              <a:t>‹Nº›</a:t>
            </a:fld>
            <a:endParaRPr lang="es-ES"/>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7FB6AEF-056A-4C82-A275-3A606C42F0EE}" type="datetime1">
              <a:rPr lang="es-ES" noProof="0" smtClean="0"/>
              <a:t>11/12/2022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s-ES" noProof="0" smtClean="0"/>
              <a:t>‹Nº›</a:t>
            </a:fld>
            <a:endParaRPr lang="es-ES"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1</a:t>
            </a:fld>
            <a:endParaRPr lang="es-ES"/>
          </a:p>
        </p:txBody>
      </p:sp>
    </p:spTree>
    <p:extLst>
      <p:ext uri="{BB962C8B-B14F-4D97-AF65-F5344CB8AC3E}">
        <p14:creationId xmlns:p14="http://schemas.microsoft.com/office/powerpoint/2010/main" val="424393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2</a:t>
            </a:fld>
            <a:endParaRPr lang="es-ES"/>
          </a:p>
        </p:txBody>
      </p:sp>
    </p:spTree>
    <p:extLst>
      <p:ext uri="{BB962C8B-B14F-4D97-AF65-F5344CB8AC3E}">
        <p14:creationId xmlns:p14="http://schemas.microsoft.com/office/powerpoint/2010/main" val="226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3</a:t>
            </a:fld>
            <a:endParaRPr lang="es-ES"/>
          </a:p>
        </p:txBody>
      </p:sp>
    </p:spTree>
    <p:extLst>
      <p:ext uri="{BB962C8B-B14F-4D97-AF65-F5344CB8AC3E}">
        <p14:creationId xmlns:p14="http://schemas.microsoft.com/office/powerpoint/2010/main" val="222357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4</a:t>
            </a:fld>
            <a:endParaRPr lang="es-ES"/>
          </a:p>
        </p:txBody>
      </p:sp>
    </p:spTree>
    <p:extLst>
      <p:ext uri="{BB962C8B-B14F-4D97-AF65-F5344CB8AC3E}">
        <p14:creationId xmlns:p14="http://schemas.microsoft.com/office/powerpoint/2010/main" val="1841121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5</a:t>
            </a:fld>
            <a:endParaRPr lang="es-ES"/>
          </a:p>
        </p:txBody>
      </p:sp>
    </p:spTree>
    <p:extLst>
      <p:ext uri="{BB962C8B-B14F-4D97-AF65-F5344CB8AC3E}">
        <p14:creationId xmlns:p14="http://schemas.microsoft.com/office/powerpoint/2010/main" val="147739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6</a:t>
            </a:fld>
            <a:endParaRPr lang="es-ES"/>
          </a:p>
        </p:txBody>
      </p:sp>
    </p:spTree>
    <p:extLst>
      <p:ext uri="{BB962C8B-B14F-4D97-AF65-F5344CB8AC3E}">
        <p14:creationId xmlns:p14="http://schemas.microsoft.com/office/powerpoint/2010/main" val="379944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1734D747-9380-41EE-9946-EC9EC0CA5D1E}" type="slidenum">
              <a:rPr lang="es-ES" smtClean="0"/>
              <a:t>7</a:t>
            </a:fld>
            <a:endParaRPr lang="es-ES"/>
          </a:p>
        </p:txBody>
      </p:sp>
    </p:spTree>
    <p:extLst>
      <p:ext uri="{BB962C8B-B14F-4D97-AF65-F5344CB8AC3E}">
        <p14:creationId xmlns:p14="http://schemas.microsoft.com/office/powerpoint/2010/main" val="365827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1734D747-9380-41EE-9946-EC9EC0CA5D1E}" type="slidenum">
              <a:rPr lang="es-ES" smtClean="0"/>
              <a:t>8</a:t>
            </a:fld>
            <a:endParaRPr lang="es-ES"/>
          </a:p>
        </p:txBody>
      </p:sp>
    </p:spTree>
    <p:extLst>
      <p:ext uri="{BB962C8B-B14F-4D97-AF65-F5344CB8AC3E}">
        <p14:creationId xmlns:p14="http://schemas.microsoft.com/office/powerpoint/2010/main" val="288518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7" name="Grupo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o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Triángulo rectángulo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Triángulo rectángulo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Triángulo rectángulo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9" name="Forma libre: Forma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1" name="Forma libre: Forma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2" name="Grupo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a libre: Forma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Forma libre: Forma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sp>
        <p:nvSpPr>
          <p:cNvPr id="2" name="Título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s-ES" noProof="0"/>
              <a:t>TÍTULO</a:t>
            </a:r>
          </a:p>
        </p:txBody>
      </p:sp>
      <p:sp>
        <p:nvSpPr>
          <p:cNvPr id="3" name="Subtítulo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s-ES" noProof="0"/>
              <a:t>Haga clic para modificar el estilo de subtítulo del patrón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ía 5">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0" name="Marcador de posición de imagen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1" name="Marcador de posición de imagen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2" name="Marcador de posición de imagen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3" name="Marcador de posición de imagen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4" name="Marcador de posición de imagen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a:t>Haga clic en el icono para agregar una imagen</a:t>
            </a:r>
          </a:p>
        </p:txBody>
      </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7" name="Marcador de posición de texto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8" name="Marcador de posición de texto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9" name="Marcador de posición de texto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0" name="Marcador de posición de texto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cxnSp>
        <p:nvCxnSpPr>
          <p:cNvPr id="7" name="Conector recto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sección 3">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13" name="Marcador de posición de imagen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s-ES" noProof="0"/>
              <a:t>Insertar imagen</a:t>
            </a:r>
          </a:p>
        </p:txBody>
      </p:sp>
      <p:sp>
        <p:nvSpPr>
          <p:cNvPr id="36" name="Marcador de posición de texto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7" name="Marcador de posición de texto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13" name="Marcador de posición de imagen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s-ES" noProof="0"/>
              <a:t>Insertar imagen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posición de imagen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22" name="Marcador de contenido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Forma libre: Forma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0" name="Forma libre: Forma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1" name="Forma libre: Forma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2" name="Forma libre: Forma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24" name="Grupo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a libre: Forma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6" name="Forma libre: Forma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0" name="Forma libre: Forma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1" name="Marcador de número de diapositiva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radecimiento 1">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6" name="Grupo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Triángulo rectángulo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Triángulo rectángulo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Triángulo rectángulo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s-ES" noProof="0"/>
              <a:t>Gracias</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radecimiento 2">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s-ES" noProof="0"/>
              <a:t>Gracias</a:t>
            </a:r>
          </a:p>
        </p:txBody>
      </p:sp>
      <p:sp>
        <p:nvSpPr>
          <p:cNvPr id="35" name="Forma libre: Forma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2" name="Forma libre: Forma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0" name="Forma libre: Forma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Forma libre: Forma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Triángulo rectángulo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Forma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Forma libre: Forma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3" name="Forma libre: Forma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4" name="Forma libre: Forma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5" name="Forma libre: Forma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16" name="Grupo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a libre: Forma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Forma libre: Forma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9" name="Grupo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a libre: Forma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Forma libre: Forma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3" name="Marcador de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s-ES" noProof="0"/>
              <a:t>Editar estilos de texto del patrón</a:t>
            </a:r>
          </a:p>
        </p:txBody>
      </p:sp>
      <p:sp>
        <p:nvSpPr>
          <p:cNvPr id="22" name="Marcador de número de diapositiva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3" name="Título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s-ES" noProof="0"/>
              <a:t>Título de la sección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alternativo">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4" name="Forma libre: Forma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26" name="Grupo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orma libre: Forma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8" name="Forma libre: Forma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sp>
        <p:nvSpPr>
          <p:cNvPr id="29" name="Forma libre: Forma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30" name="Forma libre: Forma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grpSp>
        <p:nvGrpSpPr>
          <p:cNvPr id="31" name="Grupo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orma libre: Forma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3" name="Forma libre: Forma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s-ES" noProof="0"/>
              <a:t>Título de la sección 01</a:t>
            </a:r>
          </a:p>
        </p:txBody>
      </p:sp>
      <p:sp>
        <p:nvSpPr>
          <p:cNvPr id="3" name="Marcador de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s-ES" noProof="0"/>
              <a:t>Editar estilos de texto del patrón</a:t>
            </a:r>
          </a:p>
        </p:txBody>
      </p:sp>
      <p:sp>
        <p:nvSpPr>
          <p:cNvPr id="35" name="Marcador de número de diapositiva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e citas">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4" name="Forma libre: Forma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4" name="Forma libre: Forma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Forma libre: Forma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E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Título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s-ES" sz="18400" noProof="0">
                <a:solidFill>
                  <a:schemeClr val="accent1">
                    <a:lumMod val="60000"/>
                    <a:lumOff val="40000"/>
                  </a:schemeClr>
                </a:solidFill>
                <a:latin typeface="+mj-lt"/>
              </a:rPr>
              <a:t>“</a:t>
            </a:r>
          </a:p>
        </p:txBody>
      </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s-ES" noProof="0"/>
              <a:t>Cita</a:t>
            </a:r>
          </a:p>
        </p:txBody>
      </p:sp>
      <p:sp>
        <p:nvSpPr>
          <p:cNvPr id="19" name="Marcador de número de diapositiva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text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3" name="Marcador de texto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contenid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contenido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5" name="Marcador de texto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texto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7" name="Marcador de posición de contenido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8" name="Marcador de posición de contenido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a:p>
        </p:txBody>
      </p:sp>
      <p:sp>
        <p:nvSpPr>
          <p:cNvPr id="20" name="Marcador de contenido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posición de contenido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s-ES" noProof="0" smtClean="0"/>
              <a:t>‹Nº›</a:t>
            </a:fld>
            <a:endParaRPr lang="es-ES" noProof="0"/>
          </a:p>
        </p:txBody>
      </p:sp>
      <p:sp>
        <p:nvSpPr>
          <p:cNvPr id="5" name="Rectángulo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Forma libre: Forma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8" name="Forma libre: Forma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9" name="Forma libre: Forma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Forma libre: Forma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Título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s-ES" noProof="0">
                <a:latin typeface="+mj-lt"/>
              </a:rPr>
              <a:t>Haga clic para modificar el estilo de título del patrón</a:t>
            </a:r>
          </a:p>
        </p:txBody>
      </p:sp>
      <p:grpSp>
        <p:nvGrpSpPr>
          <p:cNvPr id="12" name="Grupo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orma libre: Forma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Forma libre: Forma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grpSp>
        <p:nvGrpSpPr>
          <p:cNvPr id="15" name="Grupo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ángulo: Una sola esquina cortada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a:p>
          </p:txBody>
        </p:sp>
        <p:sp>
          <p:nvSpPr>
            <p:cNvPr id="17" name="Rectángulo: Una sola esquina cortada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18" name="Forma libre: Forma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número de diapositiva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s-ES" noProof="0" smtClean="0"/>
              <a:pPr rtl="0"/>
              <a:t>‹Nº›</a:t>
            </a:fld>
            <a:endParaRPr lang="es-ES"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a:xfrm>
            <a:off x="3130899" y="1015603"/>
            <a:ext cx="6298327" cy="1248449"/>
          </a:xfrm>
        </p:spPr>
        <p:txBody>
          <a:bodyPr rtlCol="0"/>
          <a:lstStyle/>
          <a:p>
            <a:pPr rtl="0"/>
            <a:r>
              <a:rPr lang="es-ES" dirty="0"/>
              <a:t> </a:t>
            </a:r>
            <a:r>
              <a:rPr lang="es-ES" dirty="0" err="1"/>
              <a:t>Investigation</a:t>
            </a:r>
            <a:r>
              <a:rPr lang="es-ES" dirty="0"/>
              <a:t> 1</a:t>
            </a:r>
          </a:p>
        </p:txBody>
      </p:sp>
      <p:sp>
        <p:nvSpPr>
          <p:cNvPr id="3" name="Subtítulo 2">
            <a:extLst>
              <a:ext uri="{FF2B5EF4-FFF2-40B4-BE49-F238E27FC236}">
                <a16:creationId xmlns:a16="http://schemas.microsoft.com/office/drawing/2014/main" id="{0D537F64-4C96-4AA8-BB21-E8053A3186DD}"/>
              </a:ext>
            </a:extLst>
          </p:cNvPr>
          <p:cNvSpPr>
            <a:spLocks noGrp="1"/>
          </p:cNvSpPr>
          <p:nvPr>
            <p:ph type="subTitle" idx="1"/>
          </p:nvPr>
        </p:nvSpPr>
        <p:spPr>
          <a:xfrm>
            <a:off x="2157482" y="3105611"/>
            <a:ext cx="8957932" cy="539412"/>
          </a:xfrm>
        </p:spPr>
        <p:txBody>
          <a:bodyPr rtlCol="0">
            <a:normAutofit/>
          </a:bodyPr>
          <a:lstStyle/>
          <a:p>
            <a:pPr marL="0" indent="0" rtl="0">
              <a:buNone/>
            </a:pPr>
            <a:r>
              <a:rPr lang="en-US" b="1" dirty="0"/>
              <a:t>Course: COMPUTER ARCHITECTURE AND ASSEMBLERS 1</a:t>
            </a:r>
            <a:endParaRPr lang="es-ES" b="1" dirty="0"/>
          </a:p>
        </p:txBody>
      </p:sp>
      <p:sp>
        <p:nvSpPr>
          <p:cNvPr id="6" name="Marcador de texto 4">
            <a:extLst>
              <a:ext uri="{FF2B5EF4-FFF2-40B4-BE49-F238E27FC236}">
                <a16:creationId xmlns:a16="http://schemas.microsoft.com/office/drawing/2014/main" id="{1461868A-C689-C2B7-847C-453ED392263F}"/>
              </a:ext>
            </a:extLst>
          </p:cNvPr>
          <p:cNvSpPr txBox="1">
            <a:spLocks/>
          </p:cNvSpPr>
          <p:nvPr/>
        </p:nvSpPr>
        <p:spPr>
          <a:xfrm>
            <a:off x="2962824" y="3734380"/>
            <a:ext cx="6803136" cy="365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b="1" dirty="0" err="1">
                <a:latin typeface="Arial" panose="020B0604020202020204" pitchFamily="34" charset="0"/>
              </a:rPr>
              <a:t>Name</a:t>
            </a:r>
            <a:r>
              <a:rPr lang="es-ES" sz="2000" b="1" dirty="0">
                <a:latin typeface="Arial" panose="020B0604020202020204" pitchFamily="34" charset="0"/>
              </a:rPr>
              <a:t>: </a:t>
            </a:r>
            <a:r>
              <a:rPr lang="es-ES" sz="2000" dirty="0">
                <a:latin typeface="Arial" panose="020B0604020202020204" pitchFamily="34" charset="0"/>
              </a:rPr>
              <a:t>Eruyn Andrés Morales Morales </a:t>
            </a:r>
          </a:p>
        </p:txBody>
      </p:sp>
      <p:sp>
        <p:nvSpPr>
          <p:cNvPr id="7" name="Subtítulo 2">
            <a:extLst>
              <a:ext uri="{FF2B5EF4-FFF2-40B4-BE49-F238E27FC236}">
                <a16:creationId xmlns:a16="http://schemas.microsoft.com/office/drawing/2014/main" id="{41224459-30C4-A94F-CAA2-831ADC9C8D21}"/>
              </a:ext>
            </a:extLst>
          </p:cNvPr>
          <p:cNvSpPr txBox="1">
            <a:spLocks/>
          </p:cNvSpPr>
          <p:nvPr/>
        </p:nvSpPr>
        <p:spPr>
          <a:xfrm>
            <a:off x="1905028" y="5158978"/>
            <a:ext cx="8071608" cy="5394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2400" b="1"/>
              <a:t>Date: </a:t>
            </a:r>
            <a:r>
              <a:rPr lang="es-ES" sz="2400" b="1" dirty="0"/>
              <a:t>14/12/2022</a:t>
            </a:r>
          </a:p>
        </p:txBody>
      </p:sp>
      <p:sp>
        <p:nvSpPr>
          <p:cNvPr id="8" name="Subtítulo 2">
            <a:extLst>
              <a:ext uri="{FF2B5EF4-FFF2-40B4-BE49-F238E27FC236}">
                <a16:creationId xmlns:a16="http://schemas.microsoft.com/office/drawing/2014/main" id="{7B0D780D-BE52-3667-7C9B-ECD67DE214C7}"/>
              </a:ext>
            </a:extLst>
          </p:cNvPr>
          <p:cNvSpPr txBox="1">
            <a:spLocks/>
          </p:cNvSpPr>
          <p:nvPr/>
        </p:nvSpPr>
        <p:spPr>
          <a:xfrm>
            <a:off x="2671531" y="2418826"/>
            <a:ext cx="7385723" cy="53941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GT" sz="2400" b="1" dirty="0" err="1">
                <a:effectLst/>
                <a:latin typeface="Arial" panose="020B0604020202020204" pitchFamily="34" charset="0"/>
                <a:ea typeface="Arial" panose="020B0604020202020204" pitchFamily="34" charset="0"/>
              </a:rPr>
              <a:t>Engineer</a:t>
            </a:r>
            <a:r>
              <a:rPr lang="es-GT" sz="2400" b="1" dirty="0">
                <a:effectLst/>
                <a:latin typeface="Arial" panose="020B0604020202020204" pitchFamily="34" charset="0"/>
                <a:ea typeface="Arial" panose="020B0604020202020204" pitchFamily="34" charset="0"/>
              </a:rPr>
              <a:t> Francisco Rene Ardón Guerra</a:t>
            </a:r>
          </a:p>
          <a:p>
            <a:endParaRPr lang="es-ES" b="1" dirty="0"/>
          </a:p>
        </p:txBody>
      </p:sp>
      <p:sp>
        <p:nvSpPr>
          <p:cNvPr id="4" name="Marcador de texto 4">
            <a:extLst>
              <a:ext uri="{FF2B5EF4-FFF2-40B4-BE49-F238E27FC236}">
                <a16:creationId xmlns:a16="http://schemas.microsoft.com/office/drawing/2014/main" id="{E5392552-EDA0-3999-C5F8-79A3D5A99712}"/>
              </a:ext>
            </a:extLst>
          </p:cNvPr>
          <p:cNvSpPr txBox="1">
            <a:spLocks/>
          </p:cNvSpPr>
          <p:nvPr/>
        </p:nvSpPr>
        <p:spPr>
          <a:xfrm>
            <a:off x="4247682" y="4494706"/>
            <a:ext cx="3386300" cy="539412"/>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b="1" dirty="0">
                <a:latin typeface="Arial" panose="020B0604020202020204" pitchFamily="34" charset="0"/>
              </a:rPr>
              <a:t>Carnet: 202046116</a:t>
            </a:r>
            <a:endParaRPr lang="es-ES" sz="2400" dirty="0">
              <a:latin typeface="Arial" panose="020B0604020202020204" pitchFamily="34"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BD8413-C238-49D7-A4E1-E8FEF1811A0E}"/>
              </a:ext>
            </a:extLst>
          </p:cNvPr>
          <p:cNvSpPr>
            <a:spLocks noGrp="1"/>
          </p:cNvSpPr>
          <p:nvPr>
            <p:ph type="title"/>
          </p:nvPr>
        </p:nvSpPr>
        <p:spPr>
          <a:xfrm>
            <a:off x="2803991" y="117120"/>
            <a:ext cx="6584018" cy="444616"/>
          </a:xfrm>
        </p:spPr>
        <p:txBody>
          <a:bodyPr rtlCol="0">
            <a:normAutofit/>
          </a:bodyPr>
          <a:lstStyle/>
          <a:p>
            <a:pPr rtl="0"/>
            <a:r>
              <a:rPr lang="es-GT" sz="2400" dirty="0">
                <a:effectLst/>
                <a:latin typeface="Arial" panose="020B0604020202020204" pitchFamily="34" charset="0"/>
                <a:ea typeface="Arial" panose="020B0604020202020204" pitchFamily="34" charset="0"/>
              </a:rPr>
              <a:t>Reseña histórica Arquitectura </a:t>
            </a:r>
            <a:r>
              <a:rPr lang="es-GT" sz="2400" dirty="0" err="1">
                <a:latin typeface="Arial" panose="020B0604020202020204" pitchFamily="34" charset="0"/>
                <a:ea typeface="Arial" panose="020B0604020202020204" pitchFamily="34" charset="0"/>
              </a:rPr>
              <a:t>V</a:t>
            </a:r>
            <a:r>
              <a:rPr lang="es-GT" sz="2400" dirty="0" err="1">
                <a:effectLst/>
                <a:latin typeface="Arial" panose="020B0604020202020204" pitchFamily="34" charset="0"/>
                <a:ea typeface="Arial" panose="020B0604020202020204" pitchFamily="34" charset="0"/>
              </a:rPr>
              <a:t>on</a:t>
            </a:r>
            <a:r>
              <a:rPr lang="es-GT" sz="2400" dirty="0">
                <a:effectLst/>
                <a:latin typeface="Arial" panose="020B0604020202020204" pitchFamily="34" charset="0"/>
                <a:ea typeface="Arial" panose="020B0604020202020204" pitchFamily="34" charset="0"/>
              </a:rPr>
              <a:t> Newman</a:t>
            </a:r>
            <a:endParaRPr lang="es-ES" sz="6600" dirty="0"/>
          </a:p>
        </p:txBody>
      </p:sp>
      <p:sp>
        <p:nvSpPr>
          <p:cNvPr id="5" name="Marcador de texto 4">
            <a:extLst>
              <a:ext uri="{FF2B5EF4-FFF2-40B4-BE49-F238E27FC236}">
                <a16:creationId xmlns:a16="http://schemas.microsoft.com/office/drawing/2014/main" id="{0A95F4DE-39B7-4CE2-BC1E-8B8AE662A895}"/>
              </a:ext>
            </a:extLst>
          </p:cNvPr>
          <p:cNvSpPr>
            <a:spLocks noGrp="1"/>
          </p:cNvSpPr>
          <p:nvPr>
            <p:ph type="body" idx="1"/>
          </p:nvPr>
        </p:nvSpPr>
        <p:spPr>
          <a:xfrm>
            <a:off x="589323" y="908298"/>
            <a:ext cx="7365069" cy="844975"/>
          </a:xfrm>
        </p:spPr>
        <p:txBody>
          <a:bodyPr rtlCol="0">
            <a:normAutofit/>
          </a:bodyPr>
          <a:lstStyle/>
          <a:p>
            <a:pPr algn="just" rtl="0"/>
            <a:r>
              <a:rPr lang="es-ES" i="0" dirty="0">
                <a:solidFill>
                  <a:schemeClr val="bg1"/>
                </a:solidFill>
                <a:effectLst/>
                <a:latin typeface="Verdana" panose="020B0604030504040204" pitchFamily="34" charset="0"/>
              </a:rPr>
              <a:t>El fundamento principal del modelo de </a:t>
            </a:r>
            <a:r>
              <a:rPr lang="es-ES" i="0" dirty="0" err="1">
                <a:solidFill>
                  <a:schemeClr val="bg1"/>
                </a:solidFill>
                <a:effectLst/>
                <a:latin typeface="Verdana" panose="020B0604030504040204" pitchFamily="34" charset="0"/>
              </a:rPr>
              <a:t>Von</a:t>
            </a:r>
            <a:r>
              <a:rPr lang="es-ES" i="0" dirty="0">
                <a:solidFill>
                  <a:schemeClr val="bg1"/>
                </a:solidFill>
                <a:effectLst/>
                <a:latin typeface="Verdana" panose="020B0604030504040204" pitchFamily="34" charset="0"/>
              </a:rPr>
              <a:t> Neumann es el pensamiento que el programa esté guardado internamente en una máquina.</a:t>
            </a:r>
            <a:endParaRPr lang="es-ES" dirty="0">
              <a:solidFill>
                <a:schemeClr val="bg1"/>
              </a:solidFill>
            </a:endParaRPr>
          </a:p>
        </p:txBody>
      </p:sp>
      <p:sp>
        <p:nvSpPr>
          <p:cNvPr id="2" name="Marcador de número de diapositiva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es-ES" smtClean="0"/>
              <a:pPr/>
              <a:t>2</a:t>
            </a:fld>
            <a:endParaRPr lang="es-ES"/>
          </a:p>
        </p:txBody>
      </p:sp>
      <p:pic>
        <p:nvPicPr>
          <p:cNvPr id="1030" name="Picture 6" descr="Arquitectura de Von Neumann - Wikipedia, la enciclopedia libre">
            <a:extLst>
              <a:ext uri="{FF2B5EF4-FFF2-40B4-BE49-F238E27FC236}">
                <a16:creationId xmlns:a16="http://schemas.microsoft.com/office/drawing/2014/main" id="{12830B06-B7C8-B423-DB1B-B0B770B4795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8285656" y="711559"/>
            <a:ext cx="3799812" cy="271744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D740FAC0-3D5E-6435-729A-6EBFFEEF6DC1}"/>
              </a:ext>
            </a:extLst>
          </p:cNvPr>
          <p:cNvSpPr txBox="1"/>
          <p:nvPr/>
        </p:nvSpPr>
        <p:spPr>
          <a:xfrm>
            <a:off x="258059" y="1753273"/>
            <a:ext cx="6121152" cy="369332"/>
          </a:xfrm>
          <a:prstGeom prst="rect">
            <a:avLst/>
          </a:prstGeom>
          <a:noFill/>
        </p:spPr>
        <p:txBody>
          <a:bodyPr wrap="square">
            <a:spAutoFit/>
          </a:bodyPr>
          <a:lstStyle/>
          <a:p>
            <a:pPr algn="l"/>
            <a:r>
              <a:rPr lang="es-GT" b="1" i="0" dirty="0">
                <a:solidFill>
                  <a:srgbClr val="000000"/>
                </a:solidFill>
                <a:effectLst/>
                <a:latin typeface="roboto" panose="020B0604020202020204" pitchFamily="2" charset="0"/>
              </a:rPr>
              <a:t>– Unidad central de procesamiento (CPU)</a:t>
            </a:r>
            <a:endParaRPr lang="es-GT" b="0" i="0" dirty="0">
              <a:solidFill>
                <a:srgbClr val="000000"/>
              </a:solidFill>
              <a:effectLst/>
              <a:latin typeface="roboto" panose="020B0604020202020204" pitchFamily="2" charset="0"/>
            </a:endParaRPr>
          </a:p>
        </p:txBody>
      </p:sp>
      <p:sp>
        <p:nvSpPr>
          <p:cNvPr id="8" name="CuadroTexto 7">
            <a:extLst>
              <a:ext uri="{FF2B5EF4-FFF2-40B4-BE49-F238E27FC236}">
                <a16:creationId xmlns:a16="http://schemas.microsoft.com/office/drawing/2014/main" id="{BDEFF05E-EB8B-D124-C2EE-50E3927E02D5}"/>
              </a:ext>
            </a:extLst>
          </p:cNvPr>
          <p:cNvSpPr txBox="1"/>
          <p:nvPr/>
        </p:nvSpPr>
        <p:spPr>
          <a:xfrm>
            <a:off x="206187" y="2132325"/>
            <a:ext cx="7913837" cy="738664"/>
          </a:xfrm>
          <a:prstGeom prst="rect">
            <a:avLst/>
          </a:prstGeom>
          <a:noFill/>
        </p:spPr>
        <p:txBody>
          <a:bodyPr wrap="square">
            <a:spAutoFit/>
          </a:bodyPr>
          <a:lstStyle/>
          <a:p>
            <a:r>
              <a:rPr lang="es-ES" sz="1400" b="0" i="0" dirty="0">
                <a:solidFill>
                  <a:schemeClr val="bg1"/>
                </a:solidFill>
                <a:effectLst/>
                <a:latin typeface="Verdana" panose="020B0604030504040204" pitchFamily="34" charset="0"/>
              </a:rPr>
              <a:t>Es el circuito digital que se encarga de ejecutar las instrucciones de un programa. Se le denomina también procesador. La CPU contiene la ALU, la unidad de control y un conjunto de registros.</a:t>
            </a:r>
            <a:endParaRPr lang="es-GT" sz="1400" dirty="0">
              <a:solidFill>
                <a:schemeClr val="bg1"/>
              </a:solidFill>
            </a:endParaRPr>
          </a:p>
        </p:txBody>
      </p:sp>
      <p:sp>
        <p:nvSpPr>
          <p:cNvPr id="10" name="CuadroTexto 9">
            <a:extLst>
              <a:ext uri="{FF2B5EF4-FFF2-40B4-BE49-F238E27FC236}">
                <a16:creationId xmlns:a16="http://schemas.microsoft.com/office/drawing/2014/main" id="{6343D380-62B0-BA6E-41F0-BAFC3236A571}"/>
              </a:ext>
            </a:extLst>
          </p:cNvPr>
          <p:cNvSpPr txBox="1"/>
          <p:nvPr/>
        </p:nvSpPr>
        <p:spPr>
          <a:xfrm>
            <a:off x="206187" y="2978896"/>
            <a:ext cx="6121152" cy="369332"/>
          </a:xfrm>
          <a:prstGeom prst="rect">
            <a:avLst/>
          </a:prstGeom>
          <a:noFill/>
        </p:spPr>
        <p:txBody>
          <a:bodyPr wrap="square">
            <a:spAutoFit/>
          </a:bodyPr>
          <a:lstStyle/>
          <a:p>
            <a:pPr algn="l"/>
            <a:r>
              <a:rPr lang="es-GT" b="1" i="0" dirty="0">
                <a:solidFill>
                  <a:srgbClr val="000000"/>
                </a:solidFill>
                <a:effectLst/>
                <a:latin typeface="roboto" panose="02000000000000000000" pitchFamily="2" charset="0"/>
              </a:rPr>
              <a:t>- Unidad aritmética y lógica (ALU)</a:t>
            </a:r>
            <a:endParaRPr lang="es-GT" b="0" i="0" dirty="0">
              <a:solidFill>
                <a:srgbClr val="000000"/>
              </a:solidFill>
              <a:effectLst/>
              <a:latin typeface="roboto" panose="02000000000000000000" pitchFamily="2" charset="0"/>
            </a:endParaRPr>
          </a:p>
        </p:txBody>
      </p:sp>
      <p:sp>
        <p:nvSpPr>
          <p:cNvPr id="12" name="CuadroTexto 11">
            <a:extLst>
              <a:ext uri="{FF2B5EF4-FFF2-40B4-BE49-F238E27FC236}">
                <a16:creationId xmlns:a16="http://schemas.microsoft.com/office/drawing/2014/main" id="{881D7516-2E1A-4C88-4CF3-776CFBC03B38}"/>
              </a:ext>
            </a:extLst>
          </p:cNvPr>
          <p:cNvSpPr txBox="1"/>
          <p:nvPr/>
        </p:nvSpPr>
        <p:spPr>
          <a:xfrm>
            <a:off x="206186" y="3323862"/>
            <a:ext cx="7913837" cy="523220"/>
          </a:xfrm>
          <a:prstGeom prst="rect">
            <a:avLst/>
          </a:prstGeom>
          <a:noFill/>
        </p:spPr>
        <p:txBody>
          <a:bodyPr wrap="square">
            <a:spAutoFit/>
          </a:bodyPr>
          <a:lstStyle/>
          <a:p>
            <a:pPr algn="just"/>
            <a:r>
              <a:rPr lang="es-ES" sz="1400" b="0" i="0" dirty="0">
                <a:solidFill>
                  <a:schemeClr val="bg1"/>
                </a:solidFill>
                <a:effectLst/>
                <a:latin typeface="Verdana" panose="020B0604030504040204" pitchFamily="34" charset="0"/>
              </a:rPr>
              <a:t>Esta parte de la arquitectura está involucrada únicamente en la realización de operaciones aritméticas y lógicas sobre los datos.</a:t>
            </a:r>
            <a:endParaRPr lang="es-GT" sz="1400" dirty="0">
              <a:solidFill>
                <a:schemeClr val="bg1"/>
              </a:solidFill>
            </a:endParaRPr>
          </a:p>
        </p:txBody>
      </p:sp>
      <p:sp>
        <p:nvSpPr>
          <p:cNvPr id="14" name="CuadroTexto 13">
            <a:extLst>
              <a:ext uri="{FF2B5EF4-FFF2-40B4-BE49-F238E27FC236}">
                <a16:creationId xmlns:a16="http://schemas.microsoft.com/office/drawing/2014/main" id="{EDB806E0-B340-FE00-3A3D-E38A882BF127}"/>
              </a:ext>
            </a:extLst>
          </p:cNvPr>
          <p:cNvSpPr txBox="1"/>
          <p:nvPr/>
        </p:nvSpPr>
        <p:spPr>
          <a:xfrm>
            <a:off x="258059" y="3930623"/>
            <a:ext cx="6121152" cy="369332"/>
          </a:xfrm>
          <a:prstGeom prst="rect">
            <a:avLst/>
          </a:prstGeom>
          <a:noFill/>
        </p:spPr>
        <p:txBody>
          <a:bodyPr wrap="square">
            <a:spAutoFit/>
          </a:bodyPr>
          <a:lstStyle/>
          <a:p>
            <a:pPr algn="l"/>
            <a:r>
              <a:rPr lang="es-GT" b="1" i="0" dirty="0">
                <a:solidFill>
                  <a:srgbClr val="000000"/>
                </a:solidFill>
                <a:effectLst/>
                <a:latin typeface="roboto" panose="02000000000000000000" pitchFamily="2" charset="0"/>
              </a:rPr>
              <a:t>- Unidad de control</a:t>
            </a:r>
            <a:endParaRPr lang="es-GT" b="0" i="0" dirty="0">
              <a:solidFill>
                <a:srgbClr val="000000"/>
              </a:solidFill>
              <a:effectLst/>
              <a:latin typeface="roboto" panose="02000000000000000000" pitchFamily="2" charset="0"/>
            </a:endParaRPr>
          </a:p>
        </p:txBody>
      </p:sp>
      <p:sp>
        <p:nvSpPr>
          <p:cNvPr id="16" name="CuadroTexto 15">
            <a:extLst>
              <a:ext uri="{FF2B5EF4-FFF2-40B4-BE49-F238E27FC236}">
                <a16:creationId xmlns:a16="http://schemas.microsoft.com/office/drawing/2014/main" id="{A074BBFC-B0E2-F81E-A2C9-18467B58BF37}"/>
              </a:ext>
            </a:extLst>
          </p:cNvPr>
          <p:cNvSpPr txBox="1"/>
          <p:nvPr/>
        </p:nvSpPr>
        <p:spPr>
          <a:xfrm>
            <a:off x="142648" y="4273975"/>
            <a:ext cx="10608210" cy="307777"/>
          </a:xfrm>
          <a:prstGeom prst="rect">
            <a:avLst/>
          </a:prstGeom>
          <a:noFill/>
        </p:spPr>
        <p:txBody>
          <a:bodyPr wrap="square">
            <a:spAutoFit/>
          </a:bodyPr>
          <a:lstStyle/>
          <a:p>
            <a:r>
              <a:rPr lang="es-ES" sz="1400" b="0" i="0" dirty="0">
                <a:solidFill>
                  <a:schemeClr val="bg1"/>
                </a:solidFill>
                <a:effectLst/>
                <a:latin typeface="Verdana" panose="020B0604030504040204" pitchFamily="34" charset="0"/>
              </a:rPr>
              <a:t>La unidad de control gestionará el proceso de mover los datos y programas desde y hacia la memoria.</a:t>
            </a:r>
            <a:endParaRPr lang="es-GT" sz="1400" dirty="0">
              <a:solidFill>
                <a:schemeClr val="bg1"/>
              </a:solidFill>
            </a:endParaRPr>
          </a:p>
        </p:txBody>
      </p:sp>
      <p:sp>
        <p:nvSpPr>
          <p:cNvPr id="18" name="CuadroTexto 17">
            <a:extLst>
              <a:ext uri="{FF2B5EF4-FFF2-40B4-BE49-F238E27FC236}">
                <a16:creationId xmlns:a16="http://schemas.microsoft.com/office/drawing/2014/main" id="{912EC9BE-BDC1-289A-5B58-AC9DD3F2E0A7}"/>
              </a:ext>
            </a:extLst>
          </p:cNvPr>
          <p:cNvSpPr txBox="1"/>
          <p:nvPr/>
        </p:nvSpPr>
        <p:spPr>
          <a:xfrm>
            <a:off x="242397" y="4555772"/>
            <a:ext cx="6121152" cy="369332"/>
          </a:xfrm>
          <a:prstGeom prst="rect">
            <a:avLst/>
          </a:prstGeom>
          <a:noFill/>
        </p:spPr>
        <p:txBody>
          <a:bodyPr wrap="square">
            <a:spAutoFit/>
          </a:bodyPr>
          <a:lstStyle/>
          <a:p>
            <a:pPr algn="l"/>
            <a:r>
              <a:rPr lang="es-GT" b="1" i="0" dirty="0">
                <a:solidFill>
                  <a:srgbClr val="000000"/>
                </a:solidFill>
                <a:effectLst/>
                <a:latin typeface="roboto" panose="02000000000000000000" pitchFamily="2" charset="0"/>
              </a:rPr>
              <a:t>– Memoria</a:t>
            </a:r>
            <a:endParaRPr lang="es-GT" b="0" i="0" dirty="0">
              <a:solidFill>
                <a:srgbClr val="000000"/>
              </a:solidFill>
              <a:effectLst/>
              <a:latin typeface="roboto" panose="02000000000000000000" pitchFamily="2" charset="0"/>
            </a:endParaRPr>
          </a:p>
        </p:txBody>
      </p:sp>
      <p:sp>
        <p:nvSpPr>
          <p:cNvPr id="20" name="CuadroTexto 19">
            <a:extLst>
              <a:ext uri="{FF2B5EF4-FFF2-40B4-BE49-F238E27FC236}">
                <a16:creationId xmlns:a16="http://schemas.microsoft.com/office/drawing/2014/main" id="{FDA9B42C-C456-DBBB-D273-C8937FBE17A1}"/>
              </a:ext>
            </a:extLst>
          </p:cNvPr>
          <p:cNvSpPr txBox="1"/>
          <p:nvPr/>
        </p:nvSpPr>
        <p:spPr>
          <a:xfrm>
            <a:off x="142648" y="4863549"/>
            <a:ext cx="10066672" cy="523220"/>
          </a:xfrm>
          <a:prstGeom prst="rect">
            <a:avLst/>
          </a:prstGeom>
          <a:noFill/>
        </p:spPr>
        <p:txBody>
          <a:bodyPr wrap="square">
            <a:spAutoFit/>
          </a:bodyPr>
          <a:lstStyle/>
          <a:p>
            <a:r>
              <a:rPr lang="es-ES" sz="1400" b="0" i="0" dirty="0">
                <a:solidFill>
                  <a:schemeClr val="bg1"/>
                </a:solidFill>
                <a:effectLst/>
                <a:latin typeface="Verdana" panose="020B0604030504040204" pitchFamily="34" charset="0"/>
              </a:rPr>
              <a:t>La computadora tendrá una memoria que puede contener datos, así como el programa que procesa esos datos. En las computadoras modernas esta memoria es la RAM o memoria principal.</a:t>
            </a:r>
            <a:endParaRPr lang="es-GT" sz="1400" dirty="0">
              <a:solidFill>
                <a:schemeClr val="bg1"/>
              </a:solidFill>
            </a:endParaRPr>
          </a:p>
        </p:txBody>
      </p:sp>
      <p:sp>
        <p:nvSpPr>
          <p:cNvPr id="22" name="CuadroTexto 21">
            <a:extLst>
              <a:ext uri="{FF2B5EF4-FFF2-40B4-BE49-F238E27FC236}">
                <a16:creationId xmlns:a16="http://schemas.microsoft.com/office/drawing/2014/main" id="{76357128-6901-0DE9-B247-B2A8305B2972}"/>
              </a:ext>
            </a:extLst>
          </p:cNvPr>
          <p:cNvSpPr txBox="1"/>
          <p:nvPr/>
        </p:nvSpPr>
        <p:spPr>
          <a:xfrm>
            <a:off x="142648" y="5386769"/>
            <a:ext cx="6121152" cy="369332"/>
          </a:xfrm>
          <a:prstGeom prst="rect">
            <a:avLst/>
          </a:prstGeom>
          <a:noFill/>
        </p:spPr>
        <p:txBody>
          <a:bodyPr wrap="square">
            <a:spAutoFit/>
          </a:bodyPr>
          <a:lstStyle/>
          <a:p>
            <a:pPr algn="l"/>
            <a:r>
              <a:rPr lang="es-GT" b="1" i="0" dirty="0">
                <a:solidFill>
                  <a:srgbClr val="000000"/>
                </a:solidFill>
                <a:effectLst/>
                <a:latin typeface="roboto" panose="02000000000000000000" pitchFamily="2" charset="0"/>
              </a:rPr>
              <a:t>– Dispositivos de Entrada-salida</a:t>
            </a:r>
            <a:endParaRPr lang="es-GT" b="0" i="0" dirty="0">
              <a:solidFill>
                <a:srgbClr val="000000"/>
              </a:solidFill>
              <a:effectLst/>
              <a:latin typeface="roboto" panose="02000000000000000000" pitchFamily="2" charset="0"/>
            </a:endParaRPr>
          </a:p>
        </p:txBody>
      </p:sp>
      <p:sp>
        <p:nvSpPr>
          <p:cNvPr id="24" name="CuadroTexto 23">
            <a:extLst>
              <a:ext uri="{FF2B5EF4-FFF2-40B4-BE49-F238E27FC236}">
                <a16:creationId xmlns:a16="http://schemas.microsoft.com/office/drawing/2014/main" id="{EC24B3E1-0287-EEF1-AAF1-9D5CE63769DF}"/>
              </a:ext>
            </a:extLst>
          </p:cNvPr>
          <p:cNvSpPr txBox="1"/>
          <p:nvPr/>
        </p:nvSpPr>
        <p:spPr>
          <a:xfrm>
            <a:off x="142648" y="5723128"/>
            <a:ext cx="10319081" cy="523220"/>
          </a:xfrm>
          <a:prstGeom prst="rect">
            <a:avLst/>
          </a:prstGeom>
          <a:noFill/>
        </p:spPr>
        <p:txBody>
          <a:bodyPr wrap="square">
            <a:spAutoFit/>
          </a:bodyPr>
          <a:lstStyle/>
          <a:p>
            <a:pPr algn="just"/>
            <a:r>
              <a:rPr lang="es-ES" sz="1400" b="0" i="0" dirty="0">
                <a:solidFill>
                  <a:schemeClr val="bg1"/>
                </a:solidFill>
                <a:effectLst/>
                <a:latin typeface="Verdana" panose="020B0604030504040204" pitchFamily="34" charset="0"/>
              </a:rPr>
              <a:t>Esta arquitectura permite plasmar la idea que una persona necesita interactuar con la máquina, a través de los dispositivos de entrada-salida.</a:t>
            </a:r>
            <a:endParaRPr lang="es-GT" sz="14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380556" cy="535531"/>
          </a:xfrm>
        </p:spPr>
        <p:txBody>
          <a:bodyPr rtlCol="0"/>
          <a:lstStyle/>
          <a:p>
            <a:pPr algn="ctr"/>
            <a:r>
              <a:rPr lang="pt-BR" b="1" i="0" dirty="0" err="1">
                <a:effectLst/>
                <a:latin typeface="RalewayRegular"/>
              </a:rPr>
              <a:t>Arquitectura</a:t>
            </a:r>
            <a:r>
              <a:rPr lang="pt-BR" b="1" i="0" dirty="0">
                <a:effectLst/>
                <a:latin typeface="RalewayRegular"/>
              </a:rPr>
              <a:t> de Los </a:t>
            </a:r>
            <a:r>
              <a:rPr lang="pt-BR" b="1" i="0" dirty="0" err="1">
                <a:effectLst/>
                <a:latin typeface="RalewayRegular"/>
              </a:rPr>
              <a:t>Microprocesadores</a:t>
            </a:r>
            <a:r>
              <a:rPr lang="pt-BR" b="1" i="0" dirty="0">
                <a:effectLst/>
                <a:latin typeface="RalewayRegular"/>
              </a:rPr>
              <a:t> de 16 a 32 Bits</a:t>
            </a:r>
          </a:p>
        </p:txBody>
      </p:sp>
      <p:sp>
        <p:nvSpPr>
          <p:cNvPr id="2" name="Marcador de número de diapositiva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es-ES" smtClean="0"/>
              <a:pPr rtl="0"/>
              <a:t>3</a:t>
            </a:fld>
            <a:endParaRPr lang="es-ES"/>
          </a:p>
        </p:txBody>
      </p:sp>
      <p:sp>
        <p:nvSpPr>
          <p:cNvPr id="4" name="Marcador de texto 3">
            <a:extLst>
              <a:ext uri="{FF2B5EF4-FFF2-40B4-BE49-F238E27FC236}">
                <a16:creationId xmlns:a16="http://schemas.microsoft.com/office/drawing/2014/main" id="{859F0974-BBD4-5FEF-B025-CAAD72FDC241}"/>
              </a:ext>
            </a:extLst>
          </p:cNvPr>
          <p:cNvSpPr>
            <a:spLocks noGrp="1"/>
          </p:cNvSpPr>
          <p:nvPr>
            <p:ph type="body" sz="quarter" idx="13"/>
          </p:nvPr>
        </p:nvSpPr>
        <p:spPr/>
        <p:txBody>
          <a:bodyPr/>
          <a:lstStyle/>
          <a:p>
            <a:r>
              <a:rPr lang="es-GT" sz="1800" b="1" i="0" u="none" strike="noStrike" baseline="0" dirty="0">
                <a:latin typeface="Posterama" panose="020B0502040204020203" pitchFamily="34" charset="0"/>
              </a:rPr>
              <a:t>Microprocesadores de 16 bits</a:t>
            </a:r>
          </a:p>
          <a:p>
            <a:pPr algn="just"/>
            <a:r>
              <a:rPr lang="es-ES" sz="1800" b="1" i="0" u="none" strike="noStrike" baseline="0" dirty="0">
                <a:solidFill>
                  <a:srgbClr val="000000"/>
                </a:solidFill>
                <a:latin typeface="Avenir Next LT Pro" panose="020B0604020202020204" pitchFamily="34" charset="0"/>
              </a:rPr>
              <a:t>Los procesadores de 16 bits son más conocidos por Intel 8086. Un entero de 16 bits puede almacenar 216 valores diferentes. El rango de números enteros sin signo que se pueden almacenar en 16 bits va de 0 a 65535; usando complemento a dos, el rango de valores posibles va de 32768 a 32767.</a:t>
            </a:r>
          </a:p>
          <a:p>
            <a:pPr algn="just"/>
            <a:r>
              <a:rPr lang="es-GT" sz="1800" b="1" i="0" u="none" strike="noStrike" baseline="0" dirty="0">
                <a:latin typeface="Posterama" panose="020B0502040204020203" pitchFamily="34" charset="0"/>
              </a:rPr>
              <a:t>Microprocesadores de 32 bits</a:t>
            </a:r>
          </a:p>
          <a:p>
            <a:pPr algn="just"/>
            <a:r>
              <a:rPr lang="es-ES" sz="1800" b="1" i="0" u="none" strike="noStrike" baseline="0" dirty="0">
                <a:solidFill>
                  <a:srgbClr val="000000"/>
                </a:solidFill>
                <a:latin typeface="Avenir Next LT Pro" panose="020B0604020202020204" pitchFamily="34" charset="0"/>
              </a:rPr>
              <a:t>Teniendo 32 bits se pueden direccionar 232 celdas de memoria lo que equivale a 4096 MB. </a:t>
            </a:r>
            <a:endParaRPr lang="es-GT" b="1" dirty="0"/>
          </a:p>
        </p:txBody>
      </p:sp>
      <p:pic>
        <p:nvPicPr>
          <p:cNvPr id="2050" name="Picture 2" descr="32-64-bits">
            <a:extLst>
              <a:ext uri="{FF2B5EF4-FFF2-40B4-BE49-F238E27FC236}">
                <a16:creationId xmlns:a16="http://schemas.microsoft.com/office/drawing/2014/main" id="{356D2815-1461-C8DA-5C66-85A760BF3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637" y="2090183"/>
            <a:ext cx="4622584" cy="231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es-ES" dirty="0"/>
              <a:t>Componentes que lo Componen</a:t>
            </a:r>
          </a:p>
        </p:txBody>
      </p:sp>
      <p:sp>
        <p:nvSpPr>
          <p:cNvPr id="2" name="Marcador de número de diapositiva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s-ES" smtClean="0"/>
              <a:pPr rtl="0"/>
              <a:t>4</a:t>
            </a:fld>
            <a:endParaRPr lang="es-ES"/>
          </a:p>
        </p:txBody>
      </p:sp>
      <p:sp>
        <p:nvSpPr>
          <p:cNvPr id="7" name="Marcador de texto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es-ES" dirty="0"/>
              <a:t>Espacios de Entrada/Salida</a:t>
            </a:r>
          </a:p>
        </p:txBody>
      </p:sp>
      <p:sp>
        <p:nvSpPr>
          <p:cNvPr id="5" name="Marcador de texto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es-ES" dirty="0"/>
              <a:t>Modo real y segmentación de memoria</a:t>
            </a:r>
          </a:p>
        </p:txBody>
      </p:sp>
      <p:sp>
        <p:nvSpPr>
          <p:cNvPr id="8" name="Marcador de texto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algn="just" rtl="0"/>
            <a:r>
              <a:rPr lang="es-ES" b="1" i="0" dirty="0">
                <a:solidFill>
                  <a:schemeClr val="tx1">
                    <a:lumMod val="95000"/>
                    <a:lumOff val="5000"/>
                  </a:schemeClr>
                </a:solidFill>
                <a:effectLst/>
                <a:latin typeface="ProximaNova"/>
              </a:rPr>
              <a:t>Entrada:  </a:t>
            </a:r>
            <a:r>
              <a:rPr lang="es-ES" b="1" i="0" dirty="0">
                <a:effectLst/>
                <a:latin typeface="ProximaNova"/>
              </a:rPr>
              <a:t>Se utilizan para introducir datos y señales desde el medio exterior hacia la unidad de procesamiento de la computadora para que sean procesados.</a:t>
            </a:r>
          </a:p>
          <a:p>
            <a:pPr marL="0" indent="0" rtl="0">
              <a:buNone/>
            </a:pPr>
            <a:endParaRPr lang="es-ES" b="1" i="0" dirty="0">
              <a:effectLst/>
              <a:latin typeface="ProximaNova"/>
            </a:endParaRPr>
          </a:p>
          <a:p>
            <a:pPr algn="just"/>
            <a:r>
              <a:rPr lang="es-ES" b="1" dirty="0">
                <a:solidFill>
                  <a:schemeClr val="tx1">
                    <a:lumMod val="95000"/>
                    <a:lumOff val="5000"/>
                  </a:schemeClr>
                </a:solidFill>
                <a:latin typeface="ProximaNova"/>
              </a:rPr>
              <a:t>Salida</a:t>
            </a:r>
            <a:r>
              <a:rPr lang="es-ES" b="1" i="0" dirty="0">
                <a:solidFill>
                  <a:schemeClr val="tx1">
                    <a:lumMod val="95000"/>
                    <a:lumOff val="5000"/>
                  </a:schemeClr>
                </a:solidFill>
                <a:effectLst/>
                <a:latin typeface="ProximaNova"/>
              </a:rPr>
              <a:t>:  </a:t>
            </a:r>
            <a:r>
              <a:rPr lang="es-ES" b="1" i="0" dirty="0">
                <a:effectLst/>
                <a:latin typeface="ProximaNova"/>
              </a:rPr>
              <a:t>Reproducen hacia el exterior lo que ocurre en la computadora, de modo que la información pueda ser conocida por el usuario.</a:t>
            </a:r>
            <a:br>
              <a:rPr lang="es-ES" b="0" i="0" dirty="0">
                <a:solidFill>
                  <a:srgbClr val="000000"/>
                </a:solidFill>
                <a:effectLst/>
                <a:latin typeface="ProximaNova"/>
              </a:rPr>
            </a:br>
            <a:br>
              <a:rPr lang="es-ES" b="0" i="0" dirty="0">
                <a:solidFill>
                  <a:srgbClr val="000000"/>
                </a:solidFill>
                <a:effectLst/>
                <a:latin typeface="ProximaNova"/>
              </a:rPr>
            </a:br>
            <a:br>
              <a:rPr lang="es-ES" b="0" i="0" dirty="0">
                <a:solidFill>
                  <a:srgbClr val="000000"/>
                </a:solidFill>
                <a:effectLst/>
                <a:latin typeface="ProximaNova"/>
              </a:rPr>
            </a:br>
            <a:endParaRPr lang="es-ES" b="0" i="0" dirty="0">
              <a:solidFill>
                <a:srgbClr val="000000"/>
              </a:solidFill>
              <a:effectLst/>
              <a:latin typeface="ProximaNova"/>
            </a:endParaRPr>
          </a:p>
          <a:p>
            <a:pPr rtl="0"/>
            <a:endParaRPr lang="es-ES" dirty="0"/>
          </a:p>
          <a:p>
            <a:pPr rtl="0"/>
            <a:endParaRPr lang="es-ES" dirty="0"/>
          </a:p>
        </p:txBody>
      </p:sp>
      <p:sp>
        <p:nvSpPr>
          <p:cNvPr id="6" name="Marcador de texto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algn="just" rtl="0"/>
            <a:r>
              <a:rPr lang="es-ES" b="1" dirty="0"/>
              <a:t>La segmentación de memoria en modo real es una técnica que introdujo INTEL para poder dividir la memoria el bloques de 64 </a:t>
            </a:r>
            <a:r>
              <a:rPr lang="es-ES" b="1" dirty="0" err="1"/>
              <a:t>Kbytes</a:t>
            </a:r>
            <a:r>
              <a:rPr lang="es-ES" b="1" dirty="0"/>
              <a:t>, este tamaño era el máximo espacio de direcciones  memoria  que tenían los procesadores anteriores a la PC, es decir los de 8 bits, de esta forma se simulaban varios espacios de memoria similares a los que manejaban dichos procesadores.</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399495" y="542925"/>
            <a:ext cx="6131141" cy="535531"/>
          </a:xfrm>
        </p:spPr>
        <p:txBody>
          <a:bodyPr rtlCol="0"/>
          <a:lstStyle/>
          <a:p>
            <a:pPr algn="ctr" rtl="0"/>
            <a:r>
              <a:rPr lang="es-ES" dirty="0"/>
              <a:t>Buses y sus tipos</a:t>
            </a:r>
          </a:p>
        </p:txBody>
      </p:sp>
      <p:sp>
        <p:nvSpPr>
          <p:cNvPr id="2" name="Marcador de número de diapositiva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es-ES" smtClean="0"/>
              <a:pPr rtl="0"/>
              <a:t>5</a:t>
            </a:fld>
            <a:endParaRPr lang="es-ES"/>
          </a:p>
        </p:txBody>
      </p:sp>
      <p:sp>
        <p:nvSpPr>
          <p:cNvPr id="8" name="Marcador de texto 7">
            <a:extLst>
              <a:ext uri="{FF2B5EF4-FFF2-40B4-BE49-F238E27FC236}">
                <a16:creationId xmlns:a16="http://schemas.microsoft.com/office/drawing/2014/main" id="{47DC4E62-1A34-4F98-A451-214F1808519C}"/>
              </a:ext>
            </a:extLst>
          </p:cNvPr>
          <p:cNvSpPr>
            <a:spLocks noGrp="1"/>
          </p:cNvSpPr>
          <p:nvPr>
            <p:ph type="body" sz="quarter" idx="2"/>
          </p:nvPr>
        </p:nvSpPr>
        <p:spPr>
          <a:xfrm>
            <a:off x="133078" y="1426631"/>
            <a:ext cx="11374519" cy="4888444"/>
          </a:xfrm>
        </p:spPr>
        <p:txBody>
          <a:bodyPr rtlCol="0">
            <a:normAutofit/>
          </a:bodyPr>
          <a:lstStyle/>
          <a:p>
            <a:pPr algn="just" rtl="0"/>
            <a:r>
              <a:rPr lang="es-ES" sz="1600" b="1" i="0" dirty="0">
                <a:effectLst/>
                <a:latin typeface="Arial" panose="020B0604020202020204" pitchFamily="34" charset="0"/>
              </a:rPr>
              <a:t>Un bus se puede definir como una línea de interconexión portadora de información, constituida por varios hilos conductores (en sentido físico) o varios canales (en sentido de la lógica), por cada una de las cuales se transporta un bit de información.</a:t>
            </a:r>
            <a:endParaRPr lang="es-ES" sz="1600" b="1" dirty="0">
              <a:latin typeface="Arial" panose="020B0604020202020204" pitchFamily="34" charset="0"/>
            </a:endParaRPr>
          </a:p>
          <a:p>
            <a:pPr marL="0" indent="0" algn="ctr" rtl="0">
              <a:buNone/>
            </a:pPr>
            <a:r>
              <a:rPr lang="es-ES" sz="1600" b="1" dirty="0">
                <a:solidFill>
                  <a:schemeClr val="accent1">
                    <a:lumMod val="60000"/>
                    <a:lumOff val="40000"/>
                  </a:schemeClr>
                </a:solidFill>
                <a:latin typeface="Arial" panose="020B0604020202020204" pitchFamily="34" charset="0"/>
              </a:rPr>
              <a:t>Tipos de Buses</a:t>
            </a:r>
          </a:p>
          <a:p>
            <a:pPr marL="0" indent="0" algn="l">
              <a:buNone/>
            </a:pPr>
            <a:r>
              <a:rPr lang="es-ES" sz="1600" b="1" i="0" dirty="0">
                <a:solidFill>
                  <a:schemeClr val="accent6">
                    <a:lumMod val="40000"/>
                    <a:lumOff val="60000"/>
                  </a:schemeClr>
                </a:solidFill>
                <a:effectLst/>
                <a:latin typeface="Arial" panose="020B0604020202020204" pitchFamily="34" charset="0"/>
              </a:rPr>
              <a:t>- Bus paralelo</a:t>
            </a:r>
            <a:endParaRPr lang="es-ES" sz="1600" b="0" i="0" dirty="0">
              <a:solidFill>
                <a:schemeClr val="accent6">
                  <a:lumMod val="40000"/>
                  <a:lumOff val="60000"/>
                </a:schemeClr>
              </a:solidFill>
              <a:effectLst/>
              <a:latin typeface="Arial" panose="020B0604020202020204" pitchFamily="34" charset="0"/>
            </a:endParaRPr>
          </a:p>
          <a:p>
            <a:pPr algn="l"/>
            <a:r>
              <a:rPr lang="es-ES" sz="1600" b="1" i="0" dirty="0">
                <a:effectLst/>
                <a:latin typeface="Arial" panose="020B0604020202020204" pitchFamily="34" charset="0"/>
              </a:rPr>
              <a:t>Es un bus en el cual los datos son enviados por bytes al mismo tiempo, con la ayuda de varias líneas que tienen funciones fijas.</a:t>
            </a:r>
          </a:p>
          <a:p>
            <a:pPr algn="l"/>
            <a:endParaRPr lang="es-ES" sz="1600" b="1" dirty="0">
              <a:latin typeface="Arial" panose="020B0604020202020204" pitchFamily="34" charset="0"/>
            </a:endParaRPr>
          </a:p>
          <a:p>
            <a:pPr marL="0" indent="0" algn="l">
              <a:buNone/>
            </a:pPr>
            <a:endParaRPr lang="es-ES" sz="1600" b="1" i="0" dirty="0">
              <a:effectLst/>
              <a:latin typeface="Arial" panose="020B0604020202020204" pitchFamily="34" charset="0"/>
            </a:endParaRPr>
          </a:p>
          <a:p>
            <a:pPr marL="0" indent="0" algn="l">
              <a:buNone/>
            </a:pPr>
            <a:r>
              <a:rPr lang="es-ES" sz="1600" b="1" i="0" dirty="0">
                <a:solidFill>
                  <a:schemeClr val="accent6">
                    <a:lumMod val="40000"/>
                    <a:lumOff val="60000"/>
                  </a:schemeClr>
                </a:solidFill>
                <a:effectLst/>
                <a:latin typeface="Arial" panose="020B0604020202020204" pitchFamily="34" charset="0"/>
              </a:rPr>
              <a:t>- Bus serial</a:t>
            </a:r>
            <a:endParaRPr lang="es-ES" sz="1600" b="0" i="0" dirty="0">
              <a:solidFill>
                <a:schemeClr val="accent6">
                  <a:lumMod val="40000"/>
                  <a:lumOff val="60000"/>
                </a:schemeClr>
              </a:solidFill>
              <a:effectLst/>
              <a:latin typeface="Arial" panose="020B0604020202020204" pitchFamily="34" charset="0"/>
            </a:endParaRPr>
          </a:p>
          <a:p>
            <a:pPr algn="l"/>
            <a:r>
              <a:rPr lang="es-ES" sz="1600" b="1" i="0" dirty="0">
                <a:effectLst/>
                <a:latin typeface="Arial" panose="020B0604020202020204" pitchFamily="34" charset="0"/>
              </a:rPr>
              <a:t>En este los datos son enviados, bit a bit y se reconstruyen por medio de registros o rutinas de software.</a:t>
            </a:r>
          </a:p>
          <a:p>
            <a:pPr marL="0" indent="0" algn="l">
              <a:buNone/>
            </a:pPr>
            <a:endParaRPr lang="es-ES" sz="1600" b="1" i="0" dirty="0">
              <a:effectLst/>
              <a:latin typeface="Arial" panose="020B0604020202020204" pitchFamily="34" charset="0"/>
            </a:endParaRPr>
          </a:p>
          <a:p>
            <a:pPr algn="l"/>
            <a:endParaRPr lang="es-ES" sz="1600" b="1" dirty="0">
              <a:latin typeface="Arial" panose="020B0604020202020204" pitchFamily="34" charset="0"/>
            </a:endParaRPr>
          </a:p>
          <a:p>
            <a:pPr algn="l"/>
            <a:endParaRPr lang="es-ES" sz="1600" b="1" i="0" dirty="0">
              <a:effectLst/>
              <a:latin typeface="Arial" panose="020B0604020202020204" pitchFamily="34" charset="0"/>
            </a:endParaRPr>
          </a:p>
          <a:p>
            <a:pPr algn="just" rtl="0"/>
            <a:endParaRPr lang="es-ES" sz="1600" b="1" dirty="0"/>
          </a:p>
        </p:txBody>
      </p:sp>
      <p:pic>
        <p:nvPicPr>
          <p:cNvPr id="3074" name="Picture 2">
            <a:extLst>
              <a:ext uri="{FF2B5EF4-FFF2-40B4-BE49-F238E27FC236}">
                <a16:creationId xmlns:a16="http://schemas.microsoft.com/office/drawing/2014/main" id="{0FDA1E30-03E5-0BB2-79EE-398893D68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824" y="3336037"/>
            <a:ext cx="1394255" cy="104290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A380869-7A82-8726-AE7A-0FDAA85C6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682" y="4942692"/>
            <a:ext cx="1925310" cy="80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813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316801" y="593259"/>
            <a:ext cx="11214100" cy="424732"/>
          </a:xfrm>
        </p:spPr>
        <p:txBody>
          <a:bodyPr rtlCol="0"/>
          <a:lstStyle/>
          <a:p>
            <a:r>
              <a:rPr lang="es-GT" sz="2400" u="none" strike="noStrike" dirty="0">
                <a:effectLst/>
                <a:latin typeface="Arial" panose="020B0604020202020204" pitchFamily="34" charset="0"/>
                <a:ea typeface="Arial" panose="020B0604020202020204" pitchFamily="34" charset="0"/>
              </a:rPr>
              <a:t>Valores binarios, hexadecimales y decimales.</a:t>
            </a:r>
            <a:endParaRPr lang="es-ES" sz="4000" dirty="0"/>
          </a:p>
        </p:txBody>
      </p:sp>
      <p:sp>
        <p:nvSpPr>
          <p:cNvPr id="19" name="Marcador de texto 18">
            <a:extLst>
              <a:ext uri="{FF2B5EF4-FFF2-40B4-BE49-F238E27FC236}">
                <a16:creationId xmlns:a16="http://schemas.microsoft.com/office/drawing/2014/main" id="{782206B1-586F-4254-9B36-D06C4E294ACF}"/>
              </a:ext>
            </a:extLst>
          </p:cNvPr>
          <p:cNvSpPr>
            <a:spLocks noGrp="1"/>
          </p:cNvSpPr>
          <p:nvPr>
            <p:ph type="body" sz="quarter" idx="18"/>
          </p:nvPr>
        </p:nvSpPr>
        <p:spPr>
          <a:xfrm>
            <a:off x="316801" y="2290146"/>
            <a:ext cx="3293306" cy="1463040"/>
          </a:xfrm>
        </p:spPr>
        <p:txBody>
          <a:bodyPr rtlCol="0"/>
          <a:lstStyle/>
          <a:p>
            <a:pPr algn="just" rtl="0"/>
            <a:r>
              <a:rPr lang="es-ES" dirty="0"/>
              <a:t>El sistema binario o valores binarios es una técnica de numeración donde solo se utilizan dos dígitos, el 0 y el 1.</a:t>
            </a:r>
          </a:p>
        </p:txBody>
      </p:sp>
      <p:sp>
        <p:nvSpPr>
          <p:cNvPr id="21" name="Marcador de texto 20">
            <a:extLst>
              <a:ext uri="{FF2B5EF4-FFF2-40B4-BE49-F238E27FC236}">
                <a16:creationId xmlns:a16="http://schemas.microsoft.com/office/drawing/2014/main" id="{1B8F0371-4F69-4131-91BF-9AB99E6EE89B}"/>
              </a:ext>
            </a:extLst>
          </p:cNvPr>
          <p:cNvSpPr>
            <a:spLocks noGrp="1"/>
          </p:cNvSpPr>
          <p:nvPr>
            <p:ph type="body" sz="quarter" idx="20"/>
          </p:nvPr>
        </p:nvSpPr>
        <p:spPr>
          <a:xfrm>
            <a:off x="4381092" y="2280004"/>
            <a:ext cx="3085517" cy="1463040"/>
          </a:xfrm>
        </p:spPr>
        <p:txBody>
          <a:bodyPr rtlCol="0"/>
          <a:lstStyle/>
          <a:p>
            <a:pPr rtl="0"/>
            <a:r>
              <a:rPr lang="es-ES" dirty="0"/>
              <a:t>El sistema hexadecimal es una técnica de numeración que tiene como base el 16. </a:t>
            </a:r>
          </a:p>
        </p:txBody>
      </p:sp>
      <p:sp>
        <p:nvSpPr>
          <p:cNvPr id="22" name="Marcador de texto 21">
            <a:extLst>
              <a:ext uri="{FF2B5EF4-FFF2-40B4-BE49-F238E27FC236}">
                <a16:creationId xmlns:a16="http://schemas.microsoft.com/office/drawing/2014/main" id="{78CACAF1-61EA-4605-A8FE-2EEE752B49FF}"/>
              </a:ext>
            </a:extLst>
          </p:cNvPr>
          <p:cNvSpPr>
            <a:spLocks noGrp="1"/>
          </p:cNvSpPr>
          <p:nvPr>
            <p:ph type="body" sz="quarter" idx="21"/>
          </p:nvPr>
        </p:nvSpPr>
        <p:spPr>
          <a:xfrm>
            <a:off x="8581893" y="2290146"/>
            <a:ext cx="3293306" cy="1463040"/>
          </a:xfrm>
        </p:spPr>
        <p:txBody>
          <a:bodyPr rtlCol="0"/>
          <a:lstStyle/>
          <a:p>
            <a:pPr algn="just" rtl="0"/>
            <a:r>
              <a:rPr lang="es-ES" dirty="0"/>
              <a:t>El sistema decimal es una técnica de numeración en la que las cantidades se representan utilizando como base aritmética el número diez y sus potencias.</a:t>
            </a:r>
          </a:p>
        </p:txBody>
      </p:sp>
      <p:sp>
        <p:nvSpPr>
          <p:cNvPr id="2" name="Marcador de número de diapositiva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es-ES" smtClean="0"/>
              <a:pPr rtl="0"/>
              <a:t>6</a:t>
            </a:fld>
            <a:endParaRPr lang="es-ES"/>
          </a:p>
        </p:txBody>
      </p:sp>
      <p:sp>
        <p:nvSpPr>
          <p:cNvPr id="6" name="Título 3">
            <a:extLst>
              <a:ext uri="{FF2B5EF4-FFF2-40B4-BE49-F238E27FC236}">
                <a16:creationId xmlns:a16="http://schemas.microsoft.com/office/drawing/2014/main" id="{E7D8AAF2-219D-D3CB-E119-741AF998BF9B}"/>
              </a:ext>
            </a:extLst>
          </p:cNvPr>
          <p:cNvSpPr txBox="1">
            <a:spLocks/>
          </p:cNvSpPr>
          <p:nvPr/>
        </p:nvSpPr>
        <p:spPr>
          <a:xfrm>
            <a:off x="4637289" y="1701073"/>
            <a:ext cx="2451566"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ctr"/>
            <a:r>
              <a:rPr lang="es-ES" sz="2400" dirty="0">
                <a:latin typeface="Arial" panose="020B0604020202020204" pitchFamily="34" charset="0"/>
              </a:rPr>
              <a:t>H</a:t>
            </a:r>
            <a:r>
              <a:rPr lang="es-GT" sz="2400" dirty="0" err="1">
                <a:latin typeface="Arial" panose="020B0604020202020204" pitchFamily="34" charset="0"/>
              </a:rPr>
              <a:t>exadecimales</a:t>
            </a:r>
            <a:endParaRPr lang="es-ES" sz="4000" dirty="0"/>
          </a:p>
        </p:txBody>
      </p:sp>
      <p:pic>
        <p:nvPicPr>
          <p:cNvPr id="4098" name="Picture 2" descr="Sistema binario - Wikipedia, la enciclopedia libre">
            <a:extLst>
              <a:ext uri="{FF2B5EF4-FFF2-40B4-BE49-F238E27FC236}">
                <a16:creationId xmlns:a16="http://schemas.microsoft.com/office/drawing/2014/main" id="{F60D044E-DFB1-F047-0C45-63C25677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01" y="3627632"/>
            <a:ext cx="2745181" cy="1347634"/>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C4F8A121-A54A-036F-6557-7992C97E8FB7}"/>
              </a:ext>
            </a:extLst>
          </p:cNvPr>
          <p:cNvSpPr txBox="1">
            <a:spLocks/>
          </p:cNvSpPr>
          <p:nvPr/>
        </p:nvSpPr>
        <p:spPr>
          <a:xfrm>
            <a:off x="8800634" y="1741308"/>
            <a:ext cx="2451566"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ctr"/>
            <a:r>
              <a:rPr lang="es-ES" sz="2400" dirty="0">
                <a:latin typeface="Arial" panose="020B0604020202020204" pitchFamily="34" charset="0"/>
              </a:rPr>
              <a:t>D</a:t>
            </a:r>
            <a:r>
              <a:rPr lang="es-GT" sz="2400" dirty="0" err="1">
                <a:latin typeface="Arial" panose="020B0604020202020204" pitchFamily="34" charset="0"/>
              </a:rPr>
              <a:t>ecimales</a:t>
            </a:r>
            <a:endParaRPr lang="es-ES" sz="4000" dirty="0"/>
          </a:p>
        </p:txBody>
      </p:sp>
      <p:sp>
        <p:nvSpPr>
          <p:cNvPr id="8" name="Título 3">
            <a:extLst>
              <a:ext uri="{FF2B5EF4-FFF2-40B4-BE49-F238E27FC236}">
                <a16:creationId xmlns:a16="http://schemas.microsoft.com/office/drawing/2014/main" id="{42AE7103-B89B-2E4B-F0FA-8B1C93DE4805}"/>
              </a:ext>
            </a:extLst>
          </p:cNvPr>
          <p:cNvSpPr txBox="1">
            <a:spLocks/>
          </p:cNvSpPr>
          <p:nvPr/>
        </p:nvSpPr>
        <p:spPr>
          <a:xfrm>
            <a:off x="662115" y="1741308"/>
            <a:ext cx="2451566" cy="4247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s-GT" sz="2400" dirty="0">
                <a:latin typeface="Arial" panose="020B0604020202020204" pitchFamily="34" charset="0"/>
                <a:ea typeface="Arial" panose="020B0604020202020204" pitchFamily="34" charset="0"/>
              </a:rPr>
              <a:t>Valores binarios</a:t>
            </a:r>
            <a:endParaRPr lang="es-ES" sz="4000" dirty="0"/>
          </a:p>
        </p:txBody>
      </p:sp>
      <p:pic>
        <p:nvPicPr>
          <p:cNvPr id="4100" name="Picture 4">
            <a:extLst>
              <a:ext uri="{FF2B5EF4-FFF2-40B4-BE49-F238E27FC236}">
                <a16:creationId xmlns:a16="http://schemas.microsoft.com/office/drawing/2014/main" id="{27C48E56-3BBD-ABDD-11A4-A8C716691D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839" r="50175" b="11501"/>
          <a:stretch/>
        </p:blipFill>
        <p:spPr bwMode="auto">
          <a:xfrm>
            <a:off x="6510691" y="3551102"/>
            <a:ext cx="2669266" cy="281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15E3981-F0D7-482C-A8E0-6A57700BECA7}"/>
              </a:ext>
            </a:extLst>
          </p:cNvPr>
          <p:cNvSpPr>
            <a:spLocks noGrp="1"/>
          </p:cNvSpPr>
          <p:nvPr>
            <p:ph type="title"/>
          </p:nvPr>
        </p:nvSpPr>
        <p:spPr>
          <a:xfrm>
            <a:off x="1728016" y="517758"/>
            <a:ext cx="3833885" cy="646331"/>
          </a:xfrm>
        </p:spPr>
        <p:txBody>
          <a:bodyPr rtlCol="0"/>
          <a:lstStyle/>
          <a:p>
            <a:r>
              <a:rPr lang="es-GT" sz="4000" u="none" strike="noStrike" dirty="0">
                <a:effectLst/>
                <a:latin typeface="Arial" panose="020B0604020202020204" pitchFamily="34" charset="0"/>
                <a:ea typeface="Arial" panose="020B0604020202020204" pitchFamily="34" charset="0"/>
              </a:rPr>
              <a:t>CISC y RISC</a:t>
            </a:r>
            <a:endParaRPr lang="es-ES" sz="6000" dirty="0"/>
          </a:p>
        </p:txBody>
      </p:sp>
      <p:sp>
        <p:nvSpPr>
          <p:cNvPr id="19" name="Marcador de texto 18">
            <a:extLst>
              <a:ext uri="{FF2B5EF4-FFF2-40B4-BE49-F238E27FC236}">
                <a16:creationId xmlns:a16="http://schemas.microsoft.com/office/drawing/2014/main" id="{782206B1-586F-4254-9B36-D06C4E294ACF}"/>
              </a:ext>
            </a:extLst>
          </p:cNvPr>
          <p:cNvSpPr>
            <a:spLocks noGrp="1"/>
          </p:cNvSpPr>
          <p:nvPr>
            <p:ph type="body" sz="quarter" idx="18"/>
          </p:nvPr>
        </p:nvSpPr>
        <p:spPr>
          <a:xfrm>
            <a:off x="358165" y="1499458"/>
            <a:ext cx="6042635" cy="1450438"/>
          </a:xfrm>
        </p:spPr>
        <p:txBody>
          <a:bodyPr rtlCol="0"/>
          <a:lstStyle/>
          <a:p>
            <a:pPr marL="285750" indent="-285750" rtl="0">
              <a:buFontTx/>
              <a:buChar char="-"/>
            </a:pPr>
            <a:r>
              <a:rPr lang="es-ES" sz="1600" b="1" dirty="0">
                <a:solidFill>
                  <a:schemeClr val="accent5">
                    <a:lumMod val="40000"/>
                    <a:lumOff val="60000"/>
                  </a:schemeClr>
                </a:solidFill>
              </a:rPr>
              <a:t>ARQUITECTURA CISC</a:t>
            </a:r>
          </a:p>
          <a:p>
            <a:pPr algn="just" rtl="0"/>
            <a:r>
              <a:rPr lang="es-ES" sz="1600" b="1" dirty="0"/>
              <a:t>Es un tipo de arquitectura de computadoras que promueve el uso de gran número de instrucciones, permitiendo operaciones complejas entre operandos situados en memoria o en registros internos.</a:t>
            </a:r>
          </a:p>
          <a:p>
            <a:pPr algn="just" rtl="0"/>
            <a:endParaRPr lang="es-ES" sz="1600" b="1" dirty="0"/>
          </a:p>
          <a:p>
            <a:pPr algn="just" rtl="0"/>
            <a:endParaRPr lang="es-ES" sz="1600" b="1" dirty="0"/>
          </a:p>
          <a:p>
            <a:pPr algn="just" rtl="0"/>
            <a:endParaRPr lang="es-ES" sz="1600" b="1" dirty="0"/>
          </a:p>
          <a:p>
            <a:pPr marL="285750" indent="-285750" rtl="0">
              <a:buFontTx/>
              <a:buChar char="-"/>
            </a:pPr>
            <a:r>
              <a:rPr lang="es-ES" sz="1600" b="1" dirty="0">
                <a:solidFill>
                  <a:schemeClr val="accent5">
                    <a:lumMod val="40000"/>
                    <a:lumOff val="60000"/>
                  </a:schemeClr>
                </a:solidFill>
              </a:rPr>
              <a:t>ARQUITECTURA RISC</a:t>
            </a:r>
          </a:p>
          <a:p>
            <a:pPr algn="just" rtl="0"/>
            <a:r>
              <a:rPr lang="es-ES" sz="1600" b="1" dirty="0"/>
              <a:t>Son procesadores que están diseñados para ejecutar un número reducido de tipos de instrucciones que les permite operar a una velocidad más elevada. Es decir, La arquitectura RISC principalmente requiere menos cantidad de hardware y una mayor flexibilidad de construcción.</a:t>
            </a:r>
          </a:p>
        </p:txBody>
      </p:sp>
      <p:sp>
        <p:nvSpPr>
          <p:cNvPr id="2" name="Marcador de número de diapositiva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es-ES" smtClean="0"/>
              <a:pPr rtl="0"/>
              <a:t>7</a:t>
            </a:fld>
            <a:endParaRPr lang="es-ES"/>
          </a:p>
        </p:txBody>
      </p:sp>
      <p:pic>
        <p:nvPicPr>
          <p:cNvPr id="5122" name="Picture 2" descr="CISC acronym (Complex instruction set computer) ilustración de Stock |  Adobe Stock">
            <a:extLst>
              <a:ext uri="{FF2B5EF4-FFF2-40B4-BE49-F238E27FC236}">
                <a16:creationId xmlns:a16="http://schemas.microsoft.com/office/drawing/2014/main" id="{9640B852-4B64-954D-172F-7D949DB3B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528" y="1631584"/>
            <a:ext cx="2296145" cy="17135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Automotive Space Gears Up to Take on RISC-V | Electronic Design">
            <a:extLst>
              <a:ext uri="{FF2B5EF4-FFF2-40B4-BE49-F238E27FC236}">
                <a16:creationId xmlns:a16="http://schemas.microsoft.com/office/drawing/2014/main" id="{BDBBF5B0-B44C-2C18-ADED-BC45036C80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5592" y="4111392"/>
            <a:ext cx="2923753" cy="153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E5BF-9922-45FB-8F3F-4446D40A051B}"/>
              </a:ext>
            </a:extLst>
          </p:cNvPr>
          <p:cNvSpPr>
            <a:spLocks noGrp="1"/>
          </p:cNvSpPr>
          <p:nvPr>
            <p:ph type="ctrTitle"/>
          </p:nvPr>
        </p:nvSpPr>
        <p:spPr>
          <a:xfrm>
            <a:off x="4068661" y="2807208"/>
            <a:ext cx="5998128" cy="1243584"/>
          </a:xfrm>
        </p:spPr>
        <p:txBody>
          <a:bodyPr rtlCol="0"/>
          <a:lstStyle/>
          <a:p>
            <a:pPr rtl="0"/>
            <a:r>
              <a:rPr lang="es-ES" dirty="0"/>
              <a:t>¡Muchas Gracias!</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Tema d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708_TF66687569" id="{94E72F2E-B82C-4064-B9D9-7AFF2092BBB1}" vid="{B182133D-8AA6-4CB9-92DC-D6B7329A41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azul moderna</Template>
  <TotalTime>2462</TotalTime>
  <Words>723</Words>
  <Application>Microsoft Office PowerPoint</Application>
  <PresentationFormat>Panorámica</PresentationFormat>
  <Paragraphs>71</Paragraphs>
  <Slides>8</Slides>
  <Notes>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8</vt:i4>
      </vt:variant>
    </vt:vector>
  </HeadingPairs>
  <TitlesOfParts>
    <vt:vector size="19" baseType="lpstr">
      <vt:lpstr>Arial</vt:lpstr>
      <vt:lpstr>Avenir Next LT Pro</vt:lpstr>
      <vt:lpstr>Calibri</vt:lpstr>
      <vt:lpstr>Posterama</vt:lpstr>
      <vt:lpstr>ProximaNova</vt:lpstr>
      <vt:lpstr>RalewayRegular</vt:lpstr>
      <vt:lpstr>roboto</vt:lpstr>
      <vt:lpstr>Trade Gothic LT Pro</vt:lpstr>
      <vt:lpstr>Trebuchet MS</vt:lpstr>
      <vt:lpstr>Verdana</vt:lpstr>
      <vt:lpstr>Tema de Office</vt:lpstr>
      <vt:lpstr> Investigation 1</vt:lpstr>
      <vt:lpstr>Reseña histórica Arquitectura Von Newman</vt:lpstr>
      <vt:lpstr>Arquitectura de Los Microprocesadores de 16 a 32 Bits</vt:lpstr>
      <vt:lpstr>Componentes que lo Componen</vt:lpstr>
      <vt:lpstr>Buses y sus tipos</vt:lpstr>
      <vt:lpstr>Valores binarios, hexadecimales y decimales.</vt:lpstr>
      <vt:lpstr>CISC y RISC</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Investigación 1 </dc:title>
  <dc:creator>Eruyn Morales</dc:creator>
  <cp:lastModifiedBy>Eruyn Morales</cp:lastModifiedBy>
  <cp:revision>5</cp:revision>
  <dcterms:created xsi:type="dcterms:W3CDTF">2022-12-11T00:24:48Z</dcterms:created>
  <dcterms:modified xsi:type="dcterms:W3CDTF">2022-12-13T05:33:39Z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