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57" r:id="rId4"/>
    <p:sldId id="258" r:id="rId5"/>
    <p:sldId id="266" r:id="rId6"/>
    <p:sldId id="267" r:id="rId7"/>
    <p:sldId id="260" r:id="rId8"/>
    <p:sldId id="262" r:id="rId9"/>
    <p:sldId id="263" r:id="rId10"/>
    <p:sldId id="264" r:id="rId11"/>
    <p:sldId id="265"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77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08080"/>
            </a:gs>
            <a:gs pos="100000">
              <a:srgbClr val="000000"/>
            </a:gs>
          </a:gsLst>
          <a:lin scaled="0"/>
        </a:gradFill>
        <a:effectLst/>
      </p:bgPr>
    </p:bg>
    <p:spTree>
      <p:nvGrpSpPr>
        <p:cNvPr id="1" name=""/>
        <p:cNvGrpSpPr/>
        <p:nvPr/>
      </p:nvGrpSpPr>
      <p:grpSpPr/>
      <p:sp>
        <p:nvSpPr>
          <p:cNvPr id="2" name="Title 1"/>
          <p:cNvSpPr>
            <a:spLocks noGrp="1"/>
          </p:cNvSpPr>
          <p:nvPr>
            <p:ph type="ctrTitle"/>
          </p:nvPr>
        </p:nvSpPr>
        <p:spPr>
          <a:xfrm>
            <a:off x="2653030" y="314960"/>
            <a:ext cx="8011160" cy="693420"/>
          </a:xfrm>
        </p:spPr>
        <p:txBody>
          <a:bodyPr/>
          <a:p>
            <a:pPr algn="ctr"/>
            <a:r>
              <a:rPr lang="en-US" sz="3200" b="1"/>
              <a:t>Von Neumann Architecture</a:t>
            </a:r>
            <a:endParaRPr lang="en-US" sz="3200" b="1"/>
          </a:p>
        </p:txBody>
      </p:sp>
      <p:sp>
        <p:nvSpPr>
          <p:cNvPr id="5" name="Text Box 4"/>
          <p:cNvSpPr txBox="1"/>
          <p:nvPr/>
        </p:nvSpPr>
        <p:spPr>
          <a:xfrm>
            <a:off x="367665" y="1236345"/>
            <a:ext cx="3803650" cy="3969385"/>
          </a:xfrm>
          <a:prstGeom prst="rect">
            <a:avLst/>
          </a:prstGeom>
          <a:noFill/>
        </p:spPr>
        <p:txBody>
          <a:bodyPr wrap="square" rtlCol="0">
            <a:spAutoFit/>
          </a:bodyPr>
          <a:p>
            <a:r>
              <a:rPr lang="es-ES_tradnl" altLang="en-US"/>
              <a:t>The Von Neumann </a:t>
            </a:r>
            <a:r>
              <a:rPr lang="es-ES_tradnl" altLang="en-US" b="1">
                <a:highlight>
                  <a:srgbClr val="FFFF00"/>
                </a:highlight>
              </a:rPr>
              <a:t>Architecture</a:t>
            </a:r>
            <a:r>
              <a:rPr lang="es-ES_tradnl" altLang="en-US"/>
              <a:t> is a theoretical design for a computer to have a program stored internally, serving as the basis for almost all computers currently being made.</a:t>
            </a:r>
            <a:endParaRPr lang="es-ES_tradnl" altLang="en-US"/>
          </a:p>
          <a:p>
            <a:endParaRPr lang="es-ES_tradnl" altLang="en-US"/>
          </a:p>
          <a:p>
            <a:endParaRPr lang="es-ES_tradnl" altLang="en-US"/>
          </a:p>
          <a:p>
            <a:endParaRPr lang="es-ES_tradnl" altLang="en-US"/>
          </a:p>
          <a:p>
            <a:r>
              <a:rPr lang="es-ES_tradnl" altLang="en-US"/>
              <a:t>A Von Neumann </a:t>
            </a:r>
            <a:r>
              <a:rPr lang="es-ES_tradnl" altLang="en-US" b="1">
                <a:highlight>
                  <a:srgbClr val="FFFF00"/>
                </a:highlight>
              </a:rPr>
              <a:t>Machine</a:t>
            </a:r>
            <a:r>
              <a:rPr lang="es-ES_tradnl" altLang="en-US" b="1"/>
              <a:t> </a:t>
            </a:r>
            <a:r>
              <a:rPr lang="es-ES_tradnl" altLang="en-US"/>
              <a:t>consists of a central processing unit, which includes an arithmetic logic unit and a control unit, as well as main memory, secondary storage, and input/output devices.</a:t>
            </a:r>
            <a:endParaRPr lang="es-ES_tradnl" altLang="en-US"/>
          </a:p>
        </p:txBody>
      </p:sp>
      <p:sp>
        <p:nvSpPr>
          <p:cNvPr id="6" name="Striped Right Arrow 5"/>
          <p:cNvSpPr/>
          <p:nvPr/>
        </p:nvSpPr>
        <p:spPr>
          <a:xfrm>
            <a:off x="4171315" y="4207510"/>
            <a:ext cx="2503805" cy="561975"/>
          </a:xfrm>
          <a:prstGeom prst="stripedRightArrow">
            <a:avLst/>
          </a:prstGeom>
          <a:solidFill>
            <a:srgbClr val="CC0000"/>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pic>
        <p:nvPicPr>
          <p:cNvPr id="7" name="Picture 1"/>
          <p:cNvPicPr>
            <a:picLocks noChangeAspect="1"/>
          </p:cNvPicPr>
          <p:nvPr/>
        </p:nvPicPr>
        <p:blipFill>
          <a:blip r:embed="rId1"/>
          <a:stretch>
            <a:fillRect/>
          </a:stretch>
        </p:blipFill>
        <p:spPr>
          <a:xfrm>
            <a:off x="6736080" y="2288540"/>
            <a:ext cx="5271770" cy="400748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575" y="0"/>
            <a:ext cx="12317730" cy="2861310"/>
          </a:xfrm>
          <a:prstGeom prst="rect">
            <a:avLst/>
          </a:prstGeom>
          <a:noFill/>
        </p:spPr>
        <p:txBody>
          <a:bodyPr wrap="none" rtlCol="0">
            <a:spAutoFit/>
          </a:bodyPr>
          <a:p>
            <a:pPr algn="ctr"/>
            <a:r>
              <a:rPr lang="en-US" b="1"/>
              <a:t>RISC architecture:</a:t>
            </a:r>
            <a:endParaRPr lang="en-US" b="1"/>
          </a:p>
          <a:p>
            <a:pPr algn="ctr"/>
            <a:endParaRPr lang="en-US"/>
          </a:p>
          <a:p>
            <a:pPr algn="just"/>
            <a:r>
              <a:rPr lang="en-US"/>
              <a:t>RISC architecture (Reduced Instruction Set Computer) is a type of microprocessor with the</a:t>
            </a:r>
            <a:endParaRPr lang="en-US"/>
          </a:p>
          <a:p>
            <a:pPr algn="just"/>
            <a:r>
              <a:rPr lang="en-US"/>
              <a:t>following key features:</a:t>
            </a:r>
            <a:endParaRPr lang="en-US"/>
          </a:p>
          <a:p>
            <a:pPr algn="just"/>
            <a:endParaRPr lang="en-US"/>
          </a:p>
          <a:p>
            <a:pPr marL="285750" indent="-285750" algn="just">
              <a:buFont typeface="Arial" panose="02080604020202020204" pitchFamily="34" charset="0"/>
              <a:buChar char="•"/>
            </a:pPr>
            <a:r>
              <a:rPr lang="en-US"/>
              <a:t>Instructions of fixed size and presented in a reduced number of formats.</a:t>
            </a:r>
            <a:endParaRPr lang="en-US"/>
          </a:p>
          <a:p>
            <a:pPr marL="285750" indent="-285750" algn="just">
              <a:buFont typeface="Arial" panose="02080604020202020204" pitchFamily="34" charset="0"/>
              <a:buChar char="•"/>
            </a:pPr>
            <a:r>
              <a:rPr lang="en-US"/>
              <a:t>Only the load and store instructions access the data memory.</a:t>
            </a:r>
            <a:endParaRPr lang="en-US"/>
          </a:p>
          <a:p>
            <a:pPr marL="285750" indent="-285750" algn="just"/>
            <a:endParaRPr lang="en-US"/>
          </a:p>
          <a:p>
            <a:pPr algn="just"/>
            <a:r>
              <a:rPr lang="en-US"/>
              <a:t>The objective of designing machines with this architecture is to enable segmentation and parallelism in the execution of instructions.</a:t>
            </a:r>
            <a:endParaRPr lang="en-US"/>
          </a:p>
          <a:p>
            <a:pPr algn="just"/>
            <a:r>
              <a:rPr lang="en-US"/>
              <a:t>and reduce memory accesses.</a:t>
            </a:r>
            <a:endParaRPr lang="en-US"/>
          </a:p>
        </p:txBody>
      </p:sp>
      <p:sp>
        <p:nvSpPr>
          <p:cNvPr id="5" name="Text Box 4"/>
          <p:cNvSpPr txBox="1"/>
          <p:nvPr/>
        </p:nvSpPr>
        <p:spPr>
          <a:xfrm>
            <a:off x="0" y="2922270"/>
            <a:ext cx="10984230" cy="645160"/>
          </a:xfrm>
          <a:prstGeom prst="rect">
            <a:avLst/>
          </a:prstGeom>
          <a:noFill/>
        </p:spPr>
        <p:txBody>
          <a:bodyPr wrap="none" rtlCol="0">
            <a:spAutoFit/>
          </a:bodyPr>
          <a:p>
            <a:pPr algn="l"/>
            <a:r>
              <a:rPr lang="en-US"/>
              <a:t>RISC machines are at the forefront of the current microprocessor building trend. PowerPC, DEC Alpha, MIPS, ARM,</a:t>
            </a:r>
            <a:endParaRPr lang="en-US"/>
          </a:p>
          <a:p>
            <a:pPr algn="l"/>
            <a:r>
              <a:rPr lang="en-US"/>
              <a:t>SPARC… are examples of some of them.</a:t>
            </a:r>
            <a:endParaRPr lang="en-US"/>
          </a:p>
        </p:txBody>
      </p:sp>
      <p:sp>
        <p:nvSpPr>
          <p:cNvPr id="6" name="Text Box 5"/>
          <p:cNvSpPr txBox="1"/>
          <p:nvPr/>
        </p:nvSpPr>
        <p:spPr>
          <a:xfrm>
            <a:off x="0" y="3628390"/>
            <a:ext cx="11142980" cy="1476375"/>
          </a:xfrm>
          <a:prstGeom prst="rect">
            <a:avLst/>
          </a:prstGeom>
          <a:noFill/>
        </p:spPr>
        <p:txBody>
          <a:bodyPr wrap="none" rtlCol="0">
            <a:spAutoFit/>
          </a:bodyPr>
          <a:p>
            <a:pPr algn="l"/>
            <a:r>
              <a:rPr lang="en-US"/>
              <a:t>Among the advantages of RISC we have the following:</a:t>
            </a:r>
            <a:endParaRPr lang="en-US"/>
          </a:p>
          <a:p>
            <a:pPr marL="285750" indent="-285750" algn="l">
              <a:buFont typeface="Arial" panose="02080604020202020204" pitchFamily="34" charset="0"/>
              <a:buChar char="•"/>
            </a:pPr>
            <a:r>
              <a:rPr lang="en-US"/>
              <a:t>The CPU works faster by using fewer clock cycles to execute instructions.</a:t>
            </a:r>
            <a:endParaRPr lang="en-US"/>
          </a:p>
          <a:p>
            <a:pPr marL="285750" indent="-285750" algn="l">
              <a:buFont typeface="Arial" panose="02080604020202020204" pitchFamily="34" charset="0"/>
              <a:buChar char="•"/>
            </a:pPr>
            <a:r>
              <a:rPr lang="en-US"/>
              <a:t>Uses a non-destructive address system in RAM. That means that unlike CISC, RISC preserves after</a:t>
            </a:r>
            <a:endParaRPr lang="en-US"/>
          </a:p>
          <a:p>
            <a:pPr indent="0" algn="l">
              <a:buFont typeface="Arial" panose="02080604020202020204" pitchFamily="34" charset="0"/>
              <a:buNone/>
            </a:pPr>
            <a:r>
              <a:rPr lang="en-US"/>
              <a:t>          to carry out its operations in memory the two operands and their result, reducing the execution of new operations.</a:t>
            </a:r>
            <a:endParaRPr lang="en-US"/>
          </a:p>
          <a:p>
            <a:pPr marL="285750" indent="-285750" algn="l">
              <a:buFont typeface="Arial" panose="02080604020202020204" pitchFamily="34" charset="0"/>
              <a:buChar char="•"/>
            </a:pPr>
            <a:r>
              <a:rPr lang="en-US"/>
              <a:t>Each instruction can be executed in a single CPU cycle.</a:t>
            </a:r>
            <a:endParaRPr lang="en-US"/>
          </a:p>
        </p:txBody>
      </p:sp>
      <p:sp>
        <p:nvSpPr>
          <p:cNvPr id="7" name="Text Box 6"/>
          <p:cNvSpPr txBox="1"/>
          <p:nvPr/>
        </p:nvSpPr>
        <p:spPr>
          <a:xfrm>
            <a:off x="0" y="5165725"/>
            <a:ext cx="6323330" cy="1476375"/>
          </a:xfrm>
          <a:prstGeom prst="rect">
            <a:avLst/>
          </a:prstGeom>
          <a:noFill/>
        </p:spPr>
        <p:txBody>
          <a:bodyPr wrap="none" rtlCol="0">
            <a:spAutoFit/>
          </a:bodyPr>
          <a:p>
            <a:pPr algn="l"/>
            <a:r>
              <a:rPr lang="en-US"/>
              <a:t>Example of microprocessors based on RISC technology:</a:t>
            </a:r>
            <a:endParaRPr lang="en-US"/>
          </a:p>
          <a:p>
            <a:pPr marL="285750" indent="-285750" algn="l">
              <a:buFont typeface="Arial" panose="02080604020202020204" pitchFamily="34" charset="0"/>
              <a:buChar char="•"/>
            </a:pPr>
            <a:r>
              <a:rPr lang="en-US"/>
              <a:t>MIPS, Millions Instruction Per Second.</a:t>
            </a:r>
            <a:endParaRPr lang="en-US"/>
          </a:p>
          <a:p>
            <a:pPr marL="285750" indent="-285750" algn="l">
              <a:buFont typeface="Arial" panose="02080604020202020204" pitchFamily="34" charset="0"/>
              <a:buChar char="•"/>
            </a:pPr>
            <a:r>
              <a:rPr lang="en-US"/>
              <a:t>PA-RISC, Hewlett Packard.</a:t>
            </a:r>
            <a:endParaRPr lang="en-US"/>
          </a:p>
          <a:p>
            <a:pPr marL="285750" indent="-285750" algn="l">
              <a:buFont typeface="Arial" panose="02080604020202020204" pitchFamily="34" charset="0"/>
              <a:buChar char="•"/>
            </a:pPr>
            <a:r>
              <a:rPr lang="en-US"/>
              <a:t>SPARC, Scalable Processor Architecture, Sun Microsystems.</a:t>
            </a:r>
            <a:endParaRPr lang="en-US"/>
          </a:p>
          <a:p>
            <a:pPr marL="285750" indent="-285750" algn="l">
              <a:buFont typeface="Arial" panose="02080604020202020204" pitchFamily="34" charset="0"/>
              <a:buChar char="•"/>
            </a:pPr>
            <a:r>
              <a:rPr lang="en-US"/>
              <a:t>POWER PC, Apple, Motorola and IBM.</a:t>
            </a:r>
            <a:endParaRPr lang="en-US"/>
          </a:p>
        </p:txBody>
      </p:sp>
      <p:pic>
        <p:nvPicPr>
          <p:cNvPr id="8" name="Picture 4"/>
          <p:cNvPicPr>
            <a:picLocks noChangeAspect="1"/>
          </p:cNvPicPr>
          <p:nvPr/>
        </p:nvPicPr>
        <p:blipFill>
          <a:blip r:embed="rId1"/>
          <a:stretch>
            <a:fillRect/>
          </a:stretch>
        </p:blipFill>
        <p:spPr>
          <a:xfrm>
            <a:off x="6942455" y="4937125"/>
            <a:ext cx="4916805" cy="15113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37845"/>
            <a:ext cx="10972800" cy="582613"/>
          </a:xfrm>
        </p:spPr>
        <p:txBody>
          <a:bodyPr/>
          <a:p>
            <a:r>
              <a:rPr lang="en-US" sz="1800"/>
              <a:t>The main foundation of the Von Neumann Model is the thought that the program is stored internally in a machine. The memory unit contains the data and also the program code.</a:t>
            </a:r>
            <a:br>
              <a:rPr lang="en-US" sz="1800"/>
            </a:br>
            <a:br>
              <a:rPr lang="en-US" sz="1800"/>
            </a:br>
            <a:r>
              <a:rPr lang="en-US" sz="1800"/>
              <a:t>The architecture design consists of:</a:t>
            </a:r>
            <a:endParaRPr lang="en-US" sz="1800"/>
          </a:p>
        </p:txBody>
      </p:sp>
      <p:pic>
        <p:nvPicPr>
          <p:cNvPr id="4" name="Picture 3"/>
          <p:cNvPicPr>
            <a:picLocks noChangeAspect="1"/>
          </p:cNvPicPr>
          <p:nvPr/>
        </p:nvPicPr>
        <p:blipFill>
          <a:blip r:embed="rId1"/>
          <a:stretch>
            <a:fillRect/>
          </a:stretch>
        </p:blipFill>
        <p:spPr>
          <a:xfrm>
            <a:off x="7328535" y="1227138"/>
            <a:ext cx="3933190" cy="2785745"/>
          </a:xfrm>
          <a:prstGeom prst="rect">
            <a:avLst/>
          </a:prstGeom>
          <a:noFill/>
          <a:ln>
            <a:noFill/>
          </a:ln>
        </p:spPr>
      </p:pic>
      <p:sp>
        <p:nvSpPr>
          <p:cNvPr id="5" name="Text Box 4"/>
          <p:cNvSpPr txBox="1"/>
          <p:nvPr/>
        </p:nvSpPr>
        <p:spPr>
          <a:xfrm>
            <a:off x="609600" y="1318895"/>
            <a:ext cx="3307080" cy="2030095"/>
          </a:xfrm>
          <a:prstGeom prst="rect">
            <a:avLst/>
          </a:prstGeom>
          <a:noFill/>
        </p:spPr>
        <p:txBody>
          <a:bodyPr wrap="none" rtlCol="0">
            <a:spAutoFit/>
          </a:bodyPr>
          <a:p>
            <a:pPr marL="285750" indent="-285750" algn="l">
              <a:buFont typeface="Arial" panose="02080604020202020204" pitchFamily="34" charset="0"/>
              <a:buChar char="•"/>
            </a:pPr>
            <a:r>
              <a:rPr lang="en-US"/>
              <a:t>Central Processing Unit (CPU)</a:t>
            </a:r>
            <a:endParaRPr lang="en-US"/>
          </a:p>
          <a:p>
            <a:pPr marL="285750" indent="-285750" algn="l">
              <a:buFont typeface="Arial" panose="02080604020202020204" pitchFamily="34" charset="0"/>
              <a:buChar char="•"/>
            </a:pPr>
            <a:r>
              <a:rPr lang="en-US"/>
              <a:t>Arithmetic Logic Unit (ALU)</a:t>
            </a:r>
            <a:endParaRPr lang="en-US"/>
          </a:p>
          <a:p>
            <a:pPr marL="285750" indent="-285750" algn="l">
              <a:buFont typeface="Arial" panose="02080604020202020204" pitchFamily="34" charset="0"/>
              <a:buChar char="•"/>
            </a:pPr>
            <a:r>
              <a:rPr lang="en-US"/>
              <a:t>Control </a:t>
            </a:r>
            <a:r>
              <a:rPr lang="es-ES_tradnl" altLang="en-US"/>
              <a:t>U</a:t>
            </a:r>
            <a:r>
              <a:rPr lang="en-US"/>
              <a:t>nit</a:t>
            </a:r>
            <a:endParaRPr lang="en-US"/>
          </a:p>
          <a:p>
            <a:pPr marL="285750" indent="-285750" algn="l">
              <a:buFont typeface="Arial" panose="02080604020202020204" pitchFamily="34" charset="0"/>
              <a:buChar char="•"/>
            </a:pPr>
            <a:r>
              <a:rPr lang="es-ES_tradnl" altLang="en-US"/>
              <a:t>R</a:t>
            </a:r>
            <a:r>
              <a:rPr lang="en-US"/>
              <a:t>ecords</a:t>
            </a:r>
            <a:endParaRPr lang="en-US"/>
          </a:p>
          <a:p>
            <a:pPr marL="285750" indent="-285750" algn="l">
              <a:buFont typeface="Arial" panose="02080604020202020204" pitchFamily="34" charset="0"/>
              <a:buChar char="•"/>
            </a:pPr>
            <a:r>
              <a:rPr lang="en-US"/>
              <a:t>Memory</a:t>
            </a:r>
            <a:endParaRPr lang="en-US"/>
          </a:p>
          <a:p>
            <a:pPr marL="285750" indent="-285750" algn="l">
              <a:buFont typeface="Arial" panose="02080604020202020204" pitchFamily="34" charset="0"/>
              <a:buChar char="•"/>
            </a:pPr>
            <a:r>
              <a:rPr lang="es-ES_tradnl" altLang="en-US"/>
              <a:t>Input/Output</a:t>
            </a:r>
            <a:endParaRPr lang="en-US"/>
          </a:p>
          <a:p>
            <a:pPr marL="285750" indent="-285750" algn="l">
              <a:buFont typeface="Arial" panose="02080604020202020204" pitchFamily="34" charset="0"/>
              <a:buChar char="•"/>
            </a:pPr>
            <a:r>
              <a:rPr lang="es-ES_tradnl" altLang="en-US"/>
              <a:t>B</a:t>
            </a:r>
            <a:r>
              <a:rPr lang="en-US"/>
              <a:t>us</a:t>
            </a:r>
            <a:endParaRPr lang="en-US"/>
          </a:p>
        </p:txBody>
      </p:sp>
      <p:sp>
        <p:nvSpPr>
          <p:cNvPr id="6" name="Text Box 5"/>
          <p:cNvSpPr txBox="1"/>
          <p:nvPr/>
        </p:nvSpPr>
        <p:spPr>
          <a:xfrm>
            <a:off x="609600" y="4192270"/>
            <a:ext cx="10361930" cy="2584450"/>
          </a:xfrm>
          <a:prstGeom prst="rect">
            <a:avLst/>
          </a:prstGeom>
          <a:noFill/>
        </p:spPr>
        <p:txBody>
          <a:bodyPr wrap="none" rtlCol="0">
            <a:spAutoFit/>
          </a:bodyPr>
          <a:p>
            <a:pPr algn="l"/>
            <a:r>
              <a:rPr lang="en-US" b="1">
                <a:highlight>
                  <a:srgbClr val="FFFF00"/>
                </a:highlight>
              </a:rPr>
              <a:t>How does Von Neumann architecture work?</a:t>
            </a:r>
            <a:endParaRPr lang="en-US" b="1">
              <a:highlight>
                <a:srgbClr val="FFFF00"/>
              </a:highlight>
            </a:endParaRPr>
          </a:p>
          <a:p>
            <a:pPr algn="l"/>
            <a:r>
              <a:rPr lang="en-US"/>
              <a:t>The relevant principle of the Von Neumann architecture is that both data and information are stored in memory</a:t>
            </a:r>
            <a:endParaRPr lang="en-US"/>
          </a:p>
          <a:p>
            <a:pPr algn="l"/>
            <a:r>
              <a:rPr lang="en-US"/>
              <a:t>instructions and are treated the same, which means that instructions and data are directional.</a:t>
            </a:r>
            <a:endParaRPr lang="en-US"/>
          </a:p>
          <a:p>
            <a:pPr algn="l"/>
            <a:endParaRPr lang="en-US"/>
          </a:p>
          <a:p>
            <a:pPr algn="l"/>
            <a:r>
              <a:rPr lang="en-US"/>
              <a:t>It works using four simple steps:</a:t>
            </a:r>
            <a:endParaRPr lang="en-US"/>
          </a:p>
          <a:p>
            <a:pPr marL="285750" indent="-285750" algn="l">
              <a:buFont typeface="Arial" panose="02080604020202020204" pitchFamily="34" charset="0"/>
              <a:buChar char="•"/>
            </a:pPr>
            <a:r>
              <a:rPr lang="en-US"/>
              <a:t>Search</a:t>
            </a:r>
            <a:endParaRPr lang="en-US"/>
          </a:p>
          <a:p>
            <a:pPr marL="285750" indent="-285750" algn="l">
              <a:buFont typeface="Arial" panose="02080604020202020204" pitchFamily="34" charset="0"/>
              <a:buChar char="•"/>
            </a:pPr>
            <a:r>
              <a:rPr lang="es-ES_tradnl" altLang="en-US"/>
              <a:t>D</a:t>
            </a:r>
            <a:r>
              <a:rPr lang="en-US"/>
              <a:t>ecode</a:t>
            </a:r>
            <a:endParaRPr lang="en-US"/>
          </a:p>
          <a:p>
            <a:pPr marL="285750" indent="-285750" algn="l">
              <a:buFont typeface="Arial" panose="02080604020202020204" pitchFamily="34" charset="0"/>
              <a:buChar char="•"/>
            </a:pPr>
            <a:r>
              <a:rPr lang="en-US"/>
              <a:t>Run</a:t>
            </a:r>
            <a:endParaRPr lang="en-US"/>
          </a:p>
          <a:p>
            <a:pPr marL="285750" indent="-285750" algn="l">
              <a:buFont typeface="Arial" panose="02080604020202020204" pitchFamily="34" charset="0"/>
              <a:buChar char="•"/>
            </a:pPr>
            <a:r>
              <a:rPr lang="en-US"/>
              <a:t>Store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000" b="1"/>
              <a:t>Architecture of a 16 and 32 bit processor</a:t>
            </a:r>
            <a:endParaRPr lang="en-US" sz="2000" b="1"/>
          </a:p>
        </p:txBody>
      </p:sp>
      <p:sp>
        <p:nvSpPr>
          <p:cNvPr id="4" name="Text Box 3"/>
          <p:cNvSpPr txBox="1"/>
          <p:nvPr/>
        </p:nvSpPr>
        <p:spPr>
          <a:xfrm>
            <a:off x="490220" y="1052830"/>
            <a:ext cx="11448415" cy="3415030"/>
          </a:xfrm>
          <a:prstGeom prst="rect">
            <a:avLst/>
          </a:prstGeom>
          <a:noFill/>
        </p:spPr>
        <p:txBody>
          <a:bodyPr wrap="square" rtlCol="0">
            <a:spAutoFit/>
          </a:bodyPr>
          <a:p>
            <a:pPr algn="just"/>
            <a:r>
              <a:rPr lang="es-ES_tradnl" altLang="en-US" b="1"/>
              <a:t>16 Bit-Architecture</a:t>
            </a:r>
            <a:endParaRPr lang="es-ES_tradnl" altLang="en-US" b="1"/>
          </a:p>
          <a:p>
            <a:pPr algn="just"/>
            <a:endParaRPr lang="es-ES_tradnl" altLang="en-US"/>
          </a:p>
          <a:p>
            <a:pPr algn="just"/>
            <a:r>
              <a:rPr lang="es-ES_tradnl" altLang="en-US"/>
              <a:t>16-bit architecture describes integers, memory addresses, or other data units that are up to 16 bits (2 octets) wide, or to refer to a register-based, address bus, or data bus architecture of CPUs and ALUs of that width.</a:t>
            </a:r>
            <a:endParaRPr lang="es-ES_tradnl" altLang="en-US"/>
          </a:p>
          <a:p>
            <a:pPr algn="just"/>
            <a:endParaRPr lang="es-ES_tradnl" altLang="en-US"/>
          </a:p>
          <a:p>
            <a:pPr algn="just"/>
            <a:endParaRPr lang="es-ES_tradnl" altLang="en-US"/>
          </a:p>
          <a:p>
            <a:pPr algn="just"/>
            <a:r>
              <a:rPr lang="es-ES_tradnl" altLang="en-US"/>
              <a:t>The best known 16-bit processors are the PDP-11, Intel 8086, Motorola 68000, Intel 80286 y el WDC 65C816.</a:t>
            </a:r>
            <a:endParaRPr lang="es-ES_tradnl" altLang="en-US"/>
          </a:p>
          <a:p>
            <a:pPr algn="just"/>
            <a:endParaRPr lang="es-ES_tradnl" altLang="en-US"/>
          </a:p>
          <a:p>
            <a:pPr algn="just"/>
            <a:endParaRPr lang="es-ES_tradnl" altLang="en-US"/>
          </a:p>
          <a:p>
            <a:pPr algn="just"/>
            <a:endParaRPr lang="es-ES_tradnl" altLang="en-US"/>
          </a:p>
          <a:p>
            <a:pPr algn="just"/>
            <a:endParaRPr lang="es-ES_tradnl" altLang="en-US"/>
          </a:p>
          <a:p>
            <a:pPr algn="just"/>
            <a:endParaRPr lang="es-ES_tradnl" altLang="en-US"/>
          </a:p>
        </p:txBody>
      </p:sp>
      <p:pic>
        <p:nvPicPr>
          <p:cNvPr id="3" name="Picture 2"/>
          <p:cNvPicPr>
            <a:picLocks noChangeAspect="1"/>
          </p:cNvPicPr>
          <p:nvPr/>
        </p:nvPicPr>
        <p:blipFill>
          <a:blip r:embed="rId1"/>
          <a:stretch>
            <a:fillRect/>
          </a:stretch>
        </p:blipFill>
        <p:spPr>
          <a:xfrm>
            <a:off x="7686040" y="3566795"/>
            <a:ext cx="3098800" cy="1481455"/>
          </a:xfrm>
          <a:prstGeom prst="rect">
            <a:avLst/>
          </a:prstGeom>
        </p:spPr>
      </p:pic>
      <p:pic>
        <p:nvPicPr>
          <p:cNvPr id="6" name="Picture 5"/>
          <p:cNvPicPr>
            <a:picLocks noChangeAspect="1"/>
          </p:cNvPicPr>
          <p:nvPr/>
        </p:nvPicPr>
        <p:blipFill>
          <a:blip r:embed="rId2"/>
          <a:stretch>
            <a:fillRect/>
          </a:stretch>
        </p:blipFill>
        <p:spPr>
          <a:xfrm>
            <a:off x="1333500" y="3639185"/>
            <a:ext cx="3676650" cy="1470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6340475" y="880745"/>
            <a:ext cx="4918075" cy="4895215"/>
          </a:xfrm>
          <a:prstGeom prst="rect">
            <a:avLst/>
          </a:prstGeom>
        </p:spPr>
      </p:pic>
      <p:sp>
        <p:nvSpPr>
          <p:cNvPr id="6" name="Text Box 5"/>
          <p:cNvSpPr txBox="1"/>
          <p:nvPr/>
        </p:nvSpPr>
        <p:spPr>
          <a:xfrm>
            <a:off x="182880" y="297180"/>
            <a:ext cx="5111750" cy="6308725"/>
          </a:xfrm>
          <a:prstGeom prst="rect">
            <a:avLst/>
          </a:prstGeom>
          <a:noFill/>
        </p:spPr>
        <p:txBody>
          <a:bodyPr wrap="square" rtlCol="0">
            <a:spAutoFit/>
          </a:bodyPr>
          <a:p>
            <a:pPr algn="ctr"/>
            <a:r>
              <a:rPr b="1"/>
              <a:t>Architecture of the 8086.</a:t>
            </a:r>
            <a:endParaRPr b="1"/>
          </a:p>
          <a:p>
            <a:pPr algn="ctr"/>
            <a:endParaRPr b="1"/>
          </a:p>
          <a:p>
            <a:pPr algn="just"/>
            <a:r>
              <a:rPr sz="1600"/>
              <a:t>This microprocessor is divided into two sub-processors. </a:t>
            </a:r>
            <a:endParaRPr sz="1600"/>
          </a:p>
          <a:p>
            <a:pPr algn="just"/>
            <a:r>
              <a:rPr sz="1600"/>
              <a:t>On the one hand there is the "Execution Unit" (EU) in charge of executing the instructions, which has an ALU (arithmetic-logic unit) with a status register with various associated flags and a set of work registers, and on the other there is the "Bus Interface Unit" (BIU) in charge of searching for instructions, locating them in the instruction queue before their execution and facilitating memory addressing, that is, in charge of</a:t>
            </a:r>
            <a:r>
              <a:rPr lang="es-ES_tradnl" sz="1600"/>
              <a:t> </a:t>
            </a:r>
            <a:r>
              <a:rPr sz="1600"/>
              <a:t>to access data and instructions from the outside world.</a:t>
            </a:r>
            <a:endParaRPr sz="1600"/>
          </a:p>
          <a:p>
            <a:pPr algn="just"/>
            <a:endParaRPr sz="1600"/>
          </a:p>
          <a:p>
            <a:pPr algn="just"/>
            <a:r>
              <a:rPr sz="1600"/>
              <a:t>The 8086 contains 14 16-bit registers, some of which belong to the EU, which are normally used for addressing, and others belong to the BIU.</a:t>
            </a:r>
            <a:endParaRPr sz="1600"/>
          </a:p>
          <a:p>
            <a:pPr algn="just"/>
            <a:r>
              <a:rPr sz="1600"/>
              <a:t>The 8086 registers could be classified into three groups according to their functions. The data set, which is essentially the set of arithmetic records; the pointer group, which includes the base and index registers and also the program counter and stack pointer; and the segment register group, which is a special purpose base register set. The group of data registers or general registers are 16-bit registers,</a:t>
            </a:r>
            <a:r>
              <a:rPr lang="es-ES_tradnl" sz="1600"/>
              <a:t> </a:t>
            </a:r>
            <a:r>
              <a:rPr sz="1600"/>
              <a:t>each of them being able to be used as two 8-bit registers.</a:t>
            </a:r>
            <a:endParaRPr sz="160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51765" y="306705"/>
            <a:ext cx="4942205" cy="5539105"/>
          </a:xfrm>
          <a:prstGeom prst="rect">
            <a:avLst/>
          </a:prstGeom>
          <a:noFill/>
        </p:spPr>
        <p:txBody>
          <a:bodyPr wrap="square" rtlCol="0">
            <a:spAutoFit/>
          </a:bodyPr>
          <a:p>
            <a:pPr algn="ctr"/>
            <a:r>
              <a:rPr lang="es-ES_tradnl" altLang="en-US" b="1">
                <a:sym typeface="+mn-ea"/>
              </a:rPr>
              <a:t>32-bit architecture</a:t>
            </a:r>
            <a:endParaRPr lang="es-ES_tradnl" altLang="en-US" b="1">
              <a:sym typeface="+mn-ea"/>
            </a:endParaRPr>
          </a:p>
          <a:p>
            <a:pPr algn="just"/>
            <a:endParaRPr lang="es-ES_tradnl" altLang="en-US" sz="1600">
              <a:sym typeface="+mn-ea"/>
            </a:endParaRPr>
          </a:p>
          <a:p>
            <a:pPr algn="just"/>
            <a:r>
              <a:rPr lang="es-ES_tradnl" altLang="en-US" sz="1600">
                <a:sym typeface="+mn-ea"/>
              </a:rPr>
              <a:t>The first time Intel implemented a 32-bit version of the architecture was in the 80386.</a:t>
            </a:r>
            <a:endParaRPr lang="es-ES_tradnl" altLang="en-US" sz="1600">
              <a:sym typeface="+mn-ea"/>
            </a:endParaRPr>
          </a:p>
          <a:p>
            <a:pPr algn="just"/>
            <a:r>
              <a:rPr lang="es-ES_tradnl" altLang="en-US" sz="1600">
                <a:sym typeface="+mn-ea"/>
              </a:rPr>
              <a:t>Precisely Intel made a design decision regarding the registers of its processor quite ingenious: instead of creating new registers for the 32-bit mode, they extended the 16-bit ones.</a:t>
            </a:r>
            <a:endParaRPr lang="es-ES_tradnl" altLang="en-US" sz="1600">
              <a:sym typeface="+mn-ea"/>
            </a:endParaRPr>
          </a:p>
          <a:p>
            <a:pPr algn="just"/>
            <a:endParaRPr lang="es-ES_tradnl" altLang="en-US" sz="1600">
              <a:sym typeface="+mn-ea"/>
            </a:endParaRPr>
          </a:p>
          <a:p>
            <a:pPr algn="just"/>
            <a:r>
              <a:rPr lang="es-ES_tradnl" altLang="en-US" sz="1600">
                <a:sym typeface="+mn-ea"/>
              </a:rPr>
              <a:t>The idea of using extended versions of the registers instead of new registers, is a way that Intel had to avoid having to duplicate the data paths of each instruction, on the one hand and on the other to not make the original set instructions incompatible. In this way they ensured that programs compiled for 16-bit x86 would work on later processors.</a:t>
            </a:r>
            <a:endParaRPr lang="es-ES_tradnl" altLang="en-US" sz="1600">
              <a:sym typeface="+mn-ea"/>
            </a:endParaRPr>
          </a:p>
          <a:p>
            <a:pPr algn="just"/>
            <a:endParaRPr lang="es-ES_tradnl" altLang="en-US" sz="1600">
              <a:sym typeface="+mn-ea"/>
            </a:endParaRPr>
          </a:p>
          <a:p>
            <a:pPr algn="just"/>
            <a:r>
              <a:rPr lang="es-ES_tradnl" altLang="en-US" sz="1600">
                <a:sym typeface="+mn-ea"/>
              </a:rPr>
              <a:t>From the 80386 to the Intel Pentium, the data path of each instruction during the fetch and decode stages was the same, but Intel from the Pentium Pro onwards decided to re-make the data paths of all 32-bit, instructions to optimize its operation in contrast to 16-bit ones.</a:t>
            </a:r>
            <a:endParaRPr lang="es-ES_tradnl" altLang="en-US" sz="1600">
              <a:sym typeface="+mn-ea"/>
            </a:endParaRPr>
          </a:p>
        </p:txBody>
      </p:sp>
      <p:pic>
        <p:nvPicPr>
          <p:cNvPr id="5" name="Picture 4"/>
          <p:cNvPicPr>
            <a:picLocks noChangeAspect="1"/>
          </p:cNvPicPr>
          <p:nvPr/>
        </p:nvPicPr>
        <p:blipFill>
          <a:blip r:embed="rId1"/>
          <a:stretch>
            <a:fillRect/>
          </a:stretch>
        </p:blipFill>
        <p:spPr>
          <a:xfrm>
            <a:off x="6118225" y="1226185"/>
            <a:ext cx="5382260" cy="3853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sz="2000" b="1"/>
              <a:t>Decimal, binary and hexadecimal values.</a:t>
            </a:r>
            <a:br>
              <a:rPr lang="en-US" sz="2000" b="1"/>
            </a:br>
            <a:endParaRPr lang="en-US" sz="2000" b="1"/>
          </a:p>
        </p:txBody>
      </p:sp>
      <p:sp>
        <p:nvSpPr>
          <p:cNvPr id="4" name="Text Box 3"/>
          <p:cNvSpPr txBox="1"/>
          <p:nvPr/>
        </p:nvSpPr>
        <p:spPr>
          <a:xfrm>
            <a:off x="150495" y="688340"/>
            <a:ext cx="5335905" cy="2306955"/>
          </a:xfrm>
          <a:prstGeom prst="rect">
            <a:avLst/>
          </a:prstGeom>
          <a:noFill/>
        </p:spPr>
        <p:txBody>
          <a:bodyPr wrap="square" rtlCol="0">
            <a:spAutoFit/>
          </a:bodyPr>
          <a:p>
            <a:pPr algn="ctr"/>
            <a:r>
              <a:rPr lang="en-US" sz="1600" b="1"/>
              <a:t>Decimal Values</a:t>
            </a:r>
            <a:endParaRPr lang="en-US" sz="1600" b="1"/>
          </a:p>
          <a:p>
            <a:pPr algn="ctr"/>
            <a:endParaRPr lang="en-US" sz="1600"/>
          </a:p>
          <a:p>
            <a:pPr algn="just"/>
            <a:r>
              <a:rPr lang="en-US" sz="1600"/>
              <a:t>To understand binary and hexadecimal numbers, it's best to have a good understanding of how decimal numbers work.</a:t>
            </a:r>
            <a:endParaRPr lang="en-US" sz="1600"/>
          </a:p>
          <a:p>
            <a:pPr algn="just"/>
            <a:r>
              <a:rPr lang="en-US" sz="1600"/>
              <a:t>Each digit of a decimal number goes in a "place", and the decimal point tells us what position each one is.</a:t>
            </a:r>
            <a:endParaRPr lang="en-US" sz="1600"/>
          </a:p>
          <a:p>
            <a:pPr algn="just"/>
            <a:r>
              <a:rPr lang="en-US" sz="1600"/>
              <a:t>The position just to the left of the dot is the "units". Each time we move to the left it is worth 10 times more, and to the right it is worth 10 times less:</a:t>
            </a:r>
            <a:endParaRPr lang="en-US" sz="1600"/>
          </a:p>
        </p:txBody>
      </p:sp>
      <p:pic>
        <p:nvPicPr>
          <p:cNvPr id="6" name="Picture 5" descr="IMG_256"/>
          <p:cNvPicPr>
            <a:picLocks noChangeAspect="1"/>
          </p:cNvPicPr>
          <p:nvPr/>
        </p:nvPicPr>
        <p:blipFill>
          <a:blip r:embed="rId1"/>
          <a:stretch>
            <a:fillRect/>
          </a:stretch>
        </p:blipFill>
        <p:spPr>
          <a:xfrm>
            <a:off x="7647940" y="928370"/>
            <a:ext cx="4077335" cy="1889125"/>
          </a:xfrm>
          <a:prstGeom prst="rect">
            <a:avLst/>
          </a:prstGeom>
          <a:noFill/>
          <a:ln w="9525">
            <a:noFill/>
          </a:ln>
        </p:spPr>
      </p:pic>
      <p:sp>
        <p:nvSpPr>
          <p:cNvPr id="7" name="Text Box 6"/>
          <p:cNvSpPr txBox="1"/>
          <p:nvPr/>
        </p:nvSpPr>
        <p:spPr>
          <a:xfrm>
            <a:off x="149860" y="4542155"/>
            <a:ext cx="5336540" cy="1322070"/>
          </a:xfrm>
          <a:prstGeom prst="rect">
            <a:avLst/>
          </a:prstGeom>
          <a:noFill/>
        </p:spPr>
        <p:txBody>
          <a:bodyPr wrap="square" rtlCol="0">
            <a:spAutoFit/>
          </a:bodyPr>
          <a:p>
            <a:pPr algn="ctr"/>
            <a:r>
              <a:rPr lang="en-US" sz="1600" b="1"/>
              <a:t>Binary Values</a:t>
            </a:r>
            <a:endParaRPr lang="en-US" sz="1600" b="1"/>
          </a:p>
          <a:p>
            <a:pPr algn="just"/>
            <a:endParaRPr lang="en-US" sz="1600"/>
          </a:p>
          <a:p>
            <a:pPr algn="just"/>
            <a:r>
              <a:rPr lang="en-US" sz="1600"/>
              <a:t>Binary values are "base 2" instead of "base 10". You start by counting 0, then 1, when you run out of digits</a:t>
            </a:r>
            <a:endParaRPr lang="en-US" sz="1600"/>
          </a:p>
          <a:p>
            <a:pPr algn="just"/>
            <a:r>
              <a:rPr lang="en-US" sz="1600"/>
              <a:t>it returns to 0, but the number on the left is increased by 1.</a:t>
            </a:r>
            <a:endParaRPr lang="en-US" sz="1600"/>
          </a:p>
        </p:txBody>
      </p:sp>
      <p:graphicFrame>
        <p:nvGraphicFramePr>
          <p:cNvPr id="8" name="Table 7"/>
          <p:cNvGraphicFramePr/>
          <p:nvPr/>
        </p:nvGraphicFramePr>
        <p:xfrm>
          <a:off x="6344285" y="4227195"/>
          <a:ext cx="5756910" cy="1945005"/>
        </p:xfrm>
        <a:graphic>
          <a:graphicData uri="http://schemas.openxmlformats.org/drawingml/2006/table">
            <a:tbl>
              <a:tblPr firstRow="1" bandRow="1">
                <a:tableStyleId>{5940675A-B579-460E-94D1-54222C63F5DA}</a:tableStyleId>
              </a:tblPr>
              <a:tblGrid>
                <a:gridCol w="920750"/>
                <a:gridCol w="4836160"/>
              </a:tblGrid>
              <a:tr h="209550">
                <a:tc>
                  <a:txBody>
                    <a:bodyPr/>
                    <a:p>
                      <a:pPr indent="0">
                        <a:buNone/>
                      </a:pPr>
                      <a:r>
                        <a:rPr lang="en-US" sz="1250" b="0">
                          <a:solidFill>
                            <a:srgbClr val="333333"/>
                          </a:solidFill>
                          <a:latin typeface="sans-serif" charset="0"/>
                          <a:cs typeface="SimSun" charset="0"/>
                        </a:rPr>
                        <a:t>00</a:t>
                      </a:r>
                      <a:r>
                        <a:rPr lang="en-US" sz="1250" b="1">
                          <a:solidFill>
                            <a:srgbClr val="333333"/>
                          </a:solidFill>
                          <a:latin typeface="sans-serif" charset="0"/>
                          <a:cs typeface="SimSun" charset="0"/>
                        </a:rPr>
                        <a:t>0</a:t>
                      </a:r>
                      <a:endParaRPr lang="en-US" sz="1250" b="0">
                        <a:solidFill>
                          <a:srgbClr val="333333"/>
                        </a:solidFill>
                        <a:latin typeface="sans-serif" charset="0"/>
                        <a:ea typeface="SimSun" charset="0"/>
                      </a:endParaRPr>
                    </a:p>
                  </a:txBody>
                  <a:tcPr marL="9525" marR="9525" marT="9525" marB="9525"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333333"/>
                          </a:solidFill>
                          <a:latin typeface="sans-serif" charset="0"/>
                          <a:cs typeface="SimSun" charset="0"/>
                        </a:rPr>
                        <a:t> </a:t>
                      </a:r>
                      <a:endParaRPr lang="en-US" sz="1100" b="0">
                        <a:solidFill>
                          <a:srgbClr val="333333"/>
                        </a:solidFill>
                        <a:latin typeface="sans-serif" charset="0"/>
                        <a:ea typeface="SimSun" charset="0"/>
                      </a:endParaRPr>
                    </a:p>
                  </a:txBody>
                  <a:tcPr marL="9525" marR="9525" marT="9525" marB="9525" vert="horz" anchor="ctr" anchorCtr="0">
                    <a:lnL>
                      <a:noFill/>
                    </a:lnL>
                    <a:lnR cap="flat">
                      <a:noFill/>
                    </a:lnR>
                    <a:lnT cap="flat">
                      <a:noFill/>
                    </a:lnT>
                    <a:lnB cap="flat">
                      <a:noFill/>
                    </a:lnB>
                    <a:lnTlToBr>
                      <a:noFill/>
                    </a:lnTlToBr>
                    <a:lnBlToTr>
                      <a:noFill/>
                    </a:lnBlToTr>
                    <a:noFill/>
                  </a:tcPr>
                </a:tc>
              </a:tr>
              <a:tr h="209550">
                <a:tc>
                  <a:txBody>
                    <a:bodyPr/>
                    <a:p>
                      <a:pPr indent="0">
                        <a:buNone/>
                      </a:pPr>
                      <a:r>
                        <a:rPr lang="en-US" sz="1250" b="0">
                          <a:solidFill>
                            <a:srgbClr val="333333"/>
                          </a:solidFill>
                          <a:latin typeface="sans-serif" charset="0"/>
                          <a:cs typeface="SimSun" charset="0"/>
                        </a:rPr>
                        <a:t>00</a:t>
                      </a:r>
                      <a:r>
                        <a:rPr lang="en-US" sz="1250" b="1">
                          <a:solidFill>
                            <a:srgbClr val="333333"/>
                          </a:solidFill>
                          <a:latin typeface="sans-serif" charset="0"/>
                          <a:cs typeface="SimSun" charset="0"/>
                        </a:rPr>
                        <a:t>1</a:t>
                      </a:r>
                      <a:endParaRPr lang="en-US" sz="1250" b="0">
                        <a:solidFill>
                          <a:srgbClr val="333333"/>
                        </a:solidFill>
                        <a:latin typeface="sans-serif" charset="0"/>
                        <a:ea typeface="SimSun" charset="0"/>
                      </a:endParaRPr>
                    </a:p>
                  </a:txBody>
                  <a:tcPr marL="9525" marR="9525" marT="9525" marB="9525"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333333"/>
                          </a:solidFill>
                          <a:latin typeface="sans-serif" charset="0"/>
                          <a:cs typeface="SimSun" charset="0"/>
                        </a:rPr>
                        <a:t> </a:t>
                      </a:r>
                      <a:endParaRPr lang="en-US" sz="1100" b="0">
                        <a:solidFill>
                          <a:srgbClr val="333333"/>
                        </a:solidFill>
                        <a:latin typeface="sans-serif" charset="0"/>
                        <a:ea typeface="SimSun" charset="0"/>
                      </a:endParaRPr>
                    </a:p>
                  </a:txBody>
                  <a:tcPr marL="9525" marR="9525" marT="9525" marB="9525" vert="horz" anchor="ctr" anchorCtr="0">
                    <a:lnL>
                      <a:noFill/>
                    </a:lnL>
                    <a:lnR cap="flat">
                      <a:noFill/>
                    </a:lnR>
                    <a:lnT cap="flat">
                      <a:noFill/>
                    </a:lnT>
                    <a:lnB cap="flat">
                      <a:noFill/>
                    </a:lnB>
                    <a:lnTlToBr>
                      <a:noFill/>
                    </a:lnTlToBr>
                    <a:lnBlToTr>
                      <a:noFill/>
                    </a:lnBlToTr>
                    <a:noFill/>
                  </a:tcPr>
                </a:tc>
              </a:tr>
              <a:tr h="375285">
                <a:tc>
                  <a:txBody>
                    <a:bodyPr/>
                    <a:p>
                      <a:pPr indent="0">
                        <a:buNone/>
                      </a:pPr>
                      <a:r>
                        <a:rPr lang="en-US" sz="1250" b="0">
                          <a:solidFill>
                            <a:srgbClr val="333333"/>
                          </a:solidFill>
                          <a:latin typeface="sans-serif" charset="0"/>
                          <a:cs typeface="SimSun" charset="0"/>
                        </a:rPr>
                        <a:t>0</a:t>
                      </a:r>
                      <a:r>
                        <a:rPr lang="en-US" sz="1250" b="1">
                          <a:solidFill>
                            <a:srgbClr val="333333"/>
                          </a:solidFill>
                          <a:latin typeface="sans-serif" charset="0"/>
                          <a:cs typeface="SimSun" charset="0"/>
                        </a:rPr>
                        <a:t>10</a:t>
                      </a:r>
                      <a:endParaRPr lang="en-US" sz="1250" b="0">
                        <a:solidFill>
                          <a:srgbClr val="333333"/>
                        </a:solidFill>
                        <a:latin typeface="sans-serif" charset="0"/>
                        <a:ea typeface="SimSun" charset="0"/>
                      </a:endParaRPr>
                    </a:p>
                  </a:txBody>
                  <a:tcPr marL="9525" marR="9525" marT="9525" marB="9525"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333333"/>
                          </a:solidFill>
                          <a:latin typeface="sans-serif" charset="0"/>
                          <a:cs typeface="SimSun" charset="0"/>
                        </a:rPr>
                        <a:t>no hay "2" en binario, así que volvemos al 0...... y sumamos 1 a la cifra de la izquierda</a:t>
                      </a:r>
                      <a:endParaRPr lang="en-US" sz="1100" b="0">
                        <a:solidFill>
                          <a:srgbClr val="333333"/>
                        </a:solidFill>
                        <a:latin typeface="sans-serif" charset="0"/>
                        <a:ea typeface="SimSun" charset="0"/>
                      </a:endParaRPr>
                    </a:p>
                  </a:txBody>
                  <a:tcPr marL="9525" marR="9525" marT="9525" marB="9525" vert="horz" anchor="ctr" anchorCtr="0">
                    <a:lnL>
                      <a:noFill/>
                    </a:lnL>
                    <a:lnR cap="flat">
                      <a:noFill/>
                    </a:lnR>
                    <a:lnT cap="flat">
                      <a:noFill/>
                    </a:lnT>
                    <a:lnB cap="flat">
                      <a:noFill/>
                    </a:lnB>
                    <a:lnTlToBr>
                      <a:noFill/>
                    </a:lnTlToBr>
                    <a:lnBlToTr>
                      <a:noFill/>
                    </a:lnBlToTr>
                    <a:noFill/>
                  </a:tcPr>
                </a:tc>
              </a:tr>
              <a:tr h="209550">
                <a:tc>
                  <a:txBody>
                    <a:bodyPr/>
                    <a:p>
                      <a:pPr indent="0">
                        <a:buNone/>
                      </a:pPr>
                      <a:r>
                        <a:rPr lang="en-US" sz="1250" b="0">
                          <a:solidFill>
                            <a:srgbClr val="333333"/>
                          </a:solidFill>
                          <a:latin typeface="sans-serif" charset="0"/>
                          <a:cs typeface="SimSun" charset="0"/>
                        </a:rPr>
                        <a:t>01</a:t>
                      </a:r>
                      <a:r>
                        <a:rPr lang="en-US" sz="1250" b="1">
                          <a:solidFill>
                            <a:srgbClr val="333333"/>
                          </a:solidFill>
                          <a:latin typeface="sans-serif" charset="0"/>
                          <a:cs typeface="SimSun" charset="0"/>
                        </a:rPr>
                        <a:t>1</a:t>
                      </a:r>
                      <a:endParaRPr lang="en-US" sz="1250" b="0">
                        <a:solidFill>
                          <a:srgbClr val="333333"/>
                        </a:solidFill>
                        <a:latin typeface="sans-serif" charset="0"/>
                        <a:ea typeface="SimSun" charset="0"/>
                      </a:endParaRPr>
                    </a:p>
                  </a:txBody>
                  <a:tcPr marL="9525" marR="9525" marT="9525" marB="9525"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333333"/>
                          </a:solidFill>
                          <a:latin typeface="sans-serif" charset="0"/>
                          <a:cs typeface="SimSun" charset="0"/>
                        </a:rPr>
                        <a:t> </a:t>
                      </a:r>
                      <a:endParaRPr lang="en-US" sz="1100" b="0">
                        <a:solidFill>
                          <a:srgbClr val="333333"/>
                        </a:solidFill>
                        <a:latin typeface="sans-serif" charset="0"/>
                        <a:ea typeface="SimSun" charset="0"/>
                      </a:endParaRPr>
                    </a:p>
                  </a:txBody>
                  <a:tcPr marL="9525" marR="9525" marT="9525" marB="9525" vert="horz" anchor="ctr" anchorCtr="0">
                    <a:lnL>
                      <a:noFill/>
                    </a:lnL>
                    <a:lnR cap="flat">
                      <a:noFill/>
                    </a:lnR>
                    <a:lnT cap="flat">
                      <a:noFill/>
                    </a:lnT>
                    <a:lnB cap="flat">
                      <a:noFill/>
                    </a:lnB>
                    <a:lnTlToBr>
                      <a:noFill/>
                    </a:lnTlToBr>
                    <a:lnBlToTr>
                      <a:noFill/>
                    </a:lnBlToTr>
                    <a:noFill/>
                  </a:tcPr>
                </a:tc>
              </a:tr>
              <a:tr h="521970">
                <a:tc>
                  <a:txBody>
                    <a:bodyPr/>
                    <a:p>
                      <a:pPr indent="0">
                        <a:buNone/>
                      </a:pPr>
                      <a:r>
                        <a:rPr lang="en-US" sz="1250" b="1">
                          <a:solidFill>
                            <a:srgbClr val="333333"/>
                          </a:solidFill>
                          <a:latin typeface="sans-serif" charset="0"/>
                          <a:cs typeface="SimSun" charset="0"/>
                        </a:rPr>
                        <a:t>100</a:t>
                      </a:r>
                      <a:endParaRPr lang="en-US" sz="1250" b="1">
                        <a:solidFill>
                          <a:srgbClr val="333333"/>
                        </a:solidFill>
                        <a:latin typeface="sans-serif" charset="0"/>
                        <a:ea typeface="SimSun" charset="0"/>
                      </a:endParaRPr>
                    </a:p>
                  </a:txBody>
                  <a:tcPr marL="9525" marR="9525" marT="9525" marB="9525"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333333"/>
                          </a:solidFill>
                          <a:latin typeface="sans-serif" charset="0"/>
                          <a:cs typeface="SimSun" charset="0"/>
                        </a:rPr>
                        <a:t>volvemos otra vez al 0, y sumamos 1 a la izquierda...... pero ese número ya es 1 así que vuelve a ser 0...... y el 1 se suma al </a:t>
                      </a:r>
                      <a:r>
                        <a:rPr lang="en-US" sz="1100" b="0" i="1">
                          <a:solidFill>
                            <a:srgbClr val="333333"/>
                          </a:solidFill>
                          <a:latin typeface="sans-serif" charset="0"/>
                          <a:cs typeface="SimSun" charset="0"/>
                        </a:rPr>
                        <a:t>siguiente número</a:t>
                      </a:r>
                      <a:r>
                        <a:rPr lang="en-US" sz="1100" b="0">
                          <a:solidFill>
                            <a:srgbClr val="333333"/>
                          </a:solidFill>
                          <a:latin typeface="sans-serif" charset="0"/>
                          <a:cs typeface="SimSun" charset="0"/>
                        </a:rPr>
                        <a:t> a la izquierda</a:t>
                      </a:r>
                      <a:endParaRPr lang="en-US" sz="1100" b="0">
                        <a:solidFill>
                          <a:srgbClr val="333333"/>
                        </a:solidFill>
                        <a:latin typeface="sans-serif" charset="0"/>
                        <a:ea typeface="SimSun" charset="0"/>
                      </a:endParaRPr>
                    </a:p>
                  </a:txBody>
                  <a:tcPr marL="9525" marR="9525" marT="9525" marB="9525" vert="horz" anchor="ctr" anchorCtr="0">
                    <a:lnL>
                      <a:noFill/>
                    </a:lnL>
                    <a:lnR cap="flat">
                      <a:noFill/>
                    </a:lnR>
                    <a:lnT cap="flat">
                      <a:noFill/>
                    </a:lnT>
                    <a:lnB cap="flat">
                      <a:noFill/>
                    </a:lnB>
                    <a:lnTlToBr>
                      <a:noFill/>
                    </a:lnTlToBr>
                    <a:lnBlToTr>
                      <a:noFill/>
                    </a:lnBlToTr>
                    <a:noFill/>
                  </a:tcPr>
                </a:tc>
              </a:tr>
              <a:tr h="209550">
                <a:tc>
                  <a:txBody>
                    <a:bodyPr/>
                    <a:p>
                      <a:pPr indent="0">
                        <a:buNone/>
                      </a:pPr>
                      <a:r>
                        <a:rPr lang="en-US" sz="1250" b="0">
                          <a:solidFill>
                            <a:srgbClr val="333333"/>
                          </a:solidFill>
                          <a:latin typeface="sans-serif" charset="0"/>
                          <a:cs typeface="SimSun" charset="0"/>
                        </a:rPr>
                        <a:t>10</a:t>
                      </a:r>
                      <a:r>
                        <a:rPr lang="en-US" sz="1250" b="1">
                          <a:solidFill>
                            <a:srgbClr val="333333"/>
                          </a:solidFill>
                          <a:latin typeface="sans-serif" charset="0"/>
                          <a:cs typeface="SimSun" charset="0"/>
                        </a:rPr>
                        <a:t>1</a:t>
                      </a:r>
                      <a:endParaRPr lang="en-US" sz="1250" b="0">
                        <a:solidFill>
                          <a:srgbClr val="333333"/>
                        </a:solidFill>
                        <a:latin typeface="sans-serif" charset="0"/>
                        <a:ea typeface="SimSun" charset="0"/>
                      </a:endParaRPr>
                    </a:p>
                  </a:txBody>
                  <a:tcPr marL="9525" marR="9525" marT="9525" marB="9525"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333333"/>
                          </a:solidFill>
                          <a:latin typeface="sans-serif" charset="0"/>
                          <a:cs typeface="SimSun" charset="0"/>
                        </a:rPr>
                        <a:t> </a:t>
                      </a:r>
                      <a:endParaRPr lang="en-US" sz="1100" b="0">
                        <a:solidFill>
                          <a:srgbClr val="333333"/>
                        </a:solidFill>
                        <a:latin typeface="sans-serif" charset="0"/>
                        <a:ea typeface="SimSun" charset="0"/>
                      </a:endParaRPr>
                    </a:p>
                  </a:txBody>
                  <a:tcPr marL="9525" marR="9525" marT="9525" marB="9525" vert="horz" anchor="ctr" anchorCtr="0">
                    <a:lnL>
                      <a:noFill/>
                    </a:lnL>
                    <a:lnR cap="flat">
                      <a:noFill/>
                    </a:lnR>
                    <a:lnT cap="flat">
                      <a:noFill/>
                    </a:lnT>
                    <a:lnB cap="flat">
                      <a:noFill/>
                    </a:lnB>
                    <a:lnTlToBr>
                      <a:noFill/>
                    </a:lnTlToBr>
                    <a:lnBlToTr>
                      <a:noFill/>
                    </a:lnBlToTr>
                    <a:noFill/>
                  </a:tcPr>
                </a:tc>
              </a:tr>
              <a:tr h="209550">
                <a:tc>
                  <a:txBody>
                    <a:bodyPr/>
                    <a:p>
                      <a:pPr indent="0">
                        <a:buNone/>
                      </a:pPr>
                      <a:r>
                        <a:rPr lang="en-US" sz="1250" b="0">
                          <a:solidFill>
                            <a:srgbClr val="333333"/>
                          </a:solidFill>
                          <a:latin typeface="sans-serif" charset="0"/>
                          <a:cs typeface="SimSun" charset="0"/>
                        </a:rPr>
                        <a:t>1</a:t>
                      </a:r>
                      <a:r>
                        <a:rPr lang="en-US" sz="1250" b="1">
                          <a:solidFill>
                            <a:srgbClr val="333333"/>
                          </a:solidFill>
                          <a:latin typeface="sans-serif" charset="0"/>
                          <a:cs typeface="SimSun" charset="0"/>
                        </a:rPr>
                        <a:t>10</a:t>
                      </a:r>
                      <a:endParaRPr lang="en-US" sz="1250" b="0">
                        <a:solidFill>
                          <a:srgbClr val="333333"/>
                        </a:solidFill>
                        <a:latin typeface="sans-serif" charset="0"/>
                        <a:ea typeface="SimSun" charset="0"/>
                      </a:endParaRPr>
                    </a:p>
                  </a:txBody>
                  <a:tcPr marL="9525" marR="9525" marT="9525" marB="9525" vert="horz" anchor="ctr" anchorCtr="0">
                    <a:lnL>
                      <a:noFill/>
                    </a:lnL>
                    <a:lnR>
                      <a:noFill/>
                    </a:lnR>
                    <a:lnT cap="flat">
                      <a:noFill/>
                    </a:lnT>
                    <a:lnB cap="flat">
                      <a:noFill/>
                    </a:lnB>
                    <a:lnTlToBr>
                      <a:noFill/>
                    </a:lnTlToBr>
                    <a:lnBlToTr>
                      <a:noFill/>
                    </a:lnBlToTr>
                    <a:noFill/>
                  </a:tcPr>
                </a:tc>
                <a:tc>
                  <a:txBody>
                    <a:bodyPr/>
                    <a:p>
                      <a:pPr indent="0">
                        <a:buNone/>
                      </a:pPr>
                      <a:r>
                        <a:rPr lang="en-US" sz="1100" b="0">
                          <a:solidFill>
                            <a:srgbClr val="333333"/>
                          </a:solidFill>
                          <a:latin typeface="sans-serif" charset="0"/>
                          <a:cs typeface="SimSun" charset="0"/>
                        </a:rPr>
                        <a:t>etc...</a:t>
                      </a:r>
                      <a:endParaRPr lang="en-US" sz="1100" b="0">
                        <a:solidFill>
                          <a:srgbClr val="333333"/>
                        </a:solidFill>
                        <a:latin typeface="sans-serif" charset="0"/>
                        <a:ea typeface="SimSun" charset="0"/>
                      </a:endParaRPr>
                    </a:p>
                  </a:txBody>
                  <a:tcPr marL="9525" marR="9525" marT="9525" marB="9525" vert="horz" anchor="ctr" anchorCtr="0">
                    <a:lnL>
                      <a:noFill/>
                    </a:lnL>
                    <a:lnR cap="flat">
                      <a:noFill/>
                    </a:lnR>
                    <a:lnT cap="flat">
                      <a:noFill/>
                    </a:lnT>
                    <a:lnB cap="flat">
                      <a:noFill/>
                    </a:lnB>
                    <a:lnTlToBr>
                      <a:noFill/>
                    </a:lnTlToBr>
                    <a:lnBlToTr>
                      <a:noFill/>
                    </a:lnBlToTr>
                    <a:noFill/>
                  </a:tcPr>
                </a:tc>
              </a:tr>
            </a:tbl>
          </a:graphicData>
        </a:graphic>
      </p:graphicFrame>
      <p:sp>
        <p:nvSpPr>
          <p:cNvPr id="3" name="Striped Right Arrow 2"/>
          <p:cNvSpPr/>
          <p:nvPr/>
        </p:nvSpPr>
        <p:spPr>
          <a:xfrm>
            <a:off x="5742305" y="1678940"/>
            <a:ext cx="1532890" cy="388620"/>
          </a:xfrm>
          <a:prstGeom prst="stripedRightArrow">
            <a:avLst/>
          </a:prstGeom>
          <a:solidFill>
            <a:srgbClr val="FF3300"/>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5" name="Striped Right Arrow 4"/>
          <p:cNvSpPr/>
          <p:nvPr/>
        </p:nvSpPr>
        <p:spPr>
          <a:xfrm>
            <a:off x="5636895" y="5229225"/>
            <a:ext cx="556895" cy="388620"/>
          </a:xfrm>
          <a:prstGeom prst="stripedRightArrow">
            <a:avLst/>
          </a:prstGeom>
          <a:solidFill>
            <a:srgbClr val="FF3300"/>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890" y="204470"/>
            <a:ext cx="12174220" cy="1753235"/>
          </a:xfrm>
          <a:prstGeom prst="rect">
            <a:avLst/>
          </a:prstGeom>
          <a:noFill/>
        </p:spPr>
        <p:txBody>
          <a:bodyPr wrap="square" rtlCol="0">
            <a:spAutoFit/>
          </a:bodyPr>
          <a:p>
            <a:pPr algn="ctr"/>
            <a:endParaRPr lang="es-ES_tradnl" altLang="en-US" b="1">
              <a:sym typeface="+mn-ea"/>
            </a:endParaRPr>
          </a:p>
          <a:p>
            <a:pPr algn="ctr"/>
            <a:r>
              <a:rPr lang="en-US" b="1"/>
              <a:t>Hexadecimal Values:</a:t>
            </a:r>
            <a:endParaRPr lang="en-US" b="1"/>
          </a:p>
          <a:p>
            <a:pPr algn="ctr"/>
            <a:endParaRPr lang="en-US"/>
          </a:p>
          <a:p>
            <a:pPr algn="just"/>
            <a:r>
              <a:rPr lang="en-US"/>
              <a:t>Hexadecimal numbers are interesting. There are 16 different digits! They are like decimals up to 9, but after</a:t>
            </a:r>
            <a:r>
              <a:rPr lang="es-ES_tradnl" altLang="en-US"/>
              <a:t> </a:t>
            </a:r>
            <a:r>
              <a:rPr lang="en-US"/>
              <a:t>there are letters ("A',"B","C","D","E","F") for the values from 10 to 15. So with a single hexadecimal number 16 values can be given</a:t>
            </a:r>
            <a:r>
              <a:rPr lang="es-ES_tradnl" altLang="en-US"/>
              <a:t> </a:t>
            </a:r>
            <a:r>
              <a:rPr lang="en-US"/>
              <a:t>different ones instead of the usual 10:</a:t>
            </a:r>
            <a:endParaRPr lang="en-US"/>
          </a:p>
        </p:txBody>
      </p:sp>
      <p:pic>
        <p:nvPicPr>
          <p:cNvPr id="11" name="Picture 10"/>
          <p:cNvPicPr>
            <a:picLocks noChangeAspect="1"/>
          </p:cNvPicPr>
          <p:nvPr/>
        </p:nvPicPr>
        <p:blipFill>
          <a:blip r:embed="rId1"/>
          <a:stretch>
            <a:fillRect/>
          </a:stretch>
        </p:blipFill>
        <p:spPr>
          <a:xfrm>
            <a:off x="8081010" y="1837690"/>
            <a:ext cx="2814955" cy="4191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318260" y="582295"/>
            <a:ext cx="10082530" cy="1229995"/>
          </a:xfrm>
          <a:prstGeom prst="rect">
            <a:avLst/>
          </a:prstGeom>
          <a:noFill/>
        </p:spPr>
        <p:txBody>
          <a:bodyPr wrap="none" rtlCol="0">
            <a:spAutoFit/>
          </a:bodyPr>
          <a:p>
            <a:pPr algn="ctr"/>
            <a:r>
              <a:rPr lang="en-US" sz="2000" b="1"/>
              <a:t>CISC and RISC architecture</a:t>
            </a:r>
            <a:endParaRPr lang="en-US" sz="2000" b="1"/>
          </a:p>
          <a:p>
            <a:pPr algn="ctr"/>
            <a:endParaRPr lang="en-US"/>
          </a:p>
          <a:p>
            <a:pPr algn="ctr"/>
            <a:r>
              <a:rPr lang="en-US"/>
              <a:t>One of the first decisions when designing a microprocessor is deciding what its instruction set will be.</a:t>
            </a:r>
            <a:endParaRPr lang="en-US"/>
          </a:p>
          <a:p>
            <a:pPr algn="ctr"/>
            <a:r>
              <a:rPr lang="en-US"/>
              <a:t>Faced with this issue, there are two design philosophies; machines named CISC and machines named RISC.</a:t>
            </a:r>
            <a:endParaRPr lang="en-US"/>
          </a:p>
        </p:txBody>
      </p:sp>
      <p:pic>
        <p:nvPicPr>
          <p:cNvPr id="6" name="Picture 2"/>
          <p:cNvPicPr>
            <a:picLocks noChangeAspect="1"/>
          </p:cNvPicPr>
          <p:nvPr/>
        </p:nvPicPr>
        <p:blipFill>
          <a:blip r:embed="rId1"/>
          <a:stretch>
            <a:fillRect/>
          </a:stretch>
        </p:blipFill>
        <p:spPr>
          <a:xfrm>
            <a:off x="3942080" y="2202815"/>
            <a:ext cx="4308475" cy="317754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81025" y="163830"/>
            <a:ext cx="10742930" cy="1476375"/>
          </a:xfrm>
          <a:prstGeom prst="rect">
            <a:avLst/>
          </a:prstGeom>
          <a:noFill/>
        </p:spPr>
        <p:txBody>
          <a:bodyPr wrap="none" rtlCol="0">
            <a:spAutoFit/>
          </a:bodyPr>
          <a:p>
            <a:pPr algn="ctr"/>
            <a:r>
              <a:rPr lang="en-US" b="1"/>
              <a:t>CISC architecture</a:t>
            </a:r>
            <a:endParaRPr lang="en-US" b="1"/>
          </a:p>
          <a:p>
            <a:pPr algn="ctr"/>
            <a:endParaRPr lang="en-US"/>
          </a:p>
          <a:p>
            <a:pPr algn="just"/>
            <a:r>
              <a:rPr lang="en-US"/>
              <a:t>CISC architecture (Complex Instruction Set Computer) is a model of computer architecture.</a:t>
            </a:r>
            <a:endParaRPr lang="en-US"/>
          </a:p>
          <a:p>
            <a:pPr algn="just"/>
            <a:r>
              <a:rPr lang="en-US"/>
              <a:t>CISC microprocessors have an instruction set that is characterized by being very broad and allowing</a:t>
            </a:r>
            <a:endParaRPr lang="en-US"/>
          </a:p>
          <a:p>
            <a:pPr algn="just"/>
            <a:r>
              <a:rPr lang="en-US"/>
              <a:t>complex operations between operands located in memory or internal registers, as opposed to the RISC architecture.</a:t>
            </a:r>
            <a:endParaRPr lang="en-US"/>
          </a:p>
        </p:txBody>
      </p:sp>
      <p:sp>
        <p:nvSpPr>
          <p:cNvPr id="5" name="Text Box 4"/>
          <p:cNvSpPr txBox="1"/>
          <p:nvPr/>
        </p:nvSpPr>
        <p:spPr>
          <a:xfrm>
            <a:off x="581025" y="1951990"/>
            <a:ext cx="10469880" cy="1476375"/>
          </a:xfrm>
          <a:prstGeom prst="rect">
            <a:avLst/>
          </a:prstGeom>
          <a:noFill/>
        </p:spPr>
        <p:txBody>
          <a:bodyPr wrap="none" rtlCol="0">
            <a:spAutoFit/>
          </a:bodyPr>
          <a:p>
            <a:pPr algn="l"/>
            <a:r>
              <a:rPr lang="en-US"/>
              <a:t>CISCs belong to the first stream of processor construction, before the development of RISCs.</a:t>
            </a:r>
            <a:endParaRPr lang="en-US"/>
          </a:p>
          <a:p>
            <a:pPr algn="l"/>
            <a:r>
              <a:rPr lang="en-US"/>
              <a:t>Examples of them are: Motorola 68000, Zilog Z80 and all the Intel x86 family used in most personal computers.</a:t>
            </a:r>
            <a:endParaRPr lang="en-US"/>
          </a:p>
          <a:p>
            <a:pPr algn="l"/>
            <a:r>
              <a:rPr lang="en-US"/>
              <a:t>current.</a:t>
            </a:r>
            <a:endParaRPr lang="en-US"/>
          </a:p>
          <a:p>
            <a:pPr algn="l"/>
            <a:endParaRPr lang="en-US"/>
          </a:p>
          <a:p>
            <a:pPr algn="l"/>
            <a:r>
              <a:rPr lang="en-US"/>
              <a:t>To carry out a single instruction, a CISC chip requires four to ten clock cycles.</a:t>
            </a:r>
            <a:endParaRPr lang="en-US"/>
          </a:p>
        </p:txBody>
      </p:sp>
      <p:sp>
        <p:nvSpPr>
          <p:cNvPr id="6" name="Text Box 5"/>
          <p:cNvSpPr txBox="1"/>
          <p:nvPr/>
        </p:nvSpPr>
        <p:spPr>
          <a:xfrm>
            <a:off x="282575" y="3606800"/>
            <a:ext cx="5364480" cy="2861310"/>
          </a:xfrm>
          <a:prstGeom prst="rect">
            <a:avLst/>
          </a:prstGeom>
          <a:noFill/>
        </p:spPr>
        <p:txBody>
          <a:bodyPr wrap="none" rtlCol="0">
            <a:spAutoFit/>
          </a:bodyPr>
          <a:p>
            <a:pPr marL="285750" indent="-285750" algn="just">
              <a:buFont typeface="Arial" panose="02080604020202020204" pitchFamily="34" charset="0"/>
              <a:buChar char="•"/>
            </a:pPr>
            <a:r>
              <a:rPr lang="en-US"/>
              <a:t>The advantages of CISC include the following:</a:t>
            </a:r>
            <a:endParaRPr lang="en-US"/>
          </a:p>
          <a:p>
            <a:pPr marL="285750" indent="-285750" algn="just">
              <a:buFont typeface="Arial" panose="02080604020202020204" pitchFamily="34" charset="0"/>
              <a:buChar char="•"/>
            </a:pPr>
            <a:r>
              <a:rPr lang="en-US"/>
              <a:t>Reduces the difficulty of creating compilers.</a:t>
            </a:r>
            <a:endParaRPr lang="en-US"/>
          </a:p>
          <a:p>
            <a:pPr marL="285750" indent="-285750" algn="just">
              <a:buFont typeface="Arial" panose="02080604020202020204" pitchFamily="34" charset="0"/>
              <a:buChar char="•"/>
            </a:pPr>
            <a:r>
              <a:rPr lang="en-US"/>
              <a:t>Allows to reduce the total cost of the system.</a:t>
            </a:r>
            <a:endParaRPr lang="en-US"/>
          </a:p>
          <a:p>
            <a:pPr marL="285750" indent="-285750" algn="just">
              <a:buFont typeface="Arial" panose="02080604020202020204" pitchFamily="34" charset="0"/>
              <a:buChar char="•"/>
            </a:pPr>
            <a:r>
              <a:rPr lang="en-US"/>
              <a:t>Reduces software creation costs.</a:t>
            </a:r>
            <a:endParaRPr lang="en-US"/>
          </a:p>
          <a:p>
            <a:pPr marL="285750" indent="-285750" algn="just">
              <a:buFont typeface="Arial" panose="02080604020202020204" pitchFamily="34" charset="0"/>
              <a:buChar char="•"/>
            </a:pPr>
            <a:r>
              <a:rPr lang="en-US"/>
              <a:t>Improved code compaction.</a:t>
            </a:r>
            <a:endParaRPr lang="en-US"/>
          </a:p>
          <a:p>
            <a:pPr marL="285750" indent="-285750" algn="just">
              <a:buFont typeface="Arial" panose="02080604020202020204" pitchFamily="34" charset="0"/>
              <a:buChar char="•"/>
            </a:pPr>
            <a:r>
              <a:rPr lang="en-US"/>
              <a:t>Facilitates debugging.</a:t>
            </a:r>
            <a:endParaRPr lang="en-US"/>
          </a:p>
          <a:p>
            <a:pPr indent="0" algn="just">
              <a:buFont typeface="Arial" panose="02080604020202020204" pitchFamily="34" charset="0"/>
              <a:buNone/>
            </a:pPr>
            <a:endParaRPr lang="en-US"/>
          </a:p>
          <a:p>
            <a:pPr marL="285750" indent="-285750" algn="just"/>
            <a:r>
              <a:rPr lang="en-US"/>
              <a:t>Example of microprocessors based on CISC technology:</a:t>
            </a:r>
            <a:endParaRPr lang="en-US"/>
          </a:p>
          <a:p>
            <a:pPr marL="285750" indent="-285750" algn="just">
              <a:buFont typeface="Arial" panose="02080604020202020204" pitchFamily="34" charset="0"/>
              <a:buChar char="•"/>
            </a:pPr>
            <a:r>
              <a:rPr lang="en-US"/>
              <a:t>Intel 8086, 8088, 80286, 80386, 80486.</a:t>
            </a:r>
            <a:endParaRPr lang="en-US"/>
          </a:p>
          <a:p>
            <a:pPr marL="285750" indent="-285750" algn="just">
              <a:buFont typeface="Arial" panose="02080604020202020204" pitchFamily="34" charset="0"/>
              <a:buChar char="•"/>
            </a:pPr>
            <a:r>
              <a:rPr lang="en-US"/>
              <a:t>Motorola 68000, 68010, 68020, 68030, 6840.</a:t>
            </a:r>
            <a:endParaRPr lang="en-US"/>
          </a:p>
        </p:txBody>
      </p:sp>
      <p:pic>
        <p:nvPicPr>
          <p:cNvPr id="7" name="Picture 3"/>
          <p:cNvPicPr>
            <a:picLocks noChangeAspect="1"/>
          </p:cNvPicPr>
          <p:nvPr/>
        </p:nvPicPr>
        <p:blipFill>
          <a:blip r:embed="rId1"/>
          <a:stretch>
            <a:fillRect/>
          </a:stretch>
        </p:blipFill>
        <p:spPr>
          <a:xfrm>
            <a:off x="7470775" y="4442460"/>
            <a:ext cx="4196715" cy="14255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heme/theme1.xml><?xml version="1.0" encoding="utf-8"?>
<a:theme xmlns:a="http://schemas.openxmlformats.org/drawingml/2006/main" name="1_Blue Waves">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7036</Words>
  <Application>WPS Presentation</Application>
  <PresentationFormat>宽屏</PresentationFormat>
  <Paragraphs>158</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Nimbus Roman No9 L</vt:lpstr>
      <vt:lpstr>Droid Sans Fallback</vt:lpstr>
      <vt:lpstr>sans-serif</vt:lpstr>
      <vt:lpstr>URW Bookman</vt:lpstr>
      <vt:lpstr>SimSun</vt:lpstr>
      <vt:lpstr>Microsoft YaHei</vt:lpstr>
      <vt:lpstr>Arial Unicode MS</vt:lpstr>
      <vt:lpstr>SimSun</vt:lpstr>
      <vt:lpstr>OpenSymbol</vt:lpstr>
      <vt:lpstr>1_Blue Waves</vt:lpstr>
      <vt:lpstr>Arquitectura Von Neumann</vt:lpstr>
      <vt:lpstr>El fundamento principal del Modelo de Von Neumann es el pensamiento que el programa esté guardado internamente en una máquina. En la unidad de memoria se encuentran los datos y también el código del programa. El diseño de la arquitectura consiste en: </vt:lpstr>
      <vt:lpstr>Arquitectura de un procesador de 16 y 32 bits</vt:lpstr>
      <vt:lpstr>PowerPoint 演示文稿</vt:lpstr>
      <vt:lpstr>PowerPoint 演示文稿</vt:lpstr>
      <vt:lpstr>Valores decimales, binarios y hexadecimales.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pop_os</dc:creator>
  <cp:lastModifiedBy>pop_os</cp:lastModifiedBy>
  <cp:revision>38</cp:revision>
  <dcterms:created xsi:type="dcterms:W3CDTF">2022-12-13T04:41:20Z</dcterms:created>
  <dcterms:modified xsi:type="dcterms:W3CDTF">2022-12-13T04:41:20Z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