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61" r:id="rId4"/>
    <p:sldId id="262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7494E-3850-E7CD-7998-87C77821E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60A69A-994A-D599-6E91-DA06E81A3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F0D47A-F44B-6EDF-B3BD-7BC5AE1A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126E-415D-4D13-8684-5463D92BB71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938BA7-AE4B-8476-C1FE-497AC790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37DC3-C4FA-01A3-58DC-1423BF3F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EC64-6998-4504-8938-91070E4F16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09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99B32-F673-D17C-70C4-707C6FB6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54EEBE-6245-6581-6200-19BC72BD9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7D7727-3906-C63A-CB11-2E0187CE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126E-415D-4D13-8684-5463D92BB71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282F9-E181-5DFE-5777-22A26BC7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03A4EC-CBFB-19F7-CCE0-B4E2CADC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EC64-6998-4504-8938-91070E4F16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2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A94002-CC1A-0C9A-C09C-6A6344789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506EB1-95AB-B8F9-D2B7-30F419705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A7D951-EBC5-756A-FE16-70869E9B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126E-415D-4D13-8684-5463D92BB71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E6B99F-2672-D626-268B-8E745570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6D027E-D281-CD79-D46B-B63C03D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EC64-6998-4504-8938-91070E4F16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5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55C18-24D0-44B9-347C-427A1C5B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0258CA-6733-6E48-81A6-D731E1FF2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31609D-BFB8-E0AC-746E-26C03B00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126E-415D-4D13-8684-5463D92BB71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57A812-AD37-5BA1-D1C4-46F1007F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6E7596-965B-47E0-5EAA-97F4AA4B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EC64-6998-4504-8938-91070E4F16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98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4701E-1DF2-6C09-A33C-8BC58CCA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AEA1E2-39F8-8E5B-BB0B-664CC5460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C422E2-FA19-8159-A5A1-6AE696A0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126E-415D-4D13-8684-5463D92BB71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51D0CB-71E9-1048-994C-9FBF9564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56B25D-7B6C-CC30-EFD5-EB9F3C7C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EC64-6998-4504-8938-91070E4F16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42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E8406-6717-90EB-2BC7-5F2B6078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64F41-2639-3276-A0CE-E26B308E2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D4BE86-A4B6-E711-CB6F-D0EA27C6D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F00146-9EB5-28D4-6D12-98798998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126E-415D-4D13-8684-5463D92BB71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201376-2AC7-D9FF-58E8-F8EC8BB2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6DC0E4-1480-4B66-A170-BA765F96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EC64-6998-4504-8938-91070E4F16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20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2179E-5411-8941-7F6A-C17465FD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C0E434-4DA2-FC28-4A85-4D3661386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665F96-B9B2-68F3-DC9D-ADD561499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6793AF-D34E-0926-3F12-64F097116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E91C45-7E6D-051E-79B4-FCE1216BF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3B5818-B5E0-F057-7F59-77724334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126E-415D-4D13-8684-5463D92BB71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B9BF0F-37DB-68F7-8213-94202FAF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58EFEB-78E9-FDB8-075E-6A65061E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EC64-6998-4504-8938-91070E4F16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40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DAEF2-22FF-84DF-5932-6C4C7C81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D291FC-01AF-66E5-41FC-F3E11835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126E-415D-4D13-8684-5463D92BB71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FBE141-257D-0B4F-358F-583E22E5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FE84B7-8BF8-7652-9DF7-74CA8FB2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EC64-6998-4504-8938-91070E4F16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95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89CAD4-583F-9438-F8C3-B0FE01F8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126E-415D-4D13-8684-5463D92BB71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B8C8FB-B4D2-9D5E-62E2-D13F0D99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D2271B-E7DD-AF5B-8F93-0DD03621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EC64-6998-4504-8938-91070E4F16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08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E2F22-8EA7-82C6-BB20-33DD55CC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30AA6-62A1-457F-C5AA-976FB2B00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E22680-044D-A75F-DF64-18D551185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2D334-5923-B88D-B409-A5E2796E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126E-415D-4D13-8684-5463D92BB71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F728CC-F585-C64A-0D53-5195FE7F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A24A16-42F2-F7DC-90B5-69B1F9FA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EC64-6998-4504-8938-91070E4F16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65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E7612-152B-06E8-42D2-218AE260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47119C-6527-97AE-976C-53F7867C4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7880AE-3298-0E62-8F3E-308031C36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E5393F-4309-49B2-0BA6-C2A0FB49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126E-415D-4D13-8684-5463D92BB71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737CD-5E58-4ABE-7FD4-1FDA2DF4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4B86A0-0632-7475-3BA0-1B60A62D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EC64-6998-4504-8938-91070E4F16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81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43C624-541B-A9D1-4B8C-5B7BA50D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4BE16-D489-0A42-5BB8-530D93DD5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B85AB4-EB94-7CE3-B266-FE6FAB774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4126E-415D-4D13-8684-5463D92BB717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F3D9D-221F-A411-0049-D8747F388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31B6EE-6F01-112F-BC24-08183F45A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9EEC64-6998-4504-8938-91070E4F16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94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AC71F0-CF0C-4B49-DEB5-564D29F47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s-AR" sz="6600" dirty="0"/>
              <a:t>Trabajo Práctico </a:t>
            </a:r>
            <a:r>
              <a:rPr lang="es-AR" sz="6600" dirty="0" err="1"/>
              <a:t>n°</a:t>
            </a:r>
            <a:r>
              <a:rPr lang="es-AR" sz="6600" dirty="0"/>
              <a:t> 2</a:t>
            </a:r>
            <a:endParaRPr lang="es-ES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38B1A8-25A4-7FEA-6640-EFBBB3ED9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s-AR" dirty="0"/>
              <a:t>Arballo, Facundo</a:t>
            </a:r>
          </a:p>
          <a:p>
            <a:pPr algn="l"/>
            <a:r>
              <a:rPr lang="es-AR" dirty="0"/>
              <a:t>Spaltro, Francisco</a:t>
            </a:r>
            <a:endParaRPr lang="es-ES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3B34221-DEE0-03DE-71A1-FCAE25DE6D5A}"/>
              </a:ext>
            </a:extLst>
          </p:cNvPr>
          <p:cNvSpPr txBox="1">
            <a:spLocks/>
          </p:cNvSpPr>
          <p:nvPr/>
        </p:nvSpPr>
        <p:spPr>
          <a:xfrm>
            <a:off x="3385073" y="401996"/>
            <a:ext cx="5418803" cy="692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6600" dirty="0"/>
              <a:t>Taller de Automatización y Control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27675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26F1D7-7B16-5CBD-54A7-0FD910A2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AR" sz="3400"/>
              <a:t>Modelado servo – brazo</a:t>
            </a:r>
            <a:endParaRPr lang="es-ES" sz="3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25391F4-F496-11F3-AD5C-C71DA1AAA0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</p:spPr>
            <p:txBody>
              <a:bodyPr>
                <a:normAutofit/>
              </a:bodyPr>
              <a:lstStyle/>
              <a:p>
                <a:r>
                  <a:rPr lang="es-ES" sz="1800" dirty="0"/>
                  <a:t>Proponemos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E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18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𝑏𝑠</m:t>
                        </m:r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s-ES" sz="18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s-ES" sz="1800" dirty="0"/>
              </a:p>
              <a:p>
                <a:r>
                  <a:rPr lang="es-ES" sz="1800" dirty="0"/>
                  <a:t>El valor final de la respuesta al escalón 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1800" i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𝑠𝑃</m:t>
                        </m:r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s-E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s-ES" sz="1800" dirty="0"/>
              </a:p>
              <a:p>
                <a:r>
                  <a:rPr lang="es-ES" sz="1800" dirty="0"/>
                  <a:t>Con </a:t>
                </a:r>
                <a14:m>
                  <m:oMath xmlns:m="http://schemas.openxmlformats.org/officeDocument/2006/math">
                    <m:r>
                      <a:rPr lang="es-AR" sz="18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AR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18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AR" sz="1800" b="0" i="1">
                        <a:latin typeface="Cambria Math" panose="02040503050406030204" pitchFamily="18" charset="0"/>
                      </a:rPr>
                      <m:t>=450, </m:t>
                    </m:r>
                    <m:r>
                      <a:rPr lang="es-AR" sz="18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AR" sz="1800" b="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s-ES" sz="1800" dirty="0"/>
                  <a:t> y un escalón de amplitud 30 resulta en la imagen de la derecha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25391F4-F496-11F3-AD5C-C71DA1AAA0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  <a:blipFill>
                <a:blip r:embed="rId2"/>
                <a:stretch>
                  <a:fillRect l="-962" t="-349" r="-19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D43B6D27-F059-4EF9-2DF5-45622B0A5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40096" y="991443"/>
            <a:ext cx="6440424" cy="529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6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6F1D7-7B16-5CBD-54A7-0FD910A2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AR" sz="3400" dirty="0"/>
              <a:t>Modelado servo – brazo</a:t>
            </a:r>
            <a:endParaRPr lang="es-E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391F4-F496-11F3-AD5C-C71DA1AA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s-AR" sz="1800" dirty="0"/>
              <a:t>Realizamos las mediciones en nuestra planta real comandando un movimiento de 30°</a:t>
            </a:r>
          </a:p>
          <a:p>
            <a:r>
              <a:rPr lang="es-AR" sz="1800" dirty="0"/>
              <a:t>La respuesta a este escalón se grafica a la derecha, quitándole el offset de 90 °</a:t>
            </a:r>
            <a:endParaRPr lang="es-ES" sz="18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43B6D27-F059-4EF9-2DF5-45622B0A5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0096" y="1003739"/>
            <a:ext cx="6440424" cy="52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8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6F1D7-7B16-5CBD-54A7-0FD910A2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AR" sz="3400" dirty="0"/>
              <a:t>Modelado servo – brazo</a:t>
            </a:r>
            <a:endParaRPr lang="es-E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391F4-F496-11F3-AD5C-C71DA1AA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s-AR" sz="1800" dirty="0"/>
              <a:t>Superponiendo ambas imágenes</a:t>
            </a:r>
            <a:endParaRPr lang="es-ES" sz="18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43B6D27-F059-4EF9-2DF5-45622B0A5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0096" y="1018145"/>
            <a:ext cx="6440424" cy="52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2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6F1D7-7B16-5CBD-54A7-0FD910A2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AR" sz="3400" dirty="0"/>
              <a:t>Modelado servo – brazo</a:t>
            </a:r>
            <a:endParaRPr lang="es-E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391F4-F496-11F3-AD5C-C71DA1AA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s-AR" sz="1800" dirty="0"/>
              <a:t>Análogamente, para el escalón que termina en cero</a:t>
            </a:r>
            <a:endParaRPr lang="es-ES" sz="18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43B6D27-F059-4EF9-2DF5-45622B0A5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0096" y="1018145"/>
            <a:ext cx="6440423" cy="52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5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6F1D7-7B16-5CBD-54A7-0FD910A2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AR" sz="3400" dirty="0"/>
              <a:t>Modelado brazo – péndulo</a:t>
            </a:r>
            <a:endParaRPr lang="es-ES" sz="3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25391F4-F496-11F3-AD5C-C71DA1AAA0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AR" sz="1800" dirty="0"/>
                  <a:t>Se llega a la expresión, bajo la simplificación para ángulos pequeños:</a:t>
                </a:r>
              </a:p>
              <a:p>
                <a:pPr marL="0" indent="0" algn="just">
                  <a:buNone/>
                </a:pPr>
                <a:endParaRPr lang="es-ES" sz="18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s-AR" sz="1800" dirty="0"/>
              </a:p>
              <a:p>
                <a:pPr algn="just"/>
                <a:r>
                  <a:rPr lang="es-AR" sz="1800" dirty="0"/>
                  <a:t>Dado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A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A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AR" sz="1800" dirty="0"/>
                  <a:t> son datos, se identifica la constante de rozamiento </a:t>
                </a:r>
                <a14:m>
                  <m:oMath xmlns:m="http://schemas.openxmlformats.org/officeDocument/2006/math"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s-AR" sz="1800" b="0" dirty="0"/>
              </a:p>
              <a:p>
                <a:pPr algn="just"/>
                <a:r>
                  <a:rPr lang="es-AR" sz="1800" dirty="0"/>
                  <a:t>Graficamos la respuesta al escalón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s-A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s-A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18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25391F4-F496-11F3-AD5C-C71DA1AAA0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  <a:blipFill>
                <a:blip r:embed="rId2"/>
                <a:stretch>
                  <a:fillRect l="-962" t="-1571" r="-12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D43B6D27-F059-4EF9-2DF5-45622B0A5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0096" y="2359742"/>
            <a:ext cx="6440424" cy="342611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A77928B-418E-700A-4629-117C12FCFC31}"/>
              </a:ext>
            </a:extLst>
          </p:cNvPr>
          <p:cNvCxnSpPr/>
          <p:nvPr/>
        </p:nvCxnSpPr>
        <p:spPr>
          <a:xfrm>
            <a:off x="491613" y="2359742"/>
            <a:ext cx="4159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88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6F1D7-7B16-5CBD-54A7-0FD910A2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AR" sz="3400" dirty="0"/>
              <a:t>Modelado brazo – péndulo</a:t>
            </a:r>
            <a:endParaRPr lang="es-ES" sz="3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25391F4-F496-11F3-AD5C-C71DA1AAA0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</p:spPr>
            <p:txBody>
              <a:bodyPr>
                <a:normAutofit/>
              </a:bodyPr>
              <a:lstStyle/>
              <a:p>
                <a:r>
                  <a:rPr lang="es-AR" sz="1800" dirty="0"/>
                  <a:t>Con</a:t>
                </a:r>
              </a:p>
              <a:p>
                <a:pPr lvl="1"/>
                <a:r>
                  <a:rPr lang="es-ES" sz="1400" b="0" i="0" u="none" strike="noStrike" baseline="0" dirty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lb = 0.18;</a:t>
                </a:r>
              </a:p>
              <a:p>
                <a:pPr lvl="1"/>
                <a:r>
                  <a:rPr lang="es-ES" sz="1400" b="0" i="0" u="none" strike="noStrike" baseline="0" dirty="0" err="1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lp</a:t>
                </a:r>
                <a:r>
                  <a:rPr lang="es-ES" sz="1400" b="0" i="0" u="none" strike="noStrike" baseline="0" dirty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= 0.13;</a:t>
                </a:r>
              </a:p>
              <a:p>
                <a:pPr lvl="1"/>
                <a:r>
                  <a:rPr lang="es-ES" sz="1400" b="0" i="0" u="none" strike="noStrike" baseline="0" dirty="0" err="1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mp</a:t>
                </a:r>
                <a:r>
                  <a:rPr lang="es-ES" sz="1400" b="0" i="0" u="none" strike="noStrike" baseline="0" dirty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= 0.05;</a:t>
                </a:r>
              </a:p>
              <a:p>
                <a:pPr lvl="1"/>
                <a:r>
                  <a:rPr lang="es-ES" sz="1400" b="0" i="0" u="none" strike="noStrike" baseline="0" dirty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g = 9.8;</a:t>
                </a:r>
              </a:p>
              <a:p>
                <a:pPr algn="just"/>
                <a:r>
                  <a:rPr lang="es-AR" sz="1800" dirty="0"/>
                  <a:t>Elegimos </a:t>
                </a:r>
                <a14:m>
                  <m:oMath xmlns:m="http://schemas.openxmlformats.org/officeDocument/2006/math"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=0,09</m:t>
                    </m:r>
                  </m:oMath>
                </a14:m>
                <a:endParaRPr lang="es-AR" sz="18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25391F4-F496-11F3-AD5C-C71DA1AAA0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  <a:blipFill>
                <a:blip r:embed="rId2"/>
                <a:stretch>
                  <a:fillRect l="-962" t="-15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D43B6D27-F059-4EF9-2DF5-45622B0A5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0096" y="2376619"/>
            <a:ext cx="6440424" cy="3392361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A77928B-418E-700A-4629-117C12FCFC31}"/>
              </a:ext>
            </a:extLst>
          </p:cNvPr>
          <p:cNvCxnSpPr/>
          <p:nvPr/>
        </p:nvCxnSpPr>
        <p:spPr>
          <a:xfrm>
            <a:off x="491613" y="2359742"/>
            <a:ext cx="4159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764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193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Cambria Math</vt:lpstr>
      <vt:lpstr>Courier New</vt:lpstr>
      <vt:lpstr>Tema de Office</vt:lpstr>
      <vt:lpstr>Trabajo Práctico n° 2</vt:lpstr>
      <vt:lpstr>Modelado servo – brazo</vt:lpstr>
      <vt:lpstr>Modelado servo – brazo</vt:lpstr>
      <vt:lpstr>Modelado servo – brazo</vt:lpstr>
      <vt:lpstr>Modelado servo – brazo</vt:lpstr>
      <vt:lpstr>Modelado brazo – péndulo</vt:lpstr>
      <vt:lpstr>Modelado brazo – péndulo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n° 2</dc:title>
  <dc:creator>Francisco Spaltro</dc:creator>
  <cp:lastModifiedBy>Francisco Spaltro</cp:lastModifiedBy>
  <cp:revision>1</cp:revision>
  <dcterms:created xsi:type="dcterms:W3CDTF">2024-05-14T16:32:11Z</dcterms:created>
  <dcterms:modified xsi:type="dcterms:W3CDTF">2024-05-14T17:19:45Z</dcterms:modified>
</cp:coreProperties>
</file>