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379f34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379f34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379f344d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3379f344d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379f344d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3379f344d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379f344d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3379f344d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379f344d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3379f344d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379f344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3379f344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379f344d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379f344d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79f344d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3379f344d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379f344d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3379f344d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379f344d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3379f344d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379f344d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3379f344d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379f344d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3379f344d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379f344d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3379f344d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379f344d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3379f344d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379f344d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3379f344d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88" y="238912"/>
            <a:ext cx="8774477" cy="46656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2046250" y="1215375"/>
            <a:ext cx="53148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			  Bienvenidos</a:t>
            </a:r>
            <a:endParaRPr sz="2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sz="2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JavaScript Avanzado</a:t>
            </a:r>
            <a:endParaRPr sz="2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/>
          <p:nvPr/>
        </p:nvSpPr>
        <p:spPr>
          <a:xfrm>
            <a:off x="219600" y="197100"/>
            <a:ext cx="8704800" cy="4749300"/>
          </a:xfrm>
          <a:prstGeom prst="roundRect">
            <a:avLst>
              <a:gd fmla="val 690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293" y="408100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238" y="4593525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806845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272467" y="832775"/>
            <a:ext cx="599489" cy="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541600" y="408100"/>
            <a:ext cx="5327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latin typeface="Montserrat"/>
                <a:ea typeface="Montserrat"/>
                <a:cs typeface="Montserrat"/>
                <a:sym typeface="Montserrat"/>
              </a:rPr>
              <a:t>JavaScript Avanzado</a:t>
            </a:r>
            <a:endParaRPr i="1" sz="2300">
              <a:solidFill>
                <a:srgbClr val="2245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3134950" y="740500"/>
            <a:ext cx="310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1470775" y="1342450"/>
            <a:ext cx="6385500" cy="2356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---&gt;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Sobre el Código anterior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Representa el valor pero usando directamente operadores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Muestra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 valor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/>
          <p:nvPr/>
        </p:nvSpPr>
        <p:spPr>
          <a:xfrm>
            <a:off x="219600" y="197100"/>
            <a:ext cx="8704800" cy="4749300"/>
          </a:xfrm>
          <a:prstGeom prst="roundRect">
            <a:avLst>
              <a:gd fmla="val 690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293" y="408100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238" y="4593525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806845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272467" y="832775"/>
            <a:ext cx="599489" cy="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/>
        </p:nvSpPr>
        <p:spPr>
          <a:xfrm>
            <a:off x="541600" y="408100"/>
            <a:ext cx="5327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latin typeface="Montserrat"/>
                <a:ea typeface="Montserrat"/>
                <a:cs typeface="Montserrat"/>
                <a:sym typeface="Montserrat"/>
              </a:rPr>
              <a:t>JavaScript Avanzado</a:t>
            </a:r>
            <a:endParaRPr i="1" sz="2300">
              <a:solidFill>
                <a:srgbClr val="2245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3134950" y="740500"/>
            <a:ext cx="310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Asociatividad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1470775" y="1342450"/>
            <a:ext cx="6385500" cy="173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---&gt;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s" sz="1200">
                <a:solidFill>
                  <a:schemeClr val="lt1"/>
                </a:solidFill>
              </a:rPr>
              <a:t>3 &gt; 2   &amp;&amp;   2 &gt; 1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nsolas"/>
              <a:buChar char="-"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Muestra su resultado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/>
          <p:nvPr/>
        </p:nvSpPr>
        <p:spPr>
          <a:xfrm>
            <a:off x="219600" y="197100"/>
            <a:ext cx="8704800" cy="4749300"/>
          </a:xfrm>
          <a:prstGeom prst="roundRect">
            <a:avLst>
              <a:gd fmla="val 690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293" y="408100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238" y="4593525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806845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272467" y="832775"/>
            <a:ext cx="599489" cy="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541600" y="408100"/>
            <a:ext cx="5327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latin typeface="Montserrat"/>
                <a:ea typeface="Montserrat"/>
                <a:cs typeface="Montserrat"/>
                <a:sym typeface="Montserrat"/>
              </a:rPr>
              <a:t>JavaScript Avanzado</a:t>
            </a:r>
            <a:endParaRPr i="1" sz="2300">
              <a:solidFill>
                <a:srgbClr val="2245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3134950" y="740500"/>
            <a:ext cx="310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1470775" y="1342450"/>
            <a:ext cx="6385500" cy="198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---&gt;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s" sz="1200">
                <a:solidFill>
                  <a:schemeClr val="lt1"/>
                </a:solidFill>
              </a:rPr>
              <a:t>3 &gt; 2 &gt; 1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B1B1B"/>
              </a:solidFill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nsolas"/>
              <a:buChar char="-"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Muestra su valor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/>
          <p:nvPr/>
        </p:nvSpPr>
        <p:spPr>
          <a:xfrm>
            <a:off x="219600" y="197100"/>
            <a:ext cx="8704800" cy="4749300"/>
          </a:xfrm>
          <a:prstGeom prst="roundRect">
            <a:avLst>
              <a:gd fmla="val 690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293" y="408100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238" y="4593525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806845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272467" y="832775"/>
            <a:ext cx="599489" cy="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 txBox="1"/>
          <p:nvPr/>
        </p:nvSpPr>
        <p:spPr>
          <a:xfrm>
            <a:off x="541600" y="408100"/>
            <a:ext cx="5327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latin typeface="Montserrat"/>
                <a:ea typeface="Montserrat"/>
                <a:cs typeface="Montserrat"/>
                <a:sym typeface="Montserrat"/>
              </a:rPr>
              <a:t>JavaScript Avanzado</a:t>
            </a:r>
            <a:endParaRPr i="1" sz="2300">
              <a:solidFill>
                <a:srgbClr val="2245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2952500" y="775600"/>
            <a:ext cx="353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Ejercicios de Repaso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1470775" y="1342450"/>
            <a:ext cx="6385500" cy="2116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---&gt;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nsolas"/>
              <a:buChar char="-"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 una 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función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nsolas"/>
              <a:buChar char="-"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Lee el arreglo [10, 21, 22, 2, 5].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nsolas"/>
              <a:buChar char="-"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recorre ese arreglo y guarda en otro arreglo donde los valores sean mayores que 20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nsolas"/>
              <a:buChar char="-"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Muestra ese nuevo arreglo.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/>
          <p:nvPr/>
        </p:nvSpPr>
        <p:spPr>
          <a:xfrm>
            <a:off x="219600" y="197100"/>
            <a:ext cx="8704800" cy="4749300"/>
          </a:xfrm>
          <a:prstGeom prst="roundRect">
            <a:avLst>
              <a:gd fmla="val 690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293" y="408100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238" y="4593525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806845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272467" y="832775"/>
            <a:ext cx="599489" cy="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/>
        </p:nvSpPr>
        <p:spPr>
          <a:xfrm>
            <a:off x="541600" y="408100"/>
            <a:ext cx="5327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latin typeface="Montserrat"/>
                <a:ea typeface="Montserrat"/>
                <a:cs typeface="Montserrat"/>
                <a:sym typeface="Montserrat"/>
              </a:rPr>
              <a:t>JavaScript Avanzado</a:t>
            </a:r>
            <a:endParaRPr i="1" sz="2300">
              <a:solidFill>
                <a:srgbClr val="2245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2952500" y="775600"/>
            <a:ext cx="353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Ejercicios de Repaso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1470775" y="1342450"/>
            <a:ext cx="6385500" cy="1897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---&gt;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nsolas"/>
              <a:buChar char="-"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 una función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nsolas"/>
              <a:buChar char="-"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Lee el siguiente arreglo de objetos [{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“nombre”: “Joaco”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}, {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“nombre”: “Seba”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},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“nombre”: “Juan”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}, {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“nombre”: “Cristian”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nsolas"/>
              <a:buChar char="-"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Muestra todos los nombres.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2213" y="4626250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061967" y="755600"/>
            <a:ext cx="599489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53468" y="288825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5400000">
            <a:off x="810650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9"/>
          <p:cNvSpPr txBox="1"/>
          <p:nvPr/>
        </p:nvSpPr>
        <p:spPr>
          <a:xfrm>
            <a:off x="4270600" y="651788"/>
            <a:ext cx="3559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¡Nos veremos en la próxima clase!</a:t>
            </a:r>
            <a:endParaRPr sz="2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09" name="Google Shape;309;p39"/>
          <p:cNvGrpSpPr/>
          <p:nvPr/>
        </p:nvGrpSpPr>
        <p:grpSpPr>
          <a:xfrm>
            <a:off x="1124481" y="1167320"/>
            <a:ext cx="3559807" cy="2537473"/>
            <a:chOff x="1490650" y="3355953"/>
            <a:chExt cx="2554580" cy="1363646"/>
          </a:xfrm>
        </p:grpSpPr>
        <p:sp>
          <p:nvSpPr>
            <p:cNvPr id="310" name="Google Shape;310;p39"/>
            <p:cNvSpPr/>
            <p:nvPr/>
          </p:nvSpPr>
          <p:spPr>
            <a:xfrm>
              <a:off x="1490650" y="3355953"/>
              <a:ext cx="2285022" cy="1317832"/>
            </a:xfrm>
            <a:custGeom>
              <a:rect b="b" l="l" r="r" t="t"/>
              <a:pathLst>
                <a:path extrusionOk="0" h="27169" w="47109">
                  <a:moveTo>
                    <a:pt x="13296" y="0"/>
                  </a:moveTo>
                  <a:cubicBezTo>
                    <a:pt x="8814" y="0"/>
                    <a:pt x="7479" y="5385"/>
                    <a:pt x="9196" y="8593"/>
                  </a:cubicBezTo>
                  <a:cubicBezTo>
                    <a:pt x="11130" y="12213"/>
                    <a:pt x="9780" y="17526"/>
                    <a:pt x="5610" y="19565"/>
                  </a:cubicBezTo>
                  <a:cubicBezTo>
                    <a:pt x="1441" y="21603"/>
                    <a:pt x="0" y="23664"/>
                    <a:pt x="823" y="27169"/>
                  </a:cubicBezTo>
                  <a:lnTo>
                    <a:pt x="43627" y="27169"/>
                  </a:lnTo>
                  <a:cubicBezTo>
                    <a:pt x="47109" y="16402"/>
                    <a:pt x="39071" y="15442"/>
                    <a:pt x="37363" y="12716"/>
                  </a:cubicBezTo>
                  <a:cubicBezTo>
                    <a:pt x="35658" y="9990"/>
                    <a:pt x="30940" y="8983"/>
                    <a:pt x="25763" y="8033"/>
                  </a:cubicBezTo>
                  <a:cubicBezTo>
                    <a:pt x="20586" y="7079"/>
                    <a:pt x="21138" y="1976"/>
                    <a:pt x="15172" y="281"/>
                  </a:cubicBezTo>
                  <a:cubicBezTo>
                    <a:pt x="14495" y="88"/>
                    <a:pt x="13869" y="0"/>
                    <a:pt x="13296" y="0"/>
                  </a:cubicBezTo>
                  <a:close/>
                </a:path>
              </a:pathLst>
            </a:custGeom>
            <a:gradFill>
              <a:gsLst>
                <a:gs pos="0">
                  <a:srgbClr val="D4EBDE"/>
                </a:gs>
                <a:gs pos="100000">
                  <a:srgbClr val="70CAC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1724974" y="3888558"/>
              <a:ext cx="2320256" cy="785232"/>
            </a:xfrm>
            <a:custGeom>
              <a:rect b="b" l="l" r="r" t="t"/>
              <a:pathLst>
                <a:path extrusionOk="0" h="11588" w="34241">
                  <a:moveTo>
                    <a:pt x="23015" y="0"/>
                  </a:moveTo>
                  <a:cubicBezTo>
                    <a:pt x="20860" y="0"/>
                    <a:pt x="19755" y="2017"/>
                    <a:pt x="17149" y="2017"/>
                  </a:cubicBezTo>
                  <a:cubicBezTo>
                    <a:pt x="16876" y="2017"/>
                    <a:pt x="16586" y="1995"/>
                    <a:pt x="16276" y="1945"/>
                  </a:cubicBezTo>
                  <a:cubicBezTo>
                    <a:pt x="15909" y="1887"/>
                    <a:pt x="15578" y="1861"/>
                    <a:pt x="15276" y="1861"/>
                  </a:cubicBezTo>
                  <a:cubicBezTo>
                    <a:pt x="12607" y="1861"/>
                    <a:pt x="12075" y="3908"/>
                    <a:pt x="7091" y="4074"/>
                  </a:cubicBezTo>
                  <a:cubicBezTo>
                    <a:pt x="1545" y="4259"/>
                    <a:pt x="0" y="7556"/>
                    <a:pt x="991" y="11588"/>
                  </a:cubicBezTo>
                  <a:lnTo>
                    <a:pt x="32028" y="11588"/>
                  </a:lnTo>
                  <a:cubicBezTo>
                    <a:pt x="34240" y="7784"/>
                    <a:pt x="30779" y="6045"/>
                    <a:pt x="28077" y="4665"/>
                  </a:cubicBezTo>
                  <a:cubicBezTo>
                    <a:pt x="25374" y="3289"/>
                    <a:pt x="26794" y="730"/>
                    <a:pt x="23816" y="89"/>
                  </a:cubicBezTo>
                  <a:cubicBezTo>
                    <a:pt x="23532" y="28"/>
                    <a:pt x="23267" y="0"/>
                    <a:pt x="23015" y="0"/>
                  </a:cubicBezTo>
                  <a:close/>
                </a:path>
              </a:pathLst>
            </a:custGeom>
            <a:gradFill>
              <a:gsLst>
                <a:gs pos="0">
                  <a:srgbClr val="FFC982"/>
                </a:gs>
                <a:gs pos="100000">
                  <a:srgbClr val="F58F0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1848980" y="3748696"/>
              <a:ext cx="1331804" cy="925094"/>
            </a:xfrm>
            <a:custGeom>
              <a:rect b="b" l="l" r="r" t="t"/>
              <a:pathLst>
                <a:path extrusionOk="0" h="13652" w="19654">
                  <a:moveTo>
                    <a:pt x="0" y="1"/>
                  </a:moveTo>
                  <a:lnTo>
                    <a:pt x="0" y="13652"/>
                  </a:lnTo>
                  <a:lnTo>
                    <a:pt x="19653" y="13652"/>
                  </a:lnTo>
                  <a:lnTo>
                    <a:pt x="19653" y="1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1919724" y="3819237"/>
              <a:ext cx="1190316" cy="783809"/>
            </a:xfrm>
            <a:custGeom>
              <a:rect b="b" l="l" r="r" t="t"/>
              <a:pathLst>
                <a:path extrusionOk="0" h="11567" w="17566">
                  <a:moveTo>
                    <a:pt x="0" y="1"/>
                  </a:moveTo>
                  <a:lnTo>
                    <a:pt x="0" y="11566"/>
                  </a:lnTo>
                  <a:lnTo>
                    <a:pt x="17565" y="11566"/>
                  </a:lnTo>
                  <a:lnTo>
                    <a:pt x="17565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AAD2B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2545513" y="4204739"/>
              <a:ext cx="564529" cy="398308"/>
            </a:xfrm>
            <a:custGeom>
              <a:rect b="b" l="l" r="r" t="t"/>
              <a:pathLst>
                <a:path extrusionOk="0" h="5878" w="8331">
                  <a:moveTo>
                    <a:pt x="6007" y="0"/>
                  </a:moveTo>
                  <a:cubicBezTo>
                    <a:pt x="3112" y="0"/>
                    <a:pt x="1" y="1630"/>
                    <a:pt x="1" y="1630"/>
                  </a:cubicBezTo>
                  <a:lnTo>
                    <a:pt x="716" y="5877"/>
                  </a:lnTo>
                  <a:lnTo>
                    <a:pt x="8330" y="5877"/>
                  </a:lnTo>
                  <a:lnTo>
                    <a:pt x="8330" y="462"/>
                  </a:lnTo>
                  <a:cubicBezTo>
                    <a:pt x="7623" y="130"/>
                    <a:pt x="6824" y="0"/>
                    <a:pt x="6007" y="0"/>
                  </a:cubicBezTo>
                  <a:close/>
                </a:path>
              </a:pathLst>
            </a:custGeom>
            <a:gradFill>
              <a:gsLst>
                <a:gs pos="0">
                  <a:srgbClr val="D4EBDE"/>
                </a:gs>
                <a:gs pos="100000">
                  <a:srgbClr val="70CACD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1919724" y="4177092"/>
              <a:ext cx="1190316" cy="425955"/>
            </a:xfrm>
            <a:custGeom>
              <a:rect b="b" l="l" r="r" t="t"/>
              <a:pathLst>
                <a:path extrusionOk="0" h="6286" w="17566">
                  <a:moveTo>
                    <a:pt x="9503" y="0"/>
                  </a:moveTo>
                  <a:cubicBezTo>
                    <a:pt x="4185" y="0"/>
                    <a:pt x="0" y="2244"/>
                    <a:pt x="0" y="2244"/>
                  </a:cubicBezTo>
                  <a:lnTo>
                    <a:pt x="0" y="6285"/>
                  </a:lnTo>
                  <a:lnTo>
                    <a:pt x="17565" y="6285"/>
                  </a:lnTo>
                  <a:lnTo>
                    <a:pt x="17565" y="4117"/>
                  </a:lnTo>
                  <a:cubicBezTo>
                    <a:pt x="17565" y="4117"/>
                    <a:pt x="15057" y="44"/>
                    <a:pt x="9666" y="1"/>
                  </a:cubicBezTo>
                  <a:cubicBezTo>
                    <a:pt x="9611" y="0"/>
                    <a:pt x="9557" y="0"/>
                    <a:pt x="9503" y="0"/>
                  </a:cubicBezTo>
                  <a:close/>
                </a:path>
              </a:pathLst>
            </a:custGeom>
            <a:gradFill>
              <a:gsLst>
                <a:gs pos="0">
                  <a:srgbClr val="7E719E"/>
                </a:gs>
                <a:gs pos="100000">
                  <a:srgbClr val="423A6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2756459" y="3948935"/>
              <a:ext cx="142843" cy="142708"/>
            </a:xfrm>
            <a:custGeom>
              <a:rect b="b" l="l" r="r" t="t"/>
              <a:pathLst>
                <a:path extrusionOk="0" h="2106" w="2108">
                  <a:moveTo>
                    <a:pt x="1054" y="1"/>
                  </a:moveTo>
                  <a:cubicBezTo>
                    <a:pt x="470" y="1"/>
                    <a:pt x="0" y="470"/>
                    <a:pt x="0" y="1054"/>
                  </a:cubicBezTo>
                  <a:cubicBezTo>
                    <a:pt x="0" y="1635"/>
                    <a:pt x="470" y="2106"/>
                    <a:pt x="1054" y="2106"/>
                  </a:cubicBezTo>
                  <a:cubicBezTo>
                    <a:pt x="1635" y="2106"/>
                    <a:pt x="2108" y="1635"/>
                    <a:pt x="2108" y="1054"/>
                  </a:cubicBezTo>
                  <a:cubicBezTo>
                    <a:pt x="2108" y="470"/>
                    <a:pt x="1635" y="1"/>
                    <a:pt x="1054" y="1"/>
                  </a:cubicBezTo>
                  <a:close/>
                </a:path>
              </a:pathLst>
            </a:custGeom>
            <a:solidFill>
              <a:srgbClr val="FFE5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2518747" y="3708716"/>
              <a:ext cx="484095" cy="262376"/>
            </a:xfrm>
            <a:custGeom>
              <a:rect b="b" l="l" r="r" t="t"/>
              <a:pathLst>
                <a:path extrusionOk="0" h="3872" w="7144">
                  <a:moveTo>
                    <a:pt x="5900" y="0"/>
                  </a:moveTo>
                  <a:cubicBezTo>
                    <a:pt x="4619" y="0"/>
                    <a:pt x="2836" y="1024"/>
                    <a:pt x="1272" y="1370"/>
                  </a:cubicBezTo>
                  <a:cubicBezTo>
                    <a:pt x="911" y="1450"/>
                    <a:pt x="568" y="1483"/>
                    <a:pt x="251" y="1483"/>
                  </a:cubicBezTo>
                  <a:cubicBezTo>
                    <a:pt x="208" y="1483"/>
                    <a:pt x="166" y="1482"/>
                    <a:pt x="124" y="1481"/>
                  </a:cubicBezTo>
                  <a:lnTo>
                    <a:pt x="0" y="2686"/>
                  </a:lnTo>
                  <a:lnTo>
                    <a:pt x="386" y="3871"/>
                  </a:lnTo>
                  <a:cubicBezTo>
                    <a:pt x="2665" y="2851"/>
                    <a:pt x="4915" y="867"/>
                    <a:pt x="5794" y="591"/>
                  </a:cubicBezTo>
                  <a:lnTo>
                    <a:pt x="7144" y="591"/>
                  </a:lnTo>
                  <a:cubicBezTo>
                    <a:pt x="6838" y="162"/>
                    <a:pt x="6409" y="0"/>
                    <a:pt x="5900" y="0"/>
                  </a:cubicBezTo>
                  <a:close/>
                </a:path>
              </a:pathLst>
            </a:custGeom>
            <a:solidFill>
              <a:srgbClr val="BF9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2379020" y="3769703"/>
              <a:ext cx="169813" cy="242115"/>
            </a:xfrm>
            <a:custGeom>
              <a:rect b="b" l="l" r="r" t="t"/>
              <a:pathLst>
                <a:path extrusionOk="0" h="3573" w="2506">
                  <a:moveTo>
                    <a:pt x="0" y="0"/>
                  </a:moveTo>
                  <a:lnTo>
                    <a:pt x="0" y="3572"/>
                  </a:lnTo>
                  <a:cubicBezTo>
                    <a:pt x="25" y="3573"/>
                    <a:pt x="51" y="3573"/>
                    <a:pt x="76" y="3573"/>
                  </a:cubicBezTo>
                  <a:cubicBezTo>
                    <a:pt x="831" y="3573"/>
                    <a:pt x="1642" y="3332"/>
                    <a:pt x="2448" y="2971"/>
                  </a:cubicBezTo>
                  <a:cubicBezTo>
                    <a:pt x="2505" y="2068"/>
                    <a:pt x="2324" y="1135"/>
                    <a:pt x="2186" y="581"/>
                  </a:cubicBezTo>
                  <a:cubicBezTo>
                    <a:pt x="874" y="55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E5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2379020" y="3769703"/>
              <a:ext cx="130646" cy="242183"/>
            </a:xfrm>
            <a:custGeom>
              <a:rect b="b" l="l" r="r" t="t"/>
              <a:pathLst>
                <a:path extrusionOk="0" h="3574" w="1928">
                  <a:moveTo>
                    <a:pt x="0" y="0"/>
                  </a:moveTo>
                  <a:lnTo>
                    <a:pt x="0" y="3572"/>
                  </a:lnTo>
                  <a:cubicBezTo>
                    <a:pt x="27" y="3573"/>
                    <a:pt x="53" y="3573"/>
                    <a:pt x="80" y="3573"/>
                  </a:cubicBezTo>
                  <a:cubicBezTo>
                    <a:pt x="651" y="3573"/>
                    <a:pt x="1254" y="3434"/>
                    <a:pt x="1864" y="3210"/>
                  </a:cubicBezTo>
                  <a:cubicBezTo>
                    <a:pt x="1927" y="2048"/>
                    <a:pt x="1749" y="1071"/>
                    <a:pt x="1622" y="537"/>
                  </a:cubicBezTo>
                  <a:cubicBezTo>
                    <a:pt x="632" y="40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7000">
                  <a:srgbClr val="FFFFFF">
                    <a:alpha val="0"/>
                  </a:srgbClr>
                </a:gs>
                <a:gs pos="100000">
                  <a:srgbClr val="7E719E">
                    <a:alpha val="43921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2273242" y="3482728"/>
              <a:ext cx="332375" cy="253771"/>
            </a:xfrm>
            <a:custGeom>
              <a:rect b="b" l="l" r="r" t="t"/>
              <a:pathLst>
                <a:path extrusionOk="0" h="3745" w="4905">
                  <a:moveTo>
                    <a:pt x="3871" y="0"/>
                  </a:moveTo>
                  <a:cubicBezTo>
                    <a:pt x="3503" y="0"/>
                    <a:pt x="3128" y="183"/>
                    <a:pt x="2884" y="247"/>
                  </a:cubicBezTo>
                  <a:cubicBezTo>
                    <a:pt x="2835" y="259"/>
                    <a:pt x="2791" y="264"/>
                    <a:pt x="2749" y="264"/>
                  </a:cubicBezTo>
                  <a:cubicBezTo>
                    <a:pt x="2551" y="264"/>
                    <a:pt x="2409" y="151"/>
                    <a:pt x="2132" y="151"/>
                  </a:cubicBezTo>
                  <a:cubicBezTo>
                    <a:pt x="2023" y="151"/>
                    <a:pt x="1894" y="168"/>
                    <a:pt x="1733" y="216"/>
                  </a:cubicBezTo>
                  <a:cubicBezTo>
                    <a:pt x="1071" y="415"/>
                    <a:pt x="1078" y="1133"/>
                    <a:pt x="1078" y="1133"/>
                  </a:cubicBezTo>
                  <a:cubicBezTo>
                    <a:pt x="0" y="1459"/>
                    <a:pt x="651" y="2654"/>
                    <a:pt x="651" y="2654"/>
                  </a:cubicBezTo>
                  <a:cubicBezTo>
                    <a:pt x="581" y="2999"/>
                    <a:pt x="1025" y="3114"/>
                    <a:pt x="1025" y="3114"/>
                  </a:cubicBezTo>
                  <a:cubicBezTo>
                    <a:pt x="980" y="3315"/>
                    <a:pt x="1132" y="3426"/>
                    <a:pt x="1319" y="3476"/>
                  </a:cubicBezTo>
                  <a:cubicBezTo>
                    <a:pt x="1508" y="3527"/>
                    <a:pt x="1397" y="3745"/>
                    <a:pt x="1397" y="3745"/>
                  </a:cubicBezTo>
                  <a:lnTo>
                    <a:pt x="1622" y="3684"/>
                  </a:lnTo>
                  <a:lnTo>
                    <a:pt x="4082" y="1670"/>
                  </a:lnTo>
                  <a:cubicBezTo>
                    <a:pt x="4663" y="1445"/>
                    <a:pt x="4905" y="589"/>
                    <a:pt x="4415" y="187"/>
                  </a:cubicBezTo>
                  <a:cubicBezTo>
                    <a:pt x="4248" y="49"/>
                    <a:pt x="4061" y="0"/>
                    <a:pt x="3871" y="0"/>
                  </a:cubicBezTo>
                  <a:close/>
                </a:path>
              </a:pathLst>
            </a:custGeom>
            <a:solidFill>
              <a:srgbClr val="1F1A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2340802" y="3595824"/>
              <a:ext cx="223210" cy="205524"/>
            </a:xfrm>
            <a:custGeom>
              <a:rect b="b" l="l" r="r" t="t"/>
              <a:pathLst>
                <a:path extrusionOk="0" h="3033" w="3294">
                  <a:moveTo>
                    <a:pt x="3085" y="1"/>
                  </a:moveTo>
                  <a:cubicBezTo>
                    <a:pt x="2752" y="202"/>
                    <a:pt x="2437" y="252"/>
                    <a:pt x="2206" y="252"/>
                  </a:cubicBezTo>
                  <a:cubicBezTo>
                    <a:pt x="1976" y="252"/>
                    <a:pt x="1830" y="202"/>
                    <a:pt x="1830" y="202"/>
                  </a:cubicBezTo>
                  <a:cubicBezTo>
                    <a:pt x="1830" y="202"/>
                    <a:pt x="1813" y="891"/>
                    <a:pt x="1599" y="941"/>
                  </a:cubicBezTo>
                  <a:cubicBezTo>
                    <a:pt x="1587" y="944"/>
                    <a:pt x="1576" y="946"/>
                    <a:pt x="1565" y="946"/>
                  </a:cubicBezTo>
                  <a:cubicBezTo>
                    <a:pt x="1383" y="946"/>
                    <a:pt x="1344" y="532"/>
                    <a:pt x="1125" y="239"/>
                  </a:cubicBezTo>
                  <a:cubicBezTo>
                    <a:pt x="1035" y="120"/>
                    <a:pt x="895" y="54"/>
                    <a:pt x="747" y="54"/>
                  </a:cubicBezTo>
                  <a:cubicBezTo>
                    <a:pt x="514" y="54"/>
                    <a:pt x="263" y="218"/>
                    <a:pt x="165" y="592"/>
                  </a:cubicBezTo>
                  <a:cubicBezTo>
                    <a:pt x="0" y="1200"/>
                    <a:pt x="736" y="1388"/>
                    <a:pt x="736" y="1388"/>
                  </a:cubicBezTo>
                  <a:lnTo>
                    <a:pt x="165" y="2566"/>
                  </a:lnTo>
                  <a:lnTo>
                    <a:pt x="1078" y="3033"/>
                  </a:lnTo>
                  <a:lnTo>
                    <a:pt x="1565" y="1919"/>
                  </a:lnTo>
                  <a:cubicBezTo>
                    <a:pt x="1794" y="1994"/>
                    <a:pt x="1987" y="2025"/>
                    <a:pt x="2148" y="2025"/>
                  </a:cubicBezTo>
                  <a:cubicBezTo>
                    <a:pt x="3030" y="2025"/>
                    <a:pt x="3001" y="1086"/>
                    <a:pt x="3001" y="1085"/>
                  </a:cubicBezTo>
                  <a:lnTo>
                    <a:pt x="3001" y="1085"/>
                  </a:lnTo>
                  <a:cubicBezTo>
                    <a:pt x="3020" y="1088"/>
                    <a:pt x="3037" y="1089"/>
                    <a:pt x="3053" y="1089"/>
                  </a:cubicBezTo>
                  <a:cubicBezTo>
                    <a:pt x="3214" y="1089"/>
                    <a:pt x="3294" y="995"/>
                    <a:pt x="3294" y="995"/>
                  </a:cubicBezTo>
                  <a:lnTo>
                    <a:pt x="3085" y="1"/>
                  </a:lnTo>
                  <a:close/>
                </a:path>
              </a:pathLst>
            </a:custGeom>
            <a:solidFill>
              <a:srgbClr val="BF9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2410394" y="3708716"/>
              <a:ext cx="36456" cy="51296"/>
            </a:xfrm>
            <a:custGeom>
              <a:rect b="b" l="l" r="r" t="t"/>
              <a:pathLst>
                <a:path extrusionOk="0" h="757" w="538">
                  <a:moveTo>
                    <a:pt x="24" y="0"/>
                  </a:moveTo>
                  <a:cubicBezTo>
                    <a:pt x="24" y="0"/>
                    <a:pt x="0" y="504"/>
                    <a:pt x="316" y="756"/>
                  </a:cubicBezTo>
                  <a:lnTo>
                    <a:pt x="538" y="253"/>
                  </a:lnTo>
                  <a:cubicBezTo>
                    <a:pt x="185" y="138"/>
                    <a:pt x="24" y="0"/>
                    <a:pt x="24" y="0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274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2460877" y="3662095"/>
              <a:ext cx="59021" cy="58750"/>
            </a:xfrm>
            <a:custGeom>
              <a:rect b="b" l="l" r="r" t="t"/>
              <a:pathLst>
                <a:path extrusionOk="0" h="867" w="871">
                  <a:moveTo>
                    <a:pt x="437" y="0"/>
                  </a:moveTo>
                  <a:cubicBezTo>
                    <a:pt x="196" y="0"/>
                    <a:pt x="1" y="191"/>
                    <a:pt x="1" y="433"/>
                  </a:cubicBezTo>
                  <a:cubicBezTo>
                    <a:pt x="1" y="671"/>
                    <a:pt x="196" y="866"/>
                    <a:pt x="437" y="866"/>
                  </a:cubicBezTo>
                  <a:cubicBezTo>
                    <a:pt x="676" y="866"/>
                    <a:pt x="870" y="671"/>
                    <a:pt x="870" y="433"/>
                  </a:cubicBezTo>
                  <a:cubicBezTo>
                    <a:pt x="870" y="191"/>
                    <a:pt x="676" y="0"/>
                    <a:pt x="437" y="0"/>
                  </a:cubicBezTo>
                  <a:close/>
                </a:path>
              </a:pathLst>
            </a:custGeom>
            <a:gradFill>
              <a:gsLst>
                <a:gs pos="0">
                  <a:srgbClr val="F05757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2113729" y="4383023"/>
              <a:ext cx="652959" cy="336576"/>
            </a:xfrm>
            <a:custGeom>
              <a:rect b="b" l="l" r="r" t="t"/>
              <a:pathLst>
                <a:path extrusionOk="0" h="4967" w="9636">
                  <a:moveTo>
                    <a:pt x="6803" y="0"/>
                  </a:moveTo>
                  <a:lnTo>
                    <a:pt x="377" y="2562"/>
                  </a:lnTo>
                  <a:lnTo>
                    <a:pt x="1" y="4365"/>
                  </a:lnTo>
                  <a:cubicBezTo>
                    <a:pt x="1098" y="4745"/>
                    <a:pt x="2897" y="4966"/>
                    <a:pt x="4625" y="4966"/>
                  </a:cubicBezTo>
                  <a:cubicBezTo>
                    <a:pt x="6953" y="4966"/>
                    <a:pt x="9150" y="4565"/>
                    <a:pt x="9327" y="3609"/>
                  </a:cubicBezTo>
                  <a:cubicBezTo>
                    <a:pt x="9636" y="1940"/>
                    <a:pt x="8793" y="534"/>
                    <a:pt x="6803" y="0"/>
                  </a:cubicBezTo>
                  <a:close/>
                </a:path>
              </a:pathLst>
            </a:custGeom>
            <a:solidFill>
              <a:srgbClr val="70CA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1943780" y="4583194"/>
              <a:ext cx="187770" cy="98459"/>
            </a:xfrm>
            <a:custGeom>
              <a:rect b="b" l="l" r="r" t="t"/>
              <a:pathLst>
                <a:path extrusionOk="0" h="1453" w="2771">
                  <a:moveTo>
                    <a:pt x="2042" y="1"/>
                  </a:moveTo>
                  <a:lnTo>
                    <a:pt x="1" y="1323"/>
                  </a:lnTo>
                  <a:cubicBezTo>
                    <a:pt x="1" y="1323"/>
                    <a:pt x="950" y="1452"/>
                    <a:pt x="1801" y="1452"/>
                  </a:cubicBezTo>
                  <a:cubicBezTo>
                    <a:pt x="2055" y="1452"/>
                    <a:pt x="2300" y="1441"/>
                    <a:pt x="2509" y="1411"/>
                  </a:cubicBezTo>
                  <a:lnTo>
                    <a:pt x="2771" y="145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rgbClr val="1F1A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2001107" y="4270130"/>
              <a:ext cx="573610" cy="371677"/>
            </a:xfrm>
            <a:custGeom>
              <a:rect b="b" l="l" r="r" t="t"/>
              <a:pathLst>
                <a:path extrusionOk="0" h="5485" w="8465">
                  <a:moveTo>
                    <a:pt x="2247" y="1"/>
                  </a:moveTo>
                  <a:lnTo>
                    <a:pt x="1" y="2438"/>
                  </a:lnTo>
                  <a:cubicBezTo>
                    <a:pt x="665" y="4306"/>
                    <a:pt x="2277" y="5484"/>
                    <a:pt x="5168" y="5484"/>
                  </a:cubicBezTo>
                  <a:cubicBezTo>
                    <a:pt x="6034" y="5484"/>
                    <a:pt x="7014" y="5379"/>
                    <a:pt x="8118" y="5154"/>
                  </a:cubicBezTo>
                  <a:lnTo>
                    <a:pt x="8465" y="1666"/>
                  </a:lnTo>
                  <a:lnTo>
                    <a:pt x="4325" y="790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70CA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2034582" y="4340400"/>
              <a:ext cx="301001" cy="123599"/>
            </a:xfrm>
            <a:custGeom>
              <a:rect b="b" l="l" r="r" t="t"/>
              <a:pathLst>
                <a:path extrusionOk="0" h="1824" w="4442">
                  <a:moveTo>
                    <a:pt x="4394" y="0"/>
                  </a:moveTo>
                  <a:cubicBezTo>
                    <a:pt x="4385" y="0"/>
                    <a:pt x="4376" y="3"/>
                    <a:pt x="4368" y="8"/>
                  </a:cubicBezTo>
                  <a:cubicBezTo>
                    <a:pt x="2364" y="1371"/>
                    <a:pt x="61" y="1734"/>
                    <a:pt x="41" y="1737"/>
                  </a:cubicBezTo>
                  <a:cubicBezTo>
                    <a:pt x="14" y="1740"/>
                    <a:pt x="1" y="1764"/>
                    <a:pt x="4" y="1788"/>
                  </a:cubicBezTo>
                  <a:cubicBezTo>
                    <a:pt x="7" y="1808"/>
                    <a:pt x="24" y="1824"/>
                    <a:pt x="44" y="1824"/>
                  </a:cubicBezTo>
                  <a:lnTo>
                    <a:pt x="51" y="1824"/>
                  </a:lnTo>
                  <a:cubicBezTo>
                    <a:pt x="75" y="1821"/>
                    <a:pt x="2394" y="1455"/>
                    <a:pt x="4418" y="79"/>
                  </a:cubicBezTo>
                  <a:cubicBezTo>
                    <a:pt x="4439" y="65"/>
                    <a:pt x="4442" y="39"/>
                    <a:pt x="4429" y="18"/>
                  </a:cubicBezTo>
                  <a:cubicBezTo>
                    <a:pt x="4421" y="6"/>
                    <a:pt x="4408" y="0"/>
                    <a:pt x="4394" y="0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2284355" y="4340332"/>
              <a:ext cx="43571" cy="135322"/>
            </a:xfrm>
            <a:custGeom>
              <a:rect b="b" l="l" r="r" t="t"/>
              <a:pathLst>
                <a:path extrusionOk="0" h="1997" w="643">
                  <a:moveTo>
                    <a:pt x="51" y="1"/>
                  </a:moveTo>
                  <a:cubicBezTo>
                    <a:pt x="42" y="1"/>
                    <a:pt x="33" y="4"/>
                    <a:pt x="24" y="9"/>
                  </a:cubicBezTo>
                  <a:cubicBezTo>
                    <a:pt x="4" y="26"/>
                    <a:pt x="4" y="52"/>
                    <a:pt x="18" y="69"/>
                  </a:cubicBezTo>
                  <a:cubicBezTo>
                    <a:pt x="24" y="77"/>
                    <a:pt x="551" y="728"/>
                    <a:pt x="454" y="1315"/>
                  </a:cubicBezTo>
                  <a:cubicBezTo>
                    <a:pt x="413" y="1560"/>
                    <a:pt x="272" y="1761"/>
                    <a:pt x="27" y="1916"/>
                  </a:cubicBezTo>
                  <a:cubicBezTo>
                    <a:pt x="7" y="1930"/>
                    <a:pt x="1" y="1956"/>
                    <a:pt x="15" y="1976"/>
                  </a:cubicBezTo>
                  <a:cubicBezTo>
                    <a:pt x="24" y="1990"/>
                    <a:pt x="38" y="1997"/>
                    <a:pt x="51" y="1997"/>
                  </a:cubicBezTo>
                  <a:cubicBezTo>
                    <a:pt x="61" y="1997"/>
                    <a:pt x="68" y="1993"/>
                    <a:pt x="75" y="1990"/>
                  </a:cubicBezTo>
                  <a:cubicBezTo>
                    <a:pt x="340" y="1822"/>
                    <a:pt x="498" y="1600"/>
                    <a:pt x="541" y="1329"/>
                  </a:cubicBezTo>
                  <a:cubicBezTo>
                    <a:pt x="642" y="704"/>
                    <a:pt x="108" y="43"/>
                    <a:pt x="85" y="16"/>
                  </a:cubicBezTo>
                  <a:cubicBezTo>
                    <a:pt x="77" y="6"/>
                    <a:pt x="64" y="1"/>
                    <a:pt x="51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1970207" y="3753982"/>
              <a:ext cx="561277" cy="681352"/>
            </a:xfrm>
            <a:custGeom>
              <a:rect b="b" l="l" r="r" t="t"/>
              <a:pathLst>
                <a:path extrusionOk="0" h="10055" w="8283">
                  <a:moveTo>
                    <a:pt x="5370" y="0"/>
                  </a:moveTo>
                  <a:cubicBezTo>
                    <a:pt x="3513" y="0"/>
                    <a:pt x="647" y="2930"/>
                    <a:pt x="212" y="6054"/>
                  </a:cubicBezTo>
                  <a:cubicBezTo>
                    <a:pt x="1" y="7564"/>
                    <a:pt x="58" y="8934"/>
                    <a:pt x="457" y="10055"/>
                  </a:cubicBezTo>
                  <a:cubicBezTo>
                    <a:pt x="2384" y="9555"/>
                    <a:pt x="4781" y="8407"/>
                    <a:pt x="4781" y="8407"/>
                  </a:cubicBezTo>
                  <a:cubicBezTo>
                    <a:pt x="4781" y="8407"/>
                    <a:pt x="8283" y="1760"/>
                    <a:pt x="6188" y="249"/>
                  </a:cubicBezTo>
                  <a:cubicBezTo>
                    <a:pt x="5953" y="79"/>
                    <a:pt x="5675" y="0"/>
                    <a:pt x="5370" y="0"/>
                  </a:cubicBezTo>
                  <a:close/>
                </a:path>
              </a:pathLst>
            </a:custGeom>
            <a:solidFill>
              <a:srgbClr val="FFE5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2206564" y="3976921"/>
              <a:ext cx="488500" cy="471017"/>
            </a:xfrm>
            <a:custGeom>
              <a:rect b="b" l="l" r="r" t="t"/>
              <a:pathLst>
                <a:path extrusionOk="0" h="6951" w="7209">
                  <a:moveTo>
                    <a:pt x="1871" y="1"/>
                  </a:moveTo>
                  <a:lnTo>
                    <a:pt x="249" y="400"/>
                  </a:lnTo>
                  <a:cubicBezTo>
                    <a:pt x="1" y="2099"/>
                    <a:pt x="199" y="4352"/>
                    <a:pt x="1102" y="5288"/>
                  </a:cubicBezTo>
                  <a:cubicBezTo>
                    <a:pt x="1704" y="5914"/>
                    <a:pt x="2885" y="5943"/>
                    <a:pt x="3933" y="5943"/>
                  </a:cubicBezTo>
                  <a:cubicBezTo>
                    <a:pt x="4041" y="5943"/>
                    <a:pt x="4147" y="5943"/>
                    <a:pt x="4251" y="5943"/>
                  </a:cubicBezTo>
                  <a:cubicBezTo>
                    <a:pt x="4709" y="5943"/>
                    <a:pt x="5125" y="5949"/>
                    <a:pt x="5433" y="6013"/>
                  </a:cubicBezTo>
                  <a:cubicBezTo>
                    <a:pt x="6487" y="6238"/>
                    <a:pt x="7209" y="6950"/>
                    <a:pt x="7209" y="6950"/>
                  </a:cubicBezTo>
                  <a:cubicBezTo>
                    <a:pt x="6856" y="5060"/>
                    <a:pt x="2830" y="3630"/>
                    <a:pt x="2830" y="3630"/>
                  </a:cubicBezTo>
                  <a:cubicBezTo>
                    <a:pt x="3123" y="2653"/>
                    <a:pt x="3321" y="1645"/>
                    <a:pt x="3422" y="716"/>
                  </a:cubicBezTo>
                  <a:lnTo>
                    <a:pt x="1871" y="1"/>
                  </a:lnTo>
                  <a:close/>
                </a:path>
              </a:pathLst>
            </a:custGeom>
            <a:solidFill>
              <a:srgbClr val="BF9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2223369" y="3760893"/>
              <a:ext cx="229173" cy="267255"/>
            </a:xfrm>
            <a:custGeom>
              <a:rect b="b" l="l" r="r" t="t"/>
              <a:pathLst>
                <a:path extrusionOk="0" h="3944" w="3382">
                  <a:moveTo>
                    <a:pt x="1986" y="0"/>
                  </a:moveTo>
                  <a:cubicBezTo>
                    <a:pt x="926" y="0"/>
                    <a:pt x="299" y="1833"/>
                    <a:pt x="31" y="3410"/>
                  </a:cubicBezTo>
                  <a:cubicBezTo>
                    <a:pt x="21" y="3467"/>
                    <a:pt x="11" y="3527"/>
                    <a:pt x="1" y="3588"/>
                  </a:cubicBezTo>
                  <a:cubicBezTo>
                    <a:pt x="496" y="3754"/>
                    <a:pt x="1291" y="3944"/>
                    <a:pt x="2333" y="3944"/>
                  </a:cubicBezTo>
                  <a:cubicBezTo>
                    <a:pt x="2598" y="3944"/>
                    <a:pt x="2878" y="3931"/>
                    <a:pt x="3174" y="3904"/>
                  </a:cubicBezTo>
                  <a:cubicBezTo>
                    <a:pt x="3382" y="1930"/>
                    <a:pt x="3126" y="301"/>
                    <a:pt x="2284" y="47"/>
                  </a:cubicBezTo>
                  <a:cubicBezTo>
                    <a:pt x="2181" y="15"/>
                    <a:pt x="2082" y="0"/>
                    <a:pt x="1986" y="0"/>
                  </a:cubicBezTo>
                  <a:close/>
                </a:path>
              </a:pathLst>
            </a:custGeom>
            <a:solidFill>
              <a:srgbClr val="FFE5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/>
          <p:nvPr/>
        </p:nvSpPr>
        <p:spPr>
          <a:xfrm>
            <a:off x="219600" y="197100"/>
            <a:ext cx="8704800" cy="4749300"/>
          </a:xfrm>
          <a:prstGeom prst="roundRect">
            <a:avLst>
              <a:gd fmla="val 690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293" y="408100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238" y="4593525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806845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272467" y="832775"/>
            <a:ext cx="599489" cy="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/>
          <p:nvPr/>
        </p:nvSpPr>
        <p:spPr>
          <a:xfrm>
            <a:off x="541600" y="408100"/>
            <a:ext cx="5327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latin typeface="Montserrat"/>
                <a:ea typeface="Montserrat"/>
                <a:cs typeface="Montserrat"/>
                <a:sym typeface="Montserrat"/>
              </a:rPr>
              <a:t>JavaScript Avanzado</a:t>
            </a:r>
            <a:endParaRPr i="1" sz="2300">
              <a:solidFill>
                <a:srgbClr val="2245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3134950" y="938050"/>
            <a:ext cx="310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1403400" y="1512450"/>
            <a:ext cx="6385500" cy="2370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---&gt;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función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que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quieras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Luego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esa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función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pasados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parámetros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Muestra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esa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función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/>
          <p:nvPr/>
        </p:nvSpPr>
        <p:spPr>
          <a:xfrm>
            <a:off x="219600" y="197100"/>
            <a:ext cx="8704800" cy="4749300"/>
          </a:xfrm>
          <a:prstGeom prst="roundRect">
            <a:avLst>
              <a:gd fmla="val 690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293" y="408100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238" y="4593525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806845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272467" y="832775"/>
            <a:ext cx="599489" cy="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/>
        </p:nvSpPr>
        <p:spPr>
          <a:xfrm>
            <a:off x="541600" y="408100"/>
            <a:ext cx="5327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latin typeface="Montserrat"/>
                <a:ea typeface="Montserrat"/>
                <a:cs typeface="Montserrat"/>
                <a:sym typeface="Montserrat"/>
              </a:rPr>
              <a:t>JavaScript Avanzado</a:t>
            </a:r>
            <a:endParaRPr i="1" sz="2300">
              <a:solidFill>
                <a:srgbClr val="2245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3134950" y="938050"/>
            <a:ext cx="310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1403400" y="1512450"/>
            <a:ext cx="6385500" cy="2589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---&gt;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 una función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Pasa por parámetros dos valores, que concatenados de como resultado 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“Hola, soy .. y tengo .. años ”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Muestra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esa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función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/>
          <p:nvPr/>
        </p:nvSpPr>
        <p:spPr>
          <a:xfrm>
            <a:off x="219600" y="197100"/>
            <a:ext cx="8704800" cy="4749300"/>
          </a:xfrm>
          <a:prstGeom prst="roundRect">
            <a:avLst>
              <a:gd fmla="val 690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293" y="408100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238" y="4593525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806845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272467" y="832775"/>
            <a:ext cx="599489" cy="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541600" y="408100"/>
            <a:ext cx="5327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latin typeface="Montserrat"/>
                <a:ea typeface="Montserrat"/>
                <a:cs typeface="Montserrat"/>
                <a:sym typeface="Montserrat"/>
              </a:rPr>
              <a:t>JavaScript Avanzado</a:t>
            </a:r>
            <a:endParaRPr i="1" sz="2300">
              <a:solidFill>
                <a:srgbClr val="2245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3134950" y="938050"/>
            <a:ext cx="310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1403400" y="1512450"/>
            <a:ext cx="6385500" cy="2370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---&gt;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 una función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Dicha función tiene que dar como resultado 2 elevado a la 3 (Usa objetos de js).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Muestra el resultado.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/>
          <p:nvPr/>
        </p:nvSpPr>
        <p:spPr>
          <a:xfrm>
            <a:off x="219600" y="197100"/>
            <a:ext cx="8704800" cy="4749300"/>
          </a:xfrm>
          <a:prstGeom prst="roundRect">
            <a:avLst>
              <a:gd fmla="val 690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293" y="408100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238" y="4593525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806845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272467" y="832775"/>
            <a:ext cx="599489" cy="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/>
        </p:nvSpPr>
        <p:spPr>
          <a:xfrm>
            <a:off x="541600" y="408100"/>
            <a:ext cx="5327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latin typeface="Montserrat"/>
                <a:ea typeface="Montserrat"/>
                <a:cs typeface="Montserrat"/>
                <a:sym typeface="Montserrat"/>
              </a:rPr>
              <a:t>JavaScript Avanzado</a:t>
            </a:r>
            <a:endParaRPr i="1" sz="2300">
              <a:solidFill>
                <a:srgbClr val="2245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3134950" y="938050"/>
            <a:ext cx="310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1403400" y="1512450"/>
            <a:ext cx="6385500" cy="2589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---&gt;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función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Coloca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palabra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parámetros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"Español"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retorna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"Chino"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retorna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"Chao"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"Portugues"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retorna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"ola"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Caso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contrario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devuelve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"Error, Ingrese un idioma válido"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Muestra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/>
          <p:nvPr/>
        </p:nvSpPr>
        <p:spPr>
          <a:xfrm>
            <a:off x="219600" y="197100"/>
            <a:ext cx="8704800" cy="4749300"/>
          </a:xfrm>
          <a:prstGeom prst="roundRect">
            <a:avLst>
              <a:gd fmla="val 690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293" y="408100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238" y="4593525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806845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272467" y="832775"/>
            <a:ext cx="599489" cy="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541600" y="408100"/>
            <a:ext cx="5327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latin typeface="Montserrat"/>
                <a:ea typeface="Montserrat"/>
                <a:cs typeface="Montserrat"/>
                <a:sym typeface="Montserrat"/>
              </a:rPr>
              <a:t>JavaScript Avanzado</a:t>
            </a:r>
            <a:endParaRPr i="1" sz="2300">
              <a:solidFill>
                <a:srgbClr val="2245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3134950" y="775600"/>
            <a:ext cx="310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Hoisting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1379250" y="1365075"/>
            <a:ext cx="6385500" cy="2978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---&gt;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sumar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sumar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restar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restar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nsolas"/>
              <a:buChar char="-"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Analiza la función y si hay algún error, arregla el hilo de ejecución.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nsolas"/>
              <a:buChar char="-"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Muestra los valores.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/>
          <p:nvPr/>
        </p:nvSpPr>
        <p:spPr>
          <a:xfrm>
            <a:off x="219600" y="197100"/>
            <a:ext cx="8704800" cy="4749300"/>
          </a:xfrm>
          <a:prstGeom prst="roundRect">
            <a:avLst>
              <a:gd fmla="val 690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293" y="408100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238" y="4593525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806845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272467" y="832775"/>
            <a:ext cx="599489" cy="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/>
        </p:nvSpPr>
        <p:spPr>
          <a:xfrm>
            <a:off x="541600" y="408100"/>
            <a:ext cx="5327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latin typeface="Montserrat"/>
                <a:ea typeface="Montserrat"/>
                <a:cs typeface="Montserrat"/>
                <a:sym typeface="Montserrat"/>
              </a:rPr>
              <a:t>JavaScript Avanzado</a:t>
            </a:r>
            <a:endParaRPr i="1" sz="2300">
              <a:solidFill>
                <a:srgbClr val="2245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3099875" y="677350"/>
            <a:ext cx="310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1470762" y="1216150"/>
            <a:ext cx="6385500" cy="3374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---&gt;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C678D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E06C7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56B6C2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98C379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"Hola!"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C678D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61AFE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150">
                <a:solidFill>
                  <a:srgbClr val="E5C07B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150">
                <a:solidFill>
                  <a:srgbClr val="61AFE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50">
                <a:solidFill>
                  <a:srgbClr val="E06C7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150">
                <a:solidFill>
                  <a:srgbClr val="E06C7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56B6C2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98C379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"Hello!" </a:t>
            </a:r>
            <a:endParaRPr sz="1150">
              <a:solidFill>
                <a:srgbClr val="98C379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C678D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61AFE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150">
                <a:solidFill>
                  <a:srgbClr val="C678D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E06C7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56B6C2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98C379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"Chao!"</a:t>
            </a:r>
            <a:endParaRPr sz="1150">
              <a:solidFill>
                <a:srgbClr val="98C379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150">
                <a:solidFill>
                  <a:srgbClr val="E5C07B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150">
                <a:solidFill>
                  <a:srgbClr val="61AFE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50">
                <a:solidFill>
                  <a:srgbClr val="E06C7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61AFE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61AFE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E5C07B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150">
                <a:solidFill>
                  <a:srgbClr val="61AFE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50">
                <a:solidFill>
                  <a:srgbClr val="E06C7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/>
          <p:nvPr/>
        </p:nvSpPr>
        <p:spPr>
          <a:xfrm>
            <a:off x="219600" y="197100"/>
            <a:ext cx="8704800" cy="4749300"/>
          </a:xfrm>
          <a:prstGeom prst="roundRect">
            <a:avLst>
              <a:gd fmla="val 690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293" y="408100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238" y="4593525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806845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272467" y="832775"/>
            <a:ext cx="599489" cy="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541600" y="408100"/>
            <a:ext cx="5327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latin typeface="Montserrat"/>
                <a:ea typeface="Montserrat"/>
                <a:cs typeface="Montserrat"/>
                <a:sym typeface="Montserrat"/>
              </a:rPr>
              <a:t>JavaScript Avanzado</a:t>
            </a:r>
            <a:endParaRPr i="1" sz="2300">
              <a:solidFill>
                <a:srgbClr val="2245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3099875" y="677350"/>
            <a:ext cx="310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1470762" y="1216150"/>
            <a:ext cx="6385500" cy="2356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---&gt;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Sobre el Código anterior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Cuales serian los valores al ejecutarse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Demuestra cada valor sin ejecutar el código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/>
          <p:nvPr/>
        </p:nvSpPr>
        <p:spPr>
          <a:xfrm>
            <a:off x="219600" y="197100"/>
            <a:ext cx="8704800" cy="4749300"/>
          </a:xfrm>
          <a:prstGeom prst="roundRect">
            <a:avLst>
              <a:gd fmla="val 690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293" y="408100"/>
            <a:ext cx="1254756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238" y="4593525"/>
            <a:ext cx="4543623" cy="3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8068450" y="3847700"/>
            <a:ext cx="1244650" cy="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524" y="2261546"/>
            <a:ext cx="197100" cy="103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4724" y="4180325"/>
            <a:ext cx="599493" cy="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272467" y="832775"/>
            <a:ext cx="599489" cy="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541600" y="408100"/>
            <a:ext cx="5327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300">
                <a:latin typeface="Montserrat"/>
                <a:ea typeface="Montserrat"/>
                <a:cs typeface="Montserrat"/>
                <a:sym typeface="Montserrat"/>
              </a:rPr>
              <a:t>JavaScript Avanzado</a:t>
            </a:r>
            <a:endParaRPr i="1" sz="2300">
              <a:solidFill>
                <a:srgbClr val="2245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3099875" y="677350"/>
            <a:ext cx="310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1824901" y="1258250"/>
            <a:ext cx="5494200" cy="3037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---&gt; 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C678D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61AFE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resta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es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150">
                <a:solidFill>
                  <a:srgbClr val="C678D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E06C7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56B6C2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E06C7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C678D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61AFE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Exponente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es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150">
                <a:solidFill>
                  <a:srgbClr val="C678D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E06C7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Math.pow(a, b)</a:t>
            </a: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ABB2B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ABB2B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678DD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