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5"/>
  </p:notesMasterIdLst>
  <p:sldIdLst>
    <p:sldId id="256" r:id="rId2"/>
    <p:sldId id="257" r:id="rId3"/>
    <p:sldId id="267" r:id="rId4"/>
    <p:sldId id="268" r:id="rId5"/>
    <p:sldId id="271" r:id="rId6"/>
    <p:sldId id="261" r:id="rId7"/>
    <p:sldId id="272" r:id="rId8"/>
    <p:sldId id="273" r:id="rId9"/>
    <p:sldId id="274" r:id="rId10"/>
    <p:sldId id="266" r:id="rId11"/>
    <p:sldId id="260" r:id="rId12"/>
    <p:sldId id="265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4660"/>
  </p:normalViewPr>
  <p:slideViewPr>
    <p:cSldViewPr snapToGrid="0">
      <p:cViewPr varScale="1">
        <p:scale>
          <a:sx n="77" d="100"/>
          <a:sy n="77" d="100"/>
        </p:scale>
        <p:origin x="9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22.1.2024.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2023./2024.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22.1.2024.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22.1.2024.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hr-HR" dirty="0"/>
              <a:t>VS – Prijava oštećenja</a:t>
            </a:r>
            <a:br>
              <a:rPr lang="en-US" dirty="0"/>
            </a:br>
            <a:r>
              <a:rPr lang="hr-HR" sz="4400" dirty="0" err="1"/>
              <a:t>CestaFix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D6A6-3DEC-3CF5-6D13-0C9594E31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Ispitivanje</a:t>
            </a:r>
            <a:r>
              <a:rPr lang="en-US" dirty="0"/>
              <a:t> </a:t>
            </a:r>
            <a:r>
              <a:rPr lang="en-US" dirty="0" err="1"/>
              <a:t>sustava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64D2A-F329-9FC3-5364-705A6F505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endParaRPr lang="hr-HR" sz="2400" dirty="0"/>
          </a:p>
          <a:p>
            <a:pPr>
              <a:lnSpc>
                <a:spcPct val="100000"/>
              </a:lnSpc>
            </a:pPr>
            <a:endParaRPr lang="hr-HR" sz="2400" dirty="0"/>
          </a:p>
          <a:p>
            <a:pPr>
              <a:lnSpc>
                <a:spcPct val="100000"/>
              </a:lnSpc>
            </a:pPr>
            <a:r>
              <a:rPr lang="hr-HR" sz="2400" dirty="0"/>
              <a:t>Integracijsko testiranje 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Testovi na </a:t>
            </a:r>
            <a:r>
              <a:rPr lang="hr-HR" sz="1800" dirty="0" err="1"/>
              <a:t>backendu</a:t>
            </a:r>
            <a:r>
              <a:rPr lang="hr-HR" sz="1800" dirty="0"/>
              <a:t> koji osiguravaju da svaki API koje </a:t>
            </a:r>
            <a:r>
              <a:rPr lang="hr-HR" sz="1800" dirty="0" err="1"/>
              <a:t>backend</a:t>
            </a:r>
            <a:r>
              <a:rPr lang="hr-HR" sz="1800" dirty="0"/>
              <a:t> treba nuditi </a:t>
            </a:r>
            <a:r>
              <a:rPr lang="hr-HR" sz="1800" dirty="0" err="1"/>
              <a:t>frontendu</a:t>
            </a:r>
            <a:r>
              <a:rPr lang="hr-HR" sz="1800" dirty="0"/>
              <a:t> funkcionira na osnovnoj razini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Ispitivanje sustava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Ispituje funkcionalnost sustava pomoću </a:t>
            </a:r>
            <a:r>
              <a:rPr lang="hr-HR" sz="1800" dirty="0" err="1"/>
              <a:t>Selenium</a:t>
            </a:r>
            <a:r>
              <a:rPr lang="hr-HR" sz="1800" dirty="0"/>
              <a:t> testova pisanih u jeziku JavaScript uz preglednik Google Chrome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C9195-7B0B-E541-4DB2-C7E26AB7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27070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 err="1"/>
              <a:t>Backend</a:t>
            </a:r>
            <a:endParaRPr lang="hr-HR" sz="2400" dirty="0"/>
          </a:p>
          <a:p>
            <a:pPr lvl="1">
              <a:lnSpc>
                <a:spcPct val="100000"/>
              </a:lnSpc>
            </a:pPr>
            <a:r>
              <a:rPr lang="hr-HR" sz="1800" dirty="0"/>
              <a:t>Framework </a:t>
            </a:r>
            <a:r>
              <a:rPr lang="hr-HR" sz="1800" dirty="0" err="1"/>
              <a:t>Spring</a:t>
            </a:r>
            <a:r>
              <a:rPr lang="hr-HR" sz="1800" dirty="0"/>
              <a:t> </a:t>
            </a:r>
            <a:r>
              <a:rPr lang="hr-HR" sz="1800" dirty="0" err="1"/>
              <a:t>boot</a:t>
            </a:r>
            <a:r>
              <a:rPr lang="hr-HR" sz="1800" dirty="0"/>
              <a:t> u jeziku Java</a:t>
            </a:r>
          </a:p>
          <a:p>
            <a:pPr lvl="1">
              <a:lnSpc>
                <a:spcPct val="100000"/>
              </a:lnSpc>
            </a:pPr>
            <a:r>
              <a:rPr lang="hr-HR" sz="1800" dirty="0" err="1"/>
              <a:t>Geocoding</a:t>
            </a:r>
            <a:r>
              <a:rPr lang="hr-HR" sz="1800" dirty="0"/>
              <a:t> API za računanje koordinata iz adresa</a:t>
            </a:r>
          </a:p>
          <a:p>
            <a:pPr>
              <a:lnSpc>
                <a:spcPct val="100000"/>
              </a:lnSpc>
            </a:pPr>
            <a:r>
              <a:rPr lang="hr-HR" sz="2400" dirty="0" err="1"/>
              <a:t>Frontend</a:t>
            </a:r>
            <a:endParaRPr lang="hr-HR" sz="2400" dirty="0"/>
          </a:p>
          <a:p>
            <a:pPr lvl="1">
              <a:lnSpc>
                <a:spcPct val="100000"/>
              </a:lnSpc>
            </a:pPr>
            <a:r>
              <a:rPr lang="hr-HR" sz="1800" dirty="0"/>
              <a:t>Framework </a:t>
            </a:r>
            <a:r>
              <a:rPr lang="hr-HR" sz="1800" dirty="0" err="1"/>
              <a:t>React</a:t>
            </a:r>
            <a:r>
              <a:rPr lang="hr-HR" sz="1800" dirty="0"/>
              <a:t> u jeziku JavaScript</a:t>
            </a:r>
          </a:p>
          <a:p>
            <a:pPr lvl="1">
              <a:lnSpc>
                <a:spcPct val="100000"/>
              </a:lnSpc>
            </a:pPr>
            <a:r>
              <a:rPr lang="hr-HR" sz="1800" dirty="0" err="1"/>
              <a:t>Openstreetsmaps</a:t>
            </a:r>
            <a:r>
              <a:rPr lang="hr-HR" sz="1800" dirty="0"/>
              <a:t> API za prikaz mape i prijava na njoj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Dokumentacija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Projektna dokumentacija napisana u </a:t>
            </a:r>
            <a:r>
              <a:rPr lang="hr-HR" sz="1800" dirty="0" err="1"/>
              <a:t>LateX</a:t>
            </a:r>
            <a:r>
              <a:rPr lang="hr-HR" sz="1800" dirty="0"/>
              <a:t>-u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UML dijagrami napravljeni u </a:t>
            </a:r>
            <a:r>
              <a:rPr lang="hr-HR" sz="1800" dirty="0" err="1"/>
              <a:t>Visual</a:t>
            </a:r>
            <a:r>
              <a:rPr lang="hr-HR" sz="1800" dirty="0"/>
              <a:t> </a:t>
            </a:r>
            <a:r>
              <a:rPr lang="hr-HR" sz="1800" dirty="0" err="1"/>
              <a:t>Paradigm</a:t>
            </a:r>
            <a:endParaRPr lang="hr-HR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EFE2-0E87-C862-EA2A-11CE3190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8C00-8248-A3F2-C0FB-65F0B6FDA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 dirty="0" err="1"/>
              <a:t>Fran</a:t>
            </a:r>
            <a:r>
              <a:rPr lang="hr-HR" sz="2400" dirty="0"/>
              <a:t> </a:t>
            </a:r>
            <a:r>
              <a:rPr lang="hr-HR" sz="2400" dirty="0" err="1"/>
              <a:t>Fodor</a:t>
            </a:r>
            <a:r>
              <a:rPr lang="hr-HR" sz="2400" dirty="0"/>
              <a:t> – voditelj</a:t>
            </a:r>
          </a:p>
          <a:p>
            <a:r>
              <a:rPr lang="hr-HR" sz="2400" dirty="0"/>
              <a:t>Leon </a:t>
            </a:r>
            <a:r>
              <a:rPr lang="hr-HR" sz="2400" dirty="0" err="1"/>
              <a:t>Sattvik</a:t>
            </a:r>
            <a:r>
              <a:rPr lang="hr-HR" sz="2400" dirty="0"/>
              <a:t> </a:t>
            </a:r>
            <a:r>
              <a:rPr lang="hr-HR" sz="2400" dirty="0" err="1"/>
              <a:t>Kolenc</a:t>
            </a:r>
            <a:r>
              <a:rPr lang="hr-HR" sz="2400" dirty="0"/>
              <a:t> – </a:t>
            </a:r>
            <a:r>
              <a:rPr lang="hr-HR" sz="2400" dirty="0" err="1"/>
              <a:t>frontend</a:t>
            </a:r>
            <a:r>
              <a:rPr lang="hr-HR" sz="2400" dirty="0"/>
              <a:t> </a:t>
            </a:r>
            <a:r>
              <a:rPr lang="hr-HR" sz="2400" dirty="0" err="1"/>
              <a:t>dev</a:t>
            </a:r>
            <a:r>
              <a:rPr lang="hr-HR" sz="2400" dirty="0"/>
              <a:t>, UI/UX</a:t>
            </a:r>
          </a:p>
          <a:p>
            <a:r>
              <a:rPr lang="hr-HR" sz="2400" dirty="0"/>
              <a:t>Ante Prkačin – </a:t>
            </a:r>
            <a:r>
              <a:rPr lang="hr-HR" sz="2400" dirty="0" err="1"/>
              <a:t>backend</a:t>
            </a:r>
            <a:r>
              <a:rPr lang="hr-HR" sz="2400" dirty="0"/>
              <a:t> </a:t>
            </a:r>
            <a:r>
              <a:rPr lang="hr-HR" sz="2400" dirty="0" err="1"/>
              <a:t>dev</a:t>
            </a:r>
            <a:endParaRPr lang="hr-HR" sz="2400" dirty="0"/>
          </a:p>
          <a:p>
            <a:r>
              <a:rPr lang="hr-HR" sz="2400" dirty="0"/>
              <a:t>Mateo Jakšić – dokumentacija</a:t>
            </a:r>
          </a:p>
          <a:p>
            <a:r>
              <a:rPr lang="hr-HR" sz="2400" dirty="0"/>
              <a:t>Jan </a:t>
            </a:r>
            <a:r>
              <a:rPr lang="hr-HR" sz="2400" dirty="0" err="1"/>
              <a:t>Murić</a:t>
            </a:r>
            <a:r>
              <a:rPr lang="hr-HR" sz="2400" dirty="0"/>
              <a:t> – </a:t>
            </a:r>
            <a:r>
              <a:rPr lang="hr-HR" sz="2400" dirty="0" err="1"/>
              <a:t>frontend</a:t>
            </a:r>
            <a:r>
              <a:rPr lang="hr-HR" sz="2400" dirty="0"/>
              <a:t> </a:t>
            </a:r>
            <a:r>
              <a:rPr lang="hr-HR" sz="2400" dirty="0" err="1"/>
              <a:t>dev</a:t>
            </a:r>
            <a:endParaRPr lang="hr-HR" sz="2400" dirty="0"/>
          </a:p>
          <a:p>
            <a:r>
              <a:rPr lang="hr-HR" sz="2400" dirty="0"/>
              <a:t>Sara </a:t>
            </a:r>
            <a:r>
              <a:rPr lang="hr-HR" sz="2400" dirty="0" err="1"/>
              <a:t>Podvorec</a:t>
            </a:r>
            <a:r>
              <a:rPr lang="hr-HR" sz="2400" dirty="0"/>
              <a:t> – dokumentacija</a:t>
            </a:r>
          </a:p>
          <a:p>
            <a:r>
              <a:rPr lang="hr-HR" sz="2400" dirty="0"/>
              <a:t>Vedran Knežević</a:t>
            </a:r>
            <a:r>
              <a:rPr lang="hr-HR" sz="2400" dirty="0">
                <a:latin typeface="Comic Sans MS" panose="030F0702030302020204" pitchFamily="66" charset="0"/>
              </a:rPr>
              <a:t> </a:t>
            </a:r>
            <a:r>
              <a:rPr lang="hr-HR" sz="2400" dirty="0"/>
              <a:t>– </a:t>
            </a:r>
            <a:r>
              <a:rPr lang="hr-HR" sz="2400" dirty="0" err="1"/>
              <a:t>backend</a:t>
            </a:r>
            <a:r>
              <a:rPr lang="hr-HR" sz="2400" dirty="0"/>
              <a:t> </a:t>
            </a:r>
            <a:r>
              <a:rPr lang="hr-HR" sz="2400" dirty="0" err="1"/>
              <a:t>dev</a:t>
            </a:r>
            <a:endParaRPr lang="hr-H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ED4CF-678A-0529-FC12-9BA32554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35650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sym typeface="Wingdings" panose="05000000000000000000" pitchFamily="2" charset="2"/>
              </a:rPr>
              <a:t>Rad u timu</a:t>
            </a:r>
          </a:p>
          <a:p>
            <a:r>
              <a:rPr lang="hr-HR" dirty="0">
                <a:sym typeface="Wingdings" panose="05000000000000000000" pitchFamily="2" charset="2"/>
              </a:rPr>
              <a:t>Korištenje </a:t>
            </a:r>
            <a:r>
              <a:rPr lang="hr-HR" dirty="0" err="1">
                <a:sym typeface="Wingdings" panose="05000000000000000000" pitchFamily="2" charset="2"/>
              </a:rPr>
              <a:t>git</a:t>
            </a:r>
            <a:r>
              <a:rPr lang="hr-HR" dirty="0">
                <a:sym typeface="Wingdings" panose="05000000000000000000" pitchFamily="2" charset="2"/>
              </a:rPr>
              <a:t>-a</a:t>
            </a:r>
          </a:p>
          <a:p>
            <a:r>
              <a:rPr lang="hr-HR" dirty="0">
                <a:sym typeface="Wingdings" panose="05000000000000000000" pitchFamily="2" charset="2"/>
              </a:rPr>
              <a:t>Tehnologije </a:t>
            </a:r>
            <a:r>
              <a:rPr lang="hr-HR" dirty="0" err="1">
                <a:sym typeface="Wingdings" panose="05000000000000000000" pitchFamily="2" charset="2"/>
              </a:rPr>
              <a:t>Spring</a:t>
            </a:r>
            <a:r>
              <a:rPr lang="hr-HR" dirty="0">
                <a:sym typeface="Wingdings" panose="05000000000000000000" pitchFamily="2" charset="2"/>
              </a:rPr>
              <a:t>, </a:t>
            </a:r>
            <a:r>
              <a:rPr lang="hr-HR" dirty="0" err="1">
                <a:sym typeface="Wingdings" panose="05000000000000000000" pitchFamily="2" charset="2"/>
              </a:rPr>
              <a:t>React</a:t>
            </a:r>
            <a:r>
              <a:rPr lang="hr-HR" dirty="0">
                <a:sym typeface="Wingdings" panose="05000000000000000000" pitchFamily="2" charset="2"/>
              </a:rPr>
              <a:t>, </a:t>
            </a:r>
            <a:r>
              <a:rPr lang="hr-HR" dirty="0" err="1">
                <a:sym typeface="Wingdings" panose="05000000000000000000" pitchFamily="2" charset="2"/>
              </a:rPr>
              <a:t>Tailwind</a:t>
            </a:r>
            <a:r>
              <a:rPr lang="hr-HR" dirty="0">
                <a:sym typeface="Wingdings" panose="05000000000000000000" pitchFamily="2" charset="2"/>
              </a:rPr>
              <a:t>, </a:t>
            </a:r>
            <a:r>
              <a:rPr lang="hr-HR" dirty="0" err="1">
                <a:sym typeface="Wingdings" panose="05000000000000000000" pitchFamily="2" charset="2"/>
              </a:rPr>
              <a:t>Render</a:t>
            </a:r>
            <a:endParaRPr lang="hr-HR" dirty="0">
              <a:sym typeface="Wingdings" panose="05000000000000000000" pitchFamily="2" charset="2"/>
            </a:endParaRPr>
          </a:p>
          <a:p>
            <a:endParaRPr lang="hr-HR" dirty="0">
              <a:sym typeface="Wingdings" panose="05000000000000000000" pitchFamily="2" charset="2"/>
            </a:endParaRPr>
          </a:p>
          <a:p>
            <a:r>
              <a:rPr lang="hr-HR" dirty="0">
                <a:sym typeface="Wingdings" panose="05000000000000000000" pitchFamily="2" charset="2"/>
              </a:rPr>
              <a:t>Loše prakse</a:t>
            </a:r>
          </a:p>
          <a:p>
            <a:pPr lvl="1"/>
            <a:r>
              <a:rPr lang="hr-HR" dirty="0">
                <a:sym typeface="Wingdings" panose="05000000000000000000" pitchFamily="2" charset="2"/>
              </a:rPr>
              <a:t>Razvijanje automatiziranih testova prekasno</a:t>
            </a:r>
          </a:p>
          <a:p>
            <a:pPr lvl="1"/>
            <a:r>
              <a:rPr lang="hr-HR" dirty="0" err="1">
                <a:sym typeface="Wingdings" panose="05000000000000000000" pitchFamily="2" charset="2"/>
              </a:rPr>
              <a:t>Pushanje</a:t>
            </a:r>
            <a:r>
              <a:rPr lang="hr-HR" dirty="0">
                <a:sym typeface="Wingdings" panose="05000000000000000000" pitchFamily="2" charset="2"/>
              </a:rPr>
              <a:t> bez testiranja lokalno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2BEC177-EC61-3D52-448B-A5C879563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30175EA-4CA9-EED9-9010-96BB3B133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 dirty="0"/>
              <a:t>Zadatak je bio napraviti web aplikaciju za prijavu šteta na javnim površinama</a:t>
            </a:r>
          </a:p>
          <a:p>
            <a:r>
              <a:rPr lang="hr-HR" sz="2400" dirty="0"/>
              <a:t>Svrha je olakšati komunikaciju građana i javnih ustanova odgovornih za popravak šteta</a:t>
            </a:r>
          </a:p>
          <a:p>
            <a:r>
              <a:rPr lang="hr-HR" sz="2400" dirty="0"/>
              <a:t>Glavna ideja je ostvariti sučelje mape na kojoj korisnici vide gdje sve postoje prijave</a:t>
            </a:r>
          </a:p>
          <a:p>
            <a:pPr lvl="1"/>
            <a:r>
              <a:rPr lang="hr-HR" sz="1800" dirty="0"/>
              <a:t>Također mogu napraviti svoje prijave preko mape</a:t>
            </a:r>
          </a:p>
          <a:p>
            <a:r>
              <a:rPr lang="hr-HR" sz="2400" dirty="0"/>
              <a:t>Sa strane službenika</a:t>
            </a:r>
          </a:p>
          <a:p>
            <a:pPr lvl="1"/>
            <a:r>
              <a:rPr lang="hr-HR" sz="1800" dirty="0"/>
              <a:t>Oni mogu upravljati prijavama za koje je njihova ustanova odgovorna</a:t>
            </a:r>
          </a:p>
          <a:p>
            <a:pPr lvl="1"/>
            <a:r>
              <a:rPr lang="hr-HR" sz="1800" dirty="0"/>
              <a:t>Mogu ujediniti više prijava koje prijavljuju isti problem</a:t>
            </a:r>
          </a:p>
          <a:p>
            <a:r>
              <a:rPr lang="hr-HR" sz="2400" dirty="0"/>
              <a:t>Slični proizvodi su „Gradsko oko” i „</a:t>
            </a:r>
            <a:r>
              <a:rPr lang="hr-HR" sz="2400" dirty="0" err="1"/>
              <a:t>FixMyStreet</a:t>
            </a:r>
            <a:r>
              <a:rPr lang="hr-HR" sz="2400" dirty="0"/>
              <a:t>”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ADF27E29-A1B6-BD94-263E-ECB438140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1929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266A6D6-7B7E-3F7E-34F1-FF0857C6F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Funkcionalni zahtjevi</a:t>
            </a:r>
          </a:p>
        </p:txBody>
      </p:sp>
      <p:pic>
        <p:nvPicPr>
          <p:cNvPr id="6" name="Rezervirano mjesto sadržaja 5" descr="Slika na kojoj se prikazuje tekst, snimka zaslona, dijagram, crta&#10;&#10;Opis je automatski generiran">
            <a:extLst>
              <a:ext uri="{FF2B5EF4-FFF2-40B4-BE49-F238E27FC236}">
                <a16:creationId xmlns:a16="http://schemas.microsoft.com/office/drawing/2014/main" id="{D70CB842-B10B-C442-F901-051625509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641" y="3429000"/>
            <a:ext cx="4766359" cy="2688974"/>
          </a:xfrm>
        </p:spPr>
      </p:pic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EBB019AE-D048-3FCD-B316-D3438B9D2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  <p:pic>
        <p:nvPicPr>
          <p:cNvPr id="8" name="Slika 7" descr="Slika na kojoj se prikazuje tekst, dijagram, crta, snimka zaslona&#10;&#10;Opis je automatski generiran">
            <a:extLst>
              <a:ext uri="{FF2B5EF4-FFF2-40B4-BE49-F238E27FC236}">
                <a16:creationId xmlns:a16="http://schemas.microsoft.com/office/drawing/2014/main" id="{B0BCE040-DA52-A109-CD06-0D324801D0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799" y="1563624"/>
            <a:ext cx="4469440" cy="268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570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6DAAE6D-0E7D-B5AF-224B-7CAA4EC15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Nefunkcionalni zahtjevi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6FB2D9CB-5F5B-3CC4-9934-7AF2EDCA1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hr-HR" sz="1600" dirty="0"/>
              <a:t>Sustav treba podržavati rad više korisnika u stvarnom vremenu</a:t>
            </a:r>
          </a:p>
          <a:p>
            <a:pPr marL="514350" indent="-514350">
              <a:buAutoNum type="arabicPeriod"/>
            </a:pPr>
            <a:r>
              <a:rPr lang="hr-HR" sz="1600" dirty="0"/>
              <a:t>Sustav treba biti izveden kao web aplikacija </a:t>
            </a:r>
          </a:p>
          <a:p>
            <a:pPr marL="514350" indent="-514350">
              <a:buAutoNum type="arabicPeriod"/>
            </a:pPr>
            <a:r>
              <a:rPr lang="hr-HR" sz="1600" dirty="0"/>
              <a:t>Sustav treba ispravno funkcionirati na svim web preglednicima </a:t>
            </a:r>
          </a:p>
          <a:p>
            <a:pPr marL="514350" indent="-514350">
              <a:buAutoNum type="arabicPeriod"/>
            </a:pPr>
            <a:r>
              <a:rPr lang="hr-HR" sz="1600" dirty="0"/>
              <a:t>Korisničko sučelje i sustav podržavaju hrvatsku abecedu (dijakritičke zna-kove) pri unosu i prikazu tekstualnog sadržaja </a:t>
            </a:r>
          </a:p>
          <a:p>
            <a:pPr marL="514350" indent="-514350">
              <a:buAutoNum type="arabicPeriod"/>
            </a:pPr>
            <a:r>
              <a:rPr lang="hr-HR" sz="1600" dirty="0"/>
              <a:t>Sustav koristi hrvatski jezik i srednjoeuropsko standardno vrijeme, GMT+1 </a:t>
            </a:r>
          </a:p>
          <a:p>
            <a:pPr marL="514350" indent="-514350">
              <a:buAutoNum type="arabicPeriod"/>
            </a:pPr>
            <a:r>
              <a:rPr lang="hr-HR" sz="1600" dirty="0"/>
              <a:t>Korisničko sučelje treba biti jednostavno za korištenje bez opširnih uputa</a:t>
            </a:r>
          </a:p>
          <a:p>
            <a:pPr marL="514350" indent="-514350">
              <a:buAutoNum type="arabicPeriod"/>
            </a:pPr>
            <a:r>
              <a:rPr lang="hr-HR" sz="1600" dirty="0"/>
              <a:t>Neispravno korištenje korisničkog sučelja ne smije narušiti funkcionalnost i rad sustava </a:t>
            </a:r>
          </a:p>
          <a:p>
            <a:pPr marL="514350" indent="-514350">
              <a:buAutoNum type="arabicPeriod"/>
            </a:pPr>
            <a:r>
              <a:rPr lang="hr-HR" sz="1600" dirty="0"/>
              <a:t>Sustav ne smije omogućiti registraciju korisnika i promjenu lozinke dok nije unesena dovoljno jaka lozinka duljine od barem 8 znakove te barem jedno malo slovo, veliko slovo, znamenku i specijalni znak </a:t>
            </a:r>
          </a:p>
          <a:p>
            <a:pPr marL="514350" indent="-514350">
              <a:buAutoNum type="arabicPeriod"/>
            </a:pPr>
            <a:r>
              <a:rPr lang="hr-HR" sz="1600" dirty="0"/>
              <a:t>Sustav sprema lozinku u sigurnom obliku različitom od običnog tekstualnog formata, koristeći </a:t>
            </a:r>
            <a:r>
              <a:rPr lang="hr-HR" sz="1600" dirty="0" err="1"/>
              <a:t>bcrypt</a:t>
            </a:r>
            <a:r>
              <a:rPr lang="hr-HR" sz="1600" dirty="0"/>
              <a:t> </a:t>
            </a:r>
            <a:r>
              <a:rPr lang="hr-HR" sz="1600" dirty="0" err="1"/>
              <a:t>hash</a:t>
            </a:r>
            <a:endParaRPr lang="hr-HR" sz="1600" dirty="0"/>
          </a:p>
          <a:p>
            <a:pPr marL="514350" indent="-514350">
              <a:buAutoNum type="arabicPeriod"/>
            </a:pPr>
            <a:r>
              <a:rPr lang="hr-HR" sz="1600" dirty="0"/>
              <a:t>Sustavu se pristupa s javne mreže pomoću HTTPS </a:t>
            </a:r>
          </a:p>
          <a:p>
            <a:pPr marL="514350" indent="-514350">
              <a:buAutoNum type="arabicPeriod"/>
            </a:pPr>
            <a:r>
              <a:rPr lang="hr-HR" sz="1600" dirty="0"/>
              <a:t>Pristupanje bazi podataka ne smije trajati duže od nekoliko sekundi</a:t>
            </a:r>
          </a:p>
          <a:p>
            <a:pPr marL="514350" indent="-514350">
              <a:buAutoNum type="arabicPeriod"/>
            </a:pPr>
            <a:r>
              <a:rPr lang="hr-HR" sz="1600" dirty="0"/>
              <a:t>Buduće nadogradnje sustava ne smiju narušiti postojeće funkcionalnosti sustava 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E531BBA1-3820-6EBC-9EDF-1C944973E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72055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hr-HR" sz="2400" dirty="0"/>
          </a:p>
          <a:p>
            <a:pPr>
              <a:lnSpc>
                <a:spcPct val="100000"/>
              </a:lnSpc>
            </a:pPr>
            <a:endParaRPr lang="hr-HR" sz="2400" dirty="0"/>
          </a:p>
          <a:p>
            <a:pPr>
              <a:lnSpc>
                <a:spcPct val="100000"/>
              </a:lnSpc>
            </a:pPr>
            <a:r>
              <a:rPr lang="en-US" sz="2400" dirty="0" err="1"/>
              <a:t>Sustav</a:t>
            </a:r>
            <a:r>
              <a:rPr lang="en-US" sz="2400" dirty="0"/>
              <a:t> je </a:t>
            </a:r>
            <a:r>
              <a:rPr lang="en-US" sz="2400" dirty="0" err="1"/>
              <a:t>i</a:t>
            </a:r>
            <a:r>
              <a:rPr lang="hr-HR" sz="2400" dirty="0" err="1"/>
              <a:t>zrađen</a:t>
            </a:r>
            <a:r>
              <a:rPr lang="hr-HR" sz="2400" dirty="0"/>
              <a:t> po modelu MVC</a:t>
            </a:r>
          </a:p>
          <a:p>
            <a:pPr lvl="1">
              <a:lnSpc>
                <a:spcPct val="100000"/>
              </a:lnSpc>
            </a:pPr>
            <a:r>
              <a:rPr lang="hr-HR" sz="1800" dirty="0"/>
              <a:t>Model – </a:t>
            </a:r>
            <a:r>
              <a:rPr lang="hr-HR" sz="1800" dirty="0" err="1"/>
              <a:t>Spring</a:t>
            </a:r>
            <a:r>
              <a:rPr lang="hr-HR" sz="1800" dirty="0"/>
              <a:t> </a:t>
            </a:r>
            <a:r>
              <a:rPr lang="hr-HR" sz="1800" dirty="0" err="1"/>
              <a:t>boot</a:t>
            </a:r>
            <a:r>
              <a:rPr lang="hr-HR" sz="1800" dirty="0"/>
              <a:t> </a:t>
            </a:r>
            <a:r>
              <a:rPr lang="hr-HR" sz="1800" dirty="0" err="1"/>
              <a:t>backend</a:t>
            </a:r>
            <a:r>
              <a:rPr lang="hr-HR" sz="1800" dirty="0"/>
              <a:t> (Service, </a:t>
            </a:r>
            <a:r>
              <a:rPr lang="hr-HR" sz="1800" dirty="0" err="1"/>
              <a:t>Repository</a:t>
            </a:r>
            <a:r>
              <a:rPr lang="hr-HR" sz="1800" dirty="0"/>
              <a:t> i model </a:t>
            </a:r>
            <a:r>
              <a:rPr lang="hr-HR" sz="1800" dirty="0" err="1"/>
              <a:t>komtonente</a:t>
            </a:r>
            <a:r>
              <a:rPr lang="hr-HR" sz="1800" dirty="0"/>
              <a:t>)</a:t>
            </a:r>
          </a:p>
          <a:p>
            <a:pPr lvl="1">
              <a:lnSpc>
                <a:spcPct val="100000"/>
              </a:lnSpc>
            </a:pPr>
            <a:r>
              <a:rPr lang="hr-HR" sz="1800" dirty="0" err="1"/>
              <a:t>View</a:t>
            </a:r>
            <a:r>
              <a:rPr lang="hr-HR" sz="1800" dirty="0"/>
              <a:t> – </a:t>
            </a:r>
            <a:r>
              <a:rPr lang="hr-HR" sz="1800" dirty="0" err="1"/>
              <a:t>React</a:t>
            </a:r>
            <a:r>
              <a:rPr lang="hr-HR" sz="1800" dirty="0"/>
              <a:t> </a:t>
            </a:r>
            <a:r>
              <a:rPr lang="hr-HR" sz="1800" dirty="0" err="1"/>
              <a:t>frontend</a:t>
            </a:r>
            <a:endParaRPr lang="hr-HR" sz="1800" dirty="0"/>
          </a:p>
          <a:p>
            <a:pPr lvl="1">
              <a:lnSpc>
                <a:spcPct val="100000"/>
              </a:lnSpc>
            </a:pPr>
            <a:r>
              <a:rPr lang="hr-HR" sz="1800" dirty="0" err="1"/>
              <a:t>Controller</a:t>
            </a:r>
            <a:r>
              <a:rPr lang="hr-HR" sz="1800" dirty="0"/>
              <a:t> – </a:t>
            </a:r>
            <a:r>
              <a:rPr lang="hr-HR" sz="1800" dirty="0" err="1"/>
              <a:t>Spring</a:t>
            </a:r>
            <a:r>
              <a:rPr lang="hr-HR" sz="1800" dirty="0"/>
              <a:t> </a:t>
            </a:r>
            <a:r>
              <a:rPr lang="hr-HR" sz="1800" dirty="0" err="1"/>
              <a:t>boot</a:t>
            </a:r>
            <a:r>
              <a:rPr lang="hr-HR" sz="1800" dirty="0"/>
              <a:t> </a:t>
            </a:r>
            <a:r>
              <a:rPr lang="hr-HR" sz="1800" dirty="0" err="1"/>
              <a:t>backend</a:t>
            </a:r>
            <a:r>
              <a:rPr lang="hr-HR" sz="1800" dirty="0"/>
              <a:t> (</a:t>
            </a:r>
            <a:r>
              <a:rPr lang="hr-HR" sz="1800" dirty="0" err="1"/>
              <a:t>Controller</a:t>
            </a:r>
            <a:r>
              <a:rPr lang="hr-HR" sz="1800" dirty="0"/>
              <a:t> komponente)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Baza podataka je ostvarena pomoću </a:t>
            </a:r>
            <a:r>
              <a:rPr lang="hr-HR" sz="2400" dirty="0" err="1"/>
              <a:t>PostgreSQL</a:t>
            </a:r>
            <a:endParaRPr lang="hr-H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E2ED15A-DE9C-25AB-2DB9-E8532B591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pic>
        <p:nvPicPr>
          <p:cNvPr id="6" name="Rezervirano mjesto sadržaja 5" descr="Slika na kojoj se prikazuje tekst, snimka zaslona, dijagram, paralelno&#10;&#10;Opis je automatski generiran">
            <a:extLst>
              <a:ext uri="{FF2B5EF4-FFF2-40B4-BE49-F238E27FC236}">
                <a16:creationId xmlns:a16="http://schemas.microsoft.com/office/drawing/2014/main" id="{44CE95E6-5AA7-7B54-BAFD-65A59D468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727" y="1623641"/>
            <a:ext cx="6136698" cy="4404097"/>
          </a:xfrm>
        </p:spPr>
      </p:pic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1F897B76-2FDB-939D-11E3-2FD3E53EF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27180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175609E-6E1D-8A6A-F80D-6D9E4BF92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9C98A229-CD61-4947-0581-437CFE507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  <p:pic>
        <p:nvPicPr>
          <p:cNvPr id="10" name="Rezervirano mjesto sadržaja 9" descr="Slika na kojoj se prikazuje tekst, dijagram, Plan, snimka zaslona&#10;&#10;Opis je automatski generiran">
            <a:extLst>
              <a:ext uri="{FF2B5EF4-FFF2-40B4-BE49-F238E27FC236}">
                <a16:creationId xmlns:a16="http://schemas.microsoft.com/office/drawing/2014/main" id="{36C07E9C-5F17-3E26-3B26-A41B85C900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01" y="1395413"/>
            <a:ext cx="7693197" cy="493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79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35C8962-3B8C-36A2-5C41-424DB2D66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D75562A3-8049-A46F-E4D9-D9B35B487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  <p:pic>
        <p:nvPicPr>
          <p:cNvPr id="8" name="Rezervirano mjesto sadržaja 7" descr="Slika na kojoj se prikazuje tekst, snimka zaslona, zaslon, softver&#10;&#10;Opis je automatski generiran">
            <a:extLst>
              <a:ext uri="{FF2B5EF4-FFF2-40B4-BE49-F238E27FC236}">
                <a16:creationId xmlns:a16="http://schemas.microsoft.com/office/drawing/2014/main" id="{038241AC-04F2-8C2D-E4E3-59DB2472FB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385" y="1395413"/>
            <a:ext cx="6273229" cy="493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978196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1492</TotalTime>
  <Words>456</Words>
  <Application>Microsoft Office PowerPoint</Application>
  <PresentationFormat>Prikaz na zaslonu (4:3)</PresentationFormat>
  <Paragraphs>87</Paragraphs>
  <Slides>13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7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13</vt:i4>
      </vt:variant>
    </vt:vector>
  </HeadingPairs>
  <TitlesOfParts>
    <vt:vector size="21" baseType="lpstr">
      <vt:lpstr>Arial</vt:lpstr>
      <vt:lpstr>Calibri</vt:lpstr>
      <vt:lpstr>Century Gothic</vt:lpstr>
      <vt:lpstr>Comic Sans MS</vt:lpstr>
      <vt:lpstr>Courier New</vt:lpstr>
      <vt:lpstr>Franklin Gothic Book</vt:lpstr>
      <vt:lpstr>Wingdings</vt:lpstr>
      <vt:lpstr>PROGI-template</vt:lpstr>
      <vt:lpstr>VS – Prijava oštećenja CestaFix</vt:lpstr>
      <vt:lpstr>Sadržaj</vt:lpstr>
      <vt:lpstr>Opis Zadatka</vt:lpstr>
      <vt:lpstr>Funkcionalni zahtjevi</vt:lpstr>
      <vt:lpstr>Nefunkcionalni zahtjevi</vt:lpstr>
      <vt:lpstr>Arhitektura sustava</vt:lpstr>
      <vt:lpstr>Arhitektura sustava</vt:lpstr>
      <vt:lpstr>Arhitektura sustava</vt:lpstr>
      <vt:lpstr>Arhitektura sustava</vt:lpstr>
      <vt:lpstr>Ispitivanje sustava</vt:lpstr>
      <vt:lpstr>Korišteni alati i tehnologije</vt:lpstr>
      <vt:lpstr>Organizacija rada</vt:lpstr>
      <vt:lpstr>Naučene lekcije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Vedran Knežević</cp:lastModifiedBy>
  <cp:revision>26</cp:revision>
  <dcterms:created xsi:type="dcterms:W3CDTF">2016-01-18T13:10:52Z</dcterms:created>
  <dcterms:modified xsi:type="dcterms:W3CDTF">2024-01-22T08:50:19Z</dcterms:modified>
</cp:coreProperties>
</file>