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72" r:id="rId2"/>
    <p:sldId id="346" r:id="rId3"/>
    <p:sldId id="390" r:id="rId4"/>
    <p:sldId id="347" r:id="rId5"/>
    <p:sldId id="381" r:id="rId6"/>
    <p:sldId id="349" r:id="rId7"/>
    <p:sldId id="356" r:id="rId8"/>
    <p:sldId id="351" r:id="rId9"/>
    <p:sldId id="352" r:id="rId10"/>
    <p:sldId id="353" r:id="rId11"/>
    <p:sldId id="393" r:id="rId12"/>
    <p:sldId id="357" r:id="rId13"/>
    <p:sldId id="350" r:id="rId14"/>
    <p:sldId id="354" r:id="rId15"/>
    <p:sldId id="355" r:id="rId16"/>
    <p:sldId id="383" r:id="rId17"/>
    <p:sldId id="388" r:id="rId18"/>
    <p:sldId id="385" r:id="rId19"/>
    <p:sldId id="361" r:id="rId20"/>
    <p:sldId id="359" r:id="rId21"/>
    <p:sldId id="360" r:id="rId22"/>
    <p:sldId id="391" r:id="rId23"/>
    <p:sldId id="362" r:id="rId24"/>
    <p:sldId id="364" r:id="rId25"/>
    <p:sldId id="395" r:id="rId26"/>
    <p:sldId id="392" r:id="rId27"/>
    <p:sldId id="366" r:id="rId28"/>
    <p:sldId id="367" r:id="rId29"/>
    <p:sldId id="368" r:id="rId30"/>
    <p:sldId id="397" r:id="rId31"/>
    <p:sldId id="400" r:id="rId32"/>
    <p:sldId id="398" r:id="rId33"/>
    <p:sldId id="401" r:id="rId34"/>
    <p:sldId id="386" r:id="rId35"/>
    <p:sldId id="373" r:id="rId36"/>
    <p:sldId id="377" r:id="rId37"/>
    <p:sldId id="389" r:id="rId38"/>
    <p:sldId id="394" r:id="rId39"/>
    <p:sldId id="387" r:id="rId40"/>
    <p:sldId id="376" r:id="rId41"/>
    <p:sldId id="378" r:id="rId42"/>
    <p:sldId id="379" r:id="rId43"/>
    <p:sldId id="380" r:id="rId44"/>
    <p:sldId id="363" r:id="rId45"/>
    <p:sldId id="37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2" autoAdjust="0"/>
    <p:restoredTop sz="94614" autoAdjust="0"/>
  </p:normalViewPr>
  <p:slideViewPr>
    <p:cSldViewPr snapToGrid="0" showGuides="1">
      <p:cViewPr varScale="1">
        <p:scale>
          <a:sx n="79" d="100"/>
          <a:sy n="79" d="100"/>
        </p:scale>
        <p:origin x="120" y="7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A5316-E925-4DBC-AC94-9B91A016B7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99D75-DE76-4C52-8A0A-F225AE1DF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1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9D75-DE76-4C52-8A0A-F225AE1DFB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3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9D75-DE76-4C52-8A0A-F225AE1DF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9D75-DE76-4C52-8A0A-F225AE1DF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2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10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41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6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5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5CB341-4234-4562-9B4C-C82DE14FED48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0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1.svg"/><Relationship Id="rId7" Type="http://schemas.openxmlformats.org/officeDocument/2006/relationships/image" Target="../media/image1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8">
            <a:extLst>
              <a:ext uri="{FF2B5EF4-FFF2-40B4-BE49-F238E27FC236}">
                <a16:creationId xmlns:a16="http://schemas.microsoft.com/office/drawing/2014/main" id="{E4061130-71CE-4F8B-8283-6E98C6F6F8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308D7F1E-E1FA-477D-9D9C-AE00339B84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42">
            <a:extLst>
              <a:ext uri="{FF2B5EF4-FFF2-40B4-BE49-F238E27FC236}">
                <a16:creationId xmlns:a16="http://schemas.microsoft.com/office/drawing/2014/main" id="{D3D9627A-E181-4DAA-89D3-83466F64EC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A1A58C6-DDBE-4409-8903-833F98817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821645" cy="3034857"/>
          </a:xfrm>
        </p:spPr>
        <p:txBody>
          <a:bodyPr anchor="b">
            <a:normAutofit/>
          </a:bodyPr>
          <a:lstStyle/>
          <a:p>
            <a:r>
              <a:rPr lang="en-US" sz="3900" b="1" dirty="0">
                <a:solidFill>
                  <a:srgbClr val="FFFFFF"/>
                </a:solidFill>
              </a:rPr>
              <a:t>Language </a:t>
            </a:r>
            <a:br>
              <a:rPr lang="en-US" sz="3900" b="1" dirty="0">
                <a:solidFill>
                  <a:srgbClr val="FFFFFF"/>
                </a:solidFill>
              </a:rPr>
            </a:br>
            <a:r>
              <a:rPr lang="en-US" sz="3900" b="1" dirty="0">
                <a:solidFill>
                  <a:srgbClr val="FFFFFF"/>
                </a:solidFill>
              </a:rPr>
              <a:t>support for </a:t>
            </a:r>
            <a:br>
              <a:rPr lang="en-US" sz="3900" b="1" dirty="0">
                <a:solidFill>
                  <a:srgbClr val="FFFFFF"/>
                </a:solidFill>
              </a:rPr>
            </a:br>
            <a:r>
              <a:rPr lang="en-US" sz="3900" b="1" dirty="0">
                <a:solidFill>
                  <a:srgbClr val="FFFFFF"/>
                </a:solidFill>
              </a:rPr>
              <a:t>Cloud scale distributed programs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5441ABD-439E-4817-A143-F6270FF1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817000" cy="235941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Christopher S. Meiklejohn</a:t>
            </a:r>
          </a:p>
          <a:p>
            <a:pPr algn="r"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</a:rPr>
              <a:t>Université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catholique</a:t>
            </a:r>
            <a:r>
              <a:rPr lang="en-US" sz="1700" dirty="0">
                <a:solidFill>
                  <a:srgbClr val="FFFFFF"/>
                </a:solidFill>
              </a:rPr>
              <a:t> de Louvain 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Instituto Superior Técnico 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Northeastern University</a:t>
            </a:r>
          </a:p>
        </p:txBody>
      </p:sp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63F8FAD-4EB6-4F81-81C8-28BE18ED8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/>
          <a:stretch/>
        </p:blipFill>
        <p:spPr>
          <a:xfrm>
            <a:off x="9485278" y="1751896"/>
            <a:ext cx="1563804" cy="1923041"/>
          </a:xfrm>
          <a:prstGeom prst="rect">
            <a:avLst/>
          </a:prstGeom>
        </p:spPr>
      </p:pic>
      <p:pic>
        <p:nvPicPr>
          <p:cNvPr id="31" name="Picture 30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357098D8-AD8B-45E7-86F7-2A85D4F27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17" y="1682543"/>
            <a:ext cx="1556340" cy="2117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33DEAF-A638-4CA3-92C2-9E9AC9BC5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4230846"/>
            <a:ext cx="52387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2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– Microsoft Orleans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RPC calls</a:t>
            </a:r>
          </a:p>
          <a:p>
            <a:pPr lvl="1"/>
            <a:r>
              <a:rPr lang="en-US" dirty="0"/>
              <a:t>Guaranteed ordering</a:t>
            </a:r>
          </a:p>
          <a:p>
            <a:pPr lvl="1"/>
            <a:r>
              <a:rPr lang="en-US" dirty="0"/>
              <a:t>Explicit asynchrony when needed</a:t>
            </a:r>
          </a:p>
          <a:p>
            <a:pPr lvl="1"/>
            <a:endParaRPr lang="en-US" dirty="0"/>
          </a:p>
          <a:p>
            <a:r>
              <a:rPr lang="en-US" dirty="0"/>
              <a:t>Transactional actors</a:t>
            </a:r>
          </a:p>
          <a:p>
            <a:pPr lvl="1"/>
            <a:r>
              <a:rPr lang="en-US" dirty="0"/>
              <a:t>Transactional state transitions </a:t>
            </a:r>
          </a:p>
          <a:p>
            <a:pPr lvl="1"/>
            <a:r>
              <a:rPr lang="en-US" dirty="0"/>
              <a:t>Serializable transactions (2PL/2PC)</a:t>
            </a:r>
          </a:p>
          <a:p>
            <a:pPr lvl="1"/>
            <a:endParaRPr lang="en-US" dirty="0"/>
          </a:p>
          <a:p>
            <a:r>
              <a:rPr lang="en-US" dirty="0"/>
              <a:t>Adoption within Microsoft</a:t>
            </a:r>
          </a:p>
          <a:p>
            <a:pPr lvl="1"/>
            <a:r>
              <a:rPr lang="en-US" dirty="0"/>
              <a:t>Xbox Live</a:t>
            </a:r>
          </a:p>
          <a:p>
            <a:pPr lvl="1"/>
            <a:r>
              <a:rPr lang="en-US" dirty="0"/>
              <a:t>Halo, Gears of War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731B0-6F29-4815-B516-9CDEB617D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69" y="2868612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42646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0B03-CDBE-4C1F-AFDB-BC6FDE69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9221-063E-4226-A600-B51D780E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Serializability is the gold standard</a:t>
            </a:r>
          </a:p>
          <a:p>
            <a:pPr lvl="1"/>
            <a:r>
              <a:rPr lang="en-US" dirty="0"/>
              <a:t>Events occur in order and are mutually excluded from one another</a:t>
            </a:r>
          </a:p>
          <a:p>
            <a:pPr lvl="1"/>
            <a:r>
              <a:rPr lang="en-US" dirty="0"/>
              <a:t>Difficult to provide at scale without performance impact</a:t>
            </a:r>
          </a:p>
          <a:p>
            <a:pPr lvl="1"/>
            <a:endParaRPr lang="en-US" dirty="0"/>
          </a:p>
          <a:p>
            <a:r>
              <a:rPr lang="en-US" dirty="0"/>
              <a:t>Apt room to exploit protocols with weaker isolation</a:t>
            </a:r>
          </a:p>
          <a:p>
            <a:pPr lvl="1"/>
            <a:r>
              <a:rPr lang="en-US" dirty="0"/>
              <a:t>However, how do you know when you can use weak isolation?</a:t>
            </a:r>
          </a:p>
          <a:p>
            <a:pPr lvl="1"/>
            <a:endParaRPr lang="en-US" dirty="0"/>
          </a:p>
          <a:p>
            <a:r>
              <a:rPr lang="en-US" dirty="0"/>
              <a:t>Is serializability needed for everything?</a:t>
            </a:r>
          </a:p>
          <a:p>
            <a:pPr lvl="1"/>
            <a:r>
              <a:rPr lang="en-US" dirty="0"/>
              <a:t>Can we detect precisely where serializability is required for correctness?</a:t>
            </a:r>
          </a:p>
          <a:p>
            <a:pPr lvl="1"/>
            <a:r>
              <a:rPr lang="en-US" dirty="0"/>
              <a:t>What is the cost of serializability?</a:t>
            </a:r>
          </a:p>
          <a:p>
            <a:pPr lvl="1"/>
            <a:r>
              <a:rPr lang="en-US" dirty="0"/>
              <a:t>What is “correctness” from the application point of view?</a:t>
            </a:r>
          </a:p>
        </p:txBody>
      </p:sp>
    </p:spTree>
    <p:extLst>
      <p:ext uri="{BB962C8B-B14F-4D97-AF65-F5344CB8AC3E}">
        <p14:creationId xmlns:p14="http://schemas.microsoft.com/office/powerpoint/2010/main" val="16691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B9F5BE-4853-42E2-831D-DEFE4C2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correctness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71644B-A609-4296-BF26-2AA1846AB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exploit application performance without sacrificing invariants?</a:t>
            </a:r>
          </a:p>
        </p:txBody>
      </p:sp>
    </p:spTree>
    <p:extLst>
      <p:ext uri="{BB962C8B-B14F-4D97-AF65-F5344CB8AC3E}">
        <p14:creationId xmlns:p14="http://schemas.microsoft.com/office/powerpoint/2010/main" val="366622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Totally ordering events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order is expensive</a:t>
            </a:r>
          </a:p>
          <a:p>
            <a:pPr lvl="1"/>
            <a:r>
              <a:rPr lang="en-US" dirty="0"/>
              <a:t>Under failure, notes might have to wait arbitrarily long for a response</a:t>
            </a:r>
          </a:p>
          <a:p>
            <a:pPr lvl="1"/>
            <a:r>
              <a:rPr lang="en-US" dirty="0"/>
              <a:t>At geo-scale is prohibitive on performance (Microsoft’s Geo, Google Spanner, </a:t>
            </a:r>
            <a:r>
              <a:rPr lang="en-US" dirty="0" err="1"/>
              <a:t>CockroachDB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Total order is unnecessary for many operations</a:t>
            </a:r>
          </a:p>
          <a:p>
            <a:pPr lvl="1"/>
            <a:r>
              <a:rPr lang="en-US" dirty="0"/>
              <a:t>Many operation need ordering but not a total order</a:t>
            </a:r>
          </a:p>
          <a:p>
            <a:pPr lvl="1"/>
            <a:r>
              <a:rPr lang="en-US" dirty="0"/>
              <a:t>Provably some operations need consensus</a:t>
            </a:r>
          </a:p>
          <a:p>
            <a:pPr lvl="1"/>
            <a:endParaRPr lang="en-US" dirty="0"/>
          </a:p>
          <a:p>
            <a:r>
              <a:rPr lang="en-US" dirty="0"/>
              <a:t>Weak ordering sometimes OK</a:t>
            </a:r>
          </a:p>
          <a:p>
            <a:pPr lvl="1"/>
            <a:r>
              <a:rPr lang="en-US" dirty="0"/>
              <a:t>If application invariants can be preserved under weak ordering, why use total ordering?</a:t>
            </a:r>
          </a:p>
          <a:p>
            <a:pPr lvl="1"/>
            <a:r>
              <a:rPr lang="en-US" dirty="0"/>
              <a:t>E.g. precondition invariants (check and proceed with change) need total order to be safe</a:t>
            </a:r>
          </a:p>
          <a:p>
            <a:pPr lvl="1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5A5B35A-8920-41FC-8D2A-299E9AE90228}"/>
              </a:ext>
            </a:extLst>
          </p:cNvPr>
          <p:cNvSpPr/>
          <p:nvPr/>
        </p:nvSpPr>
        <p:spPr>
          <a:xfrm>
            <a:off x="4462142" y="4568977"/>
            <a:ext cx="6665576" cy="1016035"/>
          </a:xfrm>
          <a:prstGeom prst="wedgeRectCallout">
            <a:avLst>
              <a:gd name="adj1" fmla="val -22112"/>
              <a:gd name="adj2" fmla="val 71051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application behavior needs consensus to be provably correct!</a:t>
            </a:r>
          </a:p>
        </p:txBody>
      </p:sp>
    </p:spTree>
    <p:extLst>
      <p:ext uri="{BB962C8B-B14F-4D97-AF65-F5344CB8AC3E}">
        <p14:creationId xmlns:p14="http://schemas.microsoft.com/office/powerpoint/2010/main" val="22115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Preservation of invariants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97180" indent="-342900">
              <a:buFont typeface="+mj-lt"/>
              <a:buAutoNum type="arabicPeriod"/>
            </a:pPr>
            <a:r>
              <a:rPr lang="en-US" dirty="0"/>
              <a:t>Relative order invariants (A; B)</a:t>
            </a:r>
          </a:p>
          <a:p>
            <a:pPr lvl="1"/>
            <a:r>
              <a:rPr lang="en-US" dirty="0"/>
              <a:t>Ensuring an implication stays true (P ⟹ Q)</a:t>
            </a:r>
          </a:p>
          <a:p>
            <a:pPr lvl="1"/>
            <a:r>
              <a:rPr lang="en-US" dirty="0"/>
              <a:t>E.g. Marking an order as fulfilled, and then adding it to the list of delivered orders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Can be done without coordination, by sending the object before the referenced object</a:t>
            </a:r>
          </a:p>
          <a:p>
            <a:pPr lvl="1"/>
            <a:endParaRPr lang="en-US" dirty="0"/>
          </a:p>
          <a:p>
            <a:pPr marL="297180" indent="-342900">
              <a:buFont typeface="+mj-lt"/>
              <a:buAutoNum type="arabicPeriod"/>
            </a:pPr>
            <a:r>
              <a:rPr lang="en-US" dirty="0"/>
              <a:t>Atomic groups of changes (all-or-nothing)</a:t>
            </a:r>
          </a:p>
          <a:p>
            <a:pPr lvl="1"/>
            <a:r>
              <a:rPr lang="en-US" dirty="0"/>
              <a:t>Updating an object and data derived from that change</a:t>
            </a:r>
          </a:p>
          <a:p>
            <a:pPr lvl="1"/>
            <a:r>
              <a:rPr lang="en-US" dirty="0"/>
              <a:t>E.g. Marking an order as fulfilled and decrementing the item quantity in stock together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Can be done without coordination, by sending the updates together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marL="297180" indent="-342900">
              <a:buFont typeface="+mj-lt"/>
              <a:buAutoNum type="arabicPeriod"/>
            </a:pPr>
            <a:r>
              <a:rPr lang="en-US" dirty="0"/>
              <a:t>Precondition invariants (if … then else, compare-and-set, etc.)</a:t>
            </a:r>
          </a:p>
          <a:p>
            <a:pPr lvl="1"/>
            <a:r>
              <a:rPr lang="en-US" dirty="0"/>
              <a:t>Updating an object based on a condition</a:t>
            </a:r>
          </a:p>
          <a:p>
            <a:pPr lvl="1"/>
            <a:r>
              <a:rPr lang="en-US" dirty="0"/>
              <a:t>E.g. Only process the order when an item is available, assuming a single item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Requires coordination: isolation of the transaction through mutual exclusion </a:t>
            </a:r>
          </a:p>
          <a:p>
            <a:pPr marL="470916" lvl="1" indent="-342900">
              <a:buFont typeface="+mj-lt"/>
              <a:buAutoNum type="arabicPeriod"/>
            </a:pPr>
            <a:endParaRPr lang="en-US" dirty="0"/>
          </a:p>
          <a:p>
            <a:pPr marL="29718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FFA19CB-5921-4B6D-A9F8-00C8515578A1}"/>
              </a:ext>
            </a:extLst>
          </p:cNvPr>
          <p:cNvSpPr/>
          <p:nvPr/>
        </p:nvSpPr>
        <p:spPr>
          <a:xfrm>
            <a:off x="8327254" y="3266338"/>
            <a:ext cx="3422250" cy="1016035"/>
          </a:xfrm>
          <a:prstGeom prst="wedgeRectCallout">
            <a:avLst>
              <a:gd name="adj1" fmla="val -54279"/>
              <a:gd name="adj2" fmla="val -21567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Weaker ordering sufficient for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AP invariants.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6857E4A-DB07-4D3F-9E77-36D0917E6D16}"/>
              </a:ext>
            </a:extLst>
          </p:cNvPr>
          <p:cNvSpPr/>
          <p:nvPr/>
        </p:nvSpPr>
        <p:spPr>
          <a:xfrm>
            <a:off x="8327254" y="4618621"/>
            <a:ext cx="3422250" cy="1016035"/>
          </a:xfrm>
          <a:prstGeom prst="wedgeRectCallout">
            <a:avLst>
              <a:gd name="adj1" fmla="val -53501"/>
              <a:gd name="adj2" fmla="val 20373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Coordination needed for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CAP-sensitive invariants.</a:t>
            </a:r>
          </a:p>
        </p:txBody>
      </p:sp>
    </p:spTree>
    <p:extLst>
      <p:ext uri="{BB962C8B-B14F-4D97-AF65-F5344CB8AC3E}">
        <p14:creationId xmlns:p14="http://schemas.microsoft.com/office/powerpoint/2010/main" val="2734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6E595-1425-4D4F-939D-59647226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weak consistency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770B68-56A8-4756-BB29-CBB4F8A6A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path to exploiting weak ordering?</a:t>
            </a:r>
          </a:p>
        </p:txBody>
      </p:sp>
    </p:spTree>
    <p:extLst>
      <p:ext uri="{BB962C8B-B14F-4D97-AF65-F5344CB8AC3E}">
        <p14:creationId xmlns:p14="http://schemas.microsoft.com/office/powerpoint/2010/main" val="181483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28">
            <a:extLst>
              <a:ext uri="{FF2B5EF4-FFF2-40B4-BE49-F238E27FC236}">
                <a16:creationId xmlns:a16="http://schemas.microsoft.com/office/drawing/2014/main" id="{C4D9185D-2EDF-4B24-B9C6-C0F411F091EB}"/>
              </a:ext>
            </a:extLst>
          </p:cNvPr>
          <p:cNvSpPr/>
          <p:nvPr/>
        </p:nvSpPr>
        <p:spPr>
          <a:xfrm>
            <a:off x="884623" y="3160510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Consistency Layer with Shared Storage</a:t>
            </a:r>
          </a:p>
        </p:txBody>
      </p:sp>
      <p:sp>
        <p:nvSpPr>
          <p:cNvPr id="12" name="Shape 628">
            <a:extLst>
              <a:ext uri="{FF2B5EF4-FFF2-40B4-BE49-F238E27FC236}">
                <a16:creationId xmlns:a16="http://schemas.microsoft.com/office/drawing/2014/main" id="{438A5CAC-1AFE-41C3-B5A2-2E1458329D4E}"/>
              </a:ext>
            </a:extLst>
          </p:cNvPr>
          <p:cNvSpPr/>
          <p:nvPr/>
        </p:nvSpPr>
        <p:spPr>
          <a:xfrm>
            <a:off x="884623" y="4236188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Communications Layer</a:t>
            </a:r>
          </a:p>
        </p:txBody>
      </p:sp>
      <p:sp>
        <p:nvSpPr>
          <p:cNvPr id="13" name="Shape 628">
            <a:extLst>
              <a:ext uri="{FF2B5EF4-FFF2-40B4-BE49-F238E27FC236}">
                <a16:creationId xmlns:a16="http://schemas.microsoft.com/office/drawing/2014/main" id="{46B93C8B-B6FA-424B-95A5-B6F7A64F52DA}"/>
              </a:ext>
            </a:extLst>
          </p:cNvPr>
          <p:cNvSpPr/>
          <p:nvPr/>
        </p:nvSpPr>
        <p:spPr>
          <a:xfrm>
            <a:off x="884623" y="5311866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BEAM (Erlang / Elixir)</a:t>
            </a:r>
          </a:p>
        </p:txBody>
      </p:sp>
      <p:sp>
        <p:nvSpPr>
          <p:cNvPr id="14" name="Shape 628">
            <a:extLst>
              <a:ext uri="{FF2B5EF4-FFF2-40B4-BE49-F238E27FC236}">
                <a16:creationId xmlns:a16="http://schemas.microsoft.com/office/drawing/2014/main" id="{D965F64A-D113-432E-B0DA-A7E057DE0D83}"/>
              </a:ext>
            </a:extLst>
          </p:cNvPr>
          <p:cNvSpPr/>
          <p:nvPr/>
        </p:nvSpPr>
        <p:spPr>
          <a:xfrm>
            <a:off x="884623" y="2084832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Application Code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5CB8AB7-0619-4823-B5B0-DB94AE36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Research </a:t>
            </a:r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7" name="Shape 628">
            <a:extLst>
              <a:ext uri="{FF2B5EF4-FFF2-40B4-BE49-F238E27FC236}">
                <a16:creationId xmlns:a16="http://schemas.microsoft.com/office/drawing/2014/main" id="{89DE305E-A6A8-4D50-8857-0DA4F80A5A71}"/>
              </a:ext>
            </a:extLst>
          </p:cNvPr>
          <p:cNvSpPr/>
          <p:nvPr/>
        </p:nvSpPr>
        <p:spPr>
          <a:xfrm>
            <a:off x="5316071" y="3160510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HATs, CRDTs, Distributed Storage</a:t>
            </a:r>
          </a:p>
        </p:txBody>
      </p:sp>
      <p:sp>
        <p:nvSpPr>
          <p:cNvPr id="8" name="Shape 628">
            <a:extLst>
              <a:ext uri="{FF2B5EF4-FFF2-40B4-BE49-F238E27FC236}">
                <a16:creationId xmlns:a16="http://schemas.microsoft.com/office/drawing/2014/main" id="{FB58C1ED-6D0B-488B-B687-0F6588C7ABD8}"/>
              </a:ext>
            </a:extLst>
          </p:cNvPr>
          <p:cNvSpPr/>
          <p:nvPr/>
        </p:nvSpPr>
        <p:spPr>
          <a:xfrm>
            <a:off x="5316071" y="4236188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Reliable message passing, ordering, cluster membership</a:t>
            </a:r>
          </a:p>
        </p:txBody>
      </p:sp>
      <p:sp>
        <p:nvSpPr>
          <p:cNvPr id="9" name="Shape 628">
            <a:extLst>
              <a:ext uri="{FF2B5EF4-FFF2-40B4-BE49-F238E27FC236}">
                <a16:creationId xmlns:a16="http://schemas.microsoft.com/office/drawing/2014/main" id="{539D764F-A8C2-4376-B379-09EB32210314}"/>
              </a:ext>
            </a:extLst>
          </p:cNvPr>
          <p:cNvSpPr/>
          <p:nvPr/>
        </p:nvSpPr>
        <p:spPr>
          <a:xfrm>
            <a:off x="5316071" y="5311866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Asynchronous message passing between actors</a:t>
            </a:r>
          </a:p>
        </p:txBody>
      </p:sp>
      <p:sp>
        <p:nvSpPr>
          <p:cNvPr id="10" name="Shape 628">
            <a:extLst>
              <a:ext uri="{FF2B5EF4-FFF2-40B4-BE49-F238E27FC236}">
                <a16:creationId xmlns:a16="http://schemas.microsoft.com/office/drawing/2014/main" id="{2CB99A90-EEF8-46AE-8360-36CA9CF3E578}"/>
              </a:ext>
            </a:extLst>
          </p:cNvPr>
          <p:cNvSpPr/>
          <p:nvPr/>
        </p:nvSpPr>
        <p:spPr>
          <a:xfrm>
            <a:off x="5316071" y="2084832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Static analysis and program specification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BBA90B7-5650-4AE3-B4BE-AFBAB78D9973}"/>
              </a:ext>
            </a:extLst>
          </p:cNvPr>
          <p:cNvSpPr/>
          <p:nvPr/>
        </p:nvSpPr>
        <p:spPr>
          <a:xfrm>
            <a:off x="2037599" y="3288033"/>
            <a:ext cx="2978366" cy="1016035"/>
          </a:xfrm>
          <a:prstGeom prst="wedgeRectCallout">
            <a:avLst>
              <a:gd name="adj1" fmla="val -22112"/>
              <a:gd name="adj2" fmla="val 71051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focus here today. </a:t>
            </a:r>
          </a:p>
        </p:txBody>
      </p:sp>
    </p:spTree>
    <p:extLst>
      <p:ext uri="{BB962C8B-B14F-4D97-AF65-F5344CB8AC3E}">
        <p14:creationId xmlns:p14="http://schemas.microsoft.com/office/powerpoint/2010/main" val="32915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  <p:bldP spid="9" grpId="0" animBg="1"/>
      <p:bldP spid="10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28">
            <a:extLst>
              <a:ext uri="{FF2B5EF4-FFF2-40B4-BE49-F238E27FC236}">
                <a16:creationId xmlns:a16="http://schemas.microsoft.com/office/drawing/2014/main" id="{C4D9185D-2EDF-4B24-B9C6-C0F411F091EB}"/>
              </a:ext>
            </a:extLst>
          </p:cNvPr>
          <p:cNvSpPr/>
          <p:nvPr/>
        </p:nvSpPr>
        <p:spPr>
          <a:xfrm>
            <a:off x="884623" y="3160510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Consistency Layer with Shared Storage</a:t>
            </a:r>
          </a:p>
        </p:txBody>
      </p:sp>
      <p:sp>
        <p:nvSpPr>
          <p:cNvPr id="12" name="Shape 628">
            <a:extLst>
              <a:ext uri="{FF2B5EF4-FFF2-40B4-BE49-F238E27FC236}">
                <a16:creationId xmlns:a16="http://schemas.microsoft.com/office/drawing/2014/main" id="{438A5CAC-1AFE-41C3-B5A2-2E1458329D4E}"/>
              </a:ext>
            </a:extLst>
          </p:cNvPr>
          <p:cNvSpPr/>
          <p:nvPr/>
        </p:nvSpPr>
        <p:spPr>
          <a:xfrm>
            <a:off x="884623" y="4236188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Communications Layer</a:t>
            </a:r>
          </a:p>
        </p:txBody>
      </p:sp>
      <p:sp>
        <p:nvSpPr>
          <p:cNvPr id="13" name="Shape 628">
            <a:extLst>
              <a:ext uri="{FF2B5EF4-FFF2-40B4-BE49-F238E27FC236}">
                <a16:creationId xmlns:a16="http://schemas.microsoft.com/office/drawing/2014/main" id="{46B93C8B-B6FA-424B-95A5-B6F7A64F52DA}"/>
              </a:ext>
            </a:extLst>
          </p:cNvPr>
          <p:cNvSpPr/>
          <p:nvPr/>
        </p:nvSpPr>
        <p:spPr>
          <a:xfrm>
            <a:off x="884623" y="5311866"/>
            <a:ext cx="4270083" cy="881849"/>
          </a:xfrm>
          <a:prstGeom prst="roundRect">
            <a:avLst>
              <a:gd name="adj" fmla="val 827"/>
            </a:avLst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BEAM (Erlang / Elixir)</a:t>
            </a:r>
          </a:p>
        </p:txBody>
      </p:sp>
      <p:sp>
        <p:nvSpPr>
          <p:cNvPr id="14" name="Shape 628">
            <a:extLst>
              <a:ext uri="{FF2B5EF4-FFF2-40B4-BE49-F238E27FC236}">
                <a16:creationId xmlns:a16="http://schemas.microsoft.com/office/drawing/2014/main" id="{D965F64A-D113-432E-B0DA-A7E057DE0D83}"/>
              </a:ext>
            </a:extLst>
          </p:cNvPr>
          <p:cNvSpPr/>
          <p:nvPr/>
        </p:nvSpPr>
        <p:spPr>
          <a:xfrm>
            <a:off x="884623" y="2084832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Application Code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5CB8AB7-0619-4823-B5B0-DB94AE36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Research </a:t>
            </a:r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7" name="Shape 628">
            <a:extLst>
              <a:ext uri="{FF2B5EF4-FFF2-40B4-BE49-F238E27FC236}">
                <a16:creationId xmlns:a16="http://schemas.microsoft.com/office/drawing/2014/main" id="{89DE305E-A6A8-4D50-8857-0DA4F80A5A71}"/>
              </a:ext>
            </a:extLst>
          </p:cNvPr>
          <p:cNvSpPr/>
          <p:nvPr/>
        </p:nvSpPr>
        <p:spPr>
          <a:xfrm>
            <a:off x="5316071" y="3160510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HATs, CRDTs, Distributed Storage</a:t>
            </a:r>
          </a:p>
        </p:txBody>
      </p:sp>
      <p:sp>
        <p:nvSpPr>
          <p:cNvPr id="8" name="Shape 628">
            <a:extLst>
              <a:ext uri="{FF2B5EF4-FFF2-40B4-BE49-F238E27FC236}">
                <a16:creationId xmlns:a16="http://schemas.microsoft.com/office/drawing/2014/main" id="{FB58C1ED-6D0B-488B-B687-0F6588C7ABD8}"/>
              </a:ext>
            </a:extLst>
          </p:cNvPr>
          <p:cNvSpPr/>
          <p:nvPr/>
        </p:nvSpPr>
        <p:spPr>
          <a:xfrm>
            <a:off x="5316071" y="4236188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Reliable message passing, ordering, cluster membership</a:t>
            </a:r>
          </a:p>
        </p:txBody>
      </p:sp>
      <p:sp>
        <p:nvSpPr>
          <p:cNvPr id="9" name="Shape 628">
            <a:extLst>
              <a:ext uri="{FF2B5EF4-FFF2-40B4-BE49-F238E27FC236}">
                <a16:creationId xmlns:a16="http://schemas.microsoft.com/office/drawing/2014/main" id="{539D764F-A8C2-4376-B379-09EB32210314}"/>
              </a:ext>
            </a:extLst>
          </p:cNvPr>
          <p:cNvSpPr/>
          <p:nvPr/>
        </p:nvSpPr>
        <p:spPr>
          <a:xfrm>
            <a:off x="5316071" y="5311866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Asynchronous message passing between actors</a:t>
            </a:r>
          </a:p>
        </p:txBody>
      </p:sp>
      <p:sp>
        <p:nvSpPr>
          <p:cNvPr id="10" name="Shape 628">
            <a:extLst>
              <a:ext uri="{FF2B5EF4-FFF2-40B4-BE49-F238E27FC236}">
                <a16:creationId xmlns:a16="http://schemas.microsoft.com/office/drawing/2014/main" id="{2CB99A90-EEF8-46AE-8360-36CA9CF3E578}"/>
              </a:ext>
            </a:extLst>
          </p:cNvPr>
          <p:cNvSpPr/>
          <p:nvPr/>
        </p:nvSpPr>
        <p:spPr>
          <a:xfrm>
            <a:off x="5316071" y="2084832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Static analysis and program specification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F74D0A7-E460-4FE5-B16E-8F544AA68AA9}"/>
              </a:ext>
            </a:extLst>
          </p:cNvPr>
          <p:cNvSpPr/>
          <p:nvPr/>
        </p:nvSpPr>
        <p:spPr>
          <a:xfrm>
            <a:off x="2057918" y="4236188"/>
            <a:ext cx="5877041" cy="1016035"/>
          </a:xfrm>
          <a:prstGeom prst="wedgeRectCallout">
            <a:avLst>
              <a:gd name="adj1" fmla="val -22112"/>
              <a:gd name="adj2" fmla="val 71051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assume distributed actors that communicate through asynchronous message passing.</a:t>
            </a:r>
          </a:p>
        </p:txBody>
      </p:sp>
    </p:spTree>
    <p:extLst>
      <p:ext uri="{BB962C8B-B14F-4D97-AF65-F5344CB8AC3E}">
        <p14:creationId xmlns:p14="http://schemas.microsoft.com/office/powerpoint/2010/main" val="128803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28">
            <a:extLst>
              <a:ext uri="{FF2B5EF4-FFF2-40B4-BE49-F238E27FC236}">
                <a16:creationId xmlns:a16="http://schemas.microsoft.com/office/drawing/2014/main" id="{C4D9185D-2EDF-4B24-B9C6-C0F411F091EB}"/>
              </a:ext>
            </a:extLst>
          </p:cNvPr>
          <p:cNvSpPr/>
          <p:nvPr/>
        </p:nvSpPr>
        <p:spPr>
          <a:xfrm>
            <a:off x="884623" y="3160510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Consistency Layer with Shared Storage</a:t>
            </a:r>
          </a:p>
        </p:txBody>
      </p:sp>
      <p:sp>
        <p:nvSpPr>
          <p:cNvPr id="12" name="Shape 628">
            <a:extLst>
              <a:ext uri="{FF2B5EF4-FFF2-40B4-BE49-F238E27FC236}">
                <a16:creationId xmlns:a16="http://schemas.microsoft.com/office/drawing/2014/main" id="{438A5CAC-1AFE-41C3-B5A2-2E1458329D4E}"/>
              </a:ext>
            </a:extLst>
          </p:cNvPr>
          <p:cNvSpPr/>
          <p:nvPr/>
        </p:nvSpPr>
        <p:spPr>
          <a:xfrm>
            <a:off x="884623" y="4236188"/>
            <a:ext cx="4270083" cy="881849"/>
          </a:xfrm>
          <a:prstGeom prst="roundRect">
            <a:avLst>
              <a:gd name="adj" fmla="val 827"/>
            </a:avLst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Communications Layer</a:t>
            </a:r>
          </a:p>
        </p:txBody>
      </p:sp>
      <p:sp>
        <p:nvSpPr>
          <p:cNvPr id="13" name="Shape 628">
            <a:extLst>
              <a:ext uri="{FF2B5EF4-FFF2-40B4-BE49-F238E27FC236}">
                <a16:creationId xmlns:a16="http://schemas.microsoft.com/office/drawing/2014/main" id="{46B93C8B-B6FA-424B-95A5-B6F7A64F52DA}"/>
              </a:ext>
            </a:extLst>
          </p:cNvPr>
          <p:cNvSpPr/>
          <p:nvPr/>
        </p:nvSpPr>
        <p:spPr>
          <a:xfrm>
            <a:off x="884623" y="5311866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BEAM (Erlang / Elixir)</a:t>
            </a:r>
          </a:p>
        </p:txBody>
      </p:sp>
      <p:sp>
        <p:nvSpPr>
          <p:cNvPr id="14" name="Shape 628">
            <a:extLst>
              <a:ext uri="{FF2B5EF4-FFF2-40B4-BE49-F238E27FC236}">
                <a16:creationId xmlns:a16="http://schemas.microsoft.com/office/drawing/2014/main" id="{D965F64A-D113-432E-B0DA-A7E057DE0D83}"/>
              </a:ext>
            </a:extLst>
          </p:cNvPr>
          <p:cNvSpPr/>
          <p:nvPr/>
        </p:nvSpPr>
        <p:spPr>
          <a:xfrm>
            <a:off x="884623" y="2084832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Application Code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5CB8AB7-0619-4823-B5B0-DB94AE36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Research </a:t>
            </a:r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7" name="Shape 628">
            <a:extLst>
              <a:ext uri="{FF2B5EF4-FFF2-40B4-BE49-F238E27FC236}">
                <a16:creationId xmlns:a16="http://schemas.microsoft.com/office/drawing/2014/main" id="{89DE305E-A6A8-4D50-8857-0DA4F80A5A71}"/>
              </a:ext>
            </a:extLst>
          </p:cNvPr>
          <p:cNvSpPr/>
          <p:nvPr/>
        </p:nvSpPr>
        <p:spPr>
          <a:xfrm>
            <a:off x="5316071" y="3160510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HATs, CRDTs, Distributed Storage</a:t>
            </a:r>
          </a:p>
        </p:txBody>
      </p:sp>
      <p:sp>
        <p:nvSpPr>
          <p:cNvPr id="8" name="Shape 628">
            <a:extLst>
              <a:ext uri="{FF2B5EF4-FFF2-40B4-BE49-F238E27FC236}">
                <a16:creationId xmlns:a16="http://schemas.microsoft.com/office/drawing/2014/main" id="{FB58C1ED-6D0B-488B-B687-0F6588C7ABD8}"/>
              </a:ext>
            </a:extLst>
          </p:cNvPr>
          <p:cNvSpPr/>
          <p:nvPr/>
        </p:nvSpPr>
        <p:spPr>
          <a:xfrm>
            <a:off x="5316071" y="4236188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Reliable message passing, ordering, cluster membership</a:t>
            </a:r>
          </a:p>
        </p:txBody>
      </p:sp>
      <p:sp>
        <p:nvSpPr>
          <p:cNvPr id="9" name="Shape 628">
            <a:extLst>
              <a:ext uri="{FF2B5EF4-FFF2-40B4-BE49-F238E27FC236}">
                <a16:creationId xmlns:a16="http://schemas.microsoft.com/office/drawing/2014/main" id="{539D764F-A8C2-4376-B379-09EB32210314}"/>
              </a:ext>
            </a:extLst>
          </p:cNvPr>
          <p:cNvSpPr/>
          <p:nvPr/>
        </p:nvSpPr>
        <p:spPr>
          <a:xfrm>
            <a:off x="5316071" y="5311866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Asynchronous message passing between actors</a:t>
            </a:r>
          </a:p>
        </p:txBody>
      </p:sp>
      <p:sp>
        <p:nvSpPr>
          <p:cNvPr id="10" name="Shape 628">
            <a:extLst>
              <a:ext uri="{FF2B5EF4-FFF2-40B4-BE49-F238E27FC236}">
                <a16:creationId xmlns:a16="http://schemas.microsoft.com/office/drawing/2014/main" id="{2CB99A90-EEF8-46AE-8360-36CA9CF3E578}"/>
              </a:ext>
            </a:extLst>
          </p:cNvPr>
          <p:cNvSpPr/>
          <p:nvPr/>
        </p:nvSpPr>
        <p:spPr>
          <a:xfrm>
            <a:off x="5316071" y="2084832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Static analysis and program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253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CA082-24F6-44ED-9908-05515AD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C79D0C-24EF-4B4D-88FA-7E41B11A2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Partisan:</a:t>
            </a:r>
          </a:p>
          <a:p>
            <a:r>
              <a:rPr lang="en-US" dirty="0"/>
              <a:t>Distributed Erlang Alternative</a:t>
            </a:r>
          </a:p>
        </p:txBody>
      </p:sp>
    </p:spTree>
    <p:extLst>
      <p:ext uri="{BB962C8B-B14F-4D97-AF65-F5344CB8AC3E}">
        <p14:creationId xmlns:p14="http://schemas.microsoft.com/office/powerpoint/2010/main" val="359281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1383" descr="Cloud-Storage.png">
            <a:extLst>
              <a:ext uri="{FF2B5EF4-FFF2-40B4-BE49-F238E27FC236}">
                <a16:creationId xmlns:a16="http://schemas.microsoft.com/office/drawing/2014/main" id="{34289AE5-0C16-490F-BC04-0F65E41DAA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1451101" y="244087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1383" descr="Cloud-Storage.png">
            <a:extLst>
              <a:ext uri="{FF2B5EF4-FFF2-40B4-BE49-F238E27FC236}">
                <a16:creationId xmlns:a16="http://schemas.microsoft.com/office/drawing/2014/main" id="{763C9DA7-722C-4EDF-B623-0B0985EA8D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1207732" y="2776549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1383" descr="Cloud-Storage.png">
            <a:extLst>
              <a:ext uri="{FF2B5EF4-FFF2-40B4-BE49-F238E27FC236}">
                <a16:creationId xmlns:a16="http://schemas.microsoft.com/office/drawing/2014/main" id="{2D2C79EB-4945-46A7-BA6C-178F17888B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1701702" y="277654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1383" descr="Cloud-Storage.png">
            <a:extLst>
              <a:ext uri="{FF2B5EF4-FFF2-40B4-BE49-F238E27FC236}">
                <a16:creationId xmlns:a16="http://schemas.microsoft.com/office/drawing/2014/main" id="{E9952F44-058D-434B-8929-73AB1999F3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1481293" y="3121198"/>
            <a:ext cx="274200" cy="2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47">
            <a:extLst>
              <a:ext uri="{FF2B5EF4-FFF2-40B4-BE49-F238E27FC236}">
                <a16:creationId xmlns:a16="http://schemas.microsoft.com/office/drawing/2014/main" id="{F1648853-262A-46D7-AABC-70FABFFF8D62}"/>
              </a:ext>
            </a:extLst>
          </p:cNvPr>
          <p:cNvCxnSpPr>
            <a:cxnSpLocks/>
            <a:stCxn id="37" idx="0"/>
            <a:endCxn id="35" idx="3"/>
          </p:cNvCxnSpPr>
          <p:nvPr/>
        </p:nvCxnSpPr>
        <p:spPr>
          <a:xfrm flipH="1" flipV="1">
            <a:off x="1725301" y="2564173"/>
            <a:ext cx="113501" cy="21237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Shape 547">
            <a:extLst>
              <a:ext uri="{FF2B5EF4-FFF2-40B4-BE49-F238E27FC236}">
                <a16:creationId xmlns:a16="http://schemas.microsoft.com/office/drawing/2014/main" id="{5584CD9E-3D76-4221-BB8B-1123F2E02A23}"/>
              </a:ext>
            </a:extLst>
          </p:cNvPr>
          <p:cNvCxnSpPr>
            <a:cxnSpLocks/>
            <a:stCxn id="35" idx="1"/>
            <a:endCxn id="36" idx="0"/>
          </p:cNvCxnSpPr>
          <p:nvPr/>
        </p:nvCxnSpPr>
        <p:spPr>
          <a:xfrm flipH="1">
            <a:off x="1344832" y="2564173"/>
            <a:ext cx="106269" cy="21237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Shape 547">
            <a:extLst>
              <a:ext uri="{FF2B5EF4-FFF2-40B4-BE49-F238E27FC236}">
                <a16:creationId xmlns:a16="http://schemas.microsoft.com/office/drawing/2014/main" id="{FC1B88D9-A17E-48E5-AB48-0E907BD4A9AE}"/>
              </a:ext>
            </a:extLst>
          </p:cNvPr>
          <p:cNvCxnSpPr>
            <a:cxnSpLocks/>
            <a:stCxn id="36" idx="2"/>
            <a:endCxn id="38" idx="1"/>
          </p:cNvCxnSpPr>
          <p:nvPr/>
        </p:nvCxnSpPr>
        <p:spPr>
          <a:xfrm>
            <a:off x="1344832" y="3023149"/>
            <a:ext cx="136461" cy="22134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Shape 547">
            <a:extLst>
              <a:ext uri="{FF2B5EF4-FFF2-40B4-BE49-F238E27FC236}">
                <a16:creationId xmlns:a16="http://schemas.microsoft.com/office/drawing/2014/main" id="{4CBCB2C3-6B08-40AC-9F73-B73B60C03C7F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flipV="1">
            <a:off x="1755493" y="3023143"/>
            <a:ext cx="83309" cy="22135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F3B53-3F83-4CAE-A259-492EECF9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Distributed applications today</a:t>
            </a:r>
          </a:p>
        </p:txBody>
      </p:sp>
      <p:pic>
        <p:nvPicPr>
          <p:cNvPr id="72" name="Shape 1383" descr="Cloud-Storage.png">
            <a:extLst>
              <a:ext uri="{FF2B5EF4-FFF2-40B4-BE49-F238E27FC236}">
                <a16:creationId xmlns:a16="http://schemas.microsoft.com/office/drawing/2014/main" id="{85435894-8BAF-42C1-A642-AD10DE6CB3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5722891" y="2192334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1383" descr="Cloud-Storage.png">
            <a:extLst>
              <a:ext uri="{FF2B5EF4-FFF2-40B4-BE49-F238E27FC236}">
                <a16:creationId xmlns:a16="http://schemas.microsoft.com/office/drawing/2014/main" id="{769D69D1-46C1-441E-B363-C1361C7557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5479522" y="2528010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1383" descr="Cloud-Storage.png">
            <a:extLst>
              <a:ext uri="{FF2B5EF4-FFF2-40B4-BE49-F238E27FC236}">
                <a16:creationId xmlns:a16="http://schemas.microsoft.com/office/drawing/2014/main" id="{F6221F41-BDE1-41C6-9DC6-C2482CF861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5973492" y="2528004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1383" descr="Cloud-Storage.png">
            <a:extLst>
              <a:ext uri="{FF2B5EF4-FFF2-40B4-BE49-F238E27FC236}">
                <a16:creationId xmlns:a16="http://schemas.microsoft.com/office/drawing/2014/main" id="{13E016CE-B61A-4489-B020-666D938821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5753083" y="2872659"/>
            <a:ext cx="274200" cy="2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547">
            <a:extLst>
              <a:ext uri="{FF2B5EF4-FFF2-40B4-BE49-F238E27FC236}">
                <a16:creationId xmlns:a16="http://schemas.microsoft.com/office/drawing/2014/main" id="{E7514604-FB06-4EDD-913D-3843FFE0A8B1}"/>
              </a:ext>
            </a:extLst>
          </p:cNvPr>
          <p:cNvCxnSpPr>
            <a:cxnSpLocks/>
            <a:stCxn id="75" idx="0"/>
            <a:endCxn id="72" idx="3"/>
          </p:cNvCxnSpPr>
          <p:nvPr/>
        </p:nvCxnSpPr>
        <p:spPr>
          <a:xfrm flipH="1" flipV="1">
            <a:off x="5997091" y="2315634"/>
            <a:ext cx="113501" cy="21237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Shape 547">
            <a:extLst>
              <a:ext uri="{FF2B5EF4-FFF2-40B4-BE49-F238E27FC236}">
                <a16:creationId xmlns:a16="http://schemas.microsoft.com/office/drawing/2014/main" id="{F41A0EA0-FF97-474B-A035-52C393B131A5}"/>
              </a:ext>
            </a:extLst>
          </p:cNvPr>
          <p:cNvCxnSpPr>
            <a:cxnSpLocks/>
            <a:stCxn id="72" idx="1"/>
            <a:endCxn id="73" idx="0"/>
          </p:cNvCxnSpPr>
          <p:nvPr/>
        </p:nvCxnSpPr>
        <p:spPr>
          <a:xfrm flipH="1">
            <a:off x="5616622" y="2315634"/>
            <a:ext cx="106269" cy="21237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Shape 547">
            <a:extLst>
              <a:ext uri="{FF2B5EF4-FFF2-40B4-BE49-F238E27FC236}">
                <a16:creationId xmlns:a16="http://schemas.microsoft.com/office/drawing/2014/main" id="{740E5BF7-C473-4593-908E-8DA6F08AB07F}"/>
              </a:ext>
            </a:extLst>
          </p:cNvPr>
          <p:cNvCxnSpPr>
            <a:cxnSpLocks/>
            <a:stCxn id="73" idx="2"/>
            <a:endCxn id="76" idx="1"/>
          </p:cNvCxnSpPr>
          <p:nvPr/>
        </p:nvCxnSpPr>
        <p:spPr>
          <a:xfrm>
            <a:off x="5616622" y="2774610"/>
            <a:ext cx="136461" cy="22134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Shape 547">
            <a:extLst>
              <a:ext uri="{FF2B5EF4-FFF2-40B4-BE49-F238E27FC236}">
                <a16:creationId xmlns:a16="http://schemas.microsoft.com/office/drawing/2014/main" id="{CCDD8C68-1A3B-44D3-948D-F0F0299F007B}"/>
              </a:ext>
            </a:extLst>
          </p:cNvPr>
          <p:cNvCxnSpPr>
            <a:cxnSpLocks/>
            <a:stCxn id="76" idx="3"/>
            <a:endCxn id="75" idx="2"/>
          </p:cNvCxnSpPr>
          <p:nvPr/>
        </p:nvCxnSpPr>
        <p:spPr>
          <a:xfrm flipV="1">
            <a:off x="6027283" y="2774604"/>
            <a:ext cx="83309" cy="22135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9" name="Shape 564">
            <a:extLst>
              <a:ext uri="{FF2B5EF4-FFF2-40B4-BE49-F238E27FC236}">
                <a16:creationId xmlns:a16="http://schemas.microsoft.com/office/drawing/2014/main" id="{B565E425-A80D-4E55-9B04-CD8385D7BBB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62655" y="2756942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564">
            <a:extLst>
              <a:ext uri="{FF2B5EF4-FFF2-40B4-BE49-F238E27FC236}">
                <a16:creationId xmlns:a16="http://schemas.microsoft.com/office/drawing/2014/main" id="{6EB5C6FB-ADAF-49EF-AB79-34ED934BDC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94044" y="1786037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564">
            <a:extLst>
              <a:ext uri="{FF2B5EF4-FFF2-40B4-BE49-F238E27FC236}">
                <a16:creationId xmlns:a16="http://schemas.microsoft.com/office/drawing/2014/main" id="{0F5E6FF8-AE34-48F9-B00C-9B6EC0CCE94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8124" y="3049370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564">
            <a:extLst>
              <a:ext uri="{FF2B5EF4-FFF2-40B4-BE49-F238E27FC236}">
                <a16:creationId xmlns:a16="http://schemas.microsoft.com/office/drawing/2014/main" id="{97D7201B-70B5-4010-A565-C6A8DF1D0E1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2100" y="2313120"/>
            <a:ext cx="429767" cy="42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7E9C7DB8-5384-4484-9A2D-68ECE42ECC60}"/>
              </a:ext>
            </a:extLst>
          </p:cNvPr>
          <p:cNvSpPr/>
          <p:nvPr/>
        </p:nvSpPr>
        <p:spPr>
          <a:xfrm>
            <a:off x="7896918" y="1806934"/>
            <a:ext cx="3305726" cy="1163290"/>
          </a:xfrm>
          <a:prstGeom prst="wedgeRectCallout">
            <a:avLst>
              <a:gd name="adj1" fmla="val -53726"/>
              <a:gd name="adj2" fmla="val -23913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users are located all over the world.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42EE72DE-4BEB-4574-BBCF-70ACFE4EC24B}"/>
              </a:ext>
            </a:extLst>
          </p:cNvPr>
          <p:cNvSpPr/>
          <p:nvPr/>
        </p:nvSpPr>
        <p:spPr>
          <a:xfrm>
            <a:off x="667141" y="3909833"/>
            <a:ext cx="3305726" cy="1163290"/>
          </a:xfrm>
          <a:prstGeom prst="wedgeRectCallout">
            <a:avLst>
              <a:gd name="adj1" fmla="val -20641"/>
              <a:gd name="adj2" fmla="val -64757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Geo-replicate applications to increase availability and decrease user-perceived latency.</a:t>
            </a:r>
          </a:p>
        </p:txBody>
      </p:sp>
      <p:pic>
        <p:nvPicPr>
          <p:cNvPr id="103" name="Shape 1383" descr="Cloud-Storage.png">
            <a:extLst>
              <a:ext uri="{FF2B5EF4-FFF2-40B4-BE49-F238E27FC236}">
                <a16:creationId xmlns:a16="http://schemas.microsoft.com/office/drawing/2014/main" id="{A5527776-E9C4-42B3-98EF-611FFBA7820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9443244" y="334477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383" descr="Cloud-Storage.png">
            <a:extLst>
              <a:ext uri="{FF2B5EF4-FFF2-40B4-BE49-F238E27FC236}">
                <a16:creationId xmlns:a16="http://schemas.microsoft.com/office/drawing/2014/main" id="{91FB1FE5-BF9E-4F01-AA71-B3350FF72B6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9199875" y="3680449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383" descr="Cloud-Storage.png">
            <a:extLst>
              <a:ext uri="{FF2B5EF4-FFF2-40B4-BE49-F238E27FC236}">
                <a16:creationId xmlns:a16="http://schemas.microsoft.com/office/drawing/2014/main" id="{DE720F69-7056-4E95-885C-68FA29892D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9693845" y="368044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383" descr="Cloud-Storage.png">
            <a:extLst>
              <a:ext uri="{FF2B5EF4-FFF2-40B4-BE49-F238E27FC236}">
                <a16:creationId xmlns:a16="http://schemas.microsoft.com/office/drawing/2014/main" id="{FE632C43-8192-4AFF-BBF8-49565285A8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9473436" y="4025098"/>
            <a:ext cx="274200" cy="2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547">
            <a:extLst>
              <a:ext uri="{FF2B5EF4-FFF2-40B4-BE49-F238E27FC236}">
                <a16:creationId xmlns:a16="http://schemas.microsoft.com/office/drawing/2014/main" id="{8F8DE623-FF33-4E44-806A-874F68171F9C}"/>
              </a:ext>
            </a:extLst>
          </p:cNvPr>
          <p:cNvCxnSpPr>
            <a:cxnSpLocks/>
            <a:stCxn id="105" idx="0"/>
            <a:endCxn id="103" idx="3"/>
          </p:cNvCxnSpPr>
          <p:nvPr/>
        </p:nvCxnSpPr>
        <p:spPr>
          <a:xfrm flipH="1" flipV="1">
            <a:off x="9717444" y="3468073"/>
            <a:ext cx="113501" cy="21237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Shape 547">
            <a:extLst>
              <a:ext uri="{FF2B5EF4-FFF2-40B4-BE49-F238E27FC236}">
                <a16:creationId xmlns:a16="http://schemas.microsoft.com/office/drawing/2014/main" id="{8DCB516E-A707-4697-B50A-518F1CA3D9E0}"/>
              </a:ext>
            </a:extLst>
          </p:cNvPr>
          <p:cNvCxnSpPr>
            <a:cxnSpLocks/>
            <a:stCxn id="103" idx="1"/>
            <a:endCxn id="104" idx="0"/>
          </p:cNvCxnSpPr>
          <p:nvPr/>
        </p:nvCxnSpPr>
        <p:spPr>
          <a:xfrm flipH="1">
            <a:off x="9336975" y="3468073"/>
            <a:ext cx="106269" cy="21237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Shape 547">
            <a:extLst>
              <a:ext uri="{FF2B5EF4-FFF2-40B4-BE49-F238E27FC236}">
                <a16:creationId xmlns:a16="http://schemas.microsoft.com/office/drawing/2014/main" id="{F33F491B-2F55-41B4-9933-4FA2F21AFAE6}"/>
              </a:ext>
            </a:extLst>
          </p:cNvPr>
          <p:cNvCxnSpPr>
            <a:cxnSpLocks/>
            <a:stCxn id="104" idx="2"/>
            <a:endCxn id="106" idx="1"/>
          </p:cNvCxnSpPr>
          <p:nvPr/>
        </p:nvCxnSpPr>
        <p:spPr>
          <a:xfrm>
            <a:off x="9336975" y="3927049"/>
            <a:ext cx="136461" cy="22134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Shape 547">
            <a:extLst>
              <a:ext uri="{FF2B5EF4-FFF2-40B4-BE49-F238E27FC236}">
                <a16:creationId xmlns:a16="http://schemas.microsoft.com/office/drawing/2014/main" id="{73E33CF0-C5CA-44BD-A673-C0CE875003E6}"/>
              </a:ext>
            </a:extLst>
          </p:cNvPr>
          <p:cNvCxnSpPr>
            <a:cxnSpLocks/>
            <a:stCxn id="106" idx="3"/>
            <a:endCxn id="105" idx="2"/>
          </p:cNvCxnSpPr>
          <p:nvPr/>
        </p:nvCxnSpPr>
        <p:spPr>
          <a:xfrm flipV="1">
            <a:off x="9747636" y="3927043"/>
            <a:ext cx="83309" cy="22135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4" name="Shape 564">
            <a:extLst>
              <a:ext uri="{FF2B5EF4-FFF2-40B4-BE49-F238E27FC236}">
                <a16:creationId xmlns:a16="http://schemas.microsoft.com/office/drawing/2014/main" id="{3EDA4DA4-1E23-40BD-A133-4738FB301B4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4433" y="4935450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564">
            <a:extLst>
              <a:ext uri="{FF2B5EF4-FFF2-40B4-BE49-F238E27FC236}">
                <a16:creationId xmlns:a16="http://schemas.microsoft.com/office/drawing/2014/main" id="{EE658736-BE67-4E65-913B-A47A70EB70B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82621" y="5464367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564">
            <a:extLst>
              <a:ext uri="{FF2B5EF4-FFF2-40B4-BE49-F238E27FC236}">
                <a16:creationId xmlns:a16="http://schemas.microsoft.com/office/drawing/2014/main" id="{7DCE74B0-B665-4206-8ED4-10F1CC2970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5460" y="4855524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564">
            <a:extLst>
              <a:ext uri="{FF2B5EF4-FFF2-40B4-BE49-F238E27FC236}">
                <a16:creationId xmlns:a16="http://schemas.microsoft.com/office/drawing/2014/main" id="{C88C5C24-7728-437B-810C-6266721480E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7840" y="3331026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564">
            <a:extLst>
              <a:ext uri="{FF2B5EF4-FFF2-40B4-BE49-F238E27FC236}">
                <a16:creationId xmlns:a16="http://schemas.microsoft.com/office/drawing/2014/main" id="{9B3CC58A-BA59-4AD0-9F39-D49ED024B11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0250" y="5249483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564">
            <a:extLst>
              <a:ext uri="{FF2B5EF4-FFF2-40B4-BE49-F238E27FC236}">
                <a16:creationId xmlns:a16="http://schemas.microsoft.com/office/drawing/2014/main" id="{544E612A-732E-416B-B0B6-86BBA1A84E3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7906" y="3607953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564">
            <a:extLst>
              <a:ext uri="{FF2B5EF4-FFF2-40B4-BE49-F238E27FC236}">
                <a16:creationId xmlns:a16="http://schemas.microsoft.com/office/drawing/2014/main" id="{7F83D128-9308-4900-9637-6135E75F946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78" y="3432987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564">
            <a:extLst>
              <a:ext uri="{FF2B5EF4-FFF2-40B4-BE49-F238E27FC236}">
                <a16:creationId xmlns:a16="http://schemas.microsoft.com/office/drawing/2014/main" id="{D38917C8-80E5-448C-85AF-DEF62741F87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4074" y="3060082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564">
            <a:extLst>
              <a:ext uri="{FF2B5EF4-FFF2-40B4-BE49-F238E27FC236}">
                <a16:creationId xmlns:a16="http://schemas.microsoft.com/office/drawing/2014/main" id="{7C9DAA68-2ADB-4943-B11E-CB6EB17F16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1253" y="2472589"/>
            <a:ext cx="429767" cy="4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564">
            <a:extLst>
              <a:ext uri="{FF2B5EF4-FFF2-40B4-BE49-F238E27FC236}">
                <a16:creationId xmlns:a16="http://schemas.microsoft.com/office/drawing/2014/main" id="{798603AC-A750-4B1F-8C3E-23D649563B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1051" y="3698056"/>
            <a:ext cx="429767" cy="42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0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erlang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/>
          <a:lstStyle/>
          <a:p>
            <a:r>
              <a:rPr lang="en-US" dirty="0"/>
              <a:t>All nodes communicate with all other nodes.</a:t>
            </a:r>
          </a:p>
          <a:p>
            <a:r>
              <a:rPr lang="en-US" dirty="0"/>
              <a:t>Nodes periodically send heartbeat messages.</a:t>
            </a:r>
          </a:p>
          <a:p>
            <a:pPr lvl="1"/>
            <a:r>
              <a:rPr lang="en-US" dirty="0"/>
              <a:t>Considered “failed” when X missed heartbeats.</a:t>
            </a:r>
          </a:p>
          <a:p>
            <a:r>
              <a:rPr lang="en-US" dirty="0"/>
              <a:t>Point-to-point messaging with a single hop.</a:t>
            </a:r>
          </a:p>
          <a:p>
            <a:r>
              <a:rPr lang="en-US" dirty="0"/>
              <a:t>Nodes use a single TCP connection to communicate.</a:t>
            </a:r>
          </a:p>
          <a:p>
            <a:r>
              <a:rPr lang="en-US" dirty="0"/>
              <a:t>Assumed that a single topology fits all applications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2902107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1890052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3853497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2896306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126292" y="2141512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44658A56-16AD-4F78-A7BA-C7EEC8AD8B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874831" y="2356394"/>
            <a:ext cx="36575" cy="153367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049208" y="2141512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hape 547">
            <a:extLst>
              <a:ext uri="{FF2B5EF4-FFF2-40B4-BE49-F238E27FC236}">
                <a16:creationId xmlns:a16="http://schemas.microsoft.com/office/drawing/2014/main" id="{F623F5B9-DA81-4737-BEE7-FC3BF9AFFFC4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2264090" y="3147765"/>
            <a:ext cx="1287783" cy="580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3405027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  <a:stCxn id="16" idx="2"/>
            <a:endCxn id="13" idx="3"/>
          </p:cNvCxnSpPr>
          <p:nvPr/>
        </p:nvCxnSpPr>
        <p:spPr>
          <a:xfrm flipH="1">
            <a:off x="3162867" y="3399226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0B14-39F2-4082-9CA0-C1DB147A19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FD62EAF-B03F-483A-A9C9-F0749A8BDE42}"/>
              </a:ext>
            </a:extLst>
          </p:cNvPr>
          <p:cNvSpPr/>
          <p:nvPr/>
        </p:nvSpPr>
        <p:spPr>
          <a:xfrm>
            <a:off x="2040620" y="4914390"/>
            <a:ext cx="3305726" cy="1163290"/>
          </a:xfrm>
          <a:prstGeom prst="wedgeRectCallout">
            <a:avLst>
              <a:gd name="adj1" fmla="val -20908"/>
              <a:gd name="adj2" fmla="val -67802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to all “</a:t>
            </a:r>
            <a:r>
              <a:rPr lang="en-US" dirty="0" err="1"/>
              <a:t>heartbeating</a:t>
            </a:r>
            <a:r>
              <a:rPr lang="en-US" dirty="0"/>
              <a:t>” is expensive and prohibitive.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DD2A2F8E-F3E3-4CBC-B0E0-1079E8C0431C}"/>
              </a:ext>
            </a:extLst>
          </p:cNvPr>
          <p:cNvSpPr/>
          <p:nvPr/>
        </p:nvSpPr>
        <p:spPr>
          <a:xfrm>
            <a:off x="4403342" y="2136170"/>
            <a:ext cx="3305726" cy="1163290"/>
          </a:xfrm>
          <a:prstGeom prst="wedgeRectCallout">
            <a:avLst>
              <a:gd name="adj1" fmla="val -56357"/>
              <a:gd name="adj2" fmla="val -2353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TCP connection is a bottleneck.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F9C722C7-2B82-4DC4-AE6D-14DD79840032}"/>
              </a:ext>
            </a:extLst>
          </p:cNvPr>
          <p:cNvSpPr/>
          <p:nvPr/>
        </p:nvSpPr>
        <p:spPr>
          <a:xfrm>
            <a:off x="6171478" y="4200729"/>
            <a:ext cx="5227450" cy="1207362"/>
          </a:xfrm>
          <a:prstGeom prst="wedgeRectCallout">
            <a:avLst>
              <a:gd name="adj1" fmla="val -49054"/>
              <a:gd name="adj2" fmla="val -21333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Erlang is not “one size fits all.”</a:t>
            </a:r>
          </a:p>
        </p:txBody>
      </p:sp>
    </p:spTree>
    <p:extLst>
      <p:ext uri="{BB962C8B-B14F-4D97-AF65-F5344CB8AC3E}">
        <p14:creationId xmlns:p14="http://schemas.microsoft.com/office/powerpoint/2010/main" val="423269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Partisan: Scaling “Distributed” erlang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Alternative distribution layer for Erlang and Elixir applications.</a:t>
            </a:r>
          </a:p>
          <a:p>
            <a:pPr lvl="1"/>
            <a:r>
              <a:rPr lang="en-US" dirty="0"/>
              <a:t>Can be operated alongside Distributed Erlang</a:t>
            </a:r>
          </a:p>
          <a:p>
            <a:r>
              <a:rPr lang="en-US" dirty="0"/>
              <a:t>Provides point-to-point messaging and failure detection.</a:t>
            </a:r>
          </a:p>
          <a:p>
            <a:pPr lvl="1"/>
            <a:r>
              <a:rPr lang="en-US" dirty="0"/>
              <a:t>Best-effort message delivery</a:t>
            </a:r>
          </a:p>
          <a:p>
            <a:pPr lvl="1"/>
            <a:r>
              <a:rPr lang="en-US" dirty="0"/>
              <a:t>Callback behavior on detection of node failures</a:t>
            </a:r>
          </a:p>
          <a:p>
            <a:r>
              <a:rPr lang="en-US" dirty="0"/>
              <a:t>Pluggable “network topology” backends that can be configured at runtime.</a:t>
            </a:r>
          </a:p>
          <a:p>
            <a:pPr lvl="1"/>
            <a:r>
              <a:rPr lang="en-US" dirty="0"/>
              <a:t>Client/server, large-scale overlays, full mesh, etc.</a:t>
            </a:r>
          </a:p>
          <a:p>
            <a:pPr lvl="1"/>
            <a:r>
              <a:rPr lang="en-US" dirty="0"/>
              <a:t>Backends have various optimizations available</a:t>
            </a:r>
          </a:p>
          <a:p>
            <a:r>
              <a:rPr lang="en-US" dirty="0"/>
              <a:t>Optimizations</a:t>
            </a:r>
          </a:p>
          <a:p>
            <a:pPr lvl="1"/>
            <a:r>
              <a:rPr lang="en-US" dirty="0"/>
              <a:t>Spanning tree optimization</a:t>
            </a:r>
          </a:p>
          <a:p>
            <a:pPr lvl="1"/>
            <a:r>
              <a:rPr lang="en-US" dirty="0"/>
              <a:t>Causal messaging</a:t>
            </a:r>
          </a:p>
        </p:txBody>
      </p:sp>
    </p:spTree>
    <p:extLst>
      <p:ext uri="{BB962C8B-B14F-4D97-AF65-F5344CB8AC3E}">
        <p14:creationId xmlns:p14="http://schemas.microsoft.com/office/powerpoint/2010/main" val="389138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CA082-24F6-44ED-9908-05515AD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Partisan: backends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C79D0C-24EF-4B4D-88FA-7E41B11A2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Partisan:</a:t>
            </a:r>
          </a:p>
          <a:p>
            <a:r>
              <a:rPr lang="en-US" dirty="0"/>
              <a:t>Distributed Erlang Alternative</a:t>
            </a:r>
          </a:p>
        </p:txBody>
      </p:sp>
    </p:spTree>
    <p:extLst>
      <p:ext uri="{BB962C8B-B14F-4D97-AF65-F5344CB8AC3E}">
        <p14:creationId xmlns:p14="http://schemas.microsoft.com/office/powerpoint/2010/main" val="50637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mesh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/>
          <a:lstStyle/>
          <a:p>
            <a:r>
              <a:rPr lang="en-US" dirty="0"/>
              <a:t>All nodes communicate with all other nodes.</a:t>
            </a:r>
          </a:p>
          <a:p>
            <a:r>
              <a:rPr lang="en-US" dirty="0"/>
              <a:t>Nodes maintain open TCP connections.</a:t>
            </a:r>
          </a:p>
          <a:p>
            <a:pPr lvl="1"/>
            <a:r>
              <a:rPr lang="en-US" dirty="0"/>
              <a:t>Considered “failed” when connection is dropped.</a:t>
            </a:r>
          </a:p>
          <a:p>
            <a:r>
              <a:rPr lang="en-US" dirty="0"/>
              <a:t>Point-to-point messaging with a single hop.</a:t>
            </a:r>
          </a:p>
          <a:p>
            <a:r>
              <a:rPr lang="en-US" dirty="0"/>
              <a:t>Membership is gossiped.</a:t>
            </a:r>
          </a:p>
          <a:p>
            <a:r>
              <a:rPr lang="en-US" dirty="0"/>
              <a:t>Similar to the default Distributed Erlang implementation – as library, not runtime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3135189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2123134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4086579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3129388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126292" y="2374594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44658A56-16AD-4F78-A7BA-C7EEC8AD8B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874831" y="2589476"/>
            <a:ext cx="36575" cy="153367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049208" y="2374594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hape 547">
            <a:extLst>
              <a:ext uri="{FF2B5EF4-FFF2-40B4-BE49-F238E27FC236}">
                <a16:creationId xmlns:a16="http://schemas.microsoft.com/office/drawing/2014/main" id="{F623F5B9-DA81-4737-BEE7-FC3BF9AFFFC4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2264090" y="3380847"/>
            <a:ext cx="1287783" cy="580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3638109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  <a:stCxn id="16" idx="2"/>
            <a:endCxn id="13" idx="3"/>
          </p:cNvCxnSpPr>
          <p:nvPr/>
        </p:nvCxnSpPr>
        <p:spPr>
          <a:xfrm flipH="1">
            <a:off x="3162867" y="3632308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EB62-FD2F-4FF7-B0B8-0F6C351F5B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/>
          <a:lstStyle/>
          <a:p>
            <a:r>
              <a:rPr lang="en-US" dirty="0"/>
              <a:t>Client nodes communicate with server nodes.</a:t>
            </a:r>
          </a:p>
          <a:p>
            <a:r>
              <a:rPr lang="en-US" dirty="0"/>
              <a:t>Server nodes communicate with one another.</a:t>
            </a:r>
          </a:p>
          <a:p>
            <a:r>
              <a:rPr lang="en-US" dirty="0"/>
              <a:t>Point-to-point messaging through the server.</a:t>
            </a:r>
          </a:p>
          <a:p>
            <a:r>
              <a:rPr lang="en-US" dirty="0"/>
              <a:t>Nodes maintain open TCP connections.</a:t>
            </a:r>
          </a:p>
          <a:p>
            <a:pPr lvl="1"/>
            <a:r>
              <a:rPr lang="en-US" dirty="0"/>
              <a:t>Considered “failed” when connection is dropped.</a:t>
            </a:r>
          </a:p>
        </p:txBody>
      </p:sp>
      <p:grpSp>
        <p:nvGrpSpPr>
          <p:cNvPr id="24" name="Shape 565">
            <a:extLst>
              <a:ext uri="{FF2B5EF4-FFF2-40B4-BE49-F238E27FC236}">
                <a16:creationId xmlns:a16="http://schemas.microsoft.com/office/drawing/2014/main" id="{8A7784F7-EFD1-441F-9C9B-E937C8A1990C}"/>
              </a:ext>
            </a:extLst>
          </p:cNvPr>
          <p:cNvGrpSpPr/>
          <p:nvPr/>
        </p:nvGrpSpPr>
        <p:grpSpPr>
          <a:xfrm>
            <a:off x="1856553" y="3495984"/>
            <a:ext cx="502920" cy="621792"/>
            <a:chOff x="429429" y="2925884"/>
            <a:chExt cx="502920" cy="621792"/>
          </a:xfrm>
        </p:grpSpPr>
        <p:sp>
          <p:nvSpPr>
            <p:cNvPr id="26" name="Shape 566">
              <a:extLst>
                <a:ext uri="{FF2B5EF4-FFF2-40B4-BE49-F238E27FC236}">
                  <a16:creationId xmlns:a16="http://schemas.microsoft.com/office/drawing/2014/main" id="{1D974C99-BC1B-4AEF-B903-AF0033DCD1A3}"/>
                </a:ext>
              </a:extLst>
            </p:cNvPr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27" name="Shape 567">
              <a:extLst>
                <a:ext uri="{FF2B5EF4-FFF2-40B4-BE49-F238E27FC236}">
                  <a16:creationId xmlns:a16="http://schemas.microsoft.com/office/drawing/2014/main" id="{5C64348C-3116-4E82-88FF-2BDECECFCD0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" name="Shape 565">
            <a:extLst>
              <a:ext uri="{FF2B5EF4-FFF2-40B4-BE49-F238E27FC236}">
                <a16:creationId xmlns:a16="http://schemas.microsoft.com/office/drawing/2014/main" id="{801AFF39-B8E2-4623-86CD-93F69AC698D6}"/>
              </a:ext>
            </a:extLst>
          </p:cNvPr>
          <p:cNvGrpSpPr/>
          <p:nvPr/>
        </p:nvGrpSpPr>
        <p:grpSpPr>
          <a:xfrm>
            <a:off x="1112845" y="3495984"/>
            <a:ext cx="502920" cy="621792"/>
            <a:chOff x="429429" y="2925884"/>
            <a:chExt cx="502920" cy="621792"/>
          </a:xfrm>
        </p:grpSpPr>
        <p:sp>
          <p:nvSpPr>
            <p:cNvPr id="29" name="Shape 566">
              <a:extLst>
                <a:ext uri="{FF2B5EF4-FFF2-40B4-BE49-F238E27FC236}">
                  <a16:creationId xmlns:a16="http://schemas.microsoft.com/office/drawing/2014/main" id="{598BCB89-7257-4CA5-8B15-B36344184981}"/>
                </a:ext>
              </a:extLst>
            </p:cNvPr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31" name="Shape 567">
              <a:extLst>
                <a:ext uri="{FF2B5EF4-FFF2-40B4-BE49-F238E27FC236}">
                  <a16:creationId xmlns:a16="http://schemas.microsoft.com/office/drawing/2014/main" id="{7383DA38-DF60-4822-ADDE-D80EFA5D42B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Shape 565">
            <a:extLst>
              <a:ext uri="{FF2B5EF4-FFF2-40B4-BE49-F238E27FC236}">
                <a16:creationId xmlns:a16="http://schemas.microsoft.com/office/drawing/2014/main" id="{10EB6EAB-A14E-410F-A78E-8FC1FA082695}"/>
              </a:ext>
            </a:extLst>
          </p:cNvPr>
          <p:cNvGrpSpPr/>
          <p:nvPr/>
        </p:nvGrpSpPr>
        <p:grpSpPr>
          <a:xfrm>
            <a:off x="3273813" y="3533169"/>
            <a:ext cx="502920" cy="621792"/>
            <a:chOff x="429429" y="2925884"/>
            <a:chExt cx="502920" cy="621792"/>
          </a:xfrm>
        </p:grpSpPr>
        <p:sp>
          <p:nvSpPr>
            <p:cNvPr id="34" name="Shape 566">
              <a:extLst>
                <a:ext uri="{FF2B5EF4-FFF2-40B4-BE49-F238E27FC236}">
                  <a16:creationId xmlns:a16="http://schemas.microsoft.com/office/drawing/2014/main" id="{84EB868A-B14F-4233-9C66-BDD037EFD3B1}"/>
                </a:ext>
              </a:extLst>
            </p:cNvPr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35" name="Shape 567">
              <a:extLst>
                <a:ext uri="{FF2B5EF4-FFF2-40B4-BE49-F238E27FC236}">
                  <a16:creationId xmlns:a16="http://schemas.microsoft.com/office/drawing/2014/main" id="{01FB44F5-71F4-4851-930A-CD345C19E30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Shape 565">
            <a:extLst>
              <a:ext uri="{FF2B5EF4-FFF2-40B4-BE49-F238E27FC236}">
                <a16:creationId xmlns:a16="http://schemas.microsoft.com/office/drawing/2014/main" id="{81A81923-8803-4920-AA8B-F2D12B2001F4}"/>
              </a:ext>
            </a:extLst>
          </p:cNvPr>
          <p:cNvGrpSpPr/>
          <p:nvPr/>
        </p:nvGrpSpPr>
        <p:grpSpPr>
          <a:xfrm>
            <a:off x="4017521" y="3546311"/>
            <a:ext cx="502920" cy="621792"/>
            <a:chOff x="429429" y="2925884"/>
            <a:chExt cx="502920" cy="621792"/>
          </a:xfrm>
        </p:grpSpPr>
        <p:sp>
          <p:nvSpPr>
            <p:cNvPr id="38" name="Shape 566">
              <a:extLst>
                <a:ext uri="{FF2B5EF4-FFF2-40B4-BE49-F238E27FC236}">
                  <a16:creationId xmlns:a16="http://schemas.microsoft.com/office/drawing/2014/main" id="{116F6650-7F5A-49E6-9EF1-0C0085BD17C1}"/>
                </a:ext>
              </a:extLst>
            </p:cNvPr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39" name="Shape 567">
              <a:extLst>
                <a:ext uri="{FF2B5EF4-FFF2-40B4-BE49-F238E27FC236}">
                  <a16:creationId xmlns:a16="http://schemas.microsoft.com/office/drawing/2014/main" id="{444AEEA0-DB6F-4C53-97A0-288EBFC6720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" name="Shape 559">
            <a:extLst>
              <a:ext uri="{FF2B5EF4-FFF2-40B4-BE49-F238E27FC236}">
                <a16:creationId xmlns:a16="http://schemas.microsoft.com/office/drawing/2014/main" id="{9C450302-7E71-4712-A0C9-99185DE58964}"/>
              </a:ext>
            </a:extLst>
          </p:cNvPr>
          <p:cNvGrpSpPr/>
          <p:nvPr/>
        </p:nvGrpSpPr>
        <p:grpSpPr>
          <a:xfrm>
            <a:off x="1856553" y="2428925"/>
            <a:ext cx="502920" cy="502920"/>
            <a:chOff x="433514" y="2354433"/>
            <a:chExt cx="502920" cy="502920"/>
          </a:xfrm>
        </p:grpSpPr>
        <p:sp>
          <p:nvSpPr>
            <p:cNvPr id="41" name="Shape 560">
              <a:extLst>
                <a:ext uri="{FF2B5EF4-FFF2-40B4-BE49-F238E27FC236}">
                  <a16:creationId xmlns:a16="http://schemas.microsoft.com/office/drawing/2014/main" id="{2EB195B0-9084-4CE3-924B-203B9CA9250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" name="Shape 561">
              <a:extLst>
                <a:ext uri="{FF2B5EF4-FFF2-40B4-BE49-F238E27FC236}">
                  <a16:creationId xmlns:a16="http://schemas.microsoft.com/office/drawing/2014/main" id="{3D185E84-721B-4223-844F-F1BB137CCEF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Shape 559">
            <a:extLst>
              <a:ext uri="{FF2B5EF4-FFF2-40B4-BE49-F238E27FC236}">
                <a16:creationId xmlns:a16="http://schemas.microsoft.com/office/drawing/2014/main" id="{82F2F243-2E94-480B-B631-B771DA88A931}"/>
              </a:ext>
            </a:extLst>
          </p:cNvPr>
          <p:cNvGrpSpPr/>
          <p:nvPr/>
        </p:nvGrpSpPr>
        <p:grpSpPr>
          <a:xfrm>
            <a:off x="3264098" y="2430125"/>
            <a:ext cx="502920" cy="502920"/>
            <a:chOff x="433514" y="2354433"/>
            <a:chExt cx="502920" cy="502920"/>
          </a:xfrm>
        </p:grpSpPr>
        <p:sp>
          <p:nvSpPr>
            <p:cNvPr id="47" name="Shape 560">
              <a:extLst>
                <a:ext uri="{FF2B5EF4-FFF2-40B4-BE49-F238E27FC236}">
                  <a16:creationId xmlns:a16="http://schemas.microsoft.com/office/drawing/2014/main" id="{049E2BA4-DAEC-47A5-BB18-D9A64FF1C8F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" name="Shape 561">
              <a:extLst>
                <a:ext uri="{FF2B5EF4-FFF2-40B4-BE49-F238E27FC236}">
                  <a16:creationId xmlns:a16="http://schemas.microsoft.com/office/drawing/2014/main" id="{63D553D6-763A-4A20-B7A7-BF649ECB46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CD71C3A7-28E0-43D9-B9CE-BF5ACC8D9489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2359473" y="2680385"/>
            <a:ext cx="904625" cy="120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" name="Shape 541">
            <a:extLst>
              <a:ext uri="{FF2B5EF4-FFF2-40B4-BE49-F238E27FC236}">
                <a16:creationId xmlns:a16="http://schemas.microsoft.com/office/drawing/2014/main" id="{8B5FE295-518B-4245-A4F1-7C9DF96AE342}"/>
              </a:ext>
            </a:extLst>
          </p:cNvPr>
          <p:cNvCxnSpPr>
            <a:cxnSpLocks/>
            <a:stCxn id="47" idx="2"/>
            <a:endCxn id="35" idx="0"/>
          </p:cNvCxnSpPr>
          <p:nvPr/>
        </p:nvCxnSpPr>
        <p:spPr>
          <a:xfrm>
            <a:off x="3515558" y="2933045"/>
            <a:ext cx="9714" cy="6367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Shape 541">
            <a:extLst>
              <a:ext uri="{FF2B5EF4-FFF2-40B4-BE49-F238E27FC236}">
                <a16:creationId xmlns:a16="http://schemas.microsoft.com/office/drawing/2014/main" id="{F9AF3537-6F6C-4D35-8A27-4C9C5439B012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3515558" y="2933045"/>
            <a:ext cx="753423" cy="613266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Shape 541">
            <a:extLst>
              <a:ext uri="{FF2B5EF4-FFF2-40B4-BE49-F238E27FC236}">
                <a16:creationId xmlns:a16="http://schemas.microsoft.com/office/drawing/2014/main" id="{B2671D2A-6E98-4DCD-9F46-FDF4F3107A67}"/>
              </a:ext>
            </a:extLst>
          </p:cNvPr>
          <p:cNvCxnSpPr>
            <a:cxnSpLocks/>
            <a:stCxn id="41" idx="2"/>
            <a:endCxn id="27" idx="0"/>
          </p:cNvCxnSpPr>
          <p:nvPr/>
        </p:nvCxnSpPr>
        <p:spPr>
          <a:xfrm flipH="1">
            <a:off x="2108012" y="2931845"/>
            <a:ext cx="1" cy="600715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Shape 541">
            <a:extLst>
              <a:ext uri="{FF2B5EF4-FFF2-40B4-BE49-F238E27FC236}">
                <a16:creationId xmlns:a16="http://schemas.microsoft.com/office/drawing/2014/main" id="{2338A353-B6EB-46A5-953A-C56732E1705A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1364305" y="2931845"/>
            <a:ext cx="743708" cy="564139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C25E-8030-4E51-BA1B-5374D0C04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hyparview</a:t>
            </a:r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Supports large-scale networks (10,000+ nodes)</a:t>
            </a:r>
          </a:p>
          <a:p>
            <a:r>
              <a:rPr lang="en-US" sz="1800" dirty="0"/>
              <a:t>Nodes maintain partial views of the network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</a:rPr>
              <a:t>Active</a:t>
            </a:r>
            <a:r>
              <a:rPr lang="en-US" sz="1400" dirty="0"/>
              <a:t> views form connected graph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Passive</a:t>
            </a:r>
            <a:r>
              <a:rPr lang="en-US" sz="1400" dirty="0"/>
              <a:t> views for backup links used to repair graph connectivity under failure</a:t>
            </a:r>
          </a:p>
          <a:p>
            <a:r>
              <a:rPr lang="en-US" sz="1800" dirty="0"/>
              <a:t>Nodes maintain open TCP connections.</a:t>
            </a:r>
          </a:p>
          <a:p>
            <a:pPr lvl="1"/>
            <a:r>
              <a:rPr lang="en-US" dirty="0"/>
              <a:t>Considered “failed” when connection is dropped.</a:t>
            </a:r>
          </a:p>
          <a:p>
            <a:pPr lvl="1"/>
            <a:r>
              <a:rPr lang="en-US" dirty="0"/>
              <a:t>Some links to passive nodes kept open for “fast” replacement of failed active nodes</a:t>
            </a:r>
          </a:p>
          <a:p>
            <a:r>
              <a:rPr lang="en-US" sz="1800" dirty="0"/>
              <a:t>Point-to-point messaging for connected nodes.</a:t>
            </a:r>
          </a:p>
          <a:p>
            <a:pPr lvl="1"/>
            <a:r>
              <a:rPr lang="en-US" sz="1400" dirty="0"/>
              <a:t>Under partial views, not all nodes might be connected directly.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2902107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1890052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3853497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2896306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2874832" y="2392972"/>
            <a:ext cx="891925" cy="5399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2049208" y="2392972"/>
            <a:ext cx="825624" cy="5091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3405027"/>
            <a:ext cx="610739" cy="6999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  <a:stCxn id="16" idx="2"/>
            <a:endCxn id="13" idx="3"/>
          </p:cNvCxnSpPr>
          <p:nvPr/>
        </p:nvCxnSpPr>
        <p:spPr>
          <a:xfrm flipH="1">
            <a:off x="3162867" y="3399226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4" name="Shape 559">
            <a:extLst>
              <a:ext uri="{FF2B5EF4-FFF2-40B4-BE49-F238E27FC236}">
                <a16:creationId xmlns:a16="http://schemas.microsoft.com/office/drawing/2014/main" id="{3EA6D2FD-4571-4045-8EC2-B4CFD1D4E296}"/>
              </a:ext>
            </a:extLst>
          </p:cNvPr>
          <p:cNvGrpSpPr/>
          <p:nvPr/>
        </p:nvGrpSpPr>
        <p:grpSpPr>
          <a:xfrm>
            <a:off x="1157781" y="3853497"/>
            <a:ext cx="502920" cy="502920"/>
            <a:chOff x="433514" y="2354433"/>
            <a:chExt cx="502920" cy="502920"/>
          </a:xfrm>
        </p:grpSpPr>
        <p:sp>
          <p:nvSpPr>
            <p:cNvPr id="26" name="Shape 560">
              <a:extLst>
                <a:ext uri="{FF2B5EF4-FFF2-40B4-BE49-F238E27FC236}">
                  <a16:creationId xmlns:a16="http://schemas.microsoft.com/office/drawing/2014/main" id="{EDCD9F1F-6E3C-468A-86C4-9711A1C0DD3B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" name="Shape 561">
              <a:extLst>
                <a:ext uri="{FF2B5EF4-FFF2-40B4-BE49-F238E27FC236}">
                  <a16:creationId xmlns:a16="http://schemas.microsoft.com/office/drawing/2014/main" id="{BBBD26E9-33CA-4AC2-8BC8-ED394181479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hape 547">
            <a:extLst>
              <a:ext uri="{FF2B5EF4-FFF2-40B4-BE49-F238E27FC236}">
                <a16:creationId xmlns:a16="http://schemas.microsoft.com/office/drawing/2014/main" id="{3AD2D9CE-275E-45E6-907A-5459121B3B58}"/>
              </a:ext>
            </a:extLst>
          </p:cNvPr>
          <p:cNvCxnSpPr>
            <a:cxnSpLocks/>
            <a:stCxn id="7" idx="2"/>
            <a:endCxn id="27" idx="3"/>
          </p:cNvCxnSpPr>
          <p:nvPr/>
        </p:nvCxnSpPr>
        <p:spPr>
          <a:xfrm flipH="1">
            <a:off x="1624123" y="3405027"/>
            <a:ext cx="425085" cy="69992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hape 547">
            <a:extLst>
              <a:ext uri="{FF2B5EF4-FFF2-40B4-BE49-F238E27FC236}">
                <a16:creationId xmlns:a16="http://schemas.microsoft.com/office/drawing/2014/main" id="{A9496DC0-8BF4-4421-95F8-2F31DF4908F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874832" y="2392972"/>
            <a:ext cx="36574" cy="14971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hape 547">
            <a:extLst>
              <a:ext uri="{FF2B5EF4-FFF2-40B4-BE49-F238E27FC236}">
                <a16:creationId xmlns:a16="http://schemas.microsoft.com/office/drawing/2014/main" id="{A5FA8DD8-D86A-4433-939C-798F87880ADF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flipH="1" flipV="1">
            <a:off x="1624123" y="4104956"/>
            <a:ext cx="1035824" cy="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B7FB-ED31-4FF1-BD1A-CA812AA686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CA082-24F6-44ED-9908-05515AD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Partisan: optimizations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C79D0C-24EF-4B4D-88FA-7E41B11A2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Partisan:</a:t>
            </a:r>
          </a:p>
          <a:p>
            <a:r>
              <a:rPr lang="en-US" dirty="0"/>
              <a:t>Distributed Erlang Alternative</a:t>
            </a:r>
          </a:p>
        </p:txBody>
      </p:sp>
    </p:spTree>
    <p:extLst>
      <p:ext uri="{BB962C8B-B14F-4D97-AF65-F5344CB8AC3E}">
        <p14:creationId xmlns:p14="http://schemas.microsoft.com/office/powerpoint/2010/main" val="297850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>
            <a:normAutofit/>
          </a:bodyPr>
          <a:lstStyle/>
          <a:p>
            <a:r>
              <a:rPr lang="en-US" dirty="0"/>
              <a:t>Enable multiple TCP connections between nodes for increased parallelism.</a:t>
            </a:r>
          </a:p>
          <a:p>
            <a:r>
              <a:rPr lang="en-US" dirty="0"/>
              <a:t>Partition traffic using a partition key.</a:t>
            </a:r>
          </a:p>
          <a:p>
            <a:pPr lvl="1"/>
            <a:r>
              <a:rPr lang="en-US" dirty="0"/>
              <a:t>Automatic placement</a:t>
            </a:r>
          </a:p>
          <a:p>
            <a:pPr lvl="1"/>
            <a:r>
              <a:rPr lang="en-US" dirty="0"/>
              <a:t>Manual partitioning for data-heavy applications</a:t>
            </a:r>
          </a:p>
          <a:p>
            <a:r>
              <a:rPr lang="en-US" dirty="0"/>
              <a:t>Optimal for high-latency applications where latency can slow down sends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3547565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2535510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4498955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3541764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126292" y="2786970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44658A56-16AD-4F78-A7BA-C7EEC8AD8B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874831" y="3001852"/>
            <a:ext cx="36575" cy="153367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049208" y="2786970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hape 547">
            <a:extLst>
              <a:ext uri="{FF2B5EF4-FFF2-40B4-BE49-F238E27FC236}">
                <a16:creationId xmlns:a16="http://schemas.microsoft.com/office/drawing/2014/main" id="{F623F5B9-DA81-4737-BEE7-FC3BF9AFFFC4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2264090" y="3793223"/>
            <a:ext cx="1287783" cy="580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4050485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</p:cNvCxnSpPr>
          <p:nvPr/>
        </p:nvCxnSpPr>
        <p:spPr>
          <a:xfrm flipH="1">
            <a:off x="3169715" y="4055182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" name="Shape 547">
            <a:extLst>
              <a:ext uri="{FF2B5EF4-FFF2-40B4-BE49-F238E27FC236}">
                <a16:creationId xmlns:a16="http://schemas.microsoft.com/office/drawing/2014/main" id="{A34B0EF9-6A47-47C1-9639-2FA0965D1742}"/>
              </a:ext>
            </a:extLst>
          </p:cNvPr>
          <p:cNvCxnSpPr>
            <a:cxnSpLocks/>
          </p:cNvCxnSpPr>
          <p:nvPr/>
        </p:nvCxnSpPr>
        <p:spPr>
          <a:xfrm flipH="1">
            <a:off x="3094093" y="3990400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Shape 547">
            <a:extLst>
              <a:ext uri="{FF2B5EF4-FFF2-40B4-BE49-F238E27FC236}">
                <a16:creationId xmlns:a16="http://schemas.microsoft.com/office/drawing/2014/main" id="{3846DFB4-BF60-40B4-9F5F-91A9252740C0}"/>
              </a:ext>
            </a:extLst>
          </p:cNvPr>
          <p:cNvCxnSpPr>
            <a:cxnSpLocks/>
          </p:cNvCxnSpPr>
          <p:nvPr/>
        </p:nvCxnSpPr>
        <p:spPr>
          <a:xfrm flipH="1">
            <a:off x="3246494" y="4098968"/>
            <a:ext cx="634177" cy="749563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0216-6336-48CF-A09A-B3DA188D67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27" name="Shape 541">
            <a:extLst>
              <a:ext uri="{FF2B5EF4-FFF2-40B4-BE49-F238E27FC236}">
                <a16:creationId xmlns:a16="http://schemas.microsoft.com/office/drawing/2014/main" id="{69210FCD-CEA7-49F0-9127-3B921E6C185B}"/>
              </a:ext>
            </a:extLst>
          </p:cNvPr>
          <p:cNvCxnSpPr>
            <a:cxnSpLocks/>
          </p:cNvCxnSpPr>
          <p:nvPr/>
        </p:nvCxnSpPr>
        <p:spPr>
          <a:xfrm>
            <a:off x="2907290" y="5490177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Shape 541">
            <a:extLst>
              <a:ext uri="{FF2B5EF4-FFF2-40B4-BE49-F238E27FC236}">
                <a16:creationId xmlns:a16="http://schemas.microsoft.com/office/drawing/2014/main" id="{399AB8A3-6C5F-424B-B4CE-E60D9985783C}"/>
              </a:ext>
            </a:extLst>
          </p:cNvPr>
          <p:cNvCxnSpPr>
            <a:cxnSpLocks/>
          </p:cNvCxnSpPr>
          <p:nvPr/>
        </p:nvCxnSpPr>
        <p:spPr>
          <a:xfrm>
            <a:off x="2917245" y="6138156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5EDD7598-03B8-40D5-9997-AD61D19E0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883" y="5284168"/>
            <a:ext cx="1082936" cy="108293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B2CB0CF9-0115-4982-8A91-F84BB38C2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586" y="5280708"/>
            <a:ext cx="1082936" cy="10829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7775E6-D1E4-4B7F-B109-3E015838FBB3}"/>
              </a:ext>
            </a:extLst>
          </p:cNvPr>
          <p:cNvSpPr/>
          <p:nvPr/>
        </p:nvSpPr>
        <p:spPr>
          <a:xfrm>
            <a:off x="5696628" y="5286213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524E76-F8D4-4067-A0F9-E6BBD765C52B}"/>
              </a:ext>
            </a:extLst>
          </p:cNvPr>
          <p:cNvSpPr/>
          <p:nvPr/>
        </p:nvSpPr>
        <p:spPr>
          <a:xfrm>
            <a:off x="6741121" y="5286213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EE64F-CF37-42C1-9624-80E53A972535}"/>
              </a:ext>
            </a:extLst>
          </p:cNvPr>
          <p:cNvSpPr/>
          <p:nvPr/>
        </p:nvSpPr>
        <p:spPr>
          <a:xfrm>
            <a:off x="5696628" y="5990220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3AE4AC-9502-4643-9885-0756128E79FD}"/>
              </a:ext>
            </a:extLst>
          </p:cNvPr>
          <p:cNvSpPr/>
          <p:nvPr/>
        </p:nvSpPr>
        <p:spPr>
          <a:xfrm>
            <a:off x="6741121" y="5974702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2D0F79-E06C-4DBE-A51F-193F611A81F2}"/>
              </a:ext>
            </a:extLst>
          </p:cNvPr>
          <p:cNvSpPr/>
          <p:nvPr/>
        </p:nvSpPr>
        <p:spPr>
          <a:xfrm>
            <a:off x="7785614" y="5975324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6BE807-9BAF-4E7D-9F0B-AFA1D752E690}"/>
              </a:ext>
            </a:extLst>
          </p:cNvPr>
          <p:cNvSpPr/>
          <p:nvPr/>
        </p:nvSpPr>
        <p:spPr>
          <a:xfrm>
            <a:off x="757798" y="3695273"/>
            <a:ext cx="4327125" cy="1163290"/>
          </a:xfrm>
          <a:prstGeom prst="wedgeRectCallout">
            <a:avLst>
              <a:gd name="adj1" fmla="val 21477"/>
              <a:gd name="adj2" fmla="val 72457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 for P</a:t>
            </a:r>
            <a:r>
              <a:rPr lang="en-US" baseline="-25000" dirty="0"/>
              <a:t>1</a:t>
            </a:r>
            <a:r>
              <a:rPr lang="en-US" dirty="0"/>
              <a:t> always routed through connection 1.</a:t>
            </a:r>
          </a:p>
        </p:txBody>
      </p:sp>
    </p:spTree>
    <p:extLst>
      <p:ext uri="{BB962C8B-B14F-4D97-AF65-F5344CB8AC3E}">
        <p14:creationId xmlns:p14="http://schemas.microsoft.com/office/powerpoint/2010/main" val="392297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2" grpId="0" animBg="1"/>
      <p:bldP spid="32" grpId="0" animBg="1"/>
      <p:bldP spid="34" grpId="0" animBg="1"/>
      <p:bldP spid="35" grpId="0" animBg="1"/>
      <p:bldP spid="36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>
            <a:normAutofit/>
          </a:bodyPr>
          <a:lstStyle/>
          <a:p>
            <a:r>
              <a:rPr lang="en-US" dirty="0"/>
              <a:t>Enable multiple TCP connections between nodes for segmenting traffic.</a:t>
            </a:r>
          </a:p>
          <a:p>
            <a:r>
              <a:rPr lang="en-US" dirty="0"/>
              <a:t>Alleviates head-of-line blocking between different types of traffic and destinations.</a:t>
            </a:r>
          </a:p>
          <a:p>
            <a:r>
              <a:rPr lang="en-US" dirty="0"/>
              <a:t>Optimal for isolating slow senders from fast senders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987604" y="3226418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813228" y="2214363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849803" y="4177808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705154" y="3220617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316148" y="2465823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44658A56-16AD-4F78-A7BA-C7EEC8AD8B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3064687" y="2680705"/>
            <a:ext cx="36575" cy="153367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239064" y="2465823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hape 547">
            <a:extLst>
              <a:ext uri="{FF2B5EF4-FFF2-40B4-BE49-F238E27FC236}">
                <a16:creationId xmlns:a16="http://schemas.microsoft.com/office/drawing/2014/main" id="{F623F5B9-DA81-4737-BEE7-FC3BF9AFFFC4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2453946" y="3472076"/>
            <a:ext cx="1287783" cy="580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239064" y="3729338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</p:cNvCxnSpPr>
          <p:nvPr/>
        </p:nvCxnSpPr>
        <p:spPr>
          <a:xfrm flipH="1">
            <a:off x="3359571" y="3734035"/>
            <a:ext cx="603891" cy="7057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hape 547">
            <a:extLst>
              <a:ext uri="{FF2B5EF4-FFF2-40B4-BE49-F238E27FC236}">
                <a16:creationId xmlns:a16="http://schemas.microsoft.com/office/drawing/2014/main" id="{A34B0EF9-6A47-47C1-9639-2FA0965D1742}"/>
              </a:ext>
            </a:extLst>
          </p:cNvPr>
          <p:cNvCxnSpPr>
            <a:cxnSpLocks/>
          </p:cNvCxnSpPr>
          <p:nvPr/>
        </p:nvCxnSpPr>
        <p:spPr>
          <a:xfrm flipH="1">
            <a:off x="3283949" y="3669253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Shape 547">
            <a:extLst>
              <a:ext uri="{FF2B5EF4-FFF2-40B4-BE49-F238E27FC236}">
                <a16:creationId xmlns:a16="http://schemas.microsoft.com/office/drawing/2014/main" id="{3846DFB4-BF60-40B4-9F5F-91A9252740C0}"/>
              </a:ext>
            </a:extLst>
          </p:cNvPr>
          <p:cNvCxnSpPr>
            <a:cxnSpLocks/>
          </p:cNvCxnSpPr>
          <p:nvPr/>
        </p:nvCxnSpPr>
        <p:spPr>
          <a:xfrm flipH="1">
            <a:off x="3436350" y="3777821"/>
            <a:ext cx="634177" cy="7495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ECFC9AE9-1DB0-4FCF-816A-6E7BD61EDFFB}"/>
              </a:ext>
            </a:extLst>
          </p:cNvPr>
          <p:cNvSpPr/>
          <p:nvPr/>
        </p:nvSpPr>
        <p:spPr>
          <a:xfrm>
            <a:off x="6808253" y="601878"/>
            <a:ext cx="4327125" cy="1163290"/>
          </a:xfrm>
          <a:prstGeom prst="wedgeRectCallout">
            <a:avLst>
              <a:gd name="adj1" fmla="val -54348"/>
              <a:gd name="adj2" fmla="val 19283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be combined with parallelism for multiple channels and connections per channel.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EA82-828B-4F94-A555-D87CA245D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28" name="Shape 541">
            <a:extLst>
              <a:ext uri="{FF2B5EF4-FFF2-40B4-BE49-F238E27FC236}">
                <a16:creationId xmlns:a16="http://schemas.microsoft.com/office/drawing/2014/main" id="{7280D993-002A-494B-830A-93A1EAD6FDD3}"/>
              </a:ext>
            </a:extLst>
          </p:cNvPr>
          <p:cNvCxnSpPr>
            <a:cxnSpLocks/>
          </p:cNvCxnSpPr>
          <p:nvPr/>
        </p:nvCxnSpPr>
        <p:spPr>
          <a:xfrm>
            <a:off x="2907290" y="5490177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Shape 541">
            <a:extLst>
              <a:ext uri="{FF2B5EF4-FFF2-40B4-BE49-F238E27FC236}">
                <a16:creationId xmlns:a16="http://schemas.microsoft.com/office/drawing/2014/main" id="{4D646EC4-B2AE-45E1-8D0B-477E3F53F7C0}"/>
              </a:ext>
            </a:extLst>
          </p:cNvPr>
          <p:cNvCxnSpPr>
            <a:cxnSpLocks/>
          </p:cNvCxnSpPr>
          <p:nvPr/>
        </p:nvCxnSpPr>
        <p:spPr>
          <a:xfrm>
            <a:off x="2917245" y="6138156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C69C58FC-E5A9-4001-A76C-A0615F5C0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883" y="5284168"/>
            <a:ext cx="1082936" cy="108293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85010C6-915B-4320-BFA7-FA1372930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586" y="5280708"/>
            <a:ext cx="1082936" cy="108293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B3B8E0E-2713-42E5-9DD7-6EF9BF2910C3}"/>
              </a:ext>
            </a:extLst>
          </p:cNvPr>
          <p:cNvSpPr/>
          <p:nvPr/>
        </p:nvSpPr>
        <p:spPr>
          <a:xfrm>
            <a:off x="5696628" y="5286213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gossip</a:t>
            </a:r>
            <a:endParaRPr lang="en-US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0BB45B-CFB6-44BD-86E6-A3E05A7C53D8}"/>
              </a:ext>
            </a:extLst>
          </p:cNvPr>
          <p:cNvSpPr/>
          <p:nvPr/>
        </p:nvSpPr>
        <p:spPr>
          <a:xfrm>
            <a:off x="6741121" y="5286213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gossip</a:t>
            </a:r>
            <a:endParaRPr lang="en-US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E0EFAB-51AF-4974-B07D-68EFD7575815}"/>
              </a:ext>
            </a:extLst>
          </p:cNvPr>
          <p:cNvSpPr/>
          <p:nvPr/>
        </p:nvSpPr>
        <p:spPr>
          <a:xfrm>
            <a:off x="5696628" y="5990220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n-US" baseline="-25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7C2997-DA2B-4980-A394-D900D77CECE3}"/>
              </a:ext>
            </a:extLst>
          </p:cNvPr>
          <p:cNvSpPr/>
          <p:nvPr/>
        </p:nvSpPr>
        <p:spPr>
          <a:xfrm>
            <a:off x="6741121" y="5974702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n-US" baseline="-25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FCA9F8-A3AC-4873-B01B-B48A7585B598}"/>
              </a:ext>
            </a:extLst>
          </p:cNvPr>
          <p:cNvSpPr/>
          <p:nvPr/>
        </p:nvSpPr>
        <p:spPr>
          <a:xfrm>
            <a:off x="7785614" y="5974702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5032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27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channels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>
            <a:normAutofit/>
          </a:bodyPr>
          <a:lstStyle/>
          <a:p>
            <a:r>
              <a:rPr lang="en-US" dirty="0"/>
              <a:t>Enable multiple TCP connections between nodes for segmenting traffic.</a:t>
            </a:r>
          </a:p>
          <a:p>
            <a:r>
              <a:rPr lang="en-US" dirty="0"/>
              <a:t>Drops messages when state is increasing on the channel to reduce load and transmission of redundant information.</a:t>
            </a:r>
          </a:p>
          <a:p>
            <a:r>
              <a:rPr lang="en-US" dirty="0"/>
              <a:t>Think: growing monotonic hash rings, objects designated with vector clock, CRDTs, etc.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987604" y="3260341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813228" y="2248286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849803" y="4211731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705154" y="3254540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316148" y="2499746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44658A56-16AD-4F78-A7BA-C7EEC8AD8B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3064687" y="2714628"/>
            <a:ext cx="36575" cy="153367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239064" y="2499746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hape 547">
            <a:extLst>
              <a:ext uri="{FF2B5EF4-FFF2-40B4-BE49-F238E27FC236}">
                <a16:creationId xmlns:a16="http://schemas.microsoft.com/office/drawing/2014/main" id="{F623F5B9-DA81-4737-BEE7-FC3BF9AFFFC4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2453946" y="3505999"/>
            <a:ext cx="1287783" cy="580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239064" y="3763261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</p:cNvCxnSpPr>
          <p:nvPr/>
        </p:nvCxnSpPr>
        <p:spPr>
          <a:xfrm flipH="1">
            <a:off x="3359571" y="3767958"/>
            <a:ext cx="603891" cy="7057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hape 547">
            <a:extLst>
              <a:ext uri="{FF2B5EF4-FFF2-40B4-BE49-F238E27FC236}">
                <a16:creationId xmlns:a16="http://schemas.microsoft.com/office/drawing/2014/main" id="{A34B0EF9-6A47-47C1-9639-2FA0965D1742}"/>
              </a:ext>
            </a:extLst>
          </p:cNvPr>
          <p:cNvCxnSpPr>
            <a:cxnSpLocks/>
          </p:cNvCxnSpPr>
          <p:nvPr/>
        </p:nvCxnSpPr>
        <p:spPr>
          <a:xfrm flipH="1">
            <a:off x="3283949" y="3703176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Shape 547">
            <a:extLst>
              <a:ext uri="{FF2B5EF4-FFF2-40B4-BE49-F238E27FC236}">
                <a16:creationId xmlns:a16="http://schemas.microsoft.com/office/drawing/2014/main" id="{3846DFB4-BF60-40B4-9F5F-91A9252740C0}"/>
              </a:ext>
            </a:extLst>
          </p:cNvPr>
          <p:cNvCxnSpPr>
            <a:cxnSpLocks/>
          </p:cNvCxnSpPr>
          <p:nvPr/>
        </p:nvCxnSpPr>
        <p:spPr>
          <a:xfrm flipH="1">
            <a:off x="3436350" y="3811744"/>
            <a:ext cx="634177" cy="7495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6B4B-9836-4533-A191-A2F41624C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27" name="Shape 541">
            <a:extLst>
              <a:ext uri="{FF2B5EF4-FFF2-40B4-BE49-F238E27FC236}">
                <a16:creationId xmlns:a16="http://schemas.microsoft.com/office/drawing/2014/main" id="{A9FFB94D-64A6-42B7-AE34-C4D50FB6E0DF}"/>
              </a:ext>
            </a:extLst>
          </p:cNvPr>
          <p:cNvCxnSpPr>
            <a:cxnSpLocks/>
          </p:cNvCxnSpPr>
          <p:nvPr/>
        </p:nvCxnSpPr>
        <p:spPr>
          <a:xfrm>
            <a:off x="2907290" y="5490177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Shape 541">
            <a:extLst>
              <a:ext uri="{FF2B5EF4-FFF2-40B4-BE49-F238E27FC236}">
                <a16:creationId xmlns:a16="http://schemas.microsoft.com/office/drawing/2014/main" id="{73C8F49F-BDCF-4478-AACD-5946E1F624A0}"/>
              </a:ext>
            </a:extLst>
          </p:cNvPr>
          <p:cNvCxnSpPr>
            <a:cxnSpLocks/>
          </p:cNvCxnSpPr>
          <p:nvPr/>
        </p:nvCxnSpPr>
        <p:spPr>
          <a:xfrm>
            <a:off x="2917245" y="6138156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F174EBCC-9159-4B23-9DF9-BE539D7D7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883" y="5284168"/>
            <a:ext cx="1082936" cy="108293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4EFCC76-7A9E-4E07-A1B1-AE4B9D3D0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586" y="5280708"/>
            <a:ext cx="1082936" cy="108293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69FB68F-59B8-4544-A167-FB80C4781080}"/>
              </a:ext>
            </a:extLst>
          </p:cNvPr>
          <p:cNvSpPr/>
          <p:nvPr/>
        </p:nvSpPr>
        <p:spPr>
          <a:xfrm>
            <a:off x="5696628" y="5286213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n-US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39B887-47A1-4E78-9ABD-623F10AB4BB3}"/>
              </a:ext>
            </a:extLst>
          </p:cNvPr>
          <p:cNvSpPr/>
          <p:nvPr/>
        </p:nvSpPr>
        <p:spPr>
          <a:xfrm>
            <a:off x="6741121" y="5286213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n-US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6E74C4-A308-4822-86AB-5BB1FF173B44}"/>
              </a:ext>
            </a:extLst>
          </p:cNvPr>
          <p:cNvSpPr/>
          <p:nvPr/>
        </p:nvSpPr>
        <p:spPr>
          <a:xfrm>
            <a:off x="5696628" y="5990220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ring</a:t>
            </a:r>
            <a:r>
              <a:rPr lang="en-US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0B98A4-FDD6-4834-BB33-8958953F4AA3}"/>
              </a:ext>
            </a:extLst>
          </p:cNvPr>
          <p:cNvSpPr/>
          <p:nvPr/>
        </p:nvSpPr>
        <p:spPr>
          <a:xfrm>
            <a:off x="6741121" y="5974702"/>
            <a:ext cx="771724" cy="388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ring</a:t>
            </a:r>
            <a:r>
              <a:rPr lang="en-US" baseline="-250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866523-629E-497F-BBC4-6B03A1FAFBBF}"/>
              </a:ext>
            </a:extLst>
          </p:cNvPr>
          <p:cNvSpPr/>
          <p:nvPr/>
        </p:nvSpPr>
        <p:spPr>
          <a:xfrm>
            <a:off x="7785614" y="5974702"/>
            <a:ext cx="771724" cy="388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ring</a:t>
            </a:r>
            <a:r>
              <a:rPr lang="en-US" baseline="-25000" dirty="0"/>
              <a:t>1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C568BBD8-E04F-434D-A1CE-A25A7BADEC57}"/>
              </a:ext>
            </a:extLst>
          </p:cNvPr>
          <p:cNvSpPr/>
          <p:nvPr/>
        </p:nvSpPr>
        <p:spPr>
          <a:xfrm>
            <a:off x="722815" y="4680217"/>
            <a:ext cx="4327125" cy="1163290"/>
          </a:xfrm>
          <a:prstGeom prst="wedgeRectCallout">
            <a:avLst>
              <a:gd name="adj1" fmla="val 55068"/>
              <a:gd name="adj2" fmla="val 20157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avoids transmission of redundant rings through load shedding.</a:t>
            </a:r>
          </a:p>
        </p:txBody>
      </p:sp>
    </p:spTree>
    <p:extLst>
      <p:ext uri="{BB962C8B-B14F-4D97-AF65-F5344CB8AC3E}">
        <p14:creationId xmlns:p14="http://schemas.microsoft.com/office/powerpoint/2010/main" val="18348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1383" descr="Cloud-Storage.png">
            <a:extLst>
              <a:ext uri="{FF2B5EF4-FFF2-40B4-BE49-F238E27FC236}">
                <a16:creationId xmlns:a16="http://schemas.microsoft.com/office/drawing/2014/main" id="{7DC4A7A8-B78D-4267-B1CF-D8EFC050DC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3129138" y="2446590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383" descr="Cloud-Storage.png">
            <a:extLst>
              <a:ext uri="{FF2B5EF4-FFF2-40B4-BE49-F238E27FC236}">
                <a16:creationId xmlns:a16="http://schemas.microsoft.com/office/drawing/2014/main" id="{10E550D0-DF74-4A70-A6B9-443EB1BB222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2885769" y="2782266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383" descr="Cloud-Storage.png">
            <a:extLst>
              <a:ext uri="{FF2B5EF4-FFF2-40B4-BE49-F238E27FC236}">
                <a16:creationId xmlns:a16="http://schemas.microsoft.com/office/drawing/2014/main" id="{72D68BF4-E6C5-44E4-953C-5132FB1D01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3371019" y="277654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83" descr="Cloud-Storage.png">
            <a:extLst>
              <a:ext uri="{FF2B5EF4-FFF2-40B4-BE49-F238E27FC236}">
                <a16:creationId xmlns:a16="http://schemas.microsoft.com/office/drawing/2014/main" id="{85150C9A-0084-4934-B68A-5B4785E5C54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3137271" y="3176533"/>
            <a:ext cx="274200" cy="2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547">
            <a:extLst>
              <a:ext uri="{FF2B5EF4-FFF2-40B4-BE49-F238E27FC236}">
                <a16:creationId xmlns:a16="http://schemas.microsoft.com/office/drawing/2014/main" id="{5BFAF6D4-2309-41D0-A39D-2BE330FCFBEF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3411471" y="3023143"/>
            <a:ext cx="96648" cy="27669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Shape 547">
            <a:extLst>
              <a:ext uri="{FF2B5EF4-FFF2-40B4-BE49-F238E27FC236}">
                <a16:creationId xmlns:a16="http://schemas.microsoft.com/office/drawing/2014/main" id="{F7943C55-5B01-4D46-8577-8B60ECD3212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H="1" flipV="1">
            <a:off x="3403338" y="2569890"/>
            <a:ext cx="104781" cy="206653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Shape 547">
            <a:extLst>
              <a:ext uri="{FF2B5EF4-FFF2-40B4-BE49-F238E27FC236}">
                <a16:creationId xmlns:a16="http://schemas.microsoft.com/office/drawing/2014/main" id="{7EDCD2AF-A0CD-4181-92C3-277A8285C239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3022869" y="2569890"/>
            <a:ext cx="106269" cy="21237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F9E7F5FA-4688-4736-AF21-E0548643E09B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>
            <a:off x="3022869" y="3028866"/>
            <a:ext cx="114402" cy="270967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5" name="Shape 1383" descr="Cloud-Storage.png">
            <a:extLst>
              <a:ext uri="{FF2B5EF4-FFF2-40B4-BE49-F238E27FC236}">
                <a16:creationId xmlns:a16="http://schemas.microsoft.com/office/drawing/2014/main" id="{34289AE5-0C16-490F-BC04-0F65E41DAA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1451101" y="244087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1383" descr="Cloud-Storage.png">
            <a:extLst>
              <a:ext uri="{FF2B5EF4-FFF2-40B4-BE49-F238E27FC236}">
                <a16:creationId xmlns:a16="http://schemas.microsoft.com/office/drawing/2014/main" id="{763C9DA7-722C-4EDF-B623-0B0985EA8D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1207732" y="2776549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1383" descr="Cloud-Storage.png">
            <a:extLst>
              <a:ext uri="{FF2B5EF4-FFF2-40B4-BE49-F238E27FC236}">
                <a16:creationId xmlns:a16="http://schemas.microsoft.com/office/drawing/2014/main" id="{2D2C79EB-4945-46A7-BA6C-178F17888B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1701702" y="277654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1383" descr="Cloud-Storage.png">
            <a:extLst>
              <a:ext uri="{FF2B5EF4-FFF2-40B4-BE49-F238E27FC236}">
                <a16:creationId xmlns:a16="http://schemas.microsoft.com/office/drawing/2014/main" id="{E9952F44-058D-434B-8929-73AB1999F3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1481293" y="3121198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1383" descr="Cloud-Storage.png">
            <a:extLst>
              <a:ext uri="{FF2B5EF4-FFF2-40B4-BE49-F238E27FC236}">
                <a16:creationId xmlns:a16="http://schemas.microsoft.com/office/drawing/2014/main" id="{9262E4DF-5505-462C-8E3D-6C8FAC861C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5846886" y="2006958"/>
            <a:ext cx="305121" cy="21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7063CDF7-357E-494B-A7E2-F5F40175850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5603517" y="2342634"/>
            <a:ext cx="305121" cy="21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1383" descr="Cloud-Storage.png">
            <a:extLst>
              <a:ext uri="{FF2B5EF4-FFF2-40B4-BE49-F238E27FC236}">
                <a16:creationId xmlns:a16="http://schemas.microsoft.com/office/drawing/2014/main" id="{DEF096CA-882D-4594-BF85-FA8A205416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6097487" y="2342628"/>
            <a:ext cx="305121" cy="21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1383" descr="Cloud-Storage.png">
            <a:extLst>
              <a:ext uri="{FF2B5EF4-FFF2-40B4-BE49-F238E27FC236}">
                <a16:creationId xmlns:a16="http://schemas.microsoft.com/office/drawing/2014/main" id="{9A7622FE-1B7C-4F2A-B373-D86B5621AB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5877078" y="2687283"/>
            <a:ext cx="305121" cy="21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1383" descr="Cloud-Storage.png">
            <a:extLst>
              <a:ext uri="{FF2B5EF4-FFF2-40B4-BE49-F238E27FC236}">
                <a16:creationId xmlns:a16="http://schemas.microsoft.com/office/drawing/2014/main" id="{AA4ADD58-8878-440D-9815-7D4FD399E27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9794339" y="277654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1383" descr="Cloud-Storage.png">
            <a:extLst>
              <a:ext uri="{FF2B5EF4-FFF2-40B4-BE49-F238E27FC236}">
                <a16:creationId xmlns:a16="http://schemas.microsoft.com/office/drawing/2014/main" id="{2D2FA0AF-296E-4683-B84E-79A83AB5538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9550970" y="3112219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1383" descr="Cloud-Storage.png">
            <a:extLst>
              <a:ext uri="{FF2B5EF4-FFF2-40B4-BE49-F238E27FC236}">
                <a16:creationId xmlns:a16="http://schemas.microsoft.com/office/drawing/2014/main" id="{3375239F-78B1-4185-9B7D-A447B0BE38E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10044940" y="311221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1383" descr="Cloud-Storage.png">
            <a:extLst>
              <a:ext uri="{FF2B5EF4-FFF2-40B4-BE49-F238E27FC236}">
                <a16:creationId xmlns:a16="http://schemas.microsoft.com/office/drawing/2014/main" id="{6613F107-D1A5-431A-9014-56E95F72CF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9824531" y="3456868"/>
            <a:ext cx="274200" cy="2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47">
            <a:extLst>
              <a:ext uri="{FF2B5EF4-FFF2-40B4-BE49-F238E27FC236}">
                <a16:creationId xmlns:a16="http://schemas.microsoft.com/office/drawing/2014/main" id="{F1648853-262A-46D7-AABC-70FABFFF8D62}"/>
              </a:ext>
            </a:extLst>
          </p:cNvPr>
          <p:cNvCxnSpPr>
            <a:cxnSpLocks/>
            <a:stCxn id="37" idx="0"/>
            <a:endCxn id="35" idx="3"/>
          </p:cNvCxnSpPr>
          <p:nvPr/>
        </p:nvCxnSpPr>
        <p:spPr>
          <a:xfrm flipH="1" flipV="1">
            <a:off x="1725301" y="2564173"/>
            <a:ext cx="113501" cy="21237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Shape 547">
            <a:extLst>
              <a:ext uri="{FF2B5EF4-FFF2-40B4-BE49-F238E27FC236}">
                <a16:creationId xmlns:a16="http://schemas.microsoft.com/office/drawing/2014/main" id="{5584CD9E-3D76-4221-BB8B-1123F2E02A23}"/>
              </a:ext>
            </a:extLst>
          </p:cNvPr>
          <p:cNvCxnSpPr>
            <a:cxnSpLocks/>
            <a:stCxn id="35" idx="1"/>
            <a:endCxn id="36" idx="0"/>
          </p:cNvCxnSpPr>
          <p:nvPr/>
        </p:nvCxnSpPr>
        <p:spPr>
          <a:xfrm flipH="1">
            <a:off x="1344832" y="2564173"/>
            <a:ext cx="106269" cy="21237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Shape 547">
            <a:extLst>
              <a:ext uri="{FF2B5EF4-FFF2-40B4-BE49-F238E27FC236}">
                <a16:creationId xmlns:a16="http://schemas.microsoft.com/office/drawing/2014/main" id="{FC1B88D9-A17E-48E5-AB48-0E907BD4A9AE}"/>
              </a:ext>
            </a:extLst>
          </p:cNvPr>
          <p:cNvCxnSpPr>
            <a:cxnSpLocks/>
            <a:stCxn id="36" idx="2"/>
            <a:endCxn id="38" idx="1"/>
          </p:cNvCxnSpPr>
          <p:nvPr/>
        </p:nvCxnSpPr>
        <p:spPr>
          <a:xfrm>
            <a:off x="1344832" y="3023149"/>
            <a:ext cx="136461" cy="22134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Shape 547">
            <a:extLst>
              <a:ext uri="{FF2B5EF4-FFF2-40B4-BE49-F238E27FC236}">
                <a16:creationId xmlns:a16="http://schemas.microsoft.com/office/drawing/2014/main" id="{4CBCB2C3-6B08-40AC-9F73-B73B60C03C7F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flipV="1">
            <a:off x="1755493" y="3023143"/>
            <a:ext cx="83309" cy="22135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Shape 547">
            <a:extLst>
              <a:ext uri="{FF2B5EF4-FFF2-40B4-BE49-F238E27FC236}">
                <a16:creationId xmlns:a16="http://schemas.microsoft.com/office/drawing/2014/main" id="{2D96F97B-513B-4E83-8055-07ADBB26CC7F}"/>
              </a:ext>
            </a:extLst>
          </p:cNvPr>
          <p:cNvCxnSpPr>
            <a:cxnSpLocks/>
            <a:stCxn id="45" idx="0"/>
            <a:endCxn id="44" idx="1"/>
          </p:cNvCxnSpPr>
          <p:nvPr/>
        </p:nvCxnSpPr>
        <p:spPr>
          <a:xfrm flipV="1">
            <a:off x="5756078" y="2113238"/>
            <a:ext cx="90808" cy="22939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Shape 547">
            <a:extLst>
              <a:ext uri="{FF2B5EF4-FFF2-40B4-BE49-F238E27FC236}">
                <a16:creationId xmlns:a16="http://schemas.microsoft.com/office/drawing/2014/main" id="{D4B82171-3F80-4BB4-8AFD-BE785F53F5E5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152007" y="2113238"/>
            <a:ext cx="30192" cy="22939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Shape 547">
            <a:extLst>
              <a:ext uri="{FF2B5EF4-FFF2-40B4-BE49-F238E27FC236}">
                <a16:creationId xmlns:a16="http://schemas.microsoft.com/office/drawing/2014/main" id="{EFA4961D-A661-44A7-A489-5F7AE1F323AA}"/>
              </a:ext>
            </a:extLst>
          </p:cNvPr>
          <p:cNvCxnSpPr>
            <a:cxnSpLocks/>
            <a:stCxn id="46" idx="2"/>
            <a:endCxn id="47" idx="3"/>
          </p:cNvCxnSpPr>
          <p:nvPr/>
        </p:nvCxnSpPr>
        <p:spPr>
          <a:xfrm flipH="1">
            <a:off x="6182199" y="2555188"/>
            <a:ext cx="67849" cy="23837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Shape 547">
            <a:extLst>
              <a:ext uri="{FF2B5EF4-FFF2-40B4-BE49-F238E27FC236}">
                <a16:creationId xmlns:a16="http://schemas.microsoft.com/office/drawing/2014/main" id="{C5DCEA6B-6DCF-47D3-AD61-894727EC3B46}"/>
              </a:ext>
            </a:extLst>
          </p:cNvPr>
          <p:cNvCxnSpPr>
            <a:cxnSpLocks/>
            <a:stCxn id="47" idx="1"/>
            <a:endCxn id="45" idx="2"/>
          </p:cNvCxnSpPr>
          <p:nvPr/>
        </p:nvCxnSpPr>
        <p:spPr>
          <a:xfrm flipH="1" flipV="1">
            <a:off x="5756078" y="2555194"/>
            <a:ext cx="121000" cy="238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Shape 547">
            <a:extLst>
              <a:ext uri="{FF2B5EF4-FFF2-40B4-BE49-F238E27FC236}">
                <a16:creationId xmlns:a16="http://schemas.microsoft.com/office/drawing/2014/main" id="{2AEE0FDB-FD86-438D-9E88-4A594491DD99}"/>
              </a:ext>
            </a:extLst>
          </p:cNvPr>
          <p:cNvCxnSpPr>
            <a:cxnSpLocks/>
            <a:stCxn id="48" idx="1"/>
            <a:endCxn id="49" idx="0"/>
          </p:cNvCxnSpPr>
          <p:nvPr/>
        </p:nvCxnSpPr>
        <p:spPr>
          <a:xfrm flipH="1">
            <a:off x="9688070" y="2899843"/>
            <a:ext cx="106269" cy="21237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Shape 547">
            <a:extLst>
              <a:ext uri="{FF2B5EF4-FFF2-40B4-BE49-F238E27FC236}">
                <a16:creationId xmlns:a16="http://schemas.microsoft.com/office/drawing/2014/main" id="{06F0526A-78B4-4385-B690-7678D24BD924}"/>
              </a:ext>
            </a:extLst>
          </p:cNvPr>
          <p:cNvCxnSpPr>
            <a:cxnSpLocks/>
            <a:stCxn id="49" idx="2"/>
            <a:endCxn id="51" idx="1"/>
          </p:cNvCxnSpPr>
          <p:nvPr/>
        </p:nvCxnSpPr>
        <p:spPr>
          <a:xfrm>
            <a:off x="9688070" y="3358819"/>
            <a:ext cx="136461" cy="22134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Shape 547">
            <a:extLst>
              <a:ext uri="{FF2B5EF4-FFF2-40B4-BE49-F238E27FC236}">
                <a16:creationId xmlns:a16="http://schemas.microsoft.com/office/drawing/2014/main" id="{92589D2B-C3E4-49C2-B74A-77870AEED57A}"/>
              </a:ext>
            </a:extLst>
          </p:cNvPr>
          <p:cNvCxnSpPr>
            <a:cxnSpLocks/>
            <a:stCxn id="51" idx="3"/>
            <a:endCxn id="50" idx="2"/>
          </p:cNvCxnSpPr>
          <p:nvPr/>
        </p:nvCxnSpPr>
        <p:spPr>
          <a:xfrm flipV="1">
            <a:off x="10098731" y="3358813"/>
            <a:ext cx="83309" cy="22135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Shape 547">
            <a:extLst>
              <a:ext uri="{FF2B5EF4-FFF2-40B4-BE49-F238E27FC236}">
                <a16:creationId xmlns:a16="http://schemas.microsoft.com/office/drawing/2014/main" id="{77CE4BAE-D5F3-4AF4-A11B-E3C6DC6918F2}"/>
              </a:ext>
            </a:extLst>
          </p:cNvPr>
          <p:cNvCxnSpPr>
            <a:cxnSpLocks/>
            <a:stCxn id="50" idx="0"/>
            <a:endCxn id="48" idx="3"/>
          </p:cNvCxnSpPr>
          <p:nvPr/>
        </p:nvCxnSpPr>
        <p:spPr>
          <a:xfrm flipH="1" flipV="1">
            <a:off x="10068539" y="2899843"/>
            <a:ext cx="113501" cy="21237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Shape 547">
            <a:extLst>
              <a:ext uri="{FF2B5EF4-FFF2-40B4-BE49-F238E27FC236}">
                <a16:creationId xmlns:a16="http://schemas.microsoft.com/office/drawing/2014/main" id="{23BF5D9E-E3E5-45FB-AD4E-A1789689B2A8}"/>
              </a:ext>
            </a:extLst>
          </p:cNvPr>
          <p:cNvCxnSpPr>
            <a:cxnSpLocks/>
            <a:stCxn id="9" idx="0"/>
            <a:endCxn id="44" idx="1"/>
          </p:cNvCxnSpPr>
          <p:nvPr/>
        </p:nvCxnSpPr>
        <p:spPr>
          <a:xfrm rot="5400000" flipH="1" flipV="1">
            <a:off x="4389886" y="989590"/>
            <a:ext cx="333352" cy="258064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hape 547">
            <a:extLst>
              <a:ext uri="{FF2B5EF4-FFF2-40B4-BE49-F238E27FC236}">
                <a16:creationId xmlns:a16="http://schemas.microsoft.com/office/drawing/2014/main" id="{F4A1BD6A-D269-4273-A1CC-AD4FC245A319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 flipV="1">
            <a:off x="1755493" y="2569890"/>
            <a:ext cx="1373645" cy="67460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hape 547">
            <a:extLst>
              <a:ext uri="{FF2B5EF4-FFF2-40B4-BE49-F238E27FC236}">
                <a16:creationId xmlns:a16="http://schemas.microsoft.com/office/drawing/2014/main" id="{0C5D2290-41C1-4F8B-86AE-5604005A71EE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6152007" y="2113238"/>
            <a:ext cx="3672524" cy="146693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9A1AA41-5082-4CB0-997D-9CC7D7D02CF1}"/>
              </a:ext>
            </a:extLst>
          </p:cNvPr>
          <p:cNvCxnSpPr>
            <a:cxnSpLocks/>
            <a:stCxn id="38" idx="2"/>
            <a:endCxn id="51" idx="2"/>
          </p:cNvCxnSpPr>
          <p:nvPr/>
        </p:nvCxnSpPr>
        <p:spPr>
          <a:xfrm rot="16200000" flipH="1">
            <a:off x="5622177" y="-635986"/>
            <a:ext cx="335670" cy="8343238"/>
          </a:xfrm>
          <a:prstGeom prst="curvedConnector3">
            <a:avLst>
              <a:gd name="adj1" fmla="val 16810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C1E283AE-B683-4460-A4B8-C5955698E319}"/>
              </a:ext>
            </a:extLst>
          </p:cNvPr>
          <p:cNvSpPr/>
          <p:nvPr/>
        </p:nvSpPr>
        <p:spPr>
          <a:xfrm>
            <a:off x="1507106" y="4119265"/>
            <a:ext cx="3305726" cy="1163290"/>
          </a:xfrm>
          <a:prstGeom prst="wedgeRectCallout">
            <a:avLst>
              <a:gd name="adj1" fmla="val -20370"/>
              <a:gd name="adj2" fmla="val -63986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total order across all </a:t>
            </a:r>
          </a:p>
          <a:p>
            <a:pPr algn="ctr"/>
            <a:r>
              <a:rPr lang="en-US" dirty="0"/>
              <a:t>geo-replicated clusters.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1F3B53-3F83-4CAE-A259-492EECF9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Geo-replicated “CP” databases</a:t>
            </a:r>
          </a:p>
        </p:txBody>
      </p:sp>
      <p:sp>
        <p:nvSpPr>
          <p:cNvPr id="91" name="Speech Bubble: Rectangle 90">
            <a:extLst>
              <a:ext uri="{FF2B5EF4-FFF2-40B4-BE49-F238E27FC236}">
                <a16:creationId xmlns:a16="http://schemas.microsoft.com/office/drawing/2014/main" id="{53C7B4C5-37E9-4BDC-967E-AC8A660AD7CF}"/>
              </a:ext>
            </a:extLst>
          </p:cNvPr>
          <p:cNvSpPr/>
          <p:nvPr/>
        </p:nvSpPr>
        <p:spPr>
          <a:xfrm>
            <a:off x="7635302" y="4073727"/>
            <a:ext cx="3305726" cy="1163290"/>
          </a:xfrm>
          <a:prstGeom prst="wedgeRectCallout">
            <a:avLst>
              <a:gd name="adj1" fmla="val 21129"/>
              <a:gd name="adj2" fmla="val -62482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order with an elected leader node per cluster.</a:t>
            </a:r>
          </a:p>
        </p:txBody>
      </p:sp>
    </p:spTree>
    <p:extLst>
      <p:ext uri="{BB962C8B-B14F-4D97-AF65-F5344CB8AC3E}">
        <p14:creationId xmlns:p14="http://schemas.microsoft.com/office/powerpoint/2010/main" val="286512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9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message delivery</a:t>
            </a:r>
          </a:p>
        </p:txBody>
      </p:sp>
      <p:grpSp>
        <p:nvGrpSpPr>
          <p:cNvPr id="29" name="Shape 559">
            <a:extLst>
              <a:ext uri="{FF2B5EF4-FFF2-40B4-BE49-F238E27FC236}">
                <a16:creationId xmlns:a16="http://schemas.microsoft.com/office/drawing/2014/main" id="{779BD0C5-15F2-49B9-B7A8-E29D2A972C1A}"/>
              </a:ext>
            </a:extLst>
          </p:cNvPr>
          <p:cNvGrpSpPr/>
          <p:nvPr/>
        </p:nvGrpSpPr>
        <p:grpSpPr>
          <a:xfrm>
            <a:off x="2713698" y="2963359"/>
            <a:ext cx="502920" cy="502920"/>
            <a:chOff x="433514" y="2354433"/>
            <a:chExt cx="502920" cy="502920"/>
          </a:xfrm>
        </p:grpSpPr>
        <p:sp>
          <p:nvSpPr>
            <p:cNvPr id="30" name="Shape 560">
              <a:extLst>
                <a:ext uri="{FF2B5EF4-FFF2-40B4-BE49-F238E27FC236}">
                  <a16:creationId xmlns:a16="http://schemas.microsoft.com/office/drawing/2014/main" id="{331382D5-3B67-48F2-8EE1-F49C50FC8DC1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" name="Shape 561">
              <a:extLst>
                <a:ext uri="{FF2B5EF4-FFF2-40B4-BE49-F238E27FC236}">
                  <a16:creationId xmlns:a16="http://schemas.microsoft.com/office/drawing/2014/main" id="{7D1DEF46-69CA-468E-8A91-D599BD56E34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" name="Shape 559">
            <a:extLst>
              <a:ext uri="{FF2B5EF4-FFF2-40B4-BE49-F238E27FC236}">
                <a16:creationId xmlns:a16="http://schemas.microsoft.com/office/drawing/2014/main" id="{04FC69B0-FD2F-4A19-8E29-E494C4F49130}"/>
              </a:ext>
            </a:extLst>
          </p:cNvPr>
          <p:cNvGrpSpPr/>
          <p:nvPr/>
        </p:nvGrpSpPr>
        <p:grpSpPr>
          <a:xfrm>
            <a:off x="3539322" y="1951304"/>
            <a:ext cx="502920" cy="502920"/>
            <a:chOff x="433514" y="2354433"/>
            <a:chExt cx="502920" cy="502920"/>
          </a:xfrm>
        </p:grpSpPr>
        <p:sp>
          <p:nvSpPr>
            <p:cNvPr id="36" name="Shape 560">
              <a:extLst>
                <a:ext uri="{FF2B5EF4-FFF2-40B4-BE49-F238E27FC236}">
                  <a16:creationId xmlns:a16="http://schemas.microsoft.com/office/drawing/2014/main" id="{B35BC162-1FAC-479C-8704-83DEFB16C811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" name="Shape 561">
              <a:extLst>
                <a:ext uri="{FF2B5EF4-FFF2-40B4-BE49-F238E27FC236}">
                  <a16:creationId xmlns:a16="http://schemas.microsoft.com/office/drawing/2014/main" id="{B7F65607-4D8B-41AD-8C0F-D060C66CB76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Shape 559">
            <a:extLst>
              <a:ext uri="{FF2B5EF4-FFF2-40B4-BE49-F238E27FC236}">
                <a16:creationId xmlns:a16="http://schemas.microsoft.com/office/drawing/2014/main" id="{FDD1202E-D8FD-426C-9E89-85DDB6F9E0D5}"/>
              </a:ext>
            </a:extLst>
          </p:cNvPr>
          <p:cNvGrpSpPr/>
          <p:nvPr/>
        </p:nvGrpSpPr>
        <p:grpSpPr>
          <a:xfrm>
            <a:off x="3575897" y="3914749"/>
            <a:ext cx="502920" cy="502920"/>
            <a:chOff x="433514" y="2354433"/>
            <a:chExt cx="502920" cy="502920"/>
          </a:xfrm>
        </p:grpSpPr>
        <p:sp>
          <p:nvSpPr>
            <p:cNvPr id="40" name="Shape 560">
              <a:extLst>
                <a:ext uri="{FF2B5EF4-FFF2-40B4-BE49-F238E27FC236}">
                  <a16:creationId xmlns:a16="http://schemas.microsoft.com/office/drawing/2014/main" id="{3709E58F-A461-4352-9F39-3F02444728B1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" name="Shape 561">
              <a:extLst>
                <a:ext uri="{FF2B5EF4-FFF2-40B4-BE49-F238E27FC236}">
                  <a16:creationId xmlns:a16="http://schemas.microsoft.com/office/drawing/2014/main" id="{2408FD16-6102-4148-ABDB-994CA10030D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Shape 559">
            <a:extLst>
              <a:ext uri="{FF2B5EF4-FFF2-40B4-BE49-F238E27FC236}">
                <a16:creationId xmlns:a16="http://schemas.microsoft.com/office/drawing/2014/main" id="{285DCB4F-9D6C-4DD7-BA59-1F30D76039FA}"/>
              </a:ext>
            </a:extLst>
          </p:cNvPr>
          <p:cNvGrpSpPr/>
          <p:nvPr/>
        </p:nvGrpSpPr>
        <p:grpSpPr>
          <a:xfrm>
            <a:off x="4431248" y="2957558"/>
            <a:ext cx="502920" cy="502920"/>
            <a:chOff x="433514" y="2354433"/>
            <a:chExt cx="502920" cy="502920"/>
          </a:xfrm>
        </p:grpSpPr>
        <p:sp>
          <p:nvSpPr>
            <p:cNvPr id="44" name="Shape 560">
              <a:extLst>
                <a:ext uri="{FF2B5EF4-FFF2-40B4-BE49-F238E27FC236}">
                  <a16:creationId xmlns:a16="http://schemas.microsoft.com/office/drawing/2014/main" id="{249FBC4A-F111-441F-9DB6-0393C0467B65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" name="Shape 561">
              <a:extLst>
                <a:ext uri="{FF2B5EF4-FFF2-40B4-BE49-F238E27FC236}">
                  <a16:creationId xmlns:a16="http://schemas.microsoft.com/office/drawing/2014/main" id="{6AA473E8-EC7C-4AD7-9966-A6D1C9D8B26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" name="Shape 547">
            <a:extLst>
              <a:ext uri="{FF2B5EF4-FFF2-40B4-BE49-F238E27FC236}">
                <a16:creationId xmlns:a16="http://schemas.microsoft.com/office/drawing/2014/main" id="{00989191-6E3D-45A6-B878-04ACB65F696E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>
            <a:off x="3790782" y="2454224"/>
            <a:ext cx="891925" cy="5399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4F8048FA-D207-4B6A-87CC-E26DE3365DCA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 flipH="1">
            <a:off x="2965158" y="2454224"/>
            <a:ext cx="825624" cy="5091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hape 547">
            <a:extLst>
              <a:ext uri="{FF2B5EF4-FFF2-40B4-BE49-F238E27FC236}">
                <a16:creationId xmlns:a16="http://schemas.microsoft.com/office/drawing/2014/main" id="{2FF1E304-4873-41C4-ABFD-2933C6C8C405}"/>
              </a:ext>
            </a:extLst>
          </p:cNvPr>
          <p:cNvCxnSpPr>
            <a:cxnSpLocks/>
            <a:stCxn id="30" idx="2"/>
            <a:endCxn id="40" idx="1"/>
          </p:cNvCxnSpPr>
          <p:nvPr/>
        </p:nvCxnSpPr>
        <p:spPr>
          <a:xfrm>
            <a:off x="2965158" y="3466279"/>
            <a:ext cx="610739" cy="6999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FC5AAD81-5030-412A-97A9-BBA42FF8D5A1}"/>
              </a:ext>
            </a:extLst>
          </p:cNvPr>
          <p:cNvCxnSpPr>
            <a:cxnSpLocks/>
            <a:stCxn id="44" idx="2"/>
            <a:endCxn id="40" idx="3"/>
          </p:cNvCxnSpPr>
          <p:nvPr/>
        </p:nvCxnSpPr>
        <p:spPr>
          <a:xfrm flipH="1">
            <a:off x="4078817" y="3460478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50" name="Shape 559">
            <a:extLst>
              <a:ext uri="{FF2B5EF4-FFF2-40B4-BE49-F238E27FC236}">
                <a16:creationId xmlns:a16="http://schemas.microsoft.com/office/drawing/2014/main" id="{47B9FB68-6D67-4811-AB8D-A60D2A7523E4}"/>
              </a:ext>
            </a:extLst>
          </p:cNvPr>
          <p:cNvGrpSpPr/>
          <p:nvPr/>
        </p:nvGrpSpPr>
        <p:grpSpPr>
          <a:xfrm>
            <a:off x="2073731" y="3914749"/>
            <a:ext cx="502920" cy="502920"/>
            <a:chOff x="433514" y="2354433"/>
            <a:chExt cx="502920" cy="502920"/>
          </a:xfrm>
        </p:grpSpPr>
        <p:sp>
          <p:nvSpPr>
            <p:cNvPr id="51" name="Shape 560">
              <a:extLst>
                <a:ext uri="{FF2B5EF4-FFF2-40B4-BE49-F238E27FC236}">
                  <a16:creationId xmlns:a16="http://schemas.microsoft.com/office/drawing/2014/main" id="{51DF9E43-B873-45FB-B00A-11538677C60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2" name="Shape 561">
              <a:extLst>
                <a:ext uri="{FF2B5EF4-FFF2-40B4-BE49-F238E27FC236}">
                  <a16:creationId xmlns:a16="http://schemas.microsoft.com/office/drawing/2014/main" id="{B86B1652-C1D5-4B38-A69B-F30812B4127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" name="Shape 547">
            <a:extLst>
              <a:ext uri="{FF2B5EF4-FFF2-40B4-BE49-F238E27FC236}">
                <a16:creationId xmlns:a16="http://schemas.microsoft.com/office/drawing/2014/main" id="{FC574516-2DBD-4E35-BBF3-BD74E2A98FC1}"/>
              </a:ext>
            </a:extLst>
          </p:cNvPr>
          <p:cNvCxnSpPr>
            <a:cxnSpLocks/>
            <a:stCxn id="30" idx="2"/>
            <a:endCxn id="52" idx="3"/>
          </p:cNvCxnSpPr>
          <p:nvPr/>
        </p:nvCxnSpPr>
        <p:spPr>
          <a:xfrm flipH="1">
            <a:off x="2540073" y="3466279"/>
            <a:ext cx="425085" cy="69992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hape 547">
            <a:extLst>
              <a:ext uri="{FF2B5EF4-FFF2-40B4-BE49-F238E27FC236}">
                <a16:creationId xmlns:a16="http://schemas.microsoft.com/office/drawing/2014/main" id="{4B6E2BDE-4F43-49E9-BEF5-32D7FF2A8903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>
            <a:off x="3790782" y="2454224"/>
            <a:ext cx="36574" cy="14971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hape 547">
            <a:extLst>
              <a:ext uri="{FF2B5EF4-FFF2-40B4-BE49-F238E27FC236}">
                <a16:creationId xmlns:a16="http://schemas.microsoft.com/office/drawing/2014/main" id="{2FC80043-2563-4C14-8406-AA94149059CD}"/>
              </a:ext>
            </a:extLst>
          </p:cNvPr>
          <p:cNvCxnSpPr>
            <a:cxnSpLocks/>
            <a:stCxn id="40" idx="1"/>
            <a:endCxn id="52" idx="3"/>
          </p:cNvCxnSpPr>
          <p:nvPr/>
        </p:nvCxnSpPr>
        <p:spPr>
          <a:xfrm flipH="1" flipV="1">
            <a:off x="2540073" y="4166208"/>
            <a:ext cx="1035824" cy="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56" name="Shape 559">
            <a:extLst>
              <a:ext uri="{FF2B5EF4-FFF2-40B4-BE49-F238E27FC236}">
                <a16:creationId xmlns:a16="http://schemas.microsoft.com/office/drawing/2014/main" id="{B261EEF0-8C54-424A-BD62-A67AE2D7E87B}"/>
              </a:ext>
            </a:extLst>
          </p:cNvPr>
          <p:cNvGrpSpPr/>
          <p:nvPr/>
        </p:nvGrpSpPr>
        <p:grpSpPr>
          <a:xfrm>
            <a:off x="7273148" y="2932585"/>
            <a:ext cx="502920" cy="502920"/>
            <a:chOff x="433514" y="2354433"/>
            <a:chExt cx="502920" cy="502920"/>
          </a:xfrm>
        </p:grpSpPr>
        <p:sp>
          <p:nvSpPr>
            <p:cNvPr id="57" name="Shape 560">
              <a:extLst>
                <a:ext uri="{FF2B5EF4-FFF2-40B4-BE49-F238E27FC236}">
                  <a16:creationId xmlns:a16="http://schemas.microsoft.com/office/drawing/2014/main" id="{BD44673B-CFA3-4309-A95E-215D9E4ABC9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8" name="Shape 561">
              <a:extLst>
                <a:ext uri="{FF2B5EF4-FFF2-40B4-BE49-F238E27FC236}">
                  <a16:creationId xmlns:a16="http://schemas.microsoft.com/office/drawing/2014/main" id="{9B94234C-8FC3-4405-AF79-304210CBD86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Shape 559">
            <a:extLst>
              <a:ext uri="{FF2B5EF4-FFF2-40B4-BE49-F238E27FC236}">
                <a16:creationId xmlns:a16="http://schemas.microsoft.com/office/drawing/2014/main" id="{4CD432B3-5B80-41DB-B91C-96C5F0320CBB}"/>
              </a:ext>
            </a:extLst>
          </p:cNvPr>
          <p:cNvGrpSpPr/>
          <p:nvPr/>
        </p:nvGrpSpPr>
        <p:grpSpPr>
          <a:xfrm>
            <a:off x="8098772" y="1920530"/>
            <a:ext cx="502920" cy="502920"/>
            <a:chOff x="433514" y="2354433"/>
            <a:chExt cx="502920" cy="502920"/>
          </a:xfrm>
        </p:grpSpPr>
        <p:sp>
          <p:nvSpPr>
            <p:cNvPr id="60" name="Shape 560">
              <a:extLst>
                <a:ext uri="{FF2B5EF4-FFF2-40B4-BE49-F238E27FC236}">
                  <a16:creationId xmlns:a16="http://schemas.microsoft.com/office/drawing/2014/main" id="{E3D509D8-D517-4FAF-B668-CEBC4888C17C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1" name="Shape 561">
              <a:extLst>
                <a:ext uri="{FF2B5EF4-FFF2-40B4-BE49-F238E27FC236}">
                  <a16:creationId xmlns:a16="http://schemas.microsoft.com/office/drawing/2014/main" id="{B36C9873-5CAA-495E-B590-66212B084D1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Shape 559">
            <a:extLst>
              <a:ext uri="{FF2B5EF4-FFF2-40B4-BE49-F238E27FC236}">
                <a16:creationId xmlns:a16="http://schemas.microsoft.com/office/drawing/2014/main" id="{BEB5BC7A-5D1D-4652-AA50-6AC8FBF49D38}"/>
              </a:ext>
            </a:extLst>
          </p:cNvPr>
          <p:cNvGrpSpPr/>
          <p:nvPr/>
        </p:nvGrpSpPr>
        <p:grpSpPr>
          <a:xfrm>
            <a:off x="8135347" y="3883975"/>
            <a:ext cx="502920" cy="502920"/>
            <a:chOff x="433514" y="2354433"/>
            <a:chExt cx="502920" cy="502920"/>
          </a:xfrm>
        </p:grpSpPr>
        <p:sp>
          <p:nvSpPr>
            <p:cNvPr id="63" name="Shape 560">
              <a:extLst>
                <a:ext uri="{FF2B5EF4-FFF2-40B4-BE49-F238E27FC236}">
                  <a16:creationId xmlns:a16="http://schemas.microsoft.com/office/drawing/2014/main" id="{F575CEC2-D5B9-49AD-B627-4138AB691AC9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4" name="Shape 561">
              <a:extLst>
                <a:ext uri="{FF2B5EF4-FFF2-40B4-BE49-F238E27FC236}">
                  <a16:creationId xmlns:a16="http://schemas.microsoft.com/office/drawing/2014/main" id="{37D16321-B1C3-46B6-8C30-15245FED1A2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Shape 559">
            <a:extLst>
              <a:ext uri="{FF2B5EF4-FFF2-40B4-BE49-F238E27FC236}">
                <a16:creationId xmlns:a16="http://schemas.microsoft.com/office/drawing/2014/main" id="{84AE3FF5-20AB-4474-8896-54CB1932423A}"/>
              </a:ext>
            </a:extLst>
          </p:cNvPr>
          <p:cNvGrpSpPr/>
          <p:nvPr/>
        </p:nvGrpSpPr>
        <p:grpSpPr>
          <a:xfrm>
            <a:off x="8990698" y="2926784"/>
            <a:ext cx="502920" cy="502920"/>
            <a:chOff x="433514" y="2354433"/>
            <a:chExt cx="502920" cy="502920"/>
          </a:xfrm>
        </p:grpSpPr>
        <p:sp>
          <p:nvSpPr>
            <p:cNvPr id="66" name="Shape 560">
              <a:extLst>
                <a:ext uri="{FF2B5EF4-FFF2-40B4-BE49-F238E27FC236}">
                  <a16:creationId xmlns:a16="http://schemas.microsoft.com/office/drawing/2014/main" id="{82720B4F-E24A-4196-A123-1FEB940505F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7" name="Shape 561">
              <a:extLst>
                <a:ext uri="{FF2B5EF4-FFF2-40B4-BE49-F238E27FC236}">
                  <a16:creationId xmlns:a16="http://schemas.microsoft.com/office/drawing/2014/main" id="{B5905A9A-731C-4196-86FE-03C2665E7BE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8" name="Shape 547">
            <a:extLst>
              <a:ext uri="{FF2B5EF4-FFF2-40B4-BE49-F238E27FC236}">
                <a16:creationId xmlns:a16="http://schemas.microsoft.com/office/drawing/2014/main" id="{3D6794B8-E359-436F-BBD2-EB98EE3C97CD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8350232" y="2423450"/>
            <a:ext cx="891925" cy="53990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hape 547">
            <a:extLst>
              <a:ext uri="{FF2B5EF4-FFF2-40B4-BE49-F238E27FC236}">
                <a16:creationId xmlns:a16="http://schemas.microsoft.com/office/drawing/2014/main" id="{2F9EC196-DBB2-461E-8564-7AF30DD453B9}"/>
              </a:ext>
            </a:extLst>
          </p:cNvPr>
          <p:cNvCxnSpPr>
            <a:cxnSpLocks/>
            <a:stCxn id="60" idx="2"/>
            <a:endCxn id="57" idx="0"/>
          </p:cNvCxnSpPr>
          <p:nvPr/>
        </p:nvCxnSpPr>
        <p:spPr>
          <a:xfrm flipH="1">
            <a:off x="7524608" y="2423450"/>
            <a:ext cx="825624" cy="50913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hape 547">
            <a:extLst>
              <a:ext uri="{FF2B5EF4-FFF2-40B4-BE49-F238E27FC236}">
                <a16:creationId xmlns:a16="http://schemas.microsoft.com/office/drawing/2014/main" id="{BCC99A73-0DE2-4DF0-B476-0FF7C7D4529C}"/>
              </a:ext>
            </a:extLst>
          </p:cNvPr>
          <p:cNvCxnSpPr>
            <a:cxnSpLocks/>
            <a:stCxn id="57" idx="2"/>
            <a:endCxn id="63" idx="1"/>
          </p:cNvCxnSpPr>
          <p:nvPr/>
        </p:nvCxnSpPr>
        <p:spPr>
          <a:xfrm>
            <a:off x="7524608" y="3435505"/>
            <a:ext cx="610739" cy="6999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hape 547">
            <a:extLst>
              <a:ext uri="{FF2B5EF4-FFF2-40B4-BE49-F238E27FC236}">
                <a16:creationId xmlns:a16="http://schemas.microsoft.com/office/drawing/2014/main" id="{3F032944-EA64-40B8-949E-F1529C95096F}"/>
              </a:ext>
            </a:extLst>
          </p:cNvPr>
          <p:cNvCxnSpPr>
            <a:cxnSpLocks/>
            <a:stCxn id="66" idx="2"/>
            <a:endCxn id="63" idx="3"/>
          </p:cNvCxnSpPr>
          <p:nvPr/>
        </p:nvCxnSpPr>
        <p:spPr>
          <a:xfrm flipH="1">
            <a:off x="8638267" y="3429704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72" name="Shape 559">
            <a:extLst>
              <a:ext uri="{FF2B5EF4-FFF2-40B4-BE49-F238E27FC236}">
                <a16:creationId xmlns:a16="http://schemas.microsoft.com/office/drawing/2014/main" id="{8DC2F0FE-A202-4333-9E05-47FE80DD3573}"/>
              </a:ext>
            </a:extLst>
          </p:cNvPr>
          <p:cNvGrpSpPr/>
          <p:nvPr/>
        </p:nvGrpSpPr>
        <p:grpSpPr>
          <a:xfrm>
            <a:off x="6633181" y="3883975"/>
            <a:ext cx="502920" cy="502920"/>
            <a:chOff x="433514" y="2354433"/>
            <a:chExt cx="502920" cy="502920"/>
          </a:xfrm>
        </p:grpSpPr>
        <p:sp>
          <p:nvSpPr>
            <p:cNvPr id="73" name="Shape 560">
              <a:extLst>
                <a:ext uri="{FF2B5EF4-FFF2-40B4-BE49-F238E27FC236}">
                  <a16:creationId xmlns:a16="http://schemas.microsoft.com/office/drawing/2014/main" id="{E08A7247-FF70-4BCB-B769-457343F61C50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4" name="Shape 561">
              <a:extLst>
                <a:ext uri="{FF2B5EF4-FFF2-40B4-BE49-F238E27FC236}">
                  <a16:creationId xmlns:a16="http://schemas.microsoft.com/office/drawing/2014/main" id="{3C63A8B1-BB2B-4D72-A154-F48E9D1553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5" name="Shape 547">
            <a:extLst>
              <a:ext uri="{FF2B5EF4-FFF2-40B4-BE49-F238E27FC236}">
                <a16:creationId xmlns:a16="http://schemas.microsoft.com/office/drawing/2014/main" id="{5B942C9F-C484-482E-8F37-0080AF0B3FBE}"/>
              </a:ext>
            </a:extLst>
          </p:cNvPr>
          <p:cNvCxnSpPr>
            <a:cxnSpLocks/>
            <a:stCxn id="57" idx="2"/>
            <a:endCxn id="74" idx="3"/>
          </p:cNvCxnSpPr>
          <p:nvPr/>
        </p:nvCxnSpPr>
        <p:spPr>
          <a:xfrm flipH="1">
            <a:off x="7099523" y="3435505"/>
            <a:ext cx="425085" cy="69992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hape 547">
            <a:extLst>
              <a:ext uri="{FF2B5EF4-FFF2-40B4-BE49-F238E27FC236}">
                <a16:creationId xmlns:a16="http://schemas.microsoft.com/office/drawing/2014/main" id="{2FA94B7E-3F86-414C-BA02-ADC07ABBD73E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>
            <a:off x="8350232" y="2423450"/>
            <a:ext cx="36574" cy="149710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hape 547">
            <a:extLst>
              <a:ext uri="{FF2B5EF4-FFF2-40B4-BE49-F238E27FC236}">
                <a16:creationId xmlns:a16="http://schemas.microsoft.com/office/drawing/2014/main" id="{EC88A7E4-D02F-4799-BD54-D41C52AEAC5A}"/>
              </a:ext>
            </a:extLst>
          </p:cNvPr>
          <p:cNvCxnSpPr>
            <a:cxnSpLocks/>
            <a:stCxn id="63" idx="1"/>
            <a:endCxn id="74" idx="3"/>
          </p:cNvCxnSpPr>
          <p:nvPr/>
        </p:nvCxnSpPr>
        <p:spPr>
          <a:xfrm flipH="1" flipV="1">
            <a:off x="7099523" y="4135434"/>
            <a:ext cx="1035824" cy="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D75581F9-1485-4A88-991D-70EABC4B34DE}"/>
              </a:ext>
            </a:extLst>
          </p:cNvPr>
          <p:cNvSpPr/>
          <p:nvPr/>
        </p:nvSpPr>
        <p:spPr>
          <a:xfrm>
            <a:off x="2930799" y="1663345"/>
            <a:ext cx="4327125" cy="1163290"/>
          </a:xfrm>
          <a:prstGeom prst="wedgeRectCallout">
            <a:avLst>
              <a:gd name="adj1" fmla="val 20694"/>
              <a:gd name="adj2" fmla="val 68368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Lazily compute a spanning tree as messages are being sent – repair tree when necessary.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DAEB85-CDFD-406C-9FF7-9F8F755BECF3}"/>
              </a:ext>
            </a:extLst>
          </p:cNvPr>
          <p:cNvCxnSpPr>
            <a:cxnSpLocks/>
          </p:cNvCxnSpPr>
          <p:nvPr/>
        </p:nvCxnSpPr>
        <p:spPr>
          <a:xfrm>
            <a:off x="5409833" y="3214817"/>
            <a:ext cx="1436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FC511E57-187E-4690-93E0-4BD5BAAA2992}"/>
              </a:ext>
            </a:extLst>
          </p:cNvPr>
          <p:cNvSpPr/>
          <p:nvPr/>
        </p:nvSpPr>
        <p:spPr>
          <a:xfrm>
            <a:off x="7136101" y="4855634"/>
            <a:ext cx="4327125" cy="1163290"/>
          </a:xfrm>
          <a:prstGeom prst="wedgeRectCallout">
            <a:avLst>
              <a:gd name="adj1" fmla="val -21006"/>
              <a:gd name="adj2" fmla="val -64736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 are “forwarded” through tree links  for best-effort any-to-any messaging.</a:t>
            </a:r>
          </a:p>
        </p:txBody>
      </p:sp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D4AB16A9-28FD-47F0-B45E-01CD67BB2845}"/>
              </a:ext>
            </a:extLst>
          </p:cNvPr>
          <p:cNvSpPr/>
          <p:nvPr/>
        </p:nvSpPr>
        <p:spPr>
          <a:xfrm>
            <a:off x="1053055" y="4858336"/>
            <a:ext cx="4327125" cy="1163290"/>
          </a:xfrm>
          <a:prstGeom prst="wedgeRectCallout">
            <a:avLst>
              <a:gd name="adj1" fmla="val -21006"/>
              <a:gd name="adj2" fmla="val -64736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 can only message nodes actively directly connected.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EDB9639-1371-45E7-B47A-160D40722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34" y="744185"/>
            <a:ext cx="1023525" cy="102352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572363A-6835-43F8-9921-552C09336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524922"/>
            <a:ext cx="614109" cy="6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X-bot: oracle optimized overlays</a:t>
            </a:r>
          </a:p>
        </p:txBody>
      </p:sp>
      <p:grpSp>
        <p:nvGrpSpPr>
          <p:cNvPr id="29" name="Shape 559">
            <a:extLst>
              <a:ext uri="{FF2B5EF4-FFF2-40B4-BE49-F238E27FC236}">
                <a16:creationId xmlns:a16="http://schemas.microsoft.com/office/drawing/2014/main" id="{779BD0C5-15F2-49B9-B7A8-E29D2A972C1A}"/>
              </a:ext>
            </a:extLst>
          </p:cNvPr>
          <p:cNvGrpSpPr/>
          <p:nvPr/>
        </p:nvGrpSpPr>
        <p:grpSpPr>
          <a:xfrm>
            <a:off x="2713698" y="2963359"/>
            <a:ext cx="502920" cy="502920"/>
            <a:chOff x="433514" y="2354433"/>
            <a:chExt cx="502920" cy="502920"/>
          </a:xfrm>
        </p:grpSpPr>
        <p:sp>
          <p:nvSpPr>
            <p:cNvPr id="30" name="Shape 560">
              <a:extLst>
                <a:ext uri="{FF2B5EF4-FFF2-40B4-BE49-F238E27FC236}">
                  <a16:creationId xmlns:a16="http://schemas.microsoft.com/office/drawing/2014/main" id="{331382D5-3B67-48F2-8EE1-F49C50FC8DC1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" name="Shape 561">
              <a:extLst>
                <a:ext uri="{FF2B5EF4-FFF2-40B4-BE49-F238E27FC236}">
                  <a16:creationId xmlns:a16="http://schemas.microsoft.com/office/drawing/2014/main" id="{7D1DEF46-69CA-468E-8A91-D599BD56E34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" name="Shape 559">
            <a:extLst>
              <a:ext uri="{FF2B5EF4-FFF2-40B4-BE49-F238E27FC236}">
                <a16:creationId xmlns:a16="http://schemas.microsoft.com/office/drawing/2014/main" id="{04FC69B0-FD2F-4A19-8E29-E494C4F49130}"/>
              </a:ext>
            </a:extLst>
          </p:cNvPr>
          <p:cNvGrpSpPr/>
          <p:nvPr/>
        </p:nvGrpSpPr>
        <p:grpSpPr>
          <a:xfrm>
            <a:off x="3539322" y="1951304"/>
            <a:ext cx="502920" cy="502920"/>
            <a:chOff x="433514" y="2354433"/>
            <a:chExt cx="502920" cy="502920"/>
          </a:xfrm>
        </p:grpSpPr>
        <p:sp>
          <p:nvSpPr>
            <p:cNvPr id="36" name="Shape 560">
              <a:extLst>
                <a:ext uri="{FF2B5EF4-FFF2-40B4-BE49-F238E27FC236}">
                  <a16:creationId xmlns:a16="http://schemas.microsoft.com/office/drawing/2014/main" id="{B35BC162-1FAC-479C-8704-83DEFB16C811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" name="Shape 561">
              <a:extLst>
                <a:ext uri="{FF2B5EF4-FFF2-40B4-BE49-F238E27FC236}">
                  <a16:creationId xmlns:a16="http://schemas.microsoft.com/office/drawing/2014/main" id="{B7F65607-4D8B-41AD-8C0F-D060C66CB76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Shape 559">
            <a:extLst>
              <a:ext uri="{FF2B5EF4-FFF2-40B4-BE49-F238E27FC236}">
                <a16:creationId xmlns:a16="http://schemas.microsoft.com/office/drawing/2014/main" id="{FDD1202E-D8FD-426C-9E89-85DDB6F9E0D5}"/>
              </a:ext>
            </a:extLst>
          </p:cNvPr>
          <p:cNvGrpSpPr/>
          <p:nvPr/>
        </p:nvGrpSpPr>
        <p:grpSpPr>
          <a:xfrm>
            <a:off x="3575897" y="3914749"/>
            <a:ext cx="502920" cy="502920"/>
            <a:chOff x="433514" y="2354433"/>
            <a:chExt cx="502920" cy="502920"/>
          </a:xfrm>
        </p:grpSpPr>
        <p:sp>
          <p:nvSpPr>
            <p:cNvPr id="40" name="Shape 560">
              <a:extLst>
                <a:ext uri="{FF2B5EF4-FFF2-40B4-BE49-F238E27FC236}">
                  <a16:creationId xmlns:a16="http://schemas.microsoft.com/office/drawing/2014/main" id="{3709E58F-A461-4352-9F39-3F02444728B1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" name="Shape 561">
              <a:extLst>
                <a:ext uri="{FF2B5EF4-FFF2-40B4-BE49-F238E27FC236}">
                  <a16:creationId xmlns:a16="http://schemas.microsoft.com/office/drawing/2014/main" id="{2408FD16-6102-4148-ABDB-994CA10030D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Shape 559">
            <a:extLst>
              <a:ext uri="{FF2B5EF4-FFF2-40B4-BE49-F238E27FC236}">
                <a16:creationId xmlns:a16="http://schemas.microsoft.com/office/drawing/2014/main" id="{285DCB4F-9D6C-4DD7-BA59-1F30D76039FA}"/>
              </a:ext>
            </a:extLst>
          </p:cNvPr>
          <p:cNvGrpSpPr/>
          <p:nvPr/>
        </p:nvGrpSpPr>
        <p:grpSpPr>
          <a:xfrm>
            <a:off x="4431248" y="2957558"/>
            <a:ext cx="502920" cy="502920"/>
            <a:chOff x="433514" y="2354433"/>
            <a:chExt cx="502920" cy="502920"/>
          </a:xfrm>
        </p:grpSpPr>
        <p:sp>
          <p:nvSpPr>
            <p:cNvPr id="44" name="Shape 560">
              <a:extLst>
                <a:ext uri="{FF2B5EF4-FFF2-40B4-BE49-F238E27FC236}">
                  <a16:creationId xmlns:a16="http://schemas.microsoft.com/office/drawing/2014/main" id="{249FBC4A-F111-441F-9DB6-0393C0467B65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" name="Shape 561">
              <a:extLst>
                <a:ext uri="{FF2B5EF4-FFF2-40B4-BE49-F238E27FC236}">
                  <a16:creationId xmlns:a16="http://schemas.microsoft.com/office/drawing/2014/main" id="{6AA473E8-EC7C-4AD7-9966-A6D1C9D8B26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" name="Shape 547">
            <a:extLst>
              <a:ext uri="{FF2B5EF4-FFF2-40B4-BE49-F238E27FC236}">
                <a16:creationId xmlns:a16="http://schemas.microsoft.com/office/drawing/2014/main" id="{00989191-6E3D-45A6-B878-04ACB65F696E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>
            <a:off x="3790782" y="2454224"/>
            <a:ext cx="891925" cy="5399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4F8048FA-D207-4B6A-87CC-E26DE3365DCA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 flipH="1">
            <a:off x="2965158" y="2454224"/>
            <a:ext cx="825624" cy="5091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hape 547">
            <a:extLst>
              <a:ext uri="{FF2B5EF4-FFF2-40B4-BE49-F238E27FC236}">
                <a16:creationId xmlns:a16="http://schemas.microsoft.com/office/drawing/2014/main" id="{2FF1E304-4873-41C4-ABFD-2933C6C8C405}"/>
              </a:ext>
            </a:extLst>
          </p:cNvPr>
          <p:cNvCxnSpPr>
            <a:cxnSpLocks/>
            <a:stCxn id="30" idx="2"/>
            <a:endCxn id="40" idx="1"/>
          </p:cNvCxnSpPr>
          <p:nvPr/>
        </p:nvCxnSpPr>
        <p:spPr>
          <a:xfrm>
            <a:off x="2965158" y="3466279"/>
            <a:ext cx="610739" cy="6999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FC5AAD81-5030-412A-97A9-BBA42FF8D5A1}"/>
              </a:ext>
            </a:extLst>
          </p:cNvPr>
          <p:cNvCxnSpPr>
            <a:cxnSpLocks/>
            <a:stCxn id="44" idx="2"/>
            <a:endCxn id="40" idx="3"/>
          </p:cNvCxnSpPr>
          <p:nvPr/>
        </p:nvCxnSpPr>
        <p:spPr>
          <a:xfrm flipH="1">
            <a:off x="4078817" y="3460478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50" name="Shape 559">
            <a:extLst>
              <a:ext uri="{FF2B5EF4-FFF2-40B4-BE49-F238E27FC236}">
                <a16:creationId xmlns:a16="http://schemas.microsoft.com/office/drawing/2014/main" id="{47B9FB68-6D67-4811-AB8D-A60D2A7523E4}"/>
              </a:ext>
            </a:extLst>
          </p:cNvPr>
          <p:cNvGrpSpPr/>
          <p:nvPr/>
        </p:nvGrpSpPr>
        <p:grpSpPr>
          <a:xfrm>
            <a:off x="2073731" y="3914749"/>
            <a:ext cx="502920" cy="502920"/>
            <a:chOff x="433514" y="2354433"/>
            <a:chExt cx="502920" cy="502920"/>
          </a:xfrm>
        </p:grpSpPr>
        <p:sp>
          <p:nvSpPr>
            <p:cNvPr id="51" name="Shape 560">
              <a:extLst>
                <a:ext uri="{FF2B5EF4-FFF2-40B4-BE49-F238E27FC236}">
                  <a16:creationId xmlns:a16="http://schemas.microsoft.com/office/drawing/2014/main" id="{51DF9E43-B873-45FB-B00A-11538677C60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2" name="Shape 561">
              <a:extLst>
                <a:ext uri="{FF2B5EF4-FFF2-40B4-BE49-F238E27FC236}">
                  <a16:creationId xmlns:a16="http://schemas.microsoft.com/office/drawing/2014/main" id="{B86B1652-C1D5-4B38-A69B-F30812B4127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" name="Shape 547">
            <a:extLst>
              <a:ext uri="{FF2B5EF4-FFF2-40B4-BE49-F238E27FC236}">
                <a16:creationId xmlns:a16="http://schemas.microsoft.com/office/drawing/2014/main" id="{FC574516-2DBD-4E35-BBF3-BD74E2A98FC1}"/>
              </a:ext>
            </a:extLst>
          </p:cNvPr>
          <p:cNvCxnSpPr>
            <a:cxnSpLocks/>
            <a:stCxn id="30" idx="2"/>
            <a:endCxn id="52" idx="3"/>
          </p:cNvCxnSpPr>
          <p:nvPr/>
        </p:nvCxnSpPr>
        <p:spPr>
          <a:xfrm flipH="1">
            <a:off x="2540073" y="3466279"/>
            <a:ext cx="425085" cy="69992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hape 547">
            <a:extLst>
              <a:ext uri="{FF2B5EF4-FFF2-40B4-BE49-F238E27FC236}">
                <a16:creationId xmlns:a16="http://schemas.microsoft.com/office/drawing/2014/main" id="{4B6E2BDE-4F43-49E9-BEF5-32D7FF2A8903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>
            <a:off x="3790782" y="2454224"/>
            <a:ext cx="36574" cy="14971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hape 547">
            <a:extLst>
              <a:ext uri="{FF2B5EF4-FFF2-40B4-BE49-F238E27FC236}">
                <a16:creationId xmlns:a16="http://schemas.microsoft.com/office/drawing/2014/main" id="{2FC80043-2563-4C14-8406-AA94149059CD}"/>
              </a:ext>
            </a:extLst>
          </p:cNvPr>
          <p:cNvCxnSpPr>
            <a:cxnSpLocks/>
            <a:stCxn id="40" idx="1"/>
            <a:endCxn id="52" idx="3"/>
          </p:cNvCxnSpPr>
          <p:nvPr/>
        </p:nvCxnSpPr>
        <p:spPr>
          <a:xfrm flipH="1" flipV="1">
            <a:off x="2540073" y="4166208"/>
            <a:ext cx="1035824" cy="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56" name="Shape 559">
            <a:extLst>
              <a:ext uri="{FF2B5EF4-FFF2-40B4-BE49-F238E27FC236}">
                <a16:creationId xmlns:a16="http://schemas.microsoft.com/office/drawing/2014/main" id="{B261EEF0-8C54-424A-BD62-A67AE2D7E87B}"/>
              </a:ext>
            </a:extLst>
          </p:cNvPr>
          <p:cNvGrpSpPr/>
          <p:nvPr/>
        </p:nvGrpSpPr>
        <p:grpSpPr>
          <a:xfrm>
            <a:off x="7273148" y="2932585"/>
            <a:ext cx="502920" cy="502920"/>
            <a:chOff x="433514" y="2354433"/>
            <a:chExt cx="502920" cy="502920"/>
          </a:xfrm>
        </p:grpSpPr>
        <p:sp>
          <p:nvSpPr>
            <p:cNvPr id="57" name="Shape 560">
              <a:extLst>
                <a:ext uri="{FF2B5EF4-FFF2-40B4-BE49-F238E27FC236}">
                  <a16:creationId xmlns:a16="http://schemas.microsoft.com/office/drawing/2014/main" id="{BD44673B-CFA3-4309-A95E-215D9E4ABC9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8" name="Shape 561">
              <a:extLst>
                <a:ext uri="{FF2B5EF4-FFF2-40B4-BE49-F238E27FC236}">
                  <a16:creationId xmlns:a16="http://schemas.microsoft.com/office/drawing/2014/main" id="{9B94234C-8FC3-4405-AF79-304210CBD86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Shape 559">
            <a:extLst>
              <a:ext uri="{FF2B5EF4-FFF2-40B4-BE49-F238E27FC236}">
                <a16:creationId xmlns:a16="http://schemas.microsoft.com/office/drawing/2014/main" id="{4CD432B3-5B80-41DB-B91C-96C5F0320CBB}"/>
              </a:ext>
            </a:extLst>
          </p:cNvPr>
          <p:cNvGrpSpPr/>
          <p:nvPr/>
        </p:nvGrpSpPr>
        <p:grpSpPr>
          <a:xfrm>
            <a:off x="8098772" y="1920530"/>
            <a:ext cx="502920" cy="502920"/>
            <a:chOff x="433514" y="2354433"/>
            <a:chExt cx="502920" cy="502920"/>
          </a:xfrm>
        </p:grpSpPr>
        <p:sp>
          <p:nvSpPr>
            <p:cNvPr id="60" name="Shape 560">
              <a:extLst>
                <a:ext uri="{FF2B5EF4-FFF2-40B4-BE49-F238E27FC236}">
                  <a16:creationId xmlns:a16="http://schemas.microsoft.com/office/drawing/2014/main" id="{E3D509D8-D517-4FAF-B668-CEBC4888C17C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1" name="Shape 561">
              <a:extLst>
                <a:ext uri="{FF2B5EF4-FFF2-40B4-BE49-F238E27FC236}">
                  <a16:creationId xmlns:a16="http://schemas.microsoft.com/office/drawing/2014/main" id="{B36C9873-5CAA-495E-B590-66212B084D1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Shape 559">
            <a:extLst>
              <a:ext uri="{FF2B5EF4-FFF2-40B4-BE49-F238E27FC236}">
                <a16:creationId xmlns:a16="http://schemas.microsoft.com/office/drawing/2014/main" id="{BEB5BC7A-5D1D-4652-AA50-6AC8FBF49D38}"/>
              </a:ext>
            </a:extLst>
          </p:cNvPr>
          <p:cNvGrpSpPr/>
          <p:nvPr/>
        </p:nvGrpSpPr>
        <p:grpSpPr>
          <a:xfrm>
            <a:off x="8135347" y="3883975"/>
            <a:ext cx="502920" cy="502920"/>
            <a:chOff x="433514" y="2354433"/>
            <a:chExt cx="502920" cy="502920"/>
          </a:xfrm>
        </p:grpSpPr>
        <p:sp>
          <p:nvSpPr>
            <p:cNvPr id="63" name="Shape 560">
              <a:extLst>
                <a:ext uri="{FF2B5EF4-FFF2-40B4-BE49-F238E27FC236}">
                  <a16:creationId xmlns:a16="http://schemas.microsoft.com/office/drawing/2014/main" id="{F575CEC2-D5B9-49AD-B627-4138AB691AC9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4" name="Shape 561">
              <a:extLst>
                <a:ext uri="{FF2B5EF4-FFF2-40B4-BE49-F238E27FC236}">
                  <a16:creationId xmlns:a16="http://schemas.microsoft.com/office/drawing/2014/main" id="{37D16321-B1C3-46B6-8C30-15245FED1A2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Shape 559">
            <a:extLst>
              <a:ext uri="{FF2B5EF4-FFF2-40B4-BE49-F238E27FC236}">
                <a16:creationId xmlns:a16="http://schemas.microsoft.com/office/drawing/2014/main" id="{84AE3FF5-20AB-4474-8896-54CB1932423A}"/>
              </a:ext>
            </a:extLst>
          </p:cNvPr>
          <p:cNvGrpSpPr/>
          <p:nvPr/>
        </p:nvGrpSpPr>
        <p:grpSpPr>
          <a:xfrm>
            <a:off x="8990698" y="2926784"/>
            <a:ext cx="502920" cy="502920"/>
            <a:chOff x="433514" y="2354433"/>
            <a:chExt cx="502920" cy="502920"/>
          </a:xfrm>
        </p:grpSpPr>
        <p:sp>
          <p:nvSpPr>
            <p:cNvPr id="66" name="Shape 560">
              <a:extLst>
                <a:ext uri="{FF2B5EF4-FFF2-40B4-BE49-F238E27FC236}">
                  <a16:creationId xmlns:a16="http://schemas.microsoft.com/office/drawing/2014/main" id="{82720B4F-E24A-4196-A123-1FEB940505F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7" name="Shape 561">
              <a:extLst>
                <a:ext uri="{FF2B5EF4-FFF2-40B4-BE49-F238E27FC236}">
                  <a16:creationId xmlns:a16="http://schemas.microsoft.com/office/drawing/2014/main" id="{B5905A9A-731C-4196-86FE-03C2665E7BE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8" name="Shape 547">
            <a:extLst>
              <a:ext uri="{FF2B5EF4-FFF2-40B4-BE49-F238E27FC236}">
                <a16:creationId xmlns:a16="http://schemas.microsoft.com/office/drawing/2014/main" id="{3D6794B8-E359-436F-BBD2-EB98EE3C97CD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8350232" y="2423450"/>
            <a:ext cx="891925" cy="5399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hape 547">
            <a:extLst>
              <a:ext uri="{FF2B5EF4-FFF2-40B4-BE49-F238E27FC236}">
                <a16:creationId xmlns:a16="http://schemas.microsoft.com/office/drawing/2014/main" id="{2F9EC196-DBB2-461E-8564-7AF30DD453B9}"/>
              </a:ext>
            </a:extLst>
          </p:cNvPr>
          <p:cNvCxnSpPr>
            <a:cxnSpLocks/>
            <a:stCxn id="60" idx="2"/>
            <a:endCxn id="57" idx="0"/>
          </p:cNvCxnSpPr>
          <p:nvPr/>
        </p:nvCxnSpPr>
        <p:spPr>
          <a:xfrm flipH="1">
            <a:off x="7524608" y="2423450"/>
            <a:ext cx="825624" cy="5091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hape 547">
            <a:extLst>
              <a:ext uri="{FF2B5EF4-FFF2-40B4-BE49-F238E27FC236}">
                <a16:creationId xmlns:a16="http://schemas.microsoft.com/office/drawing/2014/main" id="{BCC99A73-0DE2-4DF0-B476-0FF7C7D4529C}"/>
              </a:ext>
            </a:extLst>
          </p:cNvPr>
          <p:cNvCxnSpPr>
            <a:cxnSpLocks/>
            <a:stCxn id="57" idx="2"/>
            <a:endCxn id="63" idx="1"/>
          </p:cNvCxnSpPr>
          <p:nvPr/>
        </p:nvCxnSpPr>
        <p:spPr>
          <a:xfrm>
            <a:off x="7524608" y="3435505"/>
            <a:ext cx="610739" cy="6999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hape 547">
            <a:extLst>
              <a:ext uri="{FF2B5EF4-FFF2-40B4-BE49-F238E27FC236}">
                <a16:creationId xmlns:a16="http://schemas.microsoft.com/office/drawing/2014/main" id="{3F032944-EA64-40B8-949E-F1529C95096F}"/>
              </a:ext>
            </a:extLst>
          </p:cNvPr>
          <p:cNvCxnSpPr>
            <a:cxnSpLocks/>
            <a:stCxn id="66" idx="2"/>
            <a:endCxn id="63" idx="3"/>
          </p:cNvCxnSpPr>
          <p:nvPr/>
        </p:nvCxnSpPr>
        <p:spPr>
          <a:xfrm flipH="1">
            <a:off x="8638267" y="3429704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72" name="Shape 559">
            <a:extLst>
              <a:ext uri="{FF2B5EF4-FFF2-40B4-BE49-F238E27FC236}">
                <a16:creationId xmlns:a16="http://schemas.microsoft.com/office/drawing/2014/main" id="{8DC2F0FE-A202-4333-9E05-47FE80DD3573}"/>
              </a:ext>
            </a:extLst>
          </p:cNvPr>
          <p:cNvGrpSpPr/>
          <p:nvPr/>
        </p:nvGrpSpPr>
        <p:grpSpPr>
          <a:xfrm>
            <a:off x="6633181" y="3883975"/>
            <a:ext cx="502920" cy="502920"/>
            <a:chOff x="433514" y="2354433"/>
            <a:chExt cx="502920" cy="502920"/>
          </a:xfrm>
        </p:grpSpPr>
        <p:sp>
          <p:nvSpPr>
            <p:cNvPr id="73" name="Shape 560">
              <a:extLst>
                <a:ext uri="{FF2B5EF4-FFF2-40B4-BE49-F238E27FC236}">
                  <a16:creationId xmlns:a16="http://schemas.microsoft.com/office/drawing/2014/main" id="{E08A7247-FF70-4BCB-B769-457343F61C50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4" name="Shape 561">
              <a:extLst>
                <a:ext uri="{FF2B5EF4-FFF2-40B4-BE49-F238E27FC236}">
                  <a16:creationId xmlns:a16="http://schemas.microsoft.com/office/drawing/2014/main" id="{3C63A8B1-BB2B-4D72-A154-F48E9D1553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5" name="Shape 547">
            <a:extLst>
              <a:ext uri="{FF2B5EF4-FFF2-40B4-BE49-F238E27FC236}">
                <a16:creationId xmlns:a16="http://schemas.microsoft.com/office/drawing/2014/main" id="{5B942C9F-C484-482E-8F37-0080AF0B3FBE}"/>
              </a:ext>
            </a:extLst>
          </p:cNvPr>
          <p:cNvCxnSpPr>
            <a:cxnSpLocks/>
            <a:stCxn id="57" idx="2"/>
            <a:endCxn id="74" idx="3"/>
          </p:cNvCxnSpPr>
          <p:nvPr/>
        </p:nvCxnSpPr>
        <p:spPr>
          <a:xfrm flipH="1">
            <a:off x="7099523" y="3435505"/>
            <a:ext cx="425085" cy="69992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hape 547">
            <a:extLst>
              <a:ext uri="{FF2B5EF4-FFF2-40B4-BE49-F238E27FC236}">
                <a16:creationId xmlns:a16="http://schemas.microsoft.com/office/drawing/2014/main" id="{2FA94B7E-3F86-414C-BA02-ADC07ABBD73E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>
            <a:off x="8350232" y="2423450"/>
            <a:ext cx="36574" cy="14971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hape 547">
            <a:extLst>
              <a:ext uri="{FF2B5EF4-FFF2-40B4-BE49-F238E27FC236}">
                <a16:creationId xmlns:a16="http://schemas.microsoft.com/office/drawing/2014/main" id="{EC88A7E4-D02F-4799-BD54-D41C52AEAC5A}"/>
              </a:ext>
            </a:extLst>
          </p:cNvPr>
          <p:cNvCxnSpPr>
            <a:cxnSpLocks/>
            <a:stCxn id="63" idx="1"/>
            <a:endCxn id="74" idx="3"/>
          </p:cNvCxnSpPr>
          <p:nvPr/>
        </p:nvCxnSpPr>
        <p:spPr>
          <a:xfrm flipH="1" flipV="1">
            <a:off x="7099523" y="4135434"/>
            <a:ext cx="1035824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DAEB85-CDFD-406C-9FF7-9F8F755BECF3}"/>
              </a:ext>
            </a:extLst>
          </p:cNvPr>
          <p:cNvCxnSpPr>
            <a:cxnSpLocks/>
          </p:cNvCxnSpPr>
          <p:nvPr/>
        </p:nvCxnSpPr>
        <p:spPr>
          <a:xfrm>
            <a:off x="5409833" y="3214817"/>
            <a:ext cx="1436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0D71A0B-C6C8-4B2C-B691-E2C10A89E8BA}"/>
              </a:ext>
            </a:extLst>
          </p:cNvPr>
          <p:cNvSpPr txBox="1"/>
          <p:nvPr/>
        </p:nvSpPr>
        <p:spPr>
          <a:xfrm>
            <a:off x="3223466" y="3504768"/>
            <a:ext cx="46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E90495-C3E2-42D5-89B5-42F984CE440F}"/>
              </a:ext>
            </a:extLst>
          </p:cNvPr>
          <p:cNvSpPr txBox="1"/>
          <p:nvPr/>
        </p:nvSpPr>
        <p:spPr>
          <a:xfrm>
            <a:off x="2803683" y="4196425"/>
            <a:ext cx="46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81ABD6-0A8B-428F-A234-5EFAE37D696B}"/>
              </a:ext>
            </a:extLst>
          </p:cNvPr>
          <p:cNvSpPr txBox="1"/>
          <p:nvPr/>
        </p:nvSpPr>
        <p:spPr>
          <a:xfrm>
            <a:off x="2214656" y="3519652"/>
            <a:ext cx="46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4" name="Speech Bubble: Rectangle 83">
            <a:extLst>
              <a:ext uri="{FF2B5EF4-FFF2-40B4-BE49-F238E27FC236}">
                <a16:creationId xmlns:a16="http://schemas.microsoft.com/office/drawing/2014/main" id="{DEC4DB1B-DCB3-48BB-A7E4-966149CAAD8D}"/>
              </a:ext>
            </a:extLst>
          </p:cNvPr>
          <p:cNvSpPr/>
          <p:nvPr/>
        </p:nvSpPr>
        <p:spPr>
          <a:xfrm>
            <a:off x="2475722" y="1551958"/>
            <a:ext cx="4941444" cy="1163290"/>
          </a:xfrm>
          <a:prstGeom prst="wedgeRectCallout">
            <a:avLst>
              <a:gd name="adj1" fmla="val 20694"/>
              <a:gd name="adj2" fmla="val 68368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4-step optimization pass for replacement of nodes in the active view with nodes in passive view.</a:t>
            </a:r>
          </a:p>
          <a:p>
            <a:pPr algn="ctr"/>
            <a:r>
              <a:rPr lang="en-US" dirty="0"/>
              <a:t>(for random selection of active members)</a:t>
            </a:r>
          </a:p>
        </p:txBody>
      </p:sp>
      <p:sp>
        <p:nvSpPr>
          <p:cNvPr id="85" name="Speech Bubble: Rectangle 84">
            <a:extLst>
              <a:ext uri="{FF2B5EF4-FFF2-40B4-BE49-F238E27FC236}">
                <a16:creationId xmlns:a16="http://schemas.microsoft.com/office/drawing/2014/main" id="{D13A0DEC-B765-48F4-8B67-421738DAF9E4}"/>
              </a:ext>
            </a:extLst>
          </p:cNvPr>
          <p:cNvSpPr/>
          <p:nvPr/>
        </p:nvSpPr>
        <p:spPr>
          <a:xfrm>
            <a:off x="1053055" y="4858336"/>
            <a:ext cx="4327125" cy="1163290"/>
          </a:xfrm>
          <a:prstGeom prst="wedgeRectCallout">
            <a:avLst>
              <a:gd name="adj1" fmla="val -21006"/>
              <a:gd name="adj2" fmla="val -64736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all links have equal cost – with cost determined by outside “oracle.”</a:t>
            </a:r>
          </a:p>
        </p:txBody>
      </p:sp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B9DC2420-40A0-4D54-B658-FFB2BD47DBB5}"/>
              </a:ext>
            </a:extLst>
          </p:cNvPr>
          <p:cNvSpPr/>
          <p:nvPr/>
        </p:nvSpPr>
        <p:spPr>
          <a:xfrm>
            <a:off x="6438126" y="4835363"/>
            <a:ext cx="4327125" cy="1163290"/>
          </a:xfrm>
          <a:prstGeom prst="wedgeRectCallout">
            <a:avLst>
              <a:gd name="adj1" fmla="val -21006"/>
              <a:gd name="adj2" fmla="val -64736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dissemination latency by optimizing overlay accordingly – swap passive and active members.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3AD2527-2257-4625-ABA9-28E009BFD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34" y="744185"/>
            <a:ext cx="1023525" cy="102352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0E59EB2-C860-4ADE-8941-0BD00CA51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524922"/>
            <a:ext cx="614109" cy="6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4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 animBg="1"/>
      <p:bldP spid="85" grpId="0" animBg="1"/>
      <p:bldP spid="8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ordering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794BFF-6786-47B2-A507-61E79650F043}"/>
              </a:ext>
            </a:extLst>
          </p:cNvPr>
          <p:cNvSpPr/>
          <p:nvPr/>
        </p:nvSpPr>
        <p:spPr>
          <a:xfrm flipH="1">
            <a:off x="6543039" y="5544792"/>
            <a:ext cx="2174239" cy="860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95311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Ensure messages are delivered in causal order</a:t>
            </a:r>
          </a:p>
          <a:p>
            <a:pPr lvl="1"/>
            <a:r>
              <a:rPr lang="en-US" dirty="0"/>
              <a:t>FIFO between process pairs of sender/receiver</a:t>
            </a:r>
          </a:p>
          <a:p>
            <a:pPr lvl="1"/>
            <a:r>
              <a:rPr lang="en-US" dirty="0"/>
              <a:t>Holds transitively for sending and receiving messages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92E0784-CBC5-4999-A4E9-910F0B596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592" y="3390516"/>
            <a:ext cx="733425" cy="733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B3AE578-737E-4860-AD90-CAB3F342E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9016" y="4395402"/>
            <a:ext cx="790576" cy="790576"/>
          </a:xfrm>
          <a:prstGeom prst="rect">
            <a:avLst/>
          </a:prstGeom>
        </p:spPr>
      </p:pic>
      <p:cxnSp>
        <p:nvCxnSpPr>
          <p:cNvPr id="6" name="Shape 541">
            <a:extLst>
              <a:ext uri="{FF2B5EF4-FFF2-40B4-BE49-F238E27FC236}">
                <a16:creationId xmlns:a16="http://schemas.microsoft.com/office/drawing/2014/main" id="{9EF1E81B-4E9A-48EC-89C5-4175661A9775}"/>
              </a:ext>
            </a:extLst>
          </p:cNvPr>
          <p:cNvCxnSpPr>
            <a:cxnSpLocks/>
          </p:cNvCxnSpPr>
          <p:nvPr/>
        </p:nvCxnSpPr>
        <p:spPr>
          <a:xfrm>
            <a:off x="2858609" y="3757228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Shape 541">
            <a:extLst>
              <a:ext uri="{FF2B5EF4-FFF2-40B4-BE49-F238E27FC236}">
                <a16:creationId xmlns:a16="http://schemas.microsoft.com/office/drawing/2014/main" id="{0522FD4E-4752-44EB-9AC9-82B03E48B0F4}"/>
              </a:ext>
            </a:extLst>
          </p:cNvPr>
          <p:cNvCxnSpPr>
            <a:cxnSpLocks/>
          </p:cNvCxnSpPr>
          <p:nvPr/>
        </p:nvCxnSpPr>
        <p:spPr>
          <a:xfrm>
            <a:off x="2858608" y="4790690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DC6A008-B3DB-42AE-AE83-422390E060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0772" y="3494412"/>
            <a:ext cx="525632" cy="5256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DC1CD83-6708-48BA-8EE8-259B8A18C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0772" y="4527874"/>
            <a:ext cx="525632" cy="52563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DBCE37-75F1-42A0-B6A6-DA2BB330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167" y="5458266"/>
            <a:ext cx="733425" cy="7334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F134E15-DB54-4CDB-98E1-43315C943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9347" y="5562162"/>
            <a:ext cx="525632" cy="525632"/>
          </a:xfrm>
          <a:prstGeom prst="rect">
            <a:avLst/>
          </a:prstGeom>
        </p:spPr>
      </p:pic>
      <p:cxnSp>
        <p:nvCxnSpPr>
          <p:cNvPr id="24" name="Shape 547">
            <a:extLst>
              <a:ext uri="{FF2B5EF4-FFF2-40B4-BE49-F238E27FC236}">
                <a16:creationId xmlns:a16="http://schemas.microsoft.com/office/drawing/2014/main" id="{8E714CE8-CB95-4B1B-8A11-BC0D23A3B3B6}"/>
              </a:ext>
            </a:extLst>
          </p:cNvPr>
          <p:cNvCxnSpPr>
            <a:cxnSpLocks/>
          </p:cNvCxnSpPr>
          <p:nvPr/>
        </p:nvCxnSpPr>
        <p:spPr>
          <a:xfrm>
            <a:off x="3721957" y="3819155"/>
            <a:ext cx="4467003" cy="195172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F14B36C-DA37-4F34-BC77-F88976C7BD44}"/>
              </a:ext>
            </a:extLst>
          </p:cNvPr>
          <p:cNvSpPr txBox="1"/>
          <p:nvPr/>
        </p:nvSpPr>
        <p:spPr>
          <a:xfrm>
            <a:off x="3533715" y="3406518"/>
            <a:ext cx="22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C5A336-754E-4B22-9BB6-91AE12E3115A}"/>
              </a:ext>
            </a:extLst>
          </p:cNvPr>
          <p:cNvSpPr txBox="1"/>
          <p:nvPr/>
        </p:nvSpPr>
        <p:spPr>
          <a:xfrm>
            <a:off x="5774371" y="3388709"/>
            <a:ext cx="22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2E5BC-E73D-47B8-9811-18F5494CABBE}"/>
              </a:ext>
            </a:extLst>
          </p:cNvPr>
          <p:cNvSpPr txBox="1"/>
          <p:nvPr/>
        </p:nvSpPr>
        <p:spPr>
          <a:xfrm>
            <a:off x="6698432" y="5949339"/>
            <a:ext cx="22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7" name="Shape 541">
            <a:extLst>
              <a:ext uri="{FF2B5EF4-FFF2-40B4-BE49-F238E27FC236}">
                <a16:creationId xmlns:a16="http://schemas.microsoft.com/office/drawing/2014/main" id="{ECF7D0E7-8B8C-48BD-9983-A305CA2DEB89}"/>
              </a:ext>
            </a:extLst>
          </p:cNvPr>
          <p:cNvCxnSpPr>
            <a:cxnSpLocks/>
          </p:cNvCxnSpPr>
          <p:nvPr/>
        </p:nvCxnSpPr>
        <p:spPr>
          <a:xfrm>
            <a:off x="2858608" y="5857490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Shape 547">
            <a:extLst>
              <a:ext uri="{FF2B5EF4-FFF2-40B4-BE49-F238E27FC236}">
                <a16:creationId xmlns:a16="http://schemas.microsoft.com/office/drawing/2014/main" id="{4B545051-62E9-45AF-97EF-6D5643626910}"/>
              </a:ext>
            </a:extLst>
          </p:cNvPr>
          <p:cNvCxnSpPr>
            <a:cxnSpLocks/>
          </p:cNvCxnSpPr>
          <p:nvPr/>
        </p:nvCxnSpPr>
        <p:spPr>
          <a:xfrm>
            <a:off x="5955458" y="3840578"/>
            <a:ext cx="384382" cy="86350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hape 547">
            <a:extLst>
              <a:ext uri="{FF2B5EF4-FFF2-40B4-BE49-F238E27FC236}">
                <a16:creationId xmlns:a16="http://schemas.microsoft.com/office/drawing/2014/main" id="{3B185D8B-B140-42C7-A292-9F3DC8C8CBDC}"/>
              </a:ext>
            </a:extLst>
          </p:cNvPr>
          <p:cNvCxnSpPr>
            <a:cxnSpLocks/>
          </p:cNvCxnSpPr>
          <p:nvPr/>
        </p:nvCxnSpPr>
        <p:spPr>
          <a:xfrm>
            <a:off x="6425573" y="4907378"/>
            <a:ext cx="384382" cy="86350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032A74D-8E6B-4772-BFF0-BCCB447976FA}"/>
              </a:ext>
            </a:extLst>
          </p:cNvPr>
          <p:cNvSpPr txBox="1"/>
          <p:nvPr/>
        </p:nvSpPr>
        <p:spPr>
          <a:xfrm>
            <a:off x="8262220" y="5944101"/>
            <a:ext cx="22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85C512A1-4201-4530-AF1C-E23AB139F3FE}"/>
              </a:ext>
            </a:extLst>
          </p:cNvPr>
          <p:cNvSpPr/>
          <p:nvPr/>
        </p:nvSpPr>
        <p:spPr>
          <a:xfrm>
            <a:off x="1700811" y="4583047"/>
            <a:ext cx="4327125" cy="1163290"/>
          </a:xfrm>
          <a:prstGeom prst="wedgeRectCallout">
            <a:avLst>
              <a:gd name="adj1" fmla="val 54927"/>
              <a:gd name="adj2" fmla="val 20856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Prevent C being received prior to A.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909BE027-1F3D-44E6-83C9-D281DEFAB022}"/>
              </a:ext>
            </a:extLst>
          </p:cNvPr>
          <p:cNvSpPr/>
          <p:nvPr/>
        </p:nvSpPr>
        <p:spPr>
          <a:xfrm>
            <a:off x="6921478" y="2043257"/>
            <a:ext cx="4798761" cy="1163290"/>
          </a:xfrm>
          <a:prstGeom prst="wedgeRectCallout">
            <a:avLst>
              <a:gd name="adj1" fmla="val 28724"/>
              <a:gd name="adj2" fmla="val 42865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Important for overlays where message might not always take the same path!</a:t>
            </a:r>
          </a:p>
          <a:p>
            <a:pPr algn="ctr"/>
            <a:r>
              <a:rPr lang="en-US"/>
              <a:t>(ie. HyParView, etc.)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ED0B20-577C-4652-ADAC-04DFD280A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34" y="744185"/>
            <a:ext cx="1023525" cy="1023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F1403E-DC14-40FA-A247-6E950B322C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524922"/>
            <a:ext cx="614109" cy="6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 build="p"/>
      <p:bldP spid="46" grpId="0"/>
      <p:bldP spid="47" grpId="0"/>
      <p:bldP spid="28" grpId="0"/>
      <p:bldP spid="45" grpId="0"/>
      <p:bldP spid="48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delivery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>
            <a:normAutofit/>
          </a:bodyPr>
          <a:lstStyle/>
          <a:p>
            <a:r>
              <a:rPr lang="en-US" dirty="0"/>
              <a:t>Buffer and retransmit messages using acknowledgements from destination</a:t>
            </a:r>
          </a:p>
          <a:p>
            <a:r>
              <a:rPr lang="en-US" dirty="0"/>
              <a:t>Per-message or per-channel</a:t>
            </a:r>
          </a:p>
          <a:p>
            <a:r>
              <a:rPr lang="en-US" dirty="0"/>
              <a:t>At-least-once delivery (to the application)</a:t>
            </a:r>
          </a:p>
          <a:p>
            <a:r>
              <a:rPr lang="en-US" dirty="0"/>
              <a:t>Useful for causal delivery where a dropped message might prohibit progress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3547565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2535510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4498955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3541764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126292" y="2786970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44658A56-16AD-4F78-A7BA-C7EEC8AD8B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874831" y="3001852"/>
            <a:ext cx="36575" cy="153367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049208" y="2786970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hape 547">
            <a:extLst>
              <a:ext uri="{FF2B5EF4-FFF2-40B4-BE49-F238E27FC236}">
                <a16:creationId xmlns:a16="http://schemas.microsoft.com/office/drawing/2014/main" id="{F623F5B9-DA81-4737-BEE7-FC3BF9AFFFC4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2264090" y="3793223"/>
            <a:ext cx="1287783" cy="580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4050485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</p:cNvCxnSpPr>
          <p:nvPr/>
        </p:nvCxnSpPr>
        <p:spPr>
          <a:xfrm flipH="1">
            <a:off x="3169715" y="4055182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" name="Shape 547">
            <a:extLst>
              <a:ext uri="{FF2B5EF4-FFF2-40B4-BE49-F238E27FC236}">
                <a16:creationId xmlns:a16="http://schemas.microsoft.com/office/drawing/2014/main" id="{A34B0EF9-6A47-47C1-9639-2FA0965D1742}"/>
              </a:ext>
            </a:extLst>
          </p:cNvPr>
          <p:cNvCxnSpPr>
            <a:cxnSpLocks/>
          </p:cNvCxnSpPr>
          <p:nvPr/>
        </p:nvCxnSpPr>
        <p:spPr>
          <a:xfrm flipH="1">
            <a:off x="3094093" y="3990400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Shape 547">
            <a:extLst>
              <a:ext uri="{FF2B5EF4-FFF2-40B4-BE49-F238E27FC236}">
                <a16:creationId xmlns:a16="http://schemas.microsoft.com/office/drawing/2014/main" id="{3846DFB4-BF60-40B4-9F5F-91A9252740C0}"/>
              </a:ext>
            </a:extLst>
          </p:cNvPr>
          <p:cNvCxnSpPr>
            <a:cxnSpLocks/>
          </p:cNvCxnSpPr>
          <p:nvPr/>
        </p:nvCxnSpPr>
        <p:spPr>
          <a:xfrm flipH="1">
            <a:off x="3246494" y="4098968"/>
            <a:ext cx="634177" cy="749563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0216-6336-48CF-A09A-B3DA188D67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27" name="Shape 541">
            <a:extLst>
              <a:ext uri="{FF2B5EF4-FFF2-40B4-BE49-F238E27FC236}">
                <a16:creationId xmlns:a16="http://schemas.microsoft.com/office/drawing/2014/main" id="{69210FCD-CEA7-49F0-9127-3B921E6C185B}"/>
              </a:ext>
            </a:extLst>
          </p:cNvPr>
          <p:cNvCxnSpPr>
            <a:cxnSpLocks/>
          </p:cNvCxnSpPr>
          <p:nvPr/>
        </p:nvCxnSpPr>
        <p:spPr>
          <a:xfrm>
            <a:off x="2907290" y="5490177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Shape 541">
            <a:extLst>
              <a:ext uri="{FF2B5EF4-FFF2-40B4-BE49-F238E27FC236}">
                <a16:creationId xmlns:a16="http://schemas.microsoft.com/office/drawing/2014/main" id="{399AB8A3-6C5F-424B-B4CE-E60D9985783C}"/>
              </a:ext>
            </a:extLst>
          </p:cNvPr>
          <p:cNvCxnSpPr>
            <a:cxnSpLocks/>
          </p:cNvCxnSpPr>
          <p:nvPr/>
        </p:nvCxnSpPr>
        <p:spPr>
          <a:xfrm>
            <a:off x="2917245" y="6138156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5EDD7598-03B8-40D5-9997-AD61D19E0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883" y="5284168"/>
            <a:ext cx="1082936" cy="108293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B2CB0CF9-0115-4982-8A91-F84BB38C2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586" y="5280708"/>
            <a:ext cx="1082936" cy="10829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7775E6-D1E4-4B7F-B109-3E015838FBB3}"/>
              </a:ext>
            </a:extLst>
          </p:cNvPr>
          <p:cNvSpPr/>
          <p:nvPr/>
        </p:nvSpPr>
        <p:spPr>
          <a:xfrm>
            <a:off x="5696628" y="5286213"/>
            <a:ext cx="771724" cy="388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524E76-F8D4-4067-A0F9-E6BBD765C52B}"/>
              </a:ext>
            </a:extLst>
          </p:cNvPr>
          <p:cNvSpPr/>
          <p:nvPr/>
        </p:nvSpPr>
        <p:spPr>
          <a:xfrm>
            <a:off x="6741121" y="5286213"/>
            <a:ext cx="771724" cy="388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EE64F-CF37-42C1-9624-80E53A972535}"/>
              </a:ext>
            </a:extLst>
          </p:cNvPr>
          <p:cNvSpPr/>
          <p:nvPr/>
        </p:nvSpPr>
        <p:spPr>
          <a:xfrm>
            <a:off x="5696628" y="5990220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3AE4AC-9502-4643-9885-0756128E79FD}"/>
              </a:ext>
            </a:extLst>
          </p:cNvPr>
          <p:cNvSpPr/>
          <p:nvPr/>
        </p:nvSpPr>
        <p:spPr>
          <a:xfrm>
            <a:off x="6741121" y="5974702"/>
            <a:ext cx="771724" cy="38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6BE807-9BAF-4E7D-9F0B-AFA1D752E690}"/>
              </a:ext>
            </a:extLst>
          </p:cNvPr>
          <p:cNvSpPr/>
          <p:nvPr/>
        </p:nvSpPr>
        <p:spPr>
          <a:xfrm>
            <a:off x="757798" y="3695273"/>
            <a:ext cx="4327125" cy="1163290"/>
          </a:xfrm>
          <a:prstGeom prst="wedgeRectCallout">
            <a:avLst>
              <a:gd name="adj1" fmla="val 21477"/>
              <a:gd name="adj2" fmla="val 72457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 for P</a:t>
            </a:r>
            <a:r>
              <a:rPr lang="en-US" baseline="-25000" dirty="0"/>
              <a:t>1</a:t>
            </a:r>
            <a:r>
              <a:rPr lang="en-US" dirty="0"/>
              <a:t> are periodically retransmitted until acknowledged.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E6C653-BF69-46B6-8CB6-C97780089864}"/>
              </a:ext>
            </a:extLst>
          </p:cNvPr>
          <p:cNvSpPr/>
          <p:nvPr/>
        </p:nvSpPr>
        <p:spPr>
          <a:xfrm>
            <a:off x="7785614" y="5280708"/>
            <a:ext cx="771724" cy="388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6F06C8F-2484-4642-BEB4-D28ED1665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34" y="744185"/>
            <a:ext cx="1023525" cy="10235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0110BF-1F0B-4D53-BAEF-8E3C777B7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524922"/>
            <a:ext cx="614109" cy="6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2" grpId="0" animBg="1"/>
      <p:bldP spid="32" grpId="0" animBg="1"/>
      <p:bldP spid="34" grpId="0" animBg="1"/>
      <p:bldP spid="35" grpId="0" animBg="1"/>
      <p:bldP spid="39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28">
            <a:extLst>
              <a:ext uri="{FF2B5EF4-FFF2-40B4-BE49-F238E27FC236}">
                <a16:creationId xmlns:a16="http://schemas.microsoft.com/office/drawing/2014/main" id="{C4D9185D-2EDF-4B24-B9C6-C0F411F091EB}"/>
              </a:ext>
            </a:extLst>
          </p:cNvPr>
          <p:cNvSpPr/>
          <p:nvPr/>
        </p:nvSpPr>
        <p:spPr>
          <a:xfrm>
            <a:off x="884623" y="3160510"/>
            <a:ext cx="4270083" cy="881849"/>
          </a:xfrm>
          <a:prstGeom prst="roundRect">
            <a:avLst>
              <a:gd name="adj" fmla="val 827"/>
            </a:avLst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Consistency Layer with Shared Storage</a:t>
            </a:r>
          </a:p>
        </p:txBody>
      </p:sp>
      <p:sp>
        <p:nvSpPr>
          <p:cNvPr id="12" name="Shape 628">
            <a:extLst>
              <a:ext uri="{FF2B5EF4-FFF2-40B4-BE49-F238E27FC236}">
                <a16:creationId xmlns:a16="http://schemas.microsoft.com/office/drawing/2014/main" id="{438A5CAC-1AFE-41C3-B5A2-2E1458329D4E}"/>
              </a:ext>
            </a:extLst>
          </p:cNvPr>
          <p:cNvSpPr/>
          <p:nvPr/>
        </p:nvSpPr>
        <p:spPr>
          <a:xfrm>
            <a:off x="884623" y="4236188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Communications Layer</a:t>
            </a:r>
          </a:p>
        </p:txBody>
      </p:sp>
      <p:sp>
        <p:nvSpPr>
          <p:cNvPr id="13" name="Shape 628">
            <a:extLst>
              <a:ext uri="{FF2B5EF4-FFF2-40B4-BE49-F238E27FC236}">
                <a16:creationId xmlns:a16="http://schemas.microsoft.com/office/drawing/2014/main" id="{46B93C8B-B6FA-424B-95A5-B6F7A64F52DA}"/>
              </a:ext>
            </a:extLst>
          </p:cNvPr>
          <p:cNvSpPr/>
          <p:nvPr/>
        </p:nvSpPr>
        <p:spPr>
          <a:xfrm>
            <a:off x="884623" y="5311866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BEAM (Erlang / Elixir)</a:t>
            </a:r>
          </a:p>
        </p:txBody>
      </p:sp>
      <p:sp>
        <p:nvSpPr>
          <p:cNvPr id="14" name="Shape 628">
            <a:extLst>
              <a:ext uri="{FF2B5EF4-FFF2-40B4-BE49-F238E27FC236}">
                <a16:creationId xmlns:a16="http://schemas.microsoft.com/office/drawing/2014/main" id="{D965F64A-D113-432E-B0DA-A7E057DE0D83}"/>
              </a:ext>
            </a:extLst>
          </p:cNvPr>
          <p:cNvSpPr/>
          <p:nvPr/>
        </p:nvSpPr>
        <p:spPr>
          <a:xfrm>
            <a:off x="884623" y="2084832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Application Code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5CB8AB7-0619-4823-B5B0-DB94AE36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Research </a:t>
            </a:r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7" name="Shape 628">
            <a:extLst>
              <a:ext uri="{FF2B5EF4-FFF2-40B4-BE49-F238E27FC236}">
                <a16:creationId xmlns:a16="http://schemas.microsoft.com/office/drawing/2014/main" id="{89DE305E-A6A8-4D50-8857-0DA4F80A5A71}"/>
              </a:ext>
            </a:extLst>
          </p:cNvPr>
          <p:cNvSpPr/>
          <p:nvPr/>
        </p:nvSpPr>
        <p:spPr>
          <a:xfrm>
            <a:off x="5316071" y="3160510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HATs, CRDTs, Distributed Storage</a:t>
            </a:r>
          </a:p>
        </p:txBody>
      </p:sp>
      <p:sp>
        <p:nvSpPr>
          <p:cNvPr id="8" name="Shape 628">
            <a:extLst>
              <a:ext uri="{FF2B5EF4-FFF2-40B4-BE49-F238E27FC236}">
                <a16:creationId xmlns:a16="http://schemas.microsoft.com/office/drawing/2014/main" id="{FB58C1ED-6D0B-488B-B687-0F6588C7ABD8}"/>
              </a:ext>
            </a:extLst>
          </p:cNvPr>
          <p:cNvSpPr/>
          <p:nvPr/>
        </p:nvSpPr>
        <p:spPr>
          <a:xfrm>
            <a:off x="5316071" y="4236188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Reliable message passing, ordering, cluster membership</a:t>
            </a:r>
          </a:p>
        </p:txBody>
      </p:sp>
      <p:sp>
        <p:nvSpPr>
          <p:cNvPr id="9" name="Shape 628">
            <a:extLst>
              <a:ext uri="{FF2B5EF4-FFF2-40B4-BE49-F238E27FC236}">
                <a16:creationId xmlns:a16="http://schemas.microsoft.com/office/drawing/2014/main" id="{539D764F-A8C2-4376-B379-09EB32210314}"/>
              </a:ext>
            </a:extLst>
          </p:cNvPr>
          <p:cNvSpPr/>
          <p:nvPr/>
        </p:nvSpPr>
        <p:spPr>
          <a:xfrm>
            <a:off x="5316071" y="5311866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Asynchronous message passing between actors</a:t>
            </a:r>
          </a:p>
        </p:txBody>
      </p:sp>
      <p:sp>
        <p:nvSpPr>
          <p:cNvPr id="10" name="Shape 628">
            <a:extLst>
              <a:ext uri="{FF2B5EF4-FFF2-40B4-BE49-F238E27FC236}">
                <a16:creationId xmlns:a16="http://schemas.microsoft.com/office/drawing/2014/main" id="{2CB99A90-EEF8-46AE-8360-36CA9CF3E578}"/>
              </a:ext>
            </a:extLst>
          </p:cNvPr>
          <p:cNvSpPr/>
          <p:nvPr/>
        </p:nvSpPr>
        <p:spPr>
          <a:xfrm>
            <a:off x="5316071" y="2084832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Static analysis and program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7769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CA082-24F6-44ED-9908-05515AD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C79D0C-24EF-4B4D-88FA-7E41B11A2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get various types of guarantees?</a:t>
            </a:r>
          </a:p>
        </p:txBody>
      </p:sp>
    </p:spTree>
    <p:extLst>
      <p:ext uri="{BB962C8B-B14F-4D97-AF65-F5344CB8AC3E}">
        <p14:creationId xmlns:p14="http://schemas.microsoft.com/office/powerpoint/2010/main" val="3523882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CRDT-based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deal with conflicts from concurrent modification?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47112A-BE43-4D05-BAF7-67B92D93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592" y="3227956"/>
            <a:ext cx="733425" cy="7334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AFBB1FF-9BE2-49C6-8345-1C6055F42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9016" y="4232842"/>
            <a:ext cx="790576" cy="790576"/>
          </a:xfrm>
          <a:prstGeom prst="rect">
            <a:avLst/>
          </a:prstGeom>
        </p:spPr>
      </p:pic>
      <p:cxnSp>
        <p:nvCxnSpPr>
          <p:cNvPr id="7" name="Shape 541">
            <a:extLst>
              <a:ext uri="{FF2B5EF4-FFF2-40B4-BE49-F238E27FC236}">
                <a16:creationId xmlns:a16="http://schemas.microsoft.com/office/drawing/2014/main" id="{62CDCFB2-432A-407B-B616-2CE858DE9652}"/>
              </a:ext>
            </a:extLst>
          </p:cNvPr>
          <p:cNvCxnSpPr>
            <a:cxnSpLocks/>
          </p:cNvCxnSpPr>
          <p:nvPr/>
        </p:nvCxnSpPr>
        <p:spPr>
          <a:xfrm>
            <a:off x="2858609" y="3594668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Shape 541">
            <a:extLst>
              <a:ext uri="{FF2B5EF4-FFF2-40B4-BE49-F238E27FC236}">
                <a16:creationId xmlns:a16="http://schemas.microsoft.com/office/drawing/2014/main" id="{65594F0B-02C6-451E-8C13-581F261BBC00}"/>
              </a:ext>
            </a:extLst>
          </p:cNvPr>
          <p:cNvCxnSpPr>
            <a:cxnSpLocks/>
          </p:cNvCxnSpPr>
          <p:nvPr/>
        </p:nvCxnSpPr>
        <p:spPr>
          <a:xfrm>
            <a:off x="2858608" y="4628130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D98958E7-250C-4CE7-9825-E97BBCF20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0772" y="3331852"/>
            <a:ext cx="525632" cy="52563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56C52B8-BECA-49F8-BF7E-5B6161BCD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0772" y="4365314"/>
            <a:ext cx="525632" cy="5256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A8244B2-55E2-45B8-8DB4-673229BED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167" y="5224586"/>
            <a:ext cx="733425" cy="733425"/>
          </a:xfrm>
          <a:prstGeom prst="rect">
            <a:avLst/>
          </a:prstGeom>
        </p:spPr>
      </p:pic>
      <p:cxnSp>
        <p:nvCxnSpPr>
          <p:cNvPr id="12" name="Shape 541">
            <a:extLst>
              <a:ext uri="{FF2B5EF4-FFF2-40B4-BE49-F238E27FC236}">
                <a16:creationId xmlns:a16="http://schemas.microsoft.com/office/drawing/2014/main" id="{BD204A6C-806C-4553-B725-9055D1F55CC7}"/>
              </a:ext>
            </a:extLst>
          </p:cNvPr>
          <p:cNvCxnSpPr>
            <a:cxnSpLocks/>
          </p:cNvCxnSpPr>
          <p:nvPr/>
        </p:nvCxnSpPr>
        <p:spPr>
          <a:xfrm>
            <a:off x="2887184" y="5591298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40F97140-232D-4D19-A32B-FBEAB006F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9347" y="5328482"/>
            <a:ext cx="525632" cy="525632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1F61C59-EA9C-4231-8823-C0B3CD5B4C91}"/>
              </a:ext>
            </a:extLst>
          </p:cNvPr>
          <p:cNvSpPr/>
          <p:nvPr/>
        </p:nvSpPr>
        <p:spPr>
          <a:xfrm>
            <a:off x="3139921" y="3058318"/>
            <a:ext cx="86390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add(1)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4F6433A-5DF0-4E53-8FF8-4B5AAE821CE9}"/>
              </a:ext>
            </a:extLst>
          </p:cNvPr>
          <p:cNvSpPr/>
          <p:nvPr/>
        </p:nvSpPr>
        <p:spPr>
          <a:xfrm>
            <a:off x="3139921" y="4131268"/>
            <a:ext cx="86390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add(1)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8E82D406-5937-4CBE-A771-8987E6B1F768}"/>
              </a:ext>
            </a:extLst>
          </p:cNvPr>
          <p:cNvSpPr/>
          <p:nvPr/>
        </p:nvSpPr>
        <p:spPr>
          <a:xfrm>
            <a:off x="4150773" y="4132156"/>
            <a:ext cx="86390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rmv</a:t>
            </a:r>
            <a:r>
              <a:rPr lang="en-US" dirty="0"/>
              <a:t>(1)</a:t>
            </a:r>
          </a:p>
        </p:txBody>
      </p:sp>
      <p:cxnSp>
        <p:nvCxnSpPr>
          <p:cNvPr id="24" name="Shape 547">
            <a:extLst>
              <a:ext uri="{FF2B5EF4-FFF2-40B4-BE49-F238E27FC236}">
                <a16:creationId xmlns:a16="http://schemas.microsoft.com/office/drawing/2014/main" id="{54DCCC14-023E-4468-85F1-7B38566396E8}"/>
              </a:ext>
            </a:extLst>
          </p:cNvPr>
          <p:cNvCxnSpPr>
            <a:cxnSpLocks/>
          </p:cNvCxnSpPr>
          <p:nvPr/>
        </p:nvCxnSpPr>
        <p:spPr>
          <a:xfrm>
            <a:off x="5741911" y="3643674"/>
            <a:ext cx="1741965" cy="91644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30F6DA39-F0A3-4BF5-85B3-C06DCB66071B}"/>
              </a:ext>
            </a:extLst>
          </p:cNvPr>
          <p:cNvCxnSpPr>
            <a:cxnSpLocks/>
          </p:cNvCxnSpPr>
          <p:nvPr/>
        </p:nvCxnSpPr>
        <p:spPr>
          <a:xfrm flipV="1">
            <a:off x="5770486" y="3658102"/>
            <a:ext cx="2219417" cy="89216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55167186-EB7D-43DC-BE98-88DCBB0666AF}"/>
              </a:ext>
            </a:extLst>
          </p:cNvPr>
          <p:cNvSpPr/>
          <p:nvPr/>
        </p:nvSpPr>
        <p:spPr>
          <a:xfrm>
            <a:off x="9689144" y="3394327"/>
            <a:ext cx="825625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{1}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4D583226-0BEB-475B-BD39-78B796D16D43}"/>
              </a:ext>
            </a:extLst>
          </p:cNvPr>
          <p:cNvSpPr/>
          <p:nvPr/>
        </p:nvSpPr>
        <p:spPr>
          <a:xfrm>
            <a:off x="9689143" y="4427789"/>
            <a:ext cx="825625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{1}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946DD40A-E4D5-49A5-AF7C-552B92807242}"/>
              </a:ext>
            </a:extLst>
          </p:cNvPr>
          <p:cNvSpPr/>
          <p:nvPr/>
        </p:nvSpPr>
        <p:spPr>
          <a:xfrm>
            <a:off x="6749616" y="1371408"/>
            <a:ext cx="4327125" cy="1163290"/>
          </a:xfrm>
          <a:prstGeom prst="wedgeRectCallout">
            <a:avLst>
              <a:gd name="adj1" fmla="val -22893"/>
              <a:gd name="adj2" fmla="val 65495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CRDT recognizes remove at B doesn’t eliminate add issued at A, because it didn’t observe it.</a:t>
            </a:r>
          </a:p>
        </p:txBody>
      </p:sp>
    </p:spTree>
    <p:extLst>
      <p:ext uri="{BB962C8B-B14F-4D97-AF65-F5344CB8AC3E}">
        <p14:creationId xmlns:p14="http://schemas.microsoft.com/office/powerpoint/2010/main" val="225118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0AA712D-4062-4239-8EDD-9606C7D9E25E}"/>
              </a:ext>
            </a:extLst>
          </p:cNvPr>
          <p:cNvSpPr/>
          <p:nvPr/>
        </p:nvSpPr>
        <p:spPr>
          <a:xfrm>
            <a:off x="2342462" y="2021840"/>
            <a:ext cx="3458898" cy="149885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74D69-C887-4857-AC44-025B2C715F52}"/>
              </a:ext>
            </a:extLst>
          </p:cNvPr>
          <p:cNvSpPr/>
          <p:nvPr/>
        </p:nvSpPr>
        <p:spPr>
          <a:xfrm>
            <a:off x="2692400" y="2165293"/>
            <a:ext cx="1143413" cy="1238308"/>
          </a:xfrm>
          <a:prstGeom prst="rect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Cure: Highly available transactions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6E89851-B084-4230-81DA-D99BED97A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2632" y="2953636"/>
            <a:ext cx="733425" cy="73342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A479DA3-2F20-41B9-932C-EAC2E8981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4056" y="4425882"/>
            <a:ext cx="790576" cy="790576"/>
          </a:xfrm>
          <a:prstGeom prst="rect">
            <a:avLst/>
          </a:prstGeom>
        </p:spPr>
      </p:pic>
      <p:cxnSp>
        <p:nvCxnSpPr>
          <p:cNvPr id="31" name="Shape 541">
            <a:extLst>
              <a:ext uri="{FF2B5EF4-FFF2-40B4-BE49-F238E27FC236}">
                <a16:creationId xmlns:a16="http://schemas.microsoft.com/office/drawing/2014/main" id="{A310C599-7FC8-456A-8631-98C24A83B053}"/>
              </a:ext>
            </a:extLst>
          </p:cNvPr>
          <p:cNvCxnSpPr>
            <a:cxnSpLocks/>
          </p:cNvCxnSpPr>
          <p:nvPr/>
        </p:nvCxnSpPr>
        <p:spPr>
          <a:xfrm>
            <a:off x="2543649" y="3320348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Shape 541">
            <a:extLst>
              <a:ext uri="{FF2B5EF4-FFF2-40B4-BE49-F238E27FC236}">
                <a16:creationId xmlns:a16="http://schemas.microsoft.com/office/drawing/2014/main" id="{6E2C6CD2-2D31-4748-9B50-9123564869E9}"/>
              </a:ext>
            </a:extLst>
          </p:cNvPr>
          <p:cNvCxnSpPr>
            <a:cxnSpLocks/>
          </p:cNvCxnSpPr>
          <p:nvPr/>
        </p:nvCxnSpPr>
        <p:spPr>
          <a:xfrm>
            <a:off x="2543648" y="4821170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CE2AEFF6-5336-4299-86AA-029CD42AC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5812" y="3057532"/>
            <a:ext cx="525632" cy="52563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39003AF5-F043-4853-BE1C-FB8451993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5812" y="4558354"/>
            <a:ext cx="525632" cy="525632"/>
          </a:xfrm>
          <a:prstGeom prst="rect">
            <a:avLst/>
          </a:prstGeom>
        </p:spPr>
      </p:pic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5EB4D11C-B9CE-47BE-8401-C4D81E82FB06}"/>
              </a:ext>
            </a:extLst>
          </p:cNvPr>
          <p:cNvSpPr/>
          <p:nvPr/>
        </p:nvSpPr>
        <p:spPr>
          <a:xfrm>
            <a:off x="2824961" y="2783998"/>
            <a:ext cx="86390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add(1)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08D2ACDD-C7C8-468A-B31A-B2BBE9F22407}"/>
              </a:ext>
            </a:extLst>
          </p:cNvPr>
          <p:cNvSpPr/>
          <p:nvPr/>
        </p:nvSpPr>
        <p:spPr>
          <a:xfrm>
            <a:off x="9374184" y="3120007"/>
            <a:ext cx="825625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{1}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09A3C50D-2F96-44FC-A8EA-8E5DCD0C65CD}"/>
              </a:ext>
            </a:extLst>
          </p:cNvPr>
          <p:cNvSpPr/>
          <p:nvPr/>
        </p:nvSpPr>
        <p:spPr>
          <a:xfrm>
            <a:off x="9374183" y="4620829"/>
            <a:ext cx="825625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{1}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C2EBA9A7-D3A0-4A3F-80E5-A4D9FDFA375C}"/>
              </a:ext>
            </a:extLst>
          </p:cNvPr>
          <p:cNvSpPr/>
          <p:nvPr/>
        </p:nvSpPr>
        <p:spPr>
          <a:xfrm>
            <a:off x="2824961" y="2315482"/>
            <a:ext cx="86390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inc</a:t>
            </a:r>
            <a:r>
              <a:rPr lang="en-US" dirty="0"/>
              <a:t>(1)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E2F0FB0C-EAF9-4C97-903C-03F0BB678316}"/>
              </a:ext>
            </a:extLst>
          </p:cNvPr>
          <p:cNvSpPr/>
          <p:nvPr/>
        </p:nvSpPr>
        <p:spPr>
          <a:xfrm>
            <a:off x="9374183" y="2621624"/>
            <a:ext cx="825625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792015C7-2EA9-4043-A7C7-B8FE32E4BF7F}"/>
              </a:ext>
            </a:extLst>
          </p:cNvPr>
          <p:cNvSpPr/>
          <p:nvPr/>
        </p:nvSpPr>
        <p:spPr>
          <a:xfrm>
            <a:off x="858493" y="5293568"/>
            <a:ext cx="2967937" cy="1163290"/>
          </a:xfrm>
          <a:prstGeom prst="wedgeRectCallout">
            <a:avLst>
              <a:gd name="adj1" fmla="val 20876"/>
              <a:gd name="adj2" fmla="val -6463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 across data items stored on different servers.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8724F-1274-4A93-BA86-8773AE97A4C4}"/>
              </a:ext>
            </a:extLst>
          </p:cNvPr>
          <p:cNvSpPr/>
          <p:nvPr/>
        </p:nvSpPr>
        <p:spPr>
          <a:xfrm>
            <a:off x="4279350" y="2165293"/>
            <a:ext cx="1143413" cy="1238308"/>
          </a:xfrm>
          <a:prstGeom prst="rect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ABA0918A-71C3-43A3-9F2A-29006CABED3C}"/>
              </a:ext>
            </a:extLst>
          </p:cNvPr>
          <p:cNvSpPr/>
          <p:nvPr/>
        </p:nvSpPr>
        <p:spPr>
          <a:xfrm>
            <a:off x="4411911" y="2783998"/>
            <a:ext cx="86390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add(1)</a:t>
            </a:r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09732741-E01C-44BF-AE92-F1D28DA6E899}"/>
              </a:ext>
            </a:extLst>
          </p:cNvPr>
          <p:cNvSpPr/>
          <p:nvPr/>
        </p:nvSpPr>
        <p:spPr>
          <a:xfrm>
            <a:off x="4411911" y="2315482"/>
            <a:ext cx="86390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inc</a:t>
            </a:r>
            <a:r>
              <a:rPr lang="en-US" dirty="0"/>
              <a:t>(1)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9F57F3-A98E-4385-9254-1FC7D27099D6}"/>
              </a:ext>
            </a:extLst>
          </p:cNvPr>
          <p:cNvSpPr/>
          <p:nvPr/>
        </p:nvSpPr>
        <p:spPr>
          <a:xfrm>
            <a:off x="4279350" y="3792365"/>
            <a:ext cx="1143413" cy="1238308"/>
          </a:xfrm>
          <a:prstGeom prst="rect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51754A9A-E501-4EF4-B12D-B80030B8DE1B}"/>
              </a:ext>
            </a:extLst>
          </p:cNvPr>
          <p:cNvSpPr/>
          <p:nvPr/>
        </p:nvSpPr>
        <p:spPr>
          <a:xfrm>
            <a:off x="4411911" y="4411070"/>
            <a:ext cx="86390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rmv</a:t>
            </a:r>
            <a:r>
              <a:rPr lang="en-US" dirty="0"/>
              <a:t>(1)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E95786EE-946B-4A17-89A0-64EBAA9EC388}"/>
              </a:ext>
            </a:extLst>
          </p:cNvPr>
          <p:cNvSpPr/>
          <p:nvPr/>
        </p:nvSpPr>
        <p:spPr>
          <a:xfrm>
            <a:off x="4411911" y="3942554"/>
            <a:ext cx="86390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</a:t>
            </a:r>
            <a:r>
              <a:rPr lang="en-US" dirty="0"/>
              <a:t>(1)</a:t>
            </a:r>
          </a:p>
        </p:txBody>
      </p: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57DDE74E-8622-4D34-8F76-2D23889DFF2F}"/>
              </a:ext>
            </a:extLst>
          </p:cNvPr>
          <p:cNvSpPr/>
          <p:nvPr/>
        </p:nvSpPr>
        <p:spPr>
          <a:xfrm>
            <a:off x="6363868" y="1858382"/>
            <a:ext cx="2735782" cy="1163290"/>
          </a:xfrm>
          <a:prstGeom prst="wedgeRectCallout">
            <a:avLst>
              <a:gd name="adj1" fmla="val -55454"/>
              <a:gd name="adj2" fmla="val 21826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Snapshots are </a:t>
            </a:r>
          </a:p>
          <a:p>
            <a:pPr algn="ctr"/>
            <a:r>
              <a:rPr lang="en-US" dirty="0"/>
              <a:t>causally ordered.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F6845E-26A4-4FBE-9D3B-1AE6A910C992}"/>
              </a:ext>
            </a:extLst>
          </p:cNvPr>
          <p:cNvCxnSpPr/>
          <p:nvPr/>
        </p:nvCxnSpPr>
        <p:spPr>
          <a:xfrm>
            <a:off x="4053455" y="1869440"/>
            <a:ext cx="0" cy="3347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484C5BE1-3FDB-4D32-A4B4-4B7077504D02}"/>
              </a:ext>
            </a:extLst>
          </p:cNvPr>
          <p:cNvSpPr/>
          <p:nvPr/>
        </p:nvSpPr>
        <p:spPr>
          <a:xfrm>
            <a:off x="9374182" y="4112444"/>
            <a:ext cx="825625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C89111B-5F97-4E6E-8003-BAFF44519C56}"/>
              </a:ext>
            </a:extLst>
          </p:cNvPr>
          <p:cNvSpPr/>
          <p:nvPr/>
        </p:nvSpPr>
        <p:spPr>
          <a:xfrm>
            <a:off x="7210583" y="5468671"/>
            <a:ext cx="3596090" cy="1163290"/>
          </a:xfrm>
          <a:prstGeom prst="wedgeRectCallout">
            <a:avLst>
              <a:gd name="adj1" fmla="val 20245"/>
              <a:gd name="adj2" fmla="val -6463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Effects of concurrent transactions can be merged and never abort.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96351D-ED95-417D-927F-1F5184BEE0A4}"/>
              </a:ext>
            </a:extLst>
          </p:cNvPr>
          <p:cNvCxnSpPr/>
          <p:nvPr/>
        </p:nvCxnSpPr>
        <p:spPr>
          <a:xfrm>
            <a:off x="5983855" y="1909655"/>
            <a:ext cx="0" cy="3347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 animBg="1"/>
      <p:bldP spid="38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08F4-FE7E-4CE4-A17E-DAEB34F7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BCFA-C259-4438-953B-CFE21BC1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Conflict-free Replicated Data Types (CRDTs)</a:t>
            </a:r>
          </a:p>
          <a:p>
            <a:pPr lvl="1"/>
            <a:r>
              <a:rPr lang="en-US" dirty="0"/>
              <a:t>Enable convergence of data with weak ordering by predefining rules for conflict resolution</a:t>
            </a:r>
          </a:p>
          <a:p>
            <a:pPr lvl="1"/>
            <a:endParaRPr lang="en-US" dirty="0"/>
          </a:p>
          <a:p>
            <a:r>
              <a:rPr lang="en-US" dirty="0"/>
              <a:t>Cure: Highly Available Transactions</a:t>
            </a:r>
          </a:p>
          <a:p>
            <a:pPr lvl="1"/>
            <a:r>
              <a:rPr lang="en-US" dirty="0"/>
              <a:t>Causally-consistent snapshots</a:t>
            </a:r>
          </a:p>
          <a:p>
            <a:pPr lvl="1"/>
            <a:r>
              <a:rPr lang="en-US" dirty="0"/>
              <a:t>Avoid need for aborts by merging concurrent updates</a:t>
            </a:r>
          </a:p>
          <a:p>
            <a:pPr lvl="1"/>
            <a:r>
              <a:rPr lang="en-US" dirty="0"/>
              <a:t>Enables atomic commitment and relative ordering of updates</a:t>
            </a:r>
          </a:p>
          <a:p>
            <a:pPr lvl="1"/>
            <a:endParaRPr lang="en-US" dirty="0"/>
          </a:p>
          <a:p>
            <a:r>
              <a:rPr lang="en-US" dirty="0"/>
              <a:t>What about precondition invariants?</a:t>
            </a:r>
          </a:p>
          <a:p>
            <a:pPr lvl="1"/>
            <a:r>
              <a:rPr lang="en-US" dirty="0"/>
              <a:t>Coordination is still required for precondition invariants</a:t>
            </a:r>
          </a:p>
          <a:p>
            <a:pPr lvl="1"/>
            <a:r>
              <a:rPr lang="en-US" dirty="0"/>
              <a:t>Typically requires ACID transactions – </a:t>
            </a:r>
            <a:r>
              <a:rPr lang="en-US" dirty="0">
                <a:solidFill>
                  <a:srgbClr val="FF0000"/>
                </a:solidFill>
              </a:rPr>
              <a:t>but how do we know when to use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5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28">
            <a:extLst>
              <a:ext uri="{FF2B5EF4-FFF2-40B4-BE49-F238E27FC236}">
                <a16:creationId xmlns:a16="http://schemas.microsoft.com/office/drawing/2014/main" id="{C4D9185D-2EDF-4B24-B9C6-C0F411F091EB}"/>
              </a:ext>
            </a:extLst>
          </p:cNvPr>
          <p:cNvSpPr/>
          <p:nvPr/>
        </p:nvSpPr>
        <p:spPr>
          <a:xfrm>
            <a:off x="884623" y="3160510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Consistency Layer with Shared Storage</a:t>
            </a:r>
          </a:p>
        </p:txBody>
      </p:sp>
      <p:sp>
        <p:nvSpPr>
          <p:cNvPr id="12" name="Shape 628">
            <a:extLst>
              <a:ext uri="{FF2B5EF4-FFF2-40B4-BE49-F238E27FC236}">
                <a16:creationId xmlns:a16="http://schemas.microsoft.com/office/drawing/2014/main" id="{438A5CAC-1AFE-41C3-B5A2-2E1458329D4E}"/>
              </a:ext>
            </a:extLst>
          </p:cNvPr>
          <p:cNvSpPr/>
          <p:nvPr/>
        </p:nvSpPr>
        <p:spPr>
          <a:xfrm>
            <a:off x="884623" y="4236188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Communications Layer</a:t>
            </a:r>
          </a:p>
        </p:txBody>
      </p:sp>
      <p:sp>
        <p:nvSpPr>
          <p:cNvPr id="13" name="Shape 628">
            <a:extLst>
              <a:ext uri="{FF2B5EF4-FFF2-40B4-BE49-F238E27FC236}">
                <a16:creationId xmlns:a16="http://schemas.microsoft.com/office/drawing/2014/main" id="{46B93C8B-B6FA-424B-95A5-B6F7A64F52DA}"/>
              </a:ext>
            </a:extLst>
          </p:cNvPr>
          <p:cNvSpPr/>
          <p:nvPr/>
        </p:nvSpPr>
        <p:spPr>
          <a:xfrm>
            <a:off x="884623" y="5311866"/>
            <a:ext cx="4270083" cy="881849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BEAM (Erlang / Elixir)</a:t>
            </a:r>
          </a:p>
        </p:txBody>
      </p:sp>
      <p:sp>
        <p:nvSpPr>
          <p:cNvPr id="14" name="Shape 628">
            <a:extLst>
              <a:ext uri="{FF2B5EF4-FFF2-40B4-BE49-F238E27FC236}">
                <a16:creationId xmlns:a16="http://schemas.microsoft.com/office/drawing/2014/main" id="{D965F64A-D113-432E-B0DA-A7E057DE0D83}"/>
              </a:ext>
            </a:extLst>
          </p:cNvPr>
          <p:cNvSpPr/>
          <p:nvPr/>
        </p:nvSpPr>
        <p:spPr>
          <a:xfrm>
            <a:off x="884623" y="2084832"/>
            <a:ext cx="4270083" cy="881849"/>
          </a:xfrm>
          <a:prstGeom prst="roundRect">
            <a:avLst>
              <a:gd name="adj" fmla="val 827"/>
            </a:avLst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indent="-603504" algn="ctr"/>
            <a:r>
              <a:rPr lang="en-US" dirty="0"/>
              <a:t>Application Code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5CB8AB7-0619-4823-B5B0-DB94AE36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Research </a:t>
            </a:r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7" name="Shape 628">
            <a:extLst>
              <a:ext uri="{FF2B5EF4-FFF2-40B4-BE49-F238E27FC236}">
                <a16:creationId xmlns:a16="http://schemas.microsoft.com/office/drawing/2014/main" id="{89DE305E-A6A8-4D50-8857-0DA4F80A5A71}"/>
              </a:ext>
            </a:extLst>
          </p:cNvPr>
          <p:cNvSpPr/>
          <p:nvPr/>
        </p:nvSpPr>
        <p:spPr>
          <a:xfrm>
            <a:off x="5316071" y="3160510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HATs, CRDTs, Distributed Storage</a:t>
            </a:r>
          </a:p>
        </p:txBody>
      </p:sp>
      <p:sp>
        <p:nvSpPr>
          <p:cNvPr id="8" name="Shape 628">
            <a:extLst>
              <a:ext uri="{FF2B5EF4-FFF2-40B4-BE49-F238E27FC236}">
                <a16:creationId xmlns:a16="http://schemas.microsoft.com/office/drawing/2014/main" id="{FB58C1ED-6D0B-488B-B687-0F6588C7ABD8}"/>
              </a:ext>
            </a:extLst>
          </p:cNvPr>
          <p:cNvSpPr/>
          <p:nvPr/>
        </p:nvSpPr>
        <p:spPr>
          <a:xfrm>
            <a:off x="5316071" y="4236188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Reliable message passing, ordering, cluster membership</a:t>
            </a:r>
          </a:p>
        </p:txBody>
      </p:sp>
      <p:sp>
        <p:nvSpPr>
          <p:cNvPr id="9" name="Shape 628">
            <a:extLst>
              <a:ext uri="{FF2B5EF4-FFF2-40B4-BE49-F238E27FC236}">
                <a16:creationId xmlns:a16="http://schemas.microsoft.com/office/drawing/2014/main" id="{539D764F-A8C2-4376-B379-09EB32210314}"/>
              </a:ext>
            </a:extLst>
          </p:cNvPr>
          <p:cNvSpPr/>
          <p:nvPr/>
        </p:nvSpPr>
        <p:spPr>
          <a:xfrm>
            <a:off x="5316071" y="5311866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Asynchronous message passing between actors</a:t>
            </a:r>
          </a:p>
        </p:txBody>
      </p:sp>
      <p:sp>
        <p:nvSpPr>
          <p:cNvPr id="10" name="Shape 628">
            <a:extLst>
              <a:ext uri="{FF2B5EF4-FFF2-40B4-BE49-F238E27FC236}">
                <a16:creationId xmlns:a16="http://schemas.microsoft.com/office/drawing/2014/main" id="{2CB99A90-EEF8-46AE-8360-36CA9CF3E578}"/>
              </a:ext>
            </a:extLst>
          </p:cNvPr>
          <p:cNvSpPr/>
          <p:nvPr/>
        </p:nvSpPr>
        <p:spPr>
          <a:xfrm>
            <a:off x="5316071" y="2084832"/>
            <a:ext cx="6167979" cy="881849"/>
          </a:xfrm>
          <a:prstGeom prst="roundRect">
            <a:avLst>
              <a:gd name="adj" fmla="val 8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indent="-603504"/>
            <a:r>
              <a:rPr lang="en-US" dirty="0"/>
              <a:t>Static analysis and program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77786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2A22-8675-47ED-849F-87362448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IDEAL: Global “strong consistency”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D8E8BB-8083-4181-9F7E-719E919DDA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981571"/>
            <a:ext cx="4754562" cy="26315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7366E-4B87-42CB-A94A-B3A1C608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8500" y="2285682"/>
            <a:ext cx="5380088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order allows imperative programming</a:t>
            </a:r>
          </a:p>
          <a:p>
            <a:pPr lvl="1"/>
            <a:r>
              <a:rPr lang="en-US" dirty="0"/>
              <a:t>Events happen globally in order</a:t>
            </a:r>
          </a:p>
          <a:p>
            <a:pPr lvl="1"/>
            <a:r>
              <a:rPr lang="en-US" dirty="0"/>
              <a:t>Shared “memory locations” mutated in order</a:t>
            </a:r>
          </a:p>
          <a:p>
            <a:pPr lvl="1"/>
            <a:endParaRPr lang="en-US" dirty="0"/>
          </a:p>
          <a:p>
            <a:r>
              <a:rPr lang="en-US" dirty="0"/>
              <a:t>Transactional guarantees</a:t>
            </a:r>
          </a:p>
          <a:p>
            <a:pPr lvl="1"/>
            <a:r>
              <a:rPr lang="en-US" dirty="0"/>
              <a:t>Atomicity: atomic commitment </a:t>
            </a:r>
          </a:p>
          <a:p>
            <a:pPr lvl="1"/>
            <a:r>
              <a:rPr lang="en-US" dirty="0"/>
              <a:t>Isolation: mutual exclusion</a:t>
            </a:r>
          </a:p>
          <a:p>
            <a:pPr lvl="1"/>
            <a:endParaRPr lang="en-US" dirty="0"/>
          </a:p>
          <a:p>
            <a:r>
              <a:rPr lang="en-US" dirty="0"/>
              <a:t>Key insights: </a:t>
            </a:r>
            <a:r>
              <a:rPr lang="en-US" dirty="0">
                <a:solidFill>
                  <a:srgbClr val="FF0000"/>
                </a:solidFill>
              </a:rPr>
              <a:t>slow,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but easy to program</a:t>
            </a:r>
          </a:p>
          <a:p>
            <a:pPr lvl="1"/>
            <a:r>
              <a:rPr lang="en-US" dirty="0"/>
              <a:t>Concurrent programs with locks</a:t>
            </a:r>
          </a:p>
          <a:p>
            <a:pPr lvl="1"/>
            <a:r>
              <a:rPr lang="en-US" dirty="0"/>
              <a:t>Correct under arbitrary distribution</a:t>
            </a:r>
          </a:p>
          <a:p>
            <a:pPr lvl="1"/>
            <a:r>
              <a:rPr lang="en-US" dirty="0"/>
              <a:t>Delays under failure</a:t>
            </a:r>
          </a:p>
        </p:txBody>
      </p:sp>
    </p:spTree>
    <p:extLst>
      <p:ext uri="{BB962C8B-B14F-4D97-AF65-F5344CB8AC3E}">
        <p14:creationId xmlns:p14="http://schemas.microsoft.com/office/powerpoint/2010/main" val="129619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CA082-24F6-44ED-9908-05515AD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C79D0C-24EF-4B4D-88FA-7E41B11A2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Preserving invariants and the required event ordering.</a:t>
            </a:r>
          </a:p>
        </p:txBody>
      </p:sp>
    </p:spTree>
    <p:extLst>
      <p:ext uri="{BB962C8B-B14F-4D97-AF65-F5344CB8AC3E}">
        <p14:creationId xmlns:p14="http://schemas.microsoft.com/office/powerpoint/2010/main" val="1312090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REMOVALS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block on precondition invariants to know whether or not it’s safe.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47112A-BE43-4D05-BAF7-67B92D93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592" y="3227956"/>
            <a:ext cx="733425" cy="7334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AFBB1FF-9BE2-49C6-8345-1C6055F42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9016" y="4232842"/>
            <a:ext cx="790576" cy="790576"/>
          </a:xfrm>
          <a:prstGeom prst="rect">
            <a:avLst/>
          </a:prstGeom>
        </p:spPr>
      </p:pic>
      <p:cxnSp>
        <p:nvCxnSpPr>
          <p:cNvPr id="7" name="Shape 541">
            <a:extLst>
              <a:ext uri="{FF2B5EF4-FFF2-40B4-BE49-F238E27FC236}">
                <a16:creationId xmlns:a16="http://schemas.microsoft.com/office/drawing/2014/main" id="{62CDCFB2-432A-407B-B616-2CE858DE9652}"/>
              </a:ext>
            </a:extLst>
          </p:cNvPr>
          <p:cNvCxnSpPr>
            <a:cxnSpLocks/>
          </p:cNvCxnSpPr>
          <p:nvPr/>
        </p:nvCxnSpPr>
        <p:spPr>
          <a:xfrm>
            <a:off x="2858609" y="3594668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Shape 541">
            <a:extLst>
              <a:ext uri="{FF2B5EF4-FFF2-40B4-BE49-F238E27FC236}">
                <a16:creationId xmlns:a16="http://schemas.microsoft.com/office/drawing/2014/main" id="{65594F0B-02C6-451E-8C13-581F261BBC00}"/>
              </a:ext>
            </a:extLst>
          </p:cNvPr>
          <p:cNvCxnSpPr>
            <a:cxnSpLocks/>
          </p:cNvCxnSpPr>
          <p:nvPr/>
        </p:nvCxnSpPr>
        <p:spPr>
          <a:xfrm>
            <a:off x="2858608" y="4628130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D98958E7-250C-4CE7-9825-E97BBCF20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0772" y="3331852"/>
            <a:ext cx="525632" cy="52563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56C52B8-BECA-49F8-BF7E-5B6161BCD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0772" y="4365314"/>
            <a:ext cx="525632" cy="5256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A8244B2-55E2-45B8-8DB4-673229BED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167" y="5224586"/>
            <a:ext cx="733425" cy="733425"/>
          </a:xfrm>
          <a:prstGeom prst="rect">
            <a:avLst/>
          </a:prstGeom>
        </p:spPr>
      </p:pic>
      <p:cxnSp>
        <p:nvCxnSpPr>
          <p:cNvPr id="12" name="Shape 541">
            <a:extLst>
              <a:ext uri="{FF2B5EF4-FFF2-40B4-BE49-F238E27FC236}">
                <a16:creationId xmlns:a16="http://schemas.microsoft.com/office/drawing/2014/main" id="{BD204A6C-806C-4553-B725-9055D1F55CC7}"/>
              </a:ext>
            </a:extLst>
          </p:cNvPr>
          <p:cNvCxnSpPr>
            <a:cxnSpLocks/>
          </p:cNvCxnSpPr>
          <p:nvPr/>
        </p:nvCxnSpPr>
        <p:spPr>
          <a:xfrm>
            <a:off x="2887184" y="5591298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40F97140-232D-4D19-A32B-FBEAB006F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9347" y="5328482"/>
            <a:ext cx="525632" cy="525632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1F61C59-EA9C-4231-8823-C0B3CD5B4C91}"/>
              </a:ext>
            </a:extLst>
          </p:cNvPr>
          <p:cNvSpPr/>
          <p:nvPr/>
        </p:nvSpPr>
        <p:spPr>
          <a:xfrm>
            <a:off x="4458620" y="3085586"/>
            <a:ext cx="1010026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</a:t>
            </a:r>
            <a:r>
              <a:rPr lang="en-US" dirty="0"/>
              <a:t>(500)</a:t>
            </a:r>
          </a:p>
        </p:txBody>
      </p:sp>
      <p:cxnSp>
        <p:nvCxnSpPr>
          <p:cNvPr id="24" name="Shape 547">
            <a:extLst>
              <a:ext uri="{FF2B5EF4-FFF2-40B4-BE49-F238E27FC236}">
                <a16:creationId xmlns:a16="http://schemas.microsoft.com/office/drawing/2014/main" id="{54DCCC14-023E-4468-85F1-7B38566396E8}"/>
              </a:ext>
            </a:extLst>
          </p:cNvPr>
          <p:cNvCxnSpPr>
            <a:cxnSpLocks/>
          </p:cNvCxnSpPr>
          <p:nvPr/>
        </p:nvCxnSpPr>
        <p:spPr>
          <a:xfrm>
            <a:off x="6227824" y="3658213"/>
            <a:ext cx="1741965" cy="91644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946DD40A-E4D5-49A5-AF7C-552B92807242}"/>
              </a:ext>
            </a:extLst>
          </p:cNvPr>
          <p:cNvSpPr/>
          <p:nvPr/>
        </p:nvSpPr>
        <p:spPr>
          <a:xfrm>
            <a:off x="3750906" y="5039631"/>
            <a:ext cx="4327125" cy="1163290"/>
          </a:xfrm>
          <a:prstGeom prst="wedgeRectCallout">
            <a:avLst>
              <a:gd name="adj1" fmla="val -20841"/>
              <a:gd name="adj2" fmla="val -68057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 must block to ensure invariant of a non-negative balance in account.</a:t>
            </a:r>
          </a:p>
          <a:p>
            <a:pPr algn="ctr"/>
            <a:r>
              <a:rPr lang="en-US" dirty="0"/>
              <a:t>(mutual exclusion)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85F1B5BC-CB0C-4E35-A541-6BBEC9AB9329}"/>
              </a:ext>
            </a:extLst>
          </p:cNvPr>
          <p:cNvSpPr/>
          <p:nvPr/>
        </p:nvSpPr>
        <p:spPr>
          <a:xfrm>
            <a:off x="2877748" y="3085586"/>
            <a:ext cx="1432079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balance(500)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35BBB550-9F1F-43AE-ACF8-BB713B170AC8}"/>
              </a:ext>
            </a:extLst>
          </p:cNvPr>
          <p:cNvSpPr/>
          <p:nvPr/>
        </p:nvSpPr>
        <p:spPr>
          <a:xfrm>
            <a:off x="4458620" y="4083900"/>
            <a:ext cx="1010026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</a:t>
            </a:r>
            <a:r>
              <a:rPr lang="en-US" dirty="0"/>
              <a:t>(500)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BFAF11C3-4C8D-4730-B111-7DC9160F6252}"/>
              </a:ext>
            </a:extLst>
          </p:cNvPr>
          <p:cNvSpPr/>
          <p:nvPr/>
        </p:nvSpPr>
        <p:spPr>
          <a:xfrm>
            <a:off x="8117382" y="4083546"/>
            <a:ext cx="1010026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</a:t>
            </a:r>
            <a:r>
              <a:rPr lang="en-US" dirty="0"/>
              <a:t>(500)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215A5C5-3B30-48D1-8B64-138E6992B1F4}"/>
              </a:ext>
            </a:extLst>
          </p:cNvPr>
          <p:cNvSpPr/>
          <p:nvPr/>
        </p:nvSpPr>
        <p:spPr>
          <a:xfrm>
            <a:off x="2887184" y="4088765"/>
            <a:ext cx="1432079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balance(500)</a:t>
            </a:r>
          </a:p>
        </p:txBody>
      </p:sp>
    </p:spTree>
    <p:extLst>
      <p:ext uri="{BB962C8B-B14F-4D97-AF65-F5344CB8AC3E}">
        <p14:creationId xmlns:p14="http://schemas.microsoft.com/office/powerpoint/2010/main" val="348773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30" grpId="0" animBg="1"/>
      <p:bldP spid="31" grpId="0" animBg="1"/>
      <p:bldP spid="37" grpId="0" animBg="1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mutual exclusion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Examine operations that might happen concurrently in code</a:t>
            </a:r>
          </a:p>
          <a:p>
            <a:pPr lvl="1"/>
            <a:r>
              <a:rPr lang="en-US" dirty="0"/>
              <a:t>Specify all application invariants</a:t>
            </a:r>
          </a:p>
          <a:p>
            <a:pPr lvl="1"/>
            <a:r>
              <a:rPr lang="en-US" dirty="0"/>
              <a:t>If an invariant will be violated based on existing invariants under concurrency, forbid</a:t>
            </a:r>
          </a:p>
          <a:p>
            <a:pPr lvl="1"/>
            <a:endParaRPr lang="en-US" dirty="0"/>
          </a:p>
          <a:p>
            <a:r>
              <a:rPr lang="en-US" dirty="0"/>
              <a:t>Synthesize coordination only when necessary</a:t>
            </a:r>
          </a:p>
          <a:p>
            <a:pPr lvl="1"/>
            <a:r>
              <a:rPr lang="en-US" dirty="0"/>
              <a:t>Only coordinate when an invariant might be violated by an operation from the application</a:t>
            </a:r>
          </a:p>
          <a:p>
            <a:pPr lvl="1"/>
            <a:endParaRPr lang="en-US" dirty="0"/>
          </a:p>
          <a:p>
            <a:r>
              <a:rPr lang="en-US" dirty="0"/>
              <a:t>Annotate a program accordingly</a:t>
            </a:r>
          </a:p>
          <a:p>
            <a:pPr lvl="1"/>
            <a:r>
              <a:rPr lang="en-US" dirty="0"/>
              <a:t>CISE shows we can annotate a program accordingly with first-order logic</a:t>
            </a:r>
          </a:p>
          <a:p>
            <a:pPr lvl="1"/>
            <a:r>
              <a:rPr lang="en-US" dirty="0"/>
              <a:t>Can we find a way to integrate this intro the programming model?</a:t>
            </a:r>
          </a:p>
        </p:txBody>
      </p:sp>
    </p:spTree>
    <p:extLst>
      <p:ext uri="{BB962C8B-B14F-4D97-AF65-F5344CB8AC3E}">
        <p14:creationId xmlns:p14="http://schemas.microsoft.com/office/powerpoint/2010/main" val="188621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Consensus is </a:t>
            </a:r>
            <a:r>
              <a:rPr lang="en-US" dirty="0">
                <a:solidFill>
                  <a:srgbClr val="00B050"/>
                </a:solidFill>
              </a:rPr>
              <a:t>safe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over conservative</a:t>
            </a:r>
          </a:p>
          <a:p>
            <a:pPr lvl="1"/>
            <a:r>
              <a:rPr lang="en-US" dirty="0"/>
              <a:t>Consensus allows us to be safe because of a total order</a:t>
            </a:r>
          </a:p>
          <a:p>
            <a:pPr lvl="1"/>
            <a:r>
              <a:rPr lang="en-US" dirty="0"/>
              <a:t>This limits high-availability and fault-tolerance</a:t>
            </a:r>
          </a:p>
          <a:p>
            <a:pPr lvl="1"/>
            <a:endParaRPr lang="en-US" dirty="0"/>
          </a:p>
          <a:p>
            <a:r>
              <a:rPr lang="en-US" dirty="0"/>
              <a:t>Weak consistency and weak isolation enable performance</a:t>
            </a:r>
          </a:p>
          <a:p>
            <a:pPr lvl="1"/>
            <a:r>
              <a:rPr lang="en-US" dirty="0"/>
              <a:t>Too many protocols, how do we know what protocol to use?</a:t>
            </a:r>
          </a:p>
          <a:p>
            <a:pPr lvl="1"/>
            <a:r>
              <a:rPr lang="en-US" dirty="0"/>
              <a:t>How do we know when it’s safe to be weak?</a:t>
            </a:r>
          </a:p>
          <a:p>
            <a:pPr lvl="1"/>
            <a:endParaRPr lang="en-US" dirty="0"/>
          </a:p>
          <a:p>
            <a:r>
              <a:rPr lang="en-US" dirty="0"/>
              <a:t>Language support for distribution can help us!</a:t>
            </a:r>
          </a:p>
          <a:p>
            <a:pPr lvl="1"/>
            <a:r>
              <a:rPr lang="en-US" dirty="0"/>
              <a:t>Provide reliable messaging when needed with ordering guarantees</a:t>
            </a:r>
          </a:p>
          <a:p>
            <a:pPr lvl="1"/>
            <a:r>
              <a:rPr lang="en-US" dirty="0"/>
              <a:t>Provide transactional semantics at the language level – picking the right consistency level</a:t>
            </a:r>
          </a:p>
          <a:p>
            <a:pPr lvl="1"/>
            <a:r>
              <a:rPr lang="en-US" dirty="0"/>
              <a:t>Enable analysis for knowing when it’s alright to be weak</a:t>
            </a:r>
          </a:p>
        </p:txBody>
      </p:sp>
    </p:spTree>
    <p:extLst>
      <p:ext uri="{BB962C8B-B14F-4D97-AF65-F5344CB8AC3E}">
        <p14:creationId xmlns:p14="http://schemas.microsoft.com/office/powerpoint/2010/main" val="344250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/>
          <a:lstStyle/>
          <a:p>
            <a:r>
              <a:rPr lang="en-US" dirty="0"/>
              <a:t>All nodes communicate with a set of predetermined nodes.</a:t>
            </a:r>
          </a:p>
          <a:p>
            <a:r>
              <a:rPr lang="en-US" dirty="0"/>
              <a:t>Nodes maintain open TCP connections.</a:t>
            </a:r>
          </a:p>
          <a:p>
            <a:pPr lvl="1"/>
            <a:r>
              <a:rPr lang="en-US" dirty="0"/>
              <a:t>Considered “failed” when connection is dropped.</a:t>
            </a:r>
          </a:p>
          <a:p>
            <a:r>
              <a:rPr lang="en-US" dirty="0"/>
              <a:t>Point-to-point messaging with a single hop for connected nodes.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3045543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2033488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3996933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3039742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126292" y="2284948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049208" y="2284948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3548463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803D-D1CF-4502-A8B0-9FE955206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API across all backends and runtime: unsupported features</a:t>
            </a:r>
          </a:p>
          <a:p>
            <a:pPr lvl="1"/>
            <a:r>
              <a:rPr lang="en-US" dirty="0"/>
              <a:t>Monitors, links (rely on failure detector usage – assumes direct connection)</a:t>
            </a:r>
          </a:p>
          <a:p>
            <a:pPr lvl="1"/>
            <a:r>
              <a:rPr lang="en-US" dirty="0"/>
              <a:t>Synchronous calls (rely on monitors for failure detection)</a:t>
            </a:r>
          </a:p>
          <a:p>
            <a:pPr lvl="1"/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Process identifiers, references won’t serialize if node is not connected with Distributed Erlang</a:t>
            </a:r>
          </a:p>
          <a:p>
            <a:pPr lvl="1"/>
            <a:r>
              <a:rPr lang="en-US" dirty="0"/>
              <a:t>Workarounds: don’t use process identifiers, always register processes, avoid reference usage</a:t>
            </a:r>
          </a:p>
          <a:p>
            <a:pPr lvl="1"/>
            <a:endParaRPr lang="en-US" dirty="0"/>
          </a:p>
          <a:p>
            <a:r>
              <a:rPr lang="en-US" dirty="0"/>
              <a:t>If you need synchronous calls and monitors</a:t>
            </a:r>
          </a:p>
          <a:p>
            <a:pPr lvl="1"/>
            <a:r>
              <a:rPr lang="en-US" dirty="0"/>
              <a:t>Run Distributed Erlang alongside of Partisan for *just* those bits of functionality.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partisan_config:set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(disterl, true)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1383" descr="Cloud-Storage.png">
            <a:extLst>
              <a:ext uri="{FF2B5EF4-FFF2-40B4-BE49-F238E27FC236}">
                <a16:creationId xmlns:a16="http://schemas.microsoft.com/office/drawing/2014/main" id="{7DC4A7A8-B78D-4267-B1CF-D8EFC050DC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3129138" y="2446590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83" descr="Cloud-Storage.png">
            <a:extLst>
              <a:ext uri="{FF2B5EF4-FFF2-40B4-BE49-F238E27FC236}">
                <a16:creationId xmlns:a16="http://schemas.microsoft.com/office/drawing/2014/main" id="{85150C9A-0084-4934-B68A-5B4785E5C54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3137271" y="3176533"/>
            <a:ext cx="274200" cy="2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547">
            <a:extLst>
              <a:ext uri="{FF2B5EF4-FFF2-40B4-BE49-F238E27FC236}">
                <a16:creationId xmlns:a16="http://schemas.microsoft.com/office/drawing/2014/main" id="{5BFAF6D4-2309-41D0-A39D-2BE330FCFBE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11471" y="3023143"/>
            <a:ext cx="96648" cy="27669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Shape 547">
            <a:extLst>
              <a:ext uri="{FF2B5EF4-FFF2-40B4-BE49-F238E27FC236}">
                <a16:creationId xmlns:a16="http://schemas.microsoft.com/office/drawing/2014/main" id="{F7943C55-5B01-4D46-8577-8B60ECD3212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3403338" y="2569890"/>
            <a:ext cx="104781" cy="206653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Shape 547">
            <a:extLst>
              <a:ext uri="{FF2B5EF4-FFF2-40B4-BE49-F238E27FC236}">
                <a16:creationId xmlns:a16="http://schemas.microsoft.com/office/drawing/2014/main" id="{7EDCD2AF-A0CD-4181-92C3-277A8285C23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022869" y="2569890"/>
            <a:ext cx="106269" cy="21237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F9E7F5FA-4688-4736-AF21-E0548643E0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022869" y="3028866"/>
            <a:ext cx="114402" cy="270967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5" name="Shape 1383" descr="Cloud-Storage.png">
            <a:extLst>
              <a:ext uri="{FF2B5EF4-FFF2-40B4-BE49-F238E27FC236}">
                <a16:creationId xmlns:a16="http://schemas.microsoft.com/office/drawing/2014/main" id="{34289AE5-0C16-490F-BC04-0F65E41DAA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1451101" y="244087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1383" descr="Cloud-Storage.png">
            <a:extLst>
              <a:ext uri="{FF2B5EF4-FFF2-40B4-BE49-F238E27FC236}">
                <a16:creationId xmlns:a16="http://schemas.microsoft.com/office/drawing/2014/main" id="{E9952F44-058D-434B-8929-73AB1999F3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1481293" y="3121198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1383" descr="Cloud-Storage.png">
            <a:extLst>
              <a:ext uri="{FF2B5EF4-FFF2-40B4-BE49-F238E27FC236}">
                <a16:creationId xmlns:a16="http://schemas.microsoft.com/office/drawing/2014/main" id="{9262E4DF-5505-462C-8E3D-6C8FAC861C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5846886" y="2006958"/>
            <a:ext cx="305121" cy="21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1383" descr="Cloud-Storage.png">
            <a:extLst>
              <a:ext uri="{FF2B5EF4-FFF2-40B4-BE49-F238E27FC236}">
                <a16:creationId xmlns:a16="http://schemas.microsoft.com/office/drawing/2014/main" id="{9A7622FE-1B7C-4F2A-B373-D86B5621AB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5877078" y="2687283"/>
            <a:ext cx="305121" cy="21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1383" descr="Cloud-Storage.png">
            <a:extLst>
              <a:ext uri="{FF2B5EF4-FFF2-40B4-BE49-F238E27FC236}">
                <a16:creationId xmlns:a16="http://schemas.microsoft.com/office/drawing/2014/main" id="{AA4ADD58-8878-440D-9815-7D4FD399E27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9794339" y="277654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1383" descr="Cloud-Storage.png">
            <a:extLst>
              <a:ext uri="{FF2B5EF4-FFF2-40B4-BE49-F238E27FC236}">
                <a16:creationId xmlns:a16="http://schemas.microsoft.com/office/drawing/2014/main" id="{6613F107-D1A5-431A-9014-56E95F72CF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76" b="5076"/>
          <a:stretch/>
        </p:blipFill>
        <p:spPr>
          <a:xfrm>
            <a:off x="9824531" y="3456868"/>
            <a:ext cx="274200" cy="2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47">
            <a:extLst>
              <a:ext uri="{FF2B5EF4-FFF2-40B4-BE49-F238E27FC236}">
                <a16:creationId xmlns:a16="http://schemas.microsoft.com/office/drawing/2014/main" id="{F1648853-262A-46D7-AABC-70FABFFF8D62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1725301" y="2564173"/>
            <a:ext cx="113501" cy="21237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Shape 547">
            <a:extLst>
              <a:ext uri="{FF2B5EF4-FFF2-40B4-BE49-F238E27FC236}">
                <a16:creationId xmlns:a16="http://schemas.microsoft.com/office/drawing/2014/main" id="{5584CD9E-3D76-4221-BB8B-1123F2E02A2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344832" y="2564173"/>
            <a:ext cx="106269" cy="21237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Shape 547">
            <a:extLst>
              <a:ext uri="{FF2B5EF4-FFF2-40B4-BE49-F238E27FC236}">
                <a16:creationId xmlns:a16="http://schemas.microsoft.com/office/drawing/2014/main" id="{FC1B88D9-A17E-48E5-AB48-0E907BD4A9A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344832" y="3023149"/>
            <a:ext cx="136461" cy="22134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Shape 547">
            <a:extLst>
              <a:ext uri="{FF2B5EF4-FFF2-40B4-BE49-F238E27FC236}">
                <a16:creationId xmlns:a16="http://schemas.microsoft.com/office/drawing/2014/main" id="{4CBCB2C3-6B08-40AC-9F73-B73B60C03C7F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755493" y="3023143"/>
            <a:ext cx="83309" cy="22135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Shape 547">
            <a:extLst>
              <a:ext uri="{FF2B5EF4-FFF2-40B4-BE49-F238E27FC236}">
                <a16:creationId xmlns:a16="http://schemas.microsoft.com/office/drawing/2014/main" id="{2D96F97B-513B-4E83-8055-07ADBB26CC7F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756078" y="2113238"/>
            <a:ext cx="90808" cy="22939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Shape 547">
            <a:extLst>
              <a:ext uri="{FF2B5EF4-FFF2-40B4-BE49-F238E27FC236}">
                <a16:creationId xmlns:a16="http://schemas.microsoft.com/office/drawing/2014/main" id="{D4B82171-3F80-4BB4-8AFD-BE785F53F5E5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152007" y="2113238"/>
            <a:ext cx="30192" cy="22939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Shape 547">
            <a:extLst>
              <a:ext uri="{FF2B5EF4-FFF2-40B4-BE49-F238E27FC236}">
                <a16:creationId xmlns:a16="http://schemas.microsoft.com/office/drawing/2014/main" id="{EFA4961D-A661-44A7-A489-5F7AE1F323AA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6182199" y="2555188"/>
            <a:ext cx="67849" cy="23837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Shape 547">
            <a:extLst>
              <a:ext uri="{FF2B5EF4-FFF2-40B4-BE49-F238E27FC236}">
                <a16:creationId xmlns:a16="http://schemas.microsoft.com/office/drawing/2014/main" id="{C5DCEA6B-6DCF-47D3-AD61-894727EC3B4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5756078" y="2555194"/>
            <a:ext cx="121000" cy="238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Shape 547">
            <a:extLst>
              <a:ext uri="{FF2B5EF4-FFF2-40B4-BE49-F238E27FC236}">
                <a16:creationId xmlns:a16="http://schemas.microsoft.com/office/drawing/2014/main" id="{2AEE0FDB-FD86-438D-9E88-4A594491DD99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9688070" y="2899843"/>
            <a:ext cx="106269" cy="21237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Shape 547">
            <a:extLst>
              <a:ext uri="{FF2B5EF4-FFF2-40B4-BE49-F238E27FC236}">
                <a16:creationId xmlns:a16="http://schemas.microsoft.com/office/drawing/2014/main" id="{06F0526A-78B4-4385-B690-7678D24BD92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688070" y="3358819"/>
            <a:ext cx="136461" cy="22134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Shape 547">
            <a:extLst>
              <a:ext uri="{FF2B5EF4-FFF2-40B4-BE49-F238E27FC236}">
                <a16:creationId xmlns:a16="http://schemas.microsoft.com/office/drawing/2014/main" id="{92589D2B-C3E4-49C2-B74A-77870AEED57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0098731" y="3358813"/>
            <a:ext cx="83309" cy="22135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Shape 547">
            <a:extLst>
              <a:ext uri="{FF2B5EF4-FFF2-40B4-BE49-F238E27FC236}">
                <a16:creationId xmlns:a16="http://schemas.microsoft.com/office/drawing/2014/main" id="{77CE4BAE-D5F3-4AF4-A11B-E3C6DC6918F2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10068539" y="2899843"/>
            <a:ext cx="113501" cy="21237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Shape 547">
            <a:extLst>
              <a:ext uri="{FF2B5EF4-FFF2-40B4-BE49-F238E27FC236}">
                <a16:creationId xmlns:a16="http://schemas.microsoft.com/office/drawing/2014/main" id="{23BF5D9E-E3E5-45FB-AD4E-A1789689B2A8}"/>
              </a:ext>
            </a:extLst>
          </p:cNvPr>
          <p:cNvCxnSpPr>
            <a:cxnSpLocks/>
            <a:stCxn id="9" idx="0"/>
            <a:endCxn id="44" idx="1"/>
          </p:cNvCxnSpPr>
          <p:nvPr/>
        </p:nvCxnSpPr>
        <p:spPr>
          <a:xfrm rot="5400000" flipH="1" flipV="1">
            <a:off x="4389886" y="989590"/>
            <a:ext cx="333352" cy="2580648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hape 547">
            <a:extLst>
              <a:ext uri="{FF2B5EF4-FFF2-40B4-BE49-F238E27FC236}">
                <a16:creationId xmlns:a16="http://schemas.microsoft.com/office/drawing/2014/main" id="{F4A1BD6A-D269-4273-A1CC-AD4FC245A319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 flipV="1">
            <a:off x="1755493" y="2569890"/>
            <a:ext cx="1373645" cy="674608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hape 547">
            <a:extLst>
              <a:ext uri="{FF2B5EF4-FFF2-40B4-BE49-F238E27FC236}">
                <a16:creationId xmlns:a16="http://schemas.microsoft.com/office/drawing/2014/main" id="{0C5D2290-41C1-4F8B-86AE-5604005A71EE}"/>
              </a:ext>
            </a:extLst>
          </p:cNvPr>
          <p:cNvCxnSpPr>
            <a:cxnSpLocks/>
          </p:cNvCxnSpPr>
          <p:nvPr/>
        </p:nvCxnSpPr>
        <p:spPr>
          <a:xfrm>
            <a:off x="6125433" y="2136118"/>
            <a:ext cx="3672524" cy="1466930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9A1AA41-5082-4CB0-997D-9CC7D7D02CF1}"/>
              </a:ext>
            </a:extLst>
          </p:cNvPr>
          <p:cNvCxnSpPr>
            <a:cxnSpLocks/>
            <a:stCxn id="38" idx="2"/>
            <a:endCxn id="51" idx="2"/>
          </p:cNvCxnSpPr>
          <p:nvPr/>
        </p:nvCxnSpPr>
        <p:spPr>
          <a:xfrm rot="16200000" flipH="1">
            <a:off x="5622177" y="-635986"/>
            <a:ext cx="335670" cy="8343238"/>
          </a:xfrm>
          <a:prstGeom prst="curvedConnector3">
            <a:avLst>
              <a:gd name="adj1" fmla="val 1681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C1E283AE-B683-4460-A4B8-C5955698E319}"/>
              </a:ext>
            </a:extLst>
          </p:cNvPr>
          <p:cNvSpPr/>
          <p:nvPr/>
        </p:nvSpPr>
        <p:spPr>
          <a:xfrm>
            <a:off x="1476275" y="4080516"/>
            <a:ext cx="3305726" cy="1163290"/>
          </a:xfrm>
          <a:prstGeom prst="wedgeRectCallout">
            <a:avLst>
              <a:gd name="adj1" fmla="val -20370"/>
              <a:gd name="adj2" fmla="val -63986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guaranteed event order globally because of multiple communication paths.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1F3B53-3F83-4CAE-A259-492EECF9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7286"/>
            <a:ext cx="9720072" cy="1499616"/>
          </a:xfrm>
        </p:spPr>
        <p:txBody>
          <a:bodyPr/>
          <a:lstStyle/>
          <a:p>
            <a:r>
              <a:rPr lang="en-US" dirty="0"/>
              <a:t>Geo-replicated Microservices</a:t>
            </a:r>
          </a:p>
        </p:txBody>
      </p:sp>
      <p:sp>
        <p:nvSpPr>
          <p:cNvPr id="91" name="Speech Bubble: Rectangle 90">
            <a:extLst>
              <a:ext uri="{FF2B5EF4-FFF2-40B4-BE49-F238E27FC236}">
                <a16:creationId xmlns:a16="http://schemas.microsoft.com/office/drawing/2014/main" id="{53C7B4C5-37E9-4BDC-967E-AC8A660AD7CF}"/>
              </a:ext>
            </a:extLst>
          </p:cNvPr>
          <p:cNvSpPr/>
          <p:nvPr/>
        </p:nvSpPr>
        <p:spPr>
          <a:xfrm>
            <a:off x="7635302" y="4055797"/>
            <a:ext cx="3305726" cy="1163290"/>
          </a:xfrm>
          <a:prstGeom prst="wedgeRectCallout">
            <a:avLst>
              <a:gd name="adj1" fmla="val 21129"/>
              <a:gd name="adj2" fmla="val -62482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guaranteed order within the data center.</a:t>
            </a:r>
          </a:p>
        </p:txBody>
      </p:sp>
      <p:pic>
        <p:nvPicPr>
          <p:cNvPr id="42" name="Shape 465" descr="Compute-Engine_256px.png">
            <a:extLst>
              <a:ext uri="{FF2B5EF4-FFF2-40B4-BE49-F238E27FC236}">
                <a16:creationId xmlns:a16="http://schemas.microsoft.com/office/drawing/2014/main" id="{72FB70FC-947F-40CF-98B0-AFC70D5B81C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036" b="5027"/>
          <a:stretch/>
        </p:blipFill>
        <p:spPr>
          <a:xfrm>
            <a:off x="3376999" y="2779942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65" descr="Compute-Engine_256px.png">
            <a:extLst>
              <a:ext uri="{FF2B5EF4-FFF2-40B4-BE49-F238E27FC236}">
                <a16:creationId xmlns:a16="http://schemas.microsoft.com/office/drawing/2014/main" id="{F4AA5827-F925-4CF3-A041-A2006FFA152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036" b="5027"/>
          <a:stretch/>
        </p:blipFill>
        <p:spPr>
          <a:xfrm>
            <a:off x="1696230" y="2785527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465" descr="Compute-Engine_256px.png">
            <a:extLst>
              <a:ext uri="{FF2B5EF4-FFF2-40B4-BE49-F238E27FC236}">
                <a16:creationId xmlns:a16="http://schemas.microsoft.com/office/drawing/2014/main" id="{E7B3AB4B-FD12-40D5-9B18-AA766AED8AD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036" b="5027"/>
          <a:stretch/>
        </p:blipFill>
        <p:spPr>
          <a:xfrm>
            <a:off x="6104228" y="2343792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465" descr="Compute-Engine_256px.png">
            <a:extLst>
              <a:ext uri="{FF2B5EF4-FFF2-40B4-BE49-F238E27FC236}">
                <a16:creationId xmlns:a16="http://schemas.microsoft.com/office/drawing/2014/main" id="{997BA853-9CD3-4F23-A484-E08156AD21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036" b="5027"/>
          <a:stretch/>
        </p:blipFill>
        <p:spPr>
          <a:xfrm>
            <a:off x="10076297" y="3119257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465" descr="Compute-Engine_256px.png">
            <a:extLst>
              <a:ext uri="{FF2B5EF4-FFF2-40B4-BE49-F238E27FC236}">
                <a16:creationId xmlns:a16="http://schemas.microsoft.com/office/drawing/2014/main" id="{F4BDF34A-B20B-48E2-897E-3C793812EDB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036" b="5027"/>
          <a:stretch/>
        </p:blipFill>
        <p:spPr>
          <a:xfrm>
            <a:off x="5632004" y="2348259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465" descr="Compute-Engine_256px.png">
            <a:extLst>
              <a:ext uri="{FF2B5EF4-FFF2-40B4-BE49-F238E27FC236}">
                <a16:creationId xmlns:a16="http://schemas.microsoft.com/office/drawing/2014/main" id="{B72CB7A0-2E79-493B-AF1F-5AB21E52682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036" b="5027"/>
          <a:stretch/>
        </p:blipFill>
        <p:spPr>
          <a:xfrm>
            <a:off x="2879961" y="2787845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465" descr="Compute-Engine_256px.png">
            <a:extLst>
              <a:ext uri="{FF2B5EF4-FFF2-40B4-BE49-F238E27FC236}">
                <a16:creationId xmlns:a16="http://schemas.microsoft.com/office/drawing/2014/main" id="{D96A3F61-58C6-4B86-A008-1A62231D00E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036" b="5027"/>
          <a:stretch/>
        </p:blipFill>
        <p:spPr>
          <a:xfrm>
            <a:off x="1229939" y="2776543"/>
            <a:ext cx="2742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465" descr="Compute-Engine_256px.png">
            <a:extLst>
              <a:ext uri="{FF2B5EF4-FFF2-40B4-BE49-F238E27FC236}">
                <a16:creationId xmlns:a16="http://schemas.microsoft.com/office/drawing/2014/main" id="{8F62649C-943D-4B53-9ACD-9C233A17FAC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036" b="5027"/>
          <a:stretch/>
        </p:blipFill>
        <p:spPr>
          <a:xfrm>
            <a:off x="9553742" y="3111180"/>
            <a:ext cx="274200" cy="2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547">
            <a:extLst>
              <a:ext uri="{FF2B5EF4-FFF2-40B4-BE49-F238E27FC236}">
                <a16:creationId xmlns:a16="http://schemas.microsoft.com/office/drawing/2014/main" id="{97B6F0E1-E963-4FBD-AD54-E2A53B4FA406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>
            <a:off x="1970430" y="2908827"/>
            <a:ext cx="1543669" cy="117715"/>
          </a:xfrm>
          <a:prstGeom prst="curvedConnector4">
            <a:avLst>
              <a:gd name="adj1" fmla="val 44978"/>
              <a:gd name="adj2" fmla="val 6369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hape 547">
            <a:extLst>
              <a:ext uri="{FF2B5EF4-FFF2-40B4-BE49-F238E27FC236}">
                <a16:creationId xmlns:a16="http://schemas.microsoft.com/office/drawing/2014/main" id="{F6B1ABEE-6240-4ACC-979B-7B302E0407E7}"/>
              </a:ext>
            </a:extLst>
          </p:cNvPr>
          <p:cNvCxnSpPr>
            <a:cxnSpLocks/>
            <a:stCxn id="42" idx="3"/>
            <a:endCxn id="56" idx="1"/>
          </p:cNvCxnSpPr>
          <p:nvPr/>
        </p:nvCxnSpPr>
        <p:spPr>
          <a:xfrm flipV="1">
            <a:off x="3651199" y="2471559"/>
            <a:ext cx="1980805" cy="431683"/>
          </a:xfrm>
          <a:prstGeom prst="curvedConnector3">
            <a:avLst>
              <a:gd name="adj1" fmla="val 4773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hape 547">
            <a:extLst>
              <a:ext uri="{FF2B5EF4-FFF2-40B4-BE49-F238E27FC236}">
                <a16:creationId xmlns:a16="http://schemas.microsoft.com/office/drawing/2014/main" id="{39F8A318-6E58-4786-B611-C8EAA1776D32}"/>
              </a:ext>
            </a:extLst>
          </p:cNvPr>
          <p:cNvCxnSpPr>
            <a:cxnSpLocks/>
            <a:stCxn id="54" idx="2"/>
            <a:endCxn id="53" idx="3"/>
          </p:cNvCxnSpPr>
          <p:nvPr/>
        </p:nvCxnSpPr>
        <p:spPr>
          <a:xfrm rot="5400000" flipH="1">
            <a:off x="7846530" y="998991"/>
            <a:ext cx="898765" cy="3834969"/>
          </a:xfrm>
          <a:prstGeom prst="curvedConnector4">
            <a:avLst>
              <a:gd name="adj1" fmla="val -25435"/>
              <a:gd name="adj2" fmla="val 66982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2A22-8675-47ED-849F-87362448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REALITY: Weakly consistent Microservices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D8E8BB-8083-4181-9F7E-719E919DDA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76" y="2973067"/>
            <a:ext cx="4745285" cy="264859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7366E-4B87-42CB-A94A-B3A1C608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8500" y="2285682"/>
            <a:ext cx="5380088" cy="4023360"/>
          </a:xfrm>
        </p:spPr>
        <p:txBody>
          <a:bodyPr>
            <a:normAutofit/>
          </a:bodyPr>
          <a:lstStyle/>
          <a:p>
            <a:r>
              <a:rPr lang="en-US" dirty="0"/>
              <a:t>Events happen in no well-defined order</a:t>
            </a:r>
          </a:p>
          <a:p>
            <a:pPr lvl="1"/>
            <a:r>
              <a:rPr lang="en-US" dirty="0"/>
              <a:t>How does one write a program where events can happen in any order?</a:t>
            </a:r>
          </a:p>
          <a:p>
            <a:pPr lvl="1"/>
            <a:endParaRPr lang="en-US" dirty="0"/>
          </a:p>
          <a:p>
            <a:r>
              <a:rPr lang="en-US" dirty="0"/>
              <a:t>No transactional guarantees</a:t>
            </a:r>
          </a:p>
          <a:p>
            <a:pPr lvl="1"/>
            <a:r>
              <a:rPr lang="en-US" dirty="0"/>
              <a:t>How does one enforce either isolation or atomicity</a:t>
            </a:r>
          </a:p>
          <a:p>
            <a:pPr lvl="1"/>
            <a:endParaRPr lang="en-US" dirty="0"/>
          </a:p>
          <a:p>
            <a:r>
              <a:rPr lang="en-US" dirty="0"/>
              <a:t>Key insights: </a:t>
            </a:r>
            <a:r>
              <a:rPr lang="en-US" dirty="0">
                <a:solidFill>
                  <a:srgbClr val="00B050"/>
                </a:solidFill>
              </a:rPr>
              <a:t>fast,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but difficult to program</a:t>
            </a:r>
          </a:p>
          <a:p>
            <a:pPr lvl="1"/>
            <a:r>
              <a:rPr lang="en-US" dirty="0"/>
              <a:t>Each service needs it’s own failure handling</a:t>
            </a:r>
          </a:p>
          <a:p>
            <a:pPr lvl="1"/>
            <a:r>
              <a:rPr lang="en-US" dirty="0"/>
              <a:t>Each service needs to reason about concurrency</a:t>
            </a:r>
          </a:p>
          <a:p>
            <a:pPr lvl="1"/>
            <a:r>
              <a:rPr lang="en-US" dirty="0"/>
              <a:t>Available under failure</a:t>
            </a:r>
          </a:p>
        </p:txBody>
      </p:sp>
    </p:spTree>
    <p:extLst>
      <p:ext uri="{BB962C8B-B14F-4D97-AF65-F5344CB8AC3E}">
        <p14:creationId xmlns:p14="http://schemas.microsoft.com/office/powerpoint/2010/main" val="254995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B9F5BE-4853-42E2-831D-DEFE4C2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history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71644B-A609-4296-BF26-2AA1846AB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Large-scale transactional distributed programming in history</a:t>
            </a:r>
          </a:p>
        </p:txBody>
      </p:sp>
    </p:spTree>
    <p:extLst>
      <p:ext uri="{BB962C8B-B14F-4D97-AF65-F5344CB8AC3E}">
        <p14:creationId xmlns:p14="http://schemas.microsoft.com/office/powerpoint/2010/main" val="178001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1988 – ARGUS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RPC calls to “guardians”</a:t>
            </a:r>
          </a:p>
          <a:p>
            <a:pPr lvl="1"/>
            <a:r>
              <a:rPr lang="en-US" dirty="0"/>
              <a:t>Guardians are microservices</a:t>
            </a:r>
          </a:p>
          <a:p>
            <a:pPr lvl="1"/>
            <a:r>
              <a:rPr lang="en-US" dirty="0"/>
              <a:t>Provides sequential consistency</a:t>
            </a:r>
          </a:p>
          <a:p>
            <a:pPr lvl="1"/>
            <a:r>
              <a:rPr lang="en-US" dirty="0"/>
              <a:t>Invents “promises” to allow asynchrony without sacrificing order</a:t>
            </a:r>
          </a:p>
          <a:p>
            <a:endParaRPr lang="en-US" dirty="0"/>
          </a:p>
          <a:p>
            <a:r>
              <a:rPr lang="en-US" dirty="0"/>
              <a:t>Transactions between services using MVCC </a:t>
            </a:r>
          </a:p>
          <a:p>
            <a:pPr lvl="1"/>
            <a:r>
              <a:rPr lang="en-US" dirty="0"/>
              <a:t>Nested transactions used to mask RPC failure</a:t>
            </a:r>
          </a:p>
          <a:p>
            <a:pPr lvl="1"/>
            <a:r>
              <a:rPr lang="en-US" dirty="0"/>
              <a:t>No response, rollback and retry at another replica</a:t>
            </a:r>
          </a:p>
          <a:p>
            <a:pPr lvl="1"/>
            <a:endParaRPr lang="en-US" dirty="0"/>
          </a:p>
          <a:p>
            <a:r>
              <a:rPr lang="en-US" dirty="0"/>
              <a:t>Academic project funded by MIT/DOD</a:t>
            </a:r>
          </a:p>
          <a:p>
            <a:pPr lvl="1"/>
            <a:r>
              <a:rPr lang="en-US" dirty="0"/>
              <a:t>Built on a language called CLU</a:t>
            </a:r>
          </a:p>
          <a:p>
            <a:pPr lvl="1"/>
            <a:r>
              <a:rPr lang="en-US" dirty="0"/>
              <a:t>Little to no adoption in industry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E16687-B6B2-4E5E-A07F-C9B3BF5945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56" y="2286000"/>
            <a:ext cx="4022725" cy="40227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2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1994 – Distributed Erlang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Asynchronous message passing</a:t>
            </a:r>
          </a:p>
          <a:p>
            <a:pPr lvl="1"/>
            <a:r>
              <a:rPr lang="en-US" dirty="0"/>
              <a:t>No RPC, but can be emulated</a:t>
            </a:r>
          </a:p>
          <a:p>
            <a:pPr lvl="1"/>
            <a:r>
              <a:rPr lang="en-US" dirty="0"/>
              <a:t>Wait when you need the response explicitly </a:t>
            </a:r>
          </a:p>
          <a:p>
            <a:pPr lvl="1"/>
            <a:endParaRPr lang="en-US" dirty="0"/>
          </a:p>
          <a:p>
            <a:r>
              <a:rPr lang="en-US" dirty="0"/>
              <a:t>Built-in DB constructs</a:t>
            </a:r>
          </a:p>
          <a:p>
            <a:pPr lvl="1"/>
            <a:r>
              <a:rPr lang="en-US" dirty="0"/>
              <a:t>Strongly-consistent database with transactions</a:t>
            </a:r>
          </a:p>
          <a:p>
            <a:pPr lvl="1"/>
            <a:r>
              <a:rPr lang="en-US" dirty="0"/>
              <a:t>No guarantees under failure, might hang arbitrarily</a:t>
            </a:r>
          </a:p>
          <a:p>
            <a:pPr lvl="1"/>
            <a:endParaRPr lang="en-US" dirty="0"/>
          </a:p>
          <a:p>
            <a:r>
              <a:rPr lang="en-US" dirty="0"/>
              <a:t>Massively successful</a:t>
            </a:r>
          </a:p>
          <a:p>
            <a:pPr lvl="1"/>
            <a:r>
              <a:rPr lang="en-US" dirty="0"/>
              <a:t>Ericsson AXD501</a:t>
            </a:r>
          </a:p>
          <a:p>
            <a:pPr lvl="1"/>
            <a:r>
              <a:rPr lang="en-US" dirty="0"/>
              <a:t>WhatsApp</a:t>
            </a:r>
          </a:p>
          <a:p>
            <a:pPr lvl="1"/>
            <a:r>
              <a:rPr lang="en-US" dirty="0" err="1"/>
              <a:t>Riak</a:t>
            </a:r>
            <a:r>
              <a:rPr lang="en-US" dirty="0"/>
              <a:t> (NHS, FMK, League of Legends)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B685D-D8FE-43B0-8430-6A7B466B88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3" y="2286000"/>
            <a:ext cx="4592151" cy="4022725"/>
          </a:xfrm>
        </p:spPr>
      </p:pic>
    </p:spTree>
    <p:extLst>
      <p:ext uri="{BB962C8B-B14F-4D97-AF65-F5344CB8AC3E}">
        <p14:creationId xmlns:p14="http://schemas.microsoft.com/office/powerpoint/2010/main" val="201828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15340</TotalTime>
  <Words>2213</Words>
  <Application>Microsoft Office PowerPoint</Application>
  <PresentationFormat>Widescreen</PresentationFormat>
  <Paragraphs>391</Paragraphs>
  <Slides>45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Roboto</vt:lpstr>
      <vt:lpstr>Tw Cen MT</vt:lpstr>
      <vt:lpstr>Tw Cen MT Condensed</vt:lpstr>
      <vt:lpstr>Wingdings 3</vt:lpstr>
      <vt:lpstr>Integral</vt:lpstr>
      <vt:lpstr>Language  support for  Cloud scale distributed programs</vt:lpstr>
      <vt:lpstr>Distributed applications today</vt:lpstr>
      <vt:lpstr>Geo-replicated “CP” databases</vt:lpstr>
      <vt:lpstr>IDEAL: Global “strong consistency”</vt:lpstr>
      <vt:lpstr>Geo-replicated Microservices</vt:lpstr>
      <vt:lpstr>REALITY: Weakly consistent Microservices</vt:lpstr>
      <vt:lpstr>Learning from history</vt:lpstr>
      <vt:lpstr>1988 – ARGUS</vt:lpstr>
      <vt:lpstr>1994 – Distributed Erlang</vt:lpstr>
      <vt:lpstr>2018 – Microsoft Orleans</vt:lpstr>
      <vt:lpstr>Historically…</vt:lpstr>
      <vt:lpstr>Application correctness</vt:lpstr>
      <vt:lpstr>Totally ordering events</vt:lpstr>
      <vt:lpstr>Preservation of invariants</vt:lpstr>
      <vt:lpstr>Exploiting weak consistency</vt:lpstr>
      <vt:lpstr>Research agendA</vt:lpstr>
      <vt:lpstr>Research agendA</vt:lpstr>
      <vt:lpstr>Research agendA</vt:lpstr>
      <vt:lpstr>Communications</vt:lpstr>
      <vt:lpstr>Distributed erlang</vt:lpstr>
      <vt:lpstr>Partisan: Scaling “Distributed” erlang</vt:lpstr>
      <vt:lpstr>Partisan: backends</vt:lpstr>
      <vt:lpstr>Full mesh</vt:lpstr>
      <vt:lpstr>Client-server</vt:lpstr>
      <vt:lpstr>hyparview</vt:lpstr>
      <vt:lpstr>Partisan: optimizations</vt:lpstr>
      <vt:lpstr>parallelism</vt:lpstr>
      <vt:lpstr>channels</vt:lpstr>
      <vt:lpstr>Monotonic channels</vt:lpstr>
      <vt:lpstr>Transitive message delivery</vt:lpstr>
      <vt:lpstr>X-bot: oracle optimized overlays</vt:lpstr>
      <vt:lpstr>Causal ordering</vt:lpstr>
      <vt:lpstr>Reliable delivery</vt:lpstr>
      <vt:lpstr>Research agendA</vt:lpstr>
      <vt:lpstr>Consistency</vt:lpstr>
      <vt:lpstr>CRDT-based storage</vt:lpstr>
      <vt:lpstr>Cure: Highly available transactions</vt:lpstr>
      <vt:lpstr>Consistency</vt:lpstr>
      <vt:lpstr>Research agendA</vt:lpstr>
      <vt:lpstr>Application code</vt:lpstr>
      <vt:lpstr>CONCURRENT REMOVALS</vt:lpstr>
      <vt:lpstr>Identifying mutual exclusion</vt:lpstr>
      <vt:lpstr>Conclusion</vt:lpstr>
      <vt:lpstr>Static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Meiklejohn</dc:creator>
  <cp:lastModifiedBy>Christopher Meiklejohn</cp:lastModifiedBy>
  <cp:revision>40</cp:revision>
  <cp:lastPrinted>2018-04-19T18:07:07Z</cp:lastPrinted>
  <dcterms:created xsi:type="dcterms:W3CDTF">2017-10-05T11:14:30Z</dcterms:created>
  <dcterms:modified xsi:type="dcterms:W3CDTF">2018-04-25T12:02:27Z</dcterms:modified>
</cp:coreProperties>
</file>