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72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1" r:id="rId16"/>
    <p:sldId id="339" r:id="rId17"/>
    <p:sldId id="340" r:id="rId18"/>
    <p:sldId id="342" r:id="rId19"/>
    <p:sldId id="343" r:id="rId20"/>
    <p:sldId id="344" r:id="rId21"/>
    <p:sldId id="347" r:id="rId22"/>
    <p:sldId id="345" r:id="rId23"/>
    <p:sldId id="346" r:id="rId24"/>
    <p:sldId id="348" r:id="rId25"/>
    <p:sldId id="349" r:id="rId26"/>
    <p:sldId id="35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A5316-E925-4DBC-AC94-9B91A016B7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99D75-DE76-4C52-8A0A-F225AE1DF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1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3" name="Shape 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SEC is weaker than </a:t>
            </a:r>
          </a:p>
          <a:p>
            <a:pPr marL="222746" indent="-222746" defTabSz="584200">
              <a:lnSpc>
                <a:spcPct val="100000"/>
              </a:lnSpc>
              <a:buSzPct val="100000"/>
              <a:buChar char="•"/>
              <a:defRPr sz="20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linearisability: it allows state changes after the return</a:t>
            </a:r>
          </a:p>
          <a:p>
            <a:pPr marL="222746" indent="-222746" defTabSz="584200">
              <a:lnSpc>
                <a:spcPct val="100000"/>
              </a:lnSpc>
              <a:buSzPct val="100000"/>
              <a:buChar char="•"/>
              <a:defRPr sz="20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sequential consistency: see above</a:t>
            </a:r>
          </a:p>
          <a:p>
            <a:pPr defTabSz="584200">
              <a:lnSpc>
                <a:spcPct val="10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Conversely, SC is stronger than SEC</a:t>
            </a:r>
          </a:p>
          <a:p>
            <a:pPr defTabSz="584200">
              <a:lnSpc>
                <a:spcPct val="10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	• requires consensus</a:t>
            </a:r>
          </a:p>
          <a:p>
            <a:pPr defTabSz="584200">
              <a:lnSpc>
                <a:spcPct val="10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It's a new kind of consistency</a:t>
            </a:r>
          </a:p>
        </p:txBody>
      </p:sp>
    </p:spTree>
    <p:extLst>
      <p:ext uri="{BB962C8B-B14F-4D97-AF65-F5344CB8AC3E}">
        <p14:creationId xmlns:p14="http://schemas.microsoft.com/office/powerpoint/2010/main" val="392474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2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10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9602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41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5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5CB341-4234-4562-9B4C-C82DE14FED4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8">
            <a:extLst>
              <a:ext uri="{FF2B5EF4-FFF2-40B4-BE49-F238E27FC236}">
                <a16:creationId xmlns:a16="http://schemas.microsoft.com/office/drawing/2014/main" id="{E4061130-71CE-4F8B-8283-6E98C6F6F8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308D7F1E-E1FA-477D-9D9C-AE00339B84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42">
            <a:extLst>
              <a:ext uri="{FF2B5EF4-FFF2-40B4-BE49-F238E27FC236}">
                <a16:creationId xmlns:a16="http://schemas.microsoft.com/office/drawing/2014/main" id="{D3D9627A-E181-4DAA-89D3-83466F64E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A1A58C6-DDBE-4409-8903-833F9881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821645" cy="3034857"/>
          </a:xfrm>
        </p:spPr>
        <p:txBody>
          <a:bodyPr anchor="b">
            <a:normAutofit/>
          </a:bodyPr>
          <a:lstStyle/>
          <a:p>
            <a:r>
              <a:rPr lang="en-US" sz="3900" b="1" dirty="0">
                <a:solidFill>
                  <a:srgbClr val="FFFFFF"/>
                </a:solidFill>
              </a:rPr>
              <a:t>Understanding </a:t>
            </a:r>
            <a:r>
              <a:rPr lang="en-US" sz="3900" b="1" dirty="0" err="1">
                <a:solidFill>
                  <a:srgbClr val="FFFFFF"/>
                </a:solidFill>
              </a:rPr>
              <a:t>crdts</a:t>
            </a:r>
            <a:endParaRPr lang="en-US" sz="3900" b="1" dirty="0">
              <a:solidFill>
                <a:srgbClr val="FFFF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5441ABD-439E-4817-A143-F6270FF1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817000" cy="235941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Christopher S. Meiklejohn</a:t>
            </a:r>
          </a:p>
          <a:p>
            <a:pPr algn="r"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</a:rPr>
              <a:t>Université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catholique</a:t>
            </a:r>
            <a:r>
              <a:rPr lang="en-US" sz="1700" dirty="0">
                <a:solidFill>
                  <a:srgbClr val="FFFFFF"/>
                </a:solidFill>
              </a:rPr>
              <a:t> de Louvain 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Instituto Superior Técnico 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Northeastern University</a:t>
            </a:r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63F8FAD-4EB6-4F81-81C8-28BE18ED8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/>
          <a:stretch/>
        </p:blipFill>
        <p:spPr>
          <a:xfrm>
            <a:off x="9485278" y="1751896"/>
            <a:ext cx="1563804" cy="1923041"/>
          </a:xfrm>
          <a:prstGeom prst="rect">
            <a:avLst/>
          </a:prstGeom>
        </p:spPr>
      </p:pic>
      <p:pic>
        <p:nvPicPr>
          <p:cNvPr id="31" name="Picture 30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357098D8-AD8B-45E7-86F7-2A85D4F2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17" y="1682543"/>
            <a:ext cx="1556340" cy="2117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3DEAF-A638-4CA3-92C2-9E9AC9BC5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4230846"/>
            <a:ext cx="52387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2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							  {set, 1473063813940641, 1}).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bob@127.0.0.1&gt;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							  {set, 1473063815940641, 2}).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tutorial:sync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bob@127.0.0.1&gt;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tutorial:sync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tutorial:query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bob@127.0.0.1&gt;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tutorial:query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E33C4F0-2613-4746-B50C-C059F1F84FBA}"/>
              </a:ext>
            </a:extLst>
          </p:cNvPr>
          <p:cNvSpPr/>
          <p:nvPr/>
        </p:nvSpPr>
        <p:spPr>
          <a:xfrm>
            <a:off x="5626712" y="831794"/>
            <a:ext cx="3305726" cy="1163290"/>
          </a:xfrm>
          <a:prstGeom prst="wedgeRectCallout">
            <a:avLst>
              <a:gd name="adj1" fmla="val -20640"/>
              <a:gd name="adj2" fmla="val 61934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get the value you expected?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2ED6C5A-A254-4C8F-9AD8-5501E7A1EECA}"/>
              </a:ext>
            </a:extLst>
          </p:cNvPr>
          <p:cNvSpPr/>
          <p:nvPr/>
        </p:nvSpPr>
        <p:spPr>
          <a:xfrm>
            <a:off x="8369889" y="3622750"/>
            <a:ext cx="3305726" cy="1163290"/>
          </a:xfrm>
          <a:prstGeom prst="wedgeRectCallout">
            <a:avLst>
              <a:gd name="adj1" fmla="val -56089"/>
              <a:gd name="adj2" fmla="val -22775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happens if users set the same value?</a:t>
            </a:r>
          </a:p>
        </p:txBody>
      </p:sp>
    </p:spTree>
    <p:extLst>
      <p:ext uri="{BB962C8B-B14F-4D97-AF65-F5344CB8AC3E}">
        <p14:creationId xmlns:p14="http://schemas.microsoft.com/office/powerpoint/2010/main" val="8948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conflict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7" indent="1392174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{set, 1473063813940641, 2}).</a:t>
            </a: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bob@127.0.0.1&gt;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7" indent="1392174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{set, 1473063815940641, 2}).</a:t>
            </a: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tutorial:sync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bob@127.0.0.1&gt;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tutorial:sync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tutorial:query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bob@127.0.0.1&gt;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tutorial:query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6D3A5D0-FB5D-4892-AF50-15E6358CE032}"/>
              </a:ext>
            </a:extLst>
          </p:cNvPr>
          <p:cNvSpPr/>
          <p:nvPr/>
        </p:nvSpPr>
        <p:spPr>
          <a:xfrm>
            <a:off x="1365431" y="2692292"/>
            <a:ext cx="3305726" cy="1163290"/>
          </a:xfrm>
          <a:prstGeom prst="wedgeRectCallout">
            <a:avLst>
              <a:gd name="adj1" fmla="val 55629"/>
              <a:gd name="adj2" fmla="val -2353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updates by a logical or physical time.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D5C2DB5-3D67-43FE-93B9-03D2A154F0BC}"/>
              </a:ext>
            </a:extLst>
          </p:cNvPr>
          <p:cNvSpPr/>
          <p:nvPr/>
        </p:nvSpPr>
        <p:spPr>
          <a:xfrm>
            <a:off x="5734723" y="3840500"/>
            <a:ext cx="3305726" cy="1163290"/>
          </a:xfrm>
          <a:prstGeom prst="wedgeRectCallout">
            <a:avLst>
              <a:gd name="adj1" fmla="val -21177"/>
              <a:gd name="adj2" fmla="val -61697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Maximum value “wins” with the Last-Writer-Wins register.</a:t>
            </a:r>
          </a:p>
        </p:txBody>
      </p:sp>
    </p:spTree>
    <p:extLst>
      <p:ext uri="{BB962C8B-B14F-4D97-AF65-F5344CB8AC3E}">
        <p14:creationId xmlns:p14="http://schemas.microsoft.com/office/powerpoint/2010/main" val="166429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83E74-15AB-46BD-902E-02BB093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updates: LWW-Register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772A7-8035-462C-B7E3-00400441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users increment a shared integer by 1, starting at the same value.</a:t>
            </a:r>
          </a:p>
          <a:p>
            <a:r>
              <a:rPr lang="en-US" dirty="0"/>
              <a:t>Updates “lost” but </a:t>
            </a:r>
            <a:r>
              <a:rPr lang="en-US" dirty="0">
                <a:solidFill>
                  <a:srgbClr val="FF0000"/>
                </a:solidFill>
              </a:rPr>
              <a:t>is not observable by the individual user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Can we distinguish all operations and ensure each replica sees each operation?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9212BB-8E66-4F52-B9D4-9008FB4C8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693" y="3609695"/>
            <a:ext cx="733425" cy="7334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AF918C-01AA-4435-9B2B-DD41BDB24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117" y="4614581"/>
            <a:ext cx="790576" cy="790576"/>
          </a:xfrm>
          <a:prstGeom prst="rect">
            <a:avLst/>
          </a:prstGeom>
        </p:spPr>
      </p:pic>
      <p:cxnSp>
        <p:nvCxnSpPr>
          <p:cNvPr id="9" name="Shape 541">
            <a:extLst>
              <a:ext uri="{FF2B5EF4-FFF2-40B4-BE49-F238E27FC236}">
                <a16:creationId xmlns:a16="http://schemas.microsoft.com/office/drawing/2014/main" id="{8ED7F24A-D999-4093-8310-D88059A6541E}"/>
              </a:ext>
            </a:extLst>
          </p:cNvPr>
          <p:cNvCxnSpPr>
            <a:cxnSpLocks/>
          </p:cNvCxnSpPr>
          <p:nvPr/>
        </p:nvCxnSpPr>
        <p:spPr>
          <a:xfrm>
            <a:off x="2778710" y="3976407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Shape 541">
            <a:extLst>
              <a:ext uri="{FF2B5EF4-FFF2-40B4-BE49-F238E27FC236}">
                <a16:creationId xmlns:a16="http://schemas.microsoft.com/office/drawing/2014/main" id="{7EA06474-9866-4FE9-8EF3-AC481B5594D7}"/>
              </a:ext>
            </a:extLst>
          </p:cNvPr>
          <p:cNvCxnSpPr>
            <a:cxnSpLocks/>
          </p:cNvCxnSpPr>
          <p:nvPr/>
        </p:nvCxnSpPr>
        <p:spPr>
          <a:xfrm>
            <a:off x="2778709" y="5009869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Shape 547">
            <a:extLst>
              <a:ext uri="{FF2B5EF4-FFF2-40B4-BE49-F238E27FC236}">
                <a16:creationId xmlns:a16="http://schemas.microsoft.com/office/drawing/2014/main" id="{21E6ACDE-DDA2-464F-AA13-C54D37ACAC68}"/>
              </a:ext>
            </a:extLst>
          </p:cNvPr>
          <p:cNvCxnSpPr>
            <a:cxnSpLocks/>
          </p:cNvCxnSpPr>
          <p:nvPr/>
        </p:nvCxnSpPr>
        <p:spPr>
          <a:xfrm>
            <a:off x="5662012" y="4025413"/>
            <a:ext cx="1741965" cy="91644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hape 547">
            <a:extLst>
              <a:ext uri="{FF2B5EF4-FFF2-40B4-BE49-F238E27FC236}">
                <a16:creationId xmlns:a16="http://schemas.microsoft.com/office/drawing/2014/main" id="{FCDD1EE0-F74D-423D-913D-161C76488A65}"/>
              </a:ext>
            </a:extLst>
          </p:cNvPr>
          <p:cNvCxnSpPr>
            <a:cxnSpLocks/>
          </p:cNvCxnSpPr>
          <p:nvPr/>
        </p:nvCxnSpPr>
        <p:spPr>
          <a:xfrm flipV="1">
            <a:off x="5690587" y="4039841"/>
            <a:ext cx="2219417" cy="89216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57BBD44-9A5D-4BF6-8E17-10931371C3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0873" y="3713591"/>
            <a:ext cx="525632" cy="52563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39E1E52-FBB5-47B8-9874-7CE183769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0873" y="4747053"/>
            <a:ext cx="525632" cy="525632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F6681B8-F3CD-4EC8-9253-DEA8EAE313C4}"/>
              </a:ext>
            </a:extLst>
          </p:cNvPr>
          <p:cNvSpPr/>
          <p:nvPr/>
        </p:nvSpPr>
        <p:spPr>
          <a:xfrm>
            <a:off x="4352117" y="3475141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set(1)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53A0044-AA24-4826-8611-39591C6BED3D}"/>
              </a:ext>
            </a:extLst>
          </p:cNvPr>
          <p:cNvSpPr/>
          <p:nvPr/>
        </p:nvSpPr>
        <p:spPr>
          <a:xfrm>
            <a:off x="4435901" y="5124534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set(1)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04E9B53-9343-45A5-97B0-24106FA538C5}"/>
              </a:ext>
            </a:extLst>
          </p:cNvPr>
          <p:cNvSpPr/>
          <p:nvPr/>
        </p:nvSpPr>
        <p:spPr>
          <a:xfrm>
            <a:off x="5424927" y="3475141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sync()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62BBC6C-CA6C-40B7-91B1-237DEED0CF1C}"/>
              </a:ext>
            </a:extLst>
          </p:cNvPr>
          <p:cNvSpPr/>
          <p:nvPr/>
        </p:nvSpPr>
        <p:spPr>
          <a:xfrm>
            <a:off x="5437691" y="5124534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sync()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59A35A1-0720-42F4-9B7B-1BFFE5FD290B}"/>
              </a:ext>
            </a:extLst>
          </p:cNvPr>
          <p:cNvSpPr/>
          <p:nvPr/>
        </p:nvSpPr>
        <p:spPr>
          <a:xfrm>
            <a:off x="9609245" y="3776066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75AA108-C576-44D6-A67A-63BB1F9F584F}"/>
              </a:ext>
            </a:extLst>
          </p:cNvPr>
          <p:cNvSpPr/>
          <p:nvPr/>
        </p:nvSpPr>
        <p:spPr>
          <a:xfrm>
            <a:off x="9609244" y="4809528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348EB60-0817-486F-A543-7EDB65A068CD}"/>
              </a:ext>
            </a:extLst>
          </p:cNvPr>
          <p:cNvSpPr/>
          <p:nvPr/>
        </p:nvSpPr>
        <p:spPr>
          <a:xfrm>
            <a:off x="2937709" y="3475141"/>
            <a:ext cx="878973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read(0)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7CBC249-99F5-4643-ABF9-59C7734C24E6}"/>
              </a:ext>
            </a:extLst>
          </p:cNvPr>
          <p:cNvSpPr/>
          <p:nvPr/>
        </p:nvSpPr>
        <p:spPr>
          <a:xfrm>
            <a:off x="2937708" y="5094384"/>
            <a:ext cx="878973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read(0)</a:t>
            </a:r>
          </a:p>
        </p:txBody>
      </p:sp>
    </p:spTree>
    <p:extLst>
      <p:ext uri="{BB962C8B-B14F-4D97-AF65-F5344CB8AC3E}">
        <p14:creationId xmlns:p14="http://schemas.microsoft.com/office/powerpoint/2010/main" val="12052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83E74-15AB-46BD-902E-02BB093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specific 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772A7-8035-462C-B7E3-00400441F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Specify an ADT</a:t>
            </a:r>
          </a:p>
          <a:p>
            <a:pPr marL="0" indent="0">
              <a:buNone/>
            </a:pPr>
            <a:r>
              <a:rPr lang="en-US" dirty="0"/>
              <a:t>Example: G-Counter</a:t>
            </a:r>
          </a:p>
          <a:p>
            <a:pPr marL="173736" lvl="1" indent="0">
              <a:buNone/>
            </a:pPr>
            <a:r>
              <a:rPr lang="en-US" dirty="0"/>
              <a:t>Operations: increment</a:t>
            </a:r>
          </a:p>
          <a:p>
            <a:pPr marL="173736" lvl="1" indent="0">
              <a:buNone/>
            </a:pPr>
            <a:r>
              <a:rPr lang="en-US" dirty="0"/>
              <a:t>Specification:</a:t>
            </a:r>
          </a:p>
          <a:p>
            <a:pPr marL="642366" lvl="2" indent="-285750"/>
            <a:r>
              <a:rPr lang="en-US" dirty="0"/>
              <a:t>Initial value is 0</a:t>
            </a:r>
          </a:p>
          <a:p>
            <a:pPr marL="642366" lvl="2" indent="-285750"/>
            <a:r>
              <a:rPr lang="en-US" dirty="0"/>
              <a:t>Increment value by 1</a:t>
            </a:r>
          </a:p>
          <a:p>
            <a:pPr marL="0" indent="0">
              <a:buNone/>
            </a:pPr>
            <a:r>
              <a:rPr lang="en-US" dirty="0"/>
              <a:t>Example: PN-Counter</a:t>
            </a:r>
          </a:p>
          <a:p>
            <a:pPr marL="173736" lvl="1" indent="0">
              <a:buNone/>
            </a:pPr>
            <a:r>
              <a:rPr lang="en-US" dirty="0"/>
              <a:t>Operations: increment, decrement</a:t>
            </a:r>
          </a:p>
          <a:p>
            <a:pPr marL="173736" lvl="1" indent="0">
              <a:buNone/>
            </a:pPr>
            <a:r>
              <a:rPr lang="en-US" dirty="0"/>
              <a:t>Specification:</a:t>
            </a:r>
          </a:p>
          <a:p>
            <a:pPr marL="642366" lvl="2" indent="-285750"/>
            <a:r>
              <a:rPr lang="en-US" dirty="0"/>
              <a:t>Initial value is 0</a:t>
            </a:r>
          </a:p>
          <a:p>
            <a:pPr marL="642366" lvl="2" indent="-285750"/>
            <a:r>
              <a:rPr lang="en-US" dirty="0"/>
              <a:t>Increment value by 1</a:t>
            </a:r>
          </a:p>
          <a:p>
            <a:pPr marL="642366" lvl="2" indent="-285750"/>
            <a:r>
              <a:rPr lang="en-US" dirty="0"/>
              <a:t>Decrement value by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13B46E-5A1E-4479-B162-E988C7FF5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62E9FE-E8E0-4E59-9576-44FEDB350AF6}"/>
              </a:ext>
            </a:extLst>
          </p:cNvPr>
          <p:cNvSpPr txBox="1">
            <a:spLocks/>
          </p:cNvSpPr>
          <p:nvPr/>
        </p:nvSpPr>
        <p:spPr>
          <a:xfrm>
            <a:off x="4544922" y="2286000"/>
            <a:ext cx="6747474" cy="4023360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alice@127.0.0.1&gt;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pncounter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state_pncounter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increment).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bob@127.0.0.1&gt; 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pncounter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state_pncounter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increment).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  <a:sym typeface="Monaco"/>
            </a:endParaRP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Font typeface="Tw Cen MT" panose="020B0602020104020603" pitchFamily="34" charset="0"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  <a:sym typeface="Monaco"/>
            </a:endParaRP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Font typeface="Tw Cen MT" panose="020B0602020104020603" pitchFamily="34" charset="0"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alice@127.0.0.1&gt;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tutorial:sync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().</a:t>
            </a: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Font typeface="Tw Cen MT" panose="020B0602020104020603" pitchFamily="34" charset="0"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bob@127.0.0.1&gt;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tutorial:sync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().</a:t>
            </a: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Font typeface="Tw Cen MT" panose="020B0602020104020603" pitchFamily="34" charset="0"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  <a:sym typeface="Monaco"/>
            </a:endParaRP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Font typeface="Tw Cen MT" panose="020B0602020104020603" pitchFamily="34" charset="0"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alice@127.0.0.1&gt;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tutorial:query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pncounter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state_pncounter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).</a:t>
            </a:r>
          </a:p>
          <a:p>
            <a:pPr marL="0" indent="0" defTabSz="397763">
              <a:lnSpc>
                <a:spcPct val="117999"/>
              </a:lnSpc>
              <a:spcBef>
                <a:spcPts val="0"/>
              </a:spcBef>
              <a:buSzTx/>
              <a:buNone/>
              <a:defRPr sz="2175">
                <a:latin typeface="Monaco"/>
                <a:ea typeface="Monaco"/>
                <a:cs typeface="Monaco"/>
                <a:sym typeface="Monaco"/>
              </a:defRPr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bob@127.0.0.1&gt;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tutorial:query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pncounter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state_pncounter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1080E0-E759-4050-B46A-9C676EC5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83E74-15AB-46BD-902E-02BB093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772A7-8035-462C-B7E3-00400441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Bildschirmfoto 2016-09-07 um 12.19.46.png" descr="Bildschirmfoto 2016-09-07 um 12.19.46.png">
            <a:extLst>
              <a:ext uri="{FF2B5EF4-FFF2-40B4-BE49-F238E27FC236}">
                <a16:creationId xmlns:a16="http://schemas.microsoft.com/office/drawing/2014/main" id="{2965B326-E288-4C5F-9969-AB5709A9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334" y="2286000"/>
            <a:ext cx="10943386" cy="2522844"/>
          </a:xfrm>
          <a:prstGeom prst="rect">
            <a:avLst/>
          </a:prstGeom>
          <a:ln w="28575">
            <a:solidFill>
              <a:schemeClr val="accent4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664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Correctness: middleware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Pure-operation based CRDTs</a:t>
            </a:r>
          </a:p>
          <a:p>
            <a:pPr lvl="1"/>
            <a:r>
              <a:rPr lang="en-US" dirty="0"/>
              <a:t>Causal delivery of updates to all replicas in the system</a:t>
            </a:r>
          </a:p>
          <a:p>
            <a:pPr lvl="1"/>
            <a:endParaRPr lang="en-US" dirty="0"/>
          </a:p>
          <a:p>
            <a:r>
              <a:rPr lang="en-US" dirty="0"/>
              <a:t>State-based CRDTs</a:t>
            </a:r>
          </a:p>
          <a:p>
            <a:pPr lvl="1"/>
            <a:r>
              <a:rPr lang="en-US" dirty="0"/>
              <a:t>Gossip-based anti-entropy mechanism</a:t>
            </a:r>
          </a:p>
          <a:p>
            <a:pPr lvl="1"/>
            <a:endParaRPr lang="en-US" dirty="0"/>
          </a:p>
          <a:p>
            <a:r>
              <a:rPr lang="en-US" dirty="0"/>
              <a:t>Causal (and delta) CRDTs</a:t>
            </a:r>
          </a:p>
          <a:p>
            <a:pPr lvl="1"/>
            <a:r>
              <a:rPr lang="en-US" dirty="0"/>
              <a:t>Per-object causality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Grow-Only Counter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gcounter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state_gcounter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increment).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Positive-Negative Counter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pncounter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state_pncounter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increment).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pncounter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state_pncounter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decrement).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7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Last-Writer-Wins Register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state_lwwregister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{set, Time, Value}).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Multi-Value Register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state_mvregister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{set, Time, Value}).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Observed-Remove Set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state_orset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{add, Value}).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state_orset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rmv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Value}).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500">
                <a:latin typeface="Monaco"/>
                <a:ea typeface="Monaco"/>
                <a:cs typeface="Monaco"/>
                <a:sym typeface="Monaco"/>
              </a:defRPr>
            </a:pP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Add-Wins Causal Set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state_awset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{add, Value}).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state_awset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rmv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Value}).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API as sequential version of ADT but with additional concurrency semantics</a:t>
            </a:r>
          </a:p>
          <a:p>
            <a:r>
              <a:rPr lang="en-US" dirty="0"/>
              <a:t>If operations commute, </a:t>
            </a:r>
            <a:r>
              <a:rPr lang="en-US" dirty="0">
                <a:solidFill>
                  <a:srgbClr val="00B050"/>
                </a:solidFill>
              </a:rPr>
              <a:t>a concurrent execution is equivalent to the sequential</a:t>
            </a:r>
          </a:p>
          <a:p>
            <a:r>
              <a:rPr lang="en-US" dirty="0"/>
              <a:t>If not, </a:t>
            </a:r>
            <a:r>
              <a:rPr lang="en-US" dirty="0">
                <a:solidFill>
                  <a:srgbClr val="FF0000"/>
                </a:solidFill>
              </a:rPr>
              <a:t>arbitration is required:</a:t>
            </a:r>
          </a:p>
          <a:p>
            <a:pPr lvl="1"/>
            <a:r>
              <a:rPr lang="en-US" dirty="0"/>
              <a:t>Ideally, similar to the sequential specification</a:t>
            </a:r>
          </a:p>
          <a:p>
            <a:pPr lvl="1"/>
            <a:r>
              <a:rPr lang="en-US" dirty="0"/>
              <a:t>Should not lose updates</a:t>
            </a:r>
          </a:p>
          <a:p>
            <a:pPr lvl="1"/>
            <a:r>
              <a:rPr lang="en-US" dirty="0"/>
              <a:t>Should be order independent</a:t>
            </a:r>
          </a:p>
          <a:p>
            <a:r>
              <a:rPr lang="en-US" dirty="0"/>
              <a:t>Example: Sequential Set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F1609-B170-4874-9715-4ED78DFD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5036746" cy="4023360"/>
          </a:xfrm>
        </p:spPr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>
                <a:sym typeface="Helvetica"/>
              </a:rPr>
              <a:t>{true}	</a:t>
            </a:r>
            <a:r>
              <a:rPr lang="en-US" dirty="0"/>
              <a:t>add(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		</a:t>
            </a:r>
            <a:r>
              <a:rPr lang="en-US" dirty="0">
                <a:sym typeface="Helvetica"/>
              </a:rPr>
              <a:t>{e ∈ S}</a:t>
            </a:r>
          </a:p>
          <a:p>
            <a:pPr lvl="1"/>
            <a:r>
              <a:rPr lang="en-US" dirty="0">
                <a:sym typeface="Helvetica"/>
              </a:rPr>
              <a:t>{true}	</a:t>
            </a:r>
            <a:r>
              <a:rPr lang="en-US" dirty="0" err="1"/>
              <a:t>rmv</a:t>
            </a:r>
            <a:r>
              <a:rPr lang="en-US" dirty="0"/>
              <a:t>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		</a:t>
            </a:r>
            <a:r>
              <a:rPr lang="en-US" dirty="0">
                <a:sym typeface="Helvetica"/>
              </a:rPr>
              <a:t>{e ∉ S}</a:t>
            </a:r>
          </a:p>
          <a:p>
            <a:r>
              <a:rPr lang="en-US" dirty="0"/>
              <a:t>Commutative (</a:t>
            </a:r>
            <a:r>
              <a:rPr lang="en-US" dirty="0">
                <a:sym typeface="Helvetica"/>
              </a:rPr>
              <a:t>e ≠ f)</a:t>
            </a:r>
            <a:endParaRPr lang="en-US" dirty="0"/>
          </a:p>
          <a:p>
            <a:pPr lvl="1"/>
            <a:r>
              <a:rPr lang="en-US" dirty="0">
                <a:sym typeface="Helvetica"/>
              </a:rPr>
              <a:t>{true}	</a:t>
            </a:r>
            <a:r>
              <a:rPr lang="en-US" dirty="0"/>
              <a:t>add(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||	add(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</a:t>
            </a:r>
            <a:r>
              <a:rPr lang="en-US" dirty="0">
                <a:sym typeface="Helvetica"/>
              </a:rPr>
              <a:t>{e ∈ S}</a:t>
            </a:r>
          </a:p>
          <a:p>
            <a:pPr lvl="1"/>
            <a:r>
              <a:rPr lang="en-US" dirty="0">
                <a:sym typeface="Helvetica"/>
              </a:rPr>
              <a:t>{true}	</a:t>
            </a:r>
            <a:r>
              <a:rPr lang="en-US" dirty="0" err="1"/>
              <a:t>rmv</a:t>
            </a:r>
            <a:r>
              <a:rPr lang="en-US" dirty="0"/>
              <a:t>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||	</a:t>
            </a:r>
            <a:r>
              <a:rPr lang="en-US" dirty="0" err="1"/>
              <a:t>rmv</a:t>
            </a:r>
            <a:r>
              <a:rPr lang="en-US" dirty="0"/>
              <a:t>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</a:t>
            </a:r>
            <a:r>
              <a:rPr lang="en-US" dirty="0">
                <a:sym typeface="Helvetica"/>
              </a:rPr>
              <a:t>{e ∉ S}</a:t>
            </a:r>
          </a:p>
          <a:p>
            <a:pPr lvl="1"/>
            <a:r>
              <a:rPr lang="en-US" dirty="0">
                <a:sym typeface="Helvetica"/>
              </a:rPr>
              <a:t>{true}	</a:t>
            </a:r>
            <a:r>
              <a:rPr lang="en-US" dirty="0"/>
              <a:t>add(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||	add(</a:t>
            </a:r>
            <a:r>
              <a:rPr lang="en-US" dirty="0">
                <a:sym typeface="Helvetica"/>
              </a:rPr>
              <a:t>f</a:t>
            </a:r>
            <a:r>
              <a:rPr lang="en-US" dirty="0"/>
              <a:t>)	</a:t>
            </a:r>
            <a:r>
              <a:rPr lang="en-US" dirty="0">
                <a:sym typeface="Helvetica"/>
              </a:rPr>
              <a:t>{e, f ∈ S}</a:t>
            </a:r>
          </a:p>
          <a:p>
            <a:pPr lvl="1"/>
            <a:r>
              <a:rPr lang="en-US" dirty="0">
                <a:sym typeface="Helvetica"/>
              </a:rPr>
              <a:t>{true}	</a:t>
            </a:r>
            <a:r>
              <a:rPr lang="en-US" dirty="0" err="1"/>
              <a:t>rmv</a:t>
            </a:r>
            <a:r>
              <a:rPr lang="en-US" dirty="0"/>
              <a:t>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||	</a:t>
            </a:r>
            <a:r>
              <a:rPr lang="en-US" dirty="0" err="1"/>
              <a:t>rmv</a:t>
            </a:r>
            <a:r>
              <a:rPr lang="en-US" dirty="0"/>
              <a:t>(</a:t>
            </a:r>
            <a:r>
              <a:rPr lang="en-US" dirty="0">
                <a:sym typeface="Helvetica"/>
              </a:rPr>
              <a:t>f</a:t>
            </a:r>
            <a:r>
              <a:rPr lang="en-US" dirty="0"/>
              <a:t>)	</a:t>
            </a:r>
            <a:r>
              <a:rPr lang="en-US" dirty="0">
                <a:sym typeface="Helvetica"/>
              </a:rPr>
              <a:t>{e, f ∉ S}</a:t>
            </a:r>
          </a:p>
          <a:p>
            <a:pPr lvl="1"/>
            <a:r>
              <a:rPr lang="en-US" dirty="0">
                <a:sym typeface="Helvetica"/>
              </a:rPr>
              <a:t>{true}	</a:t>
            </a:r>
            <a:r>
              <a:rPr lang="en-US" dirty="0"/>
              <a:t>add(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||	</a:t>
            </a:r>
            <a:r>
              <a:rPr lang="en-US" dirty="0" err="1"/>
              <a:t>rmv</a:t>
            </a:r>
            <a:r>
              <a:rPr lang="en-US" dirty="0"/>
              <a:t>(</a:t>
            </a:r>
            <a:r>
              <a:rPr lang="en-US" dirty="0">
                <a:sym typeface="Helvetica"/>
              </a:rPr>
              <a:t>f</a:t>
            </a:r>
            <a:r>
              <a:rPr lang="en-US" dirty="0"/>
              <a:t>)	</a:t>
            </a:r>
            <a:r>
              <a:rPr lang="en-US" dirty="0">
                <a:sym typeface="Helvetica"/>
              </a:rPr>
              <a:t>{e ∈ S, f ∉ S}</a:t>
            </a:r>
          </a:p>
          <a:p>
            <a:r>
              <a:rPr lang="en-US" dirty="0"/>
              <a:t>Non-commutative (</a:t>
            </a:r>
            <a:r>
              <a:rPr lang="en-US" dirty="0">
                <a:sym typeface="Helvetica"/>
              </a:rPr>
              <a:t>e ≠ f)</a:t>
            </a:r>
            <a:endParaRPr lang="en-US" dirty="0"/>
          </a:p>
          <a:p>
            <a:pPr lvl="1"/>
            <a:r>
              <a:rPr lang="en-US" dirty="0">
                <a:sym typeface="Helvetica"/>
              </a:rPr>
              <a:t>{true}	</a:t>
            </a:r>
            <a:r>
              <a:rPr lang="en-US" dirty="0"/>
              <a:t>add(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||	</a:t>
            </a:r>
            <a:r>
              <a:rPr lang="en-US" dirty="0" err="1"/>
              <a:t>rmv</a:t>
            </a:r>
            <a:r>
              <a:rPr lang="en-US" dirty="0"/>
              <a:t>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</a:t>
            </a:r>
            <a:r>
              <a:rPr lang="en-US" dirty="0">
                <a:solidFill>
                  <a:srgbClr val="FF0000"/>
                </a:solidFill>
                <a:sym typeface="Helvetica"/>
              </a:rPr>
              <a:t>{????}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CA03-F19C-4EAC-9B61-916D74E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crdts</a:t>
            </a:r>
            <a:r>
              <a:rPr lang="en-US" dirty="0"/>
              <a:t>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32E3BE4-36DA-4FA9-AFB0-4EA5E7995E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Betting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Gaming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Healthcare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Databases</a:t>
            </a:r>
          </a:p>
          <a:p>
            <a:pPr marL="0" indent="0">
              <a:buNone/>
            </a:pPr>
            <a:r>
              <a:rPr lang="en-US" dirty="0"/>
              <a:t>Applications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Messaging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Cluster membership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Timelines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Distributed indexing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Distributed state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63738AB-BA69-4850-A8DA-8868850D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BB3B44DE-2974-4140-A698-524C264F0989}"/>
              </a:ext>
            </a:extLst>
          </p:cNvPr>
          <p:cNvGrpSpPr/>
          <p:nvPr/>
        </p:nvGrpSpPr>
        <p:grpSpPr>
          <a:xfrm>
            <a:off x="5989320" y="2084832"/>
            <a:ext cx="4858725" cy="3915763"/>
            <a:chOff x="71614" y="-1515"/>
            <a:chExt cx="8831030" cy="7723753"/>
          </a:xfrm>
        </p:grpSpPr>
        <p:pic>
          <p:nvPicPr>
            <p:cNvPr id="6" name="unnamed.jpg" descr="unnamed.jpg">
              <a:extLst>
                <a:ext uri="{FF2B5EF4-FFF2-40B4-BE49-F238E27FC236}">
                  <a16:creationId xmlns:a16="http://schemas.microsoft.com/office/drawing/2014/main" id="{A8CA38B9-E7DF-44F4-9698-8D1ABA8A2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99776" y="3175829"/>
              <a:ext cx="1314788" cy="13147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unnamed.png" descr="unnamed.png">
              <a:extLst>
                <a:ext uri="{FF2B5EF4-FFF2-40B4-BE49-F238E27FC236}">
                  <a16:creationId xmlns:a16="http://schemas.microsoft.com/office/drawing/2014/main" id="{8ED1CD75-8660-43B1-89DD-74C3D9DD6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62230" y="1951671"/>
              <a:ext cx="2189880" cy="8422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unnamed.jpg" descr="unnamed.jpg">
              <a:extLst>
                <a:ext uri="{FF2B5EF4-FFF2-40B4-BE49-F238E27FC236}">
                  <a16:creationId xmlns:a16="http://schemas.microsoft.com/office/drawing/2014/main" id="{DA18B6AC-8203-4E74-8473-4A54DD2E1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614" y="4750722"/>
              <a:ext cx="2917337" cy="11669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unnamed.png" descr="unnamed.png">
              <a:extLst>
                <a:ext uri="{FF2B5EF4-FFF2-40B4-BE49-F238E27FC236}">
                  <a16:creationId xmlns:a16="http://schemas.microsoft.com/office/drawing/2014/main" id="{BC816D78-578C-4F05-A54D-8306FE03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350954" y="28563"/>
              <a:ext cx="1212496" cy="1910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unnamed.jpg" descr="unnamed.jpg">
              <a:extLst>
                <a:ext uri="{FF2B5EF4-FFF2-40B4-BE49-F238E27FC236}">
                  <a16:creationId xmlns:a16="http://schemas.microsoft.com/office/drawing/2014/main" id="{8DA3EEA4-9D87-4E65-9AB7-018A6FE05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3681" y="2560447"/>
              <a:ext cx="1869947" cy="148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unnamed.jpg" descr="unnamed.jpg">
              <a:extLst>
                <a:ext uri="{FF2B5EF4-FFF2-40B4-BE49-F238E27FC236}">
                  <a16:creationId xmlns:a16="http://schemas.microsoft.com/office/drawing/2014/main" id="{EFAC9D90-3C50-467E-8F18-3633A97A0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348008" y="4872510"/>
              <a:ext cx="2639087" cy="7861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unnamed.png" descr="unnamed.png">
              <a:extLst>
                <a:ext uri="{FF2B5EF4-FFF2-40B4-BE49-F238E27FC236}">
                  <a16:creationId xmlns:a16="http://schemas.microsoft.com/office/drawing/2014/main" id="{D3C077CA-2D95-48E2-8139-357FB2019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24229" y="6287709"/>
              <a:ext cx="1686645" cy="13147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unnamed.png" descr="unnamed.png">
              <a:extLst>
                <a:ext uri="{FF2B5EF4-FFF2-40B4-BE49-F238E27FC236}">
                  <a16:creationId xmlns:a16="http://schemas.microsoft.com/office/drawing/2014/main" id="{673AEE99-B2CB-4FDC-AD11-58766785F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705210" y="4261916"/>
              <a:ext cx="1883615" cy="14551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unnamed.png" descr="unnamed.png">
              <a:extLst>
                <a:ext uri="{FF2B5EF4-FFF2-40B4-BE49-F238E27FC236}">
                  <a16:creationId xmlns:a16="http://schemas.microsoft.com/office/drawing/2014/main" id="{52C409DE-6427-43AB-B179-141988C60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348008" y="0"/>
              <a:ext cx="2418324" cy="12283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unnamed.jpg" descr="unnamed.jpg">
              <a:extLst>
                <a:ext uri="{FF2B5EF4-FFF2-40B4-BE49-F238E27FC236}">
                  <a16:creationId xmlns:a16="http://schemas.microsoft.com/office/drawing/2014/main" id="{EE49F52C-7DCD-4B49-9ACB-595334E47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793019" y="5909152"/>
              <a:ext cx="1770431" cy="17704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unnamed.jpg" descr="unnamed.jpg">
              <a:extLst>
                <a:ext uri="{FF2B5EF4-FFF2-40B4-BE49-F238E27FC236}">
                  <a16:creationId xmlns:a16="http://schemas.microsoft.com/office/drawing/2014/main" id="{342FC4A2-A793-4A2E-96DD-C8D5FC1A4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53681" y="6794368"/>
              <a:ext cx="3089807" cy="9278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unnamed.jpg" descr="unnamed.jpg">
              <a:extLst>
                <a:ext uri="{FF2B5EF4-FFF2-40B4-BE49-F238E27FC236}">
                  <a16:creationId xmlns:a16="http://schemas.microsoft.com/office/drawing/2014/main" id="{5859A6E6-6F6E-469C-B59B-361804E8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453825" y="2458571"/>
              <a:ext cx="2448819" cy="17486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ScalityLogoVerticalColor.pdf" descr="ScalityLogoVerticalColor.pdf">
              <a:extLst>
                <a:ext uri="{FF2B5EF4-FFF2-40B4-BE49-F238E27FC236}">
                  <a16:creationId xmlns:a16="http://schemas.microsoft.com/office/drawing/2014/main" id="{85D58AC4-E9CD-440B-A237-6B4CB21F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04231" y="-1515"/>
              <a:ext cx="1568847" cy="17486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198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concepts: non-commutative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Non-commutative (</a:t>
            </a:r>
            <a:r>
              <a:rPr lang="en-US" dirty="0">
                <a:sym typeface="Helvetica"/>
              </a:rPr>
              <a:t>e ≠ f)</a:t>
            </a:r>
            <a:endParaRPr lang="en-US" dirty="0"/>
          </a:p>
          <a:p>
            <a:pPr lvl="1"/>
            <a:r>
              <a:rPr lang="en-US" dirty="0">
                <a:sym typeface="Helvetica"/>
              </a:rPr>
              <a:t>{true}	</a:t>
            </a:r>
            <a:r>
              <a:rPr lang="en-US" dirty="0"/>
              <a:t>add(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 || </a:t>
            </a:r>
            <a:r>
              <a:rPr lang="en-US" dirty="0" err="1"/>
              <a:t>rmv</a:t>
            </a:r>
            <a:r>
              <a:rPr lang="en-US" dirty="0"/>
              <a:t>(</a:t>
            </a:r>
            <a:r>
              <a:rPr lang="en-US" dirty="0">
                <a:sym typeface="Helvetica"/>
              </a:rPr>
              <a:t>e</a:t>
            </a:r>
            <a:r>
              <a:rPr lang="en-US" dirty="0"/>
              <a:t>)	</a:t>
            </a:r>
            <a:r>
              <a:rPr lang="en-US" dirty="0">
                <a:solidFill>
                  <a:srgbClr val="FF0000"/>
                </a:solidFill>
                <a:sym typeface="Helvetica"/>
              </a:rPr>
              <a:t>{????}</a:t>
            </a:r>
          </a:p>
          <a:p>
            <a:pPr marL="128016" lvl="1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F1609-B170-4874-9715-4ED78DFD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5036746" cy="4023360"/>
          </a:xfrm>
        </p:spPr>
        <p:txBody>
          <a:bodyPr>
            <a:normAutofit/>
          </a:bodyPr>
          <a:lstStyle/>
          <a:p>
            <a:r>
              <a:rPr lang="en-US" dirty="0"/>
              <a:t>Last-Writer-Wins</a:t>
            </a:r>
          </a:p>
          <a:p>
            <a:pPr lvl="1"/>
            <a:r>
              <a:rPr lang="en-US" dirty="0">
                <a:sym typeface="Helvetica"/>
              </a:rPr>
              <a:t>{ </a:t>
            </a:r>
            <a:r>
              <a:rPr lang="en-US" dirty="0"/>
              <a:t>add</a:t>
            </a:r>
            <a:r>
              <a:rPr lang="en-US" dirty="0">
                <a:sym typeface="Helvetica"/>
              </a:rPr>
              <a:t>(e) &lt; </a:t>
            </a:r>
            <a:r>
              <a:rPr lang="en-US" dirty="0" err="1"/>
              <a:t>rmv</a:t>
            </a:r>
            <a:r>
              <a:rPr lang="en-US" dirty="0">
                <a:sym typeface="Helvetica"/>
              </a:rPr>
              <a:t>(e) ⇒ e ∉ S ∧	</a:t>
            </a:r>
            <a:br>
              <a:rPr lang="en-US" dirty="0">
                <a:sym typeface="Helvetica"/>
              </a:rPr>
            </a:br>
            <a:r>
              <a:rPr lang="en-US" dirty="0">
                <a:sym typeface="Helvetica"/>
              </a:rPr>
              <a:t>  </a:t>
            </a:r>
            <a:r>
              <a:rPr lang="en-US" dirty="0" err="1"/>
              <a:t>rmv</a:t>
            </a:r>
            <a:r>
              <a:rPr lang="en-US" dirty="0">
                <a:sym typeface="Helvetica"/>
              </a:rPr>
              <a:t>(e) &lt; </a:t>
            </a:r>
            <a:r>
              <a:rPr lang="en-US" dirty="0"/>
              <a:t>add</a:t>
            </a:r>
            <a:r>
              <a:rPr lang="en-US" dirty="0">
                <a:sym typeface="Helvetica"/>
              </a:rPr>
              <a:t>(e) ⇒ e ∈ S }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>
                <a:sym typeface="Helvetica"/>
              </a:rPr>
              <a:t>{</a:t>
            </a:r>
            <a:r>
              <a:rPr lang="en-US" dirty="0" err="1">
                <a:sym typeface="Helvetica"/>
              </a:rPr>
              <a:t>Te</a:t>
            </a:r>
            <a:r>
              <a:rPr lang="en-US" dirty="0">
                <a:sym typeface="Helvetica"/>
              </a:rPr>
              <a:t> ∈ S}</a:t>
            </a:r>
          </a:p>
          <a:p>
            <a:r>
              <a:rPr lang="en-US" dirty="0"/>
              <a:t>Add-Wins</a:t>
            </a:r>
          </a:p>
          <a:p>
            <a:pPr lvl="1"/>
            <a:r>
              <a:rPr lang="en-US" dirty="0">
                <a:sym typeface="Helvetica"/>
              </a:rPr>
              <a:t>{e ∈ S}</a:t>
            </a:r>
          </a:p>
          <a:p>
            <a:r>
              <a:rPr lang="en-US" dirty="0"/>
              <a:t>Remove-Wins</a:t>
            </a:r>
          </a:p>
          <a:p>
            <a:pPr lvl="1"/>
            <a:r>
              <a:rPr lang="en-US" dirty="0">
                <a:sym typeface="Helvetica"/>
              </a:rPr>
              <a:t>{e ∉ S}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</a:t>
            </a:r>
          </a:p>
          <a:p>
            <a:pPr lvl="1"/>
            <a:r>
              <a:rPr lang="en-US" dirty="0"/>
              <a:t>Last-Writer-Wins</a:t>
            </a:r>
          </a:p>
          <a:p>
            <a:pPr lvl="1"/>
            <a:r>
              <a:rPr lang="en-US" dirty="0"/>
              <a:t>Multi-Value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Grow-Only</a:t>
            </a:r>
          </a:p>
          <a:p>
            <a:pPr lvl="1"/>
            <a:r>
              <a:rPr lang="en-US" dirty="0"/>
              <a:t>2P</a:t>
            </a:r>
          </a:p>
          <a:p>
            <a:pPr lvl="1"/>
            <a:r>
              <a:rPr lang="en-US" dirty="0"/>
              <a:t>Observed-Remove</a:t>
            </a:r>
          </a:p>
          <a:p>
            <a:pPr lvl="1"/>
            <a:r>
              <a:rPr lang="en-US" dirty="0"/>
              <a:t>Add-Wins</a:t>
            </a:r>
          </a:p>
          <a:p>
            <a:pPr lvl="1"/>
            <a:r>
              <a:rPr lang="en-US" dirty="0"/>
              <a:t>Remove-Wins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Enable-Wins</a:t>
            </a:r>
          </a:p>
          <a:p>
            <a:pPr lvl="1"/>
            <a:r>
              <a:rPr lang="en-US" dirty="0"/>
              <a:t>Disable-Wins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023A9-AB8F-47A4-91DC-AF3AFA1301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Counter</a:t>
            </a:r>
          </a:p>
          <a:p>
            <a:pPr lvl="1"/>
            <a:r>
              <a:rPr lang="en-US" dirty="0"/>
              <a:t>Grow-Only</a:t>
            </a:r>
          </a:p>
          <a:p>
            <a:pPr lvl="1"/>
            <a:r>
              <a:rPr lang="en-US" dirty="0"/>
              <a:t>Positive-Negative</a:t>
            </a:r>
          </a:p>
          <a:p>
            <a:pPr lvl="1"/>
            <a:r>
              <a:rPr lang="en-US" dirty="0"/>
              <a:t>Bounded</a:t>
            </a:r>
          </a:p>
          <a:p>
            <a:pPr lvl="1"/>
            <a:endParaRPr lang="en-US" dirty="0"/>
          </a:p>
          <a:p>
            <a:r>
              <a:rPr lang="en-US" dirty="0"/>
              <a:t>Graph</a:t>
            </a:r>
          </a:p>
          <a:p>
            <a:pPr lvl="1"/>
            <a:r>
              <a:rPr lang="en-US" dirty="0"/>
              <a:t>Directed</a:t>
            </a:r>
          </a:p>
          <a:p>
            <a:pPr lvl="1"/>
            <a:r>
              <a:rPr lang="en-US" dirty="0"/>
              <a:t>Monotonic DAG</a:t>
            </a:r>
          </a:p>
          <a:p>
            <a:pPr lvl="1"/>
            <a:r>
              <a:rPr lang="en-US" dirty="0"/>
              <a:t>Edit Graph</a:t>
            </a:r>
          </a:p>
          <a:p>
            <a:pPr lvl="1"/>
            <a:endParaRPr lang="en-US" dirty="0"/>
          </a:p>
          <a:p>
            <a:r>
              <a:rPr lang="en-US" dirty="0"/>
              <a:t>Sequences</a:t>
            </a:r>
          </a:p>
          <a:p>
            <a:pPr lvl="1"/>
            <a:r>
              <a:rPr lang="en-US" dirty="0"/>
              <a:t>RGA</a:t>
            </a:r>
          </a:p>
          <a:p>
            <a:pPr lvl="1"/>
            <a:r>
              <a:rPr lang="en-US" dirty="0" err="1"/>
              <a:t>Treedoc</a:t>
            </a:r>
            <a:endParaRPr lang="en-US" dirty="0"/>
          </a:p>
          <a:p>
            <a:pPr lvl="1"/>
            <a:r>
              <a:rPr lang="en-US" dirty="0"/>
              <a:t>LSEQ</a:t>
            </a:r>
          </a:p>
          <a:p>
            <a:pPr lvl="1"/>
            <a:r>
              <a:rPr lang="en-US" dirty="0" err="1"/>
              <a:t>Logoot</a:t>
            </a:r>
            <a:endParaRPr lang="en-US" dirty="0"/>
          </a:p>
          <a:p>
            <a:pPr lvl="1"/>
            <a:r>
              <a:rPr lang="en-US" dirty="0"/>
              <a:t>RGA-Split</a:t>
            </a:r>
          </a:p>
        </p:txBody>
      </p:sp>
    </p:spTree>
    <p:extLst>
      <p:ext uri="{BB962C8B-B14F-4D97-AF65-F5344CB8AC3E}">
        <p14:creationId xmlns:p14="http://schemas.microsoft.com/office/powerpoint/2010/main" val="10046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designs: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Grow-Only Set, Set Union Merge</a:t>
            </a:r>
          </a:p>
          <a:p>
            <a:pPr lvl="1"/>
            <a:r>
              <a:rPr lang="en-US" dirty="0"/>
              <a:t>No removes</a:t>
            </a:r>
          </a:p>
          <a:p>
            <a:r>
              <a:rPr lang="en-US" dirty="0"/>
              <a:t>2P-Set [</a:t>
            </a:r>
            <a:r>
              <a:rPr lang="en-US" dirty="0" err="1"/>
              <a:t>Wuu</a:t>
            </a:r>
            <a:r>
              <a:rPr lang="en-US" dirty="0"/>
              <a:t> &amp; Bernstein, PODC 1984]</a:t>
            </a:r>
          </a:p>
          <a:p>
            <a:pPr lvl="1"/>
            <a:r>
              <a:rPr lang="en-US" dirty="0"/>
              <a:t>Add with tombstones</a:t>
            </a:r>
          </a:p>
          <a:p>
            <a:pPr lvl="1"/>
            <a:r>
              <a:rPr lang="en-US" dirty="0"/>
              <a:t>Add and remove once</a:t>
            </a:r>
          </a:p>
          <a:p>
            <a:pPr lvl="1"/>
            <a:r>
              <a:rPr lang="en-US" dirty="0"/>
              <a:t>Violates the sequential specification</a:t>
            </a:r>
          </a:p>
          <a:p>
            <a:r>
              <a:rPr lang="en-US" dirty="0" err="1"/>
              <a:t>cset</a:t>
            </a:r>
            <a:r>
              <a:rPr lang="en-US" dirty="0"/>
              <a:t> [Sovran et al., SOSP 2011]</a:t>
            </a:r>
          </a:p>
          <a:p>
            <a:pPr lvl="1"/>
            <a:r>
              <a:rPr lang="en-US" dirty="0"/>
              <a:t>Add/remove counter</a:t>
            </a:r>
          </a:p>
          <a:p>
            <a:pPr lvl="1"/>
            <a:r>
              <a:rPr lang="en-US" dirty="0"/>
              <a:t>Violates sequential specification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6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overhead</a:t>
            </a:r>
          </a:p>
          <a:p>
            <a:pPr lvl="1"/>
            <a:r>
              <a:rPr lang="en-US" dirty="0"/>
              <a:t>Version vectors typically used to identify concurrency</a:t>
            </a:r>
          </a:p>
          <a:p>
            <a:pPr lvl="1"/>
            <a:r>
              <a:rPr lang="en-US" dirty="0"/>
              <a:t>Grows O(N) where N is the number of modifying entities</a:t>
            </a:r>
          </a:p>
          <a:p>
            <a:pPr lvl="1"/>
            <a:r>
              <a:rPr lang="en-US" dirty="0"/>
              <a:t>High churn is problematic</a:t>
            </a:r>
          </a:p>
          <a:p>
            <a:pPr lvl="1"/>
            <a:endParaRPr lang="en-US" dirty="0"/>
          </a:p>
          <a:p>
            <a:r>
              <a:rPr lang="en-US" dirty="0"/>
              <a:t>Monotonically growing state</a:t>
            </a:r>
          </a:p>
          <a:p>
            <a:pPr lvl="1"/>
            <a:r>
              <a:rPr lang="en-US" dirty="0"/>
              <a:t>Tombstones, etc.</a:t>
            </a:r>
          </a:p>
          <a:p>
            <a:pPr lvl="1"/>
            <a:r>
              <a:rPr lang="en-US" dirty="0"/>
              <a:t>Requires some form of garbage collection</a:t>
            </a:r>
          </a:p>
          <a:p>
            <a:pPr lvl="1"/>
            <a:endParaRPr lang="en-US" dirty="0"/>
          </a:p>
          <a:p>
            <a:r>
              <a:rPr lang="en-US" dirty="0"/>
              <a:t>Last-Writer-Wins Register</a:t>
            </a:r>
          </a:p>
          <a:p>
            <a:pPr lvl="1"/>
            <a:r>
              <a:rPr lang="en-US" dirty="0"/>
              <a:t>Can be affected by clock skew, assumes some synchronization of clocks</a:t>
            </a:r>
          </a:p>
        </p:txBody>
      </p:sp>
    </p:spTree>
    <p:extLst>
      <p:ext uri="{BB962C8B-B14F-4D97-AF65-F5344CB8AC3E}">
        <p14:creationId xmlns:p14="http://schemas.microsoft.com/office/powerpoint/2010/main" val="1289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F276C-E1D6-4916-A298-6C4A33904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578E5A-8843-4886-9C2D-054CB1236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</p:txBody>
      </p:sp>
    </p:spTree>
    <p:extLst>
      <p:ext uri="{BB962C8B-B14F-4D97-AF65-F5344CB8AC3E}">
        <p14:creationId xmlns:p14="http://schemas.microsoft.com/office/powerpoint/2010/main" val="3230647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trong eventual consistency ≠ Sequential Consist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Strong eventual consistency ≠ Sequential Consistency</a:t>
            </a:r>
          </a:p>
        </p:txBody>
      </p:sp>
      <p:sp>
        <p:nvSpPr>
          <p:cNvPr id="290" name="Consider Set-like object S such that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56272" indent="-256272" defTabSz="336816">
              <a:spcBef>
                <a:spcPts val="2391"/>
              </a:spcBef>
              <a:defRPr sz="2952"/>
            </a:pPr>
            <a:r>
              <a:rPr dirty="0"/>
              <a:t>Consider Set-like object </a:t>
            </a:r>
            <a:r>
              <a:rPr i="1" dirty="0">
                <a:latin typeface="Helvetica"/>
                <a:ea typeface="Helvetica"/>
                <a:cs typeface="Helvetica"/>
                <a:sym typeface="Helvetica"/>
              </a:rPr>
              <a:t>S </a:t>
            </a:r>
            <a:r>
              <a:rPr dirty="0"/>
              <a:t>such that:</a:t>
            </a:r>
          </a:p>
          <a:p>
            <a:pPr marL="512545" lvl="1" indent="-256272" defTabSz="336816">
              <a:spcBef>
                <a:spcPts val="2391"/>
              </a:spcBef>
              <a:defRPr sz="2952"/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{true}</a:t>
            </a:r>
            <a:r>
              <a:rPr dirty="0"/>
              <a:t> add(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rPr dirty="0"/>
              <a:t>)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{e ∈ S}</a:t>
            </a:r>
          </a:p>
          <a:p>
            <a:pPr marL="512545" lvl="1" indent="-256272" defTabSz="336816">
              <a:spcBef>
                <a:spcPts val="2391"/>
              </a:spcBef>
              <a:defRPr sz="2952"/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{true}</a:t>
            </a:r>
            <a:r>
              <a:rPr dirty="0"/>
              <a:t> remove(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rPr dirty="0"/>
              <a:t>)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{e ∉ S}</a:t>
            </a:r>
          </a:p>
          <a:p>
            <a:pPr marL="512545" lvl="1" indent="-256272" defTabSz="336816">
              <a:spcBef>
                <a:spcPts val="2391"/>
              </a:spcBef>
              <a:defRPr sz="2952"/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{true}</a:t>
            </a:r>
            <a:r>
              <a:rPr dirty="0"/>
              <a:t> add(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rPr dirty="0"/>
              <a:t>) || remove(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rPr dirty="0"/>
              <a:t>)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{e ∈ S}</a:t>
            </a:r>
          </a:p>
          <a:p>
            <a:pPr marL="256272" indent="-256272" defTabSz="336816">
              <a:spcBef>
                <a:spcPts val="2391"/>
              </a:spcBef>
              <a:defRPr sz="2952"/>
            </a:pPr>
            <a:r>
              <a:rPr dirty="0"/>
              <a:t>Satisfies SEC conditions</a:t>
            </a:r>
          </a:p>
          <a:p>
            <a:pPr marL="256272" indent="-256272" defTabSz="336816">
              <a:spcBef>
                <a:spcPts val="8648"/>
              </a:spcBef>
              <a:defRPr sz="2952"/>
            </a:pPr>
            <a:r>
              <a:rPr dirty="0"/>
              <a:t>Not sequentially consistent</a:t>
            </a:r>
          </a:p>
        </p:txBody>
      </p:sp>
      <p:graphicFrame>
        <p:nvGraphicFramePr>
          <p:cNvPr id="291" name="Table"/>
          <p:cNvGraphicFramePr/>
          <p:nvPr>
            <p:extLst>
              <p:ext uri="{D42A27DB-BD31-4B8C-83A1-F6EECF244321}">
                <p14:modId xmlns:p14="http://schemas.microsoft.com/office/powerpoint/2010/main" val="1869921564"/>
              </p:ext>
            </p:extLst>
          </p:nvPr>
        </p:nvGraphicFramePr>
        <p:xfrm>
          <a:off x="5075100" y="4732576"/>
          <a:ext cx="5052036" cy="1232298"/>
        </p:xfrm>
        <a:graphic>
          <a:graphicData uri="http://schemas.openxmlformats.org/drawingml/2006/table">
            <a:tbl>
              <a:tblPr/>
              <a:tblGrid>
                <a:gridCol w="885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766">
                <a:tc rowSpan="3">
                  <a:txBody>
                    <a:bodyPr/>
                    <a:lstStyle/>
                    <a:p>
                      <a:pPr algn="l" defTabSz="914400">
                        <a:tabLst>
                          <a:tab pos="1168400" algn="l"/>
                        </a:tabLst>
                        <a:defRPr sz="31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r>
                        <a:rPr sz="2200" i="0" dirty="0">
                          <a:solidFill>
                            <a:schemeClr val="tx1"/>
                          </a:solidFill>
                        </a:rPr>
                        <a:t>{true}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1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r>
                        <a:rPr lang="en-US" sz="2200" dirty="0"/>
                        <a:t>     </a:t>
                      </a:r>
                      <a:r>
                        <a:rPr sz="2200" dirty="0"/>
                        <a:t>add(</a:t>
                      </a:r>
                      <a:r>
                        <a:rPr sz="2200" i="1" dirty="0"/>
                        <a:t>e</a:t>
                      </a:r>
                      <a:r>
                        <a:rPr sz="2200" dirty="0"/>
                        <a:t>); remove(</a:t>
                      </a:r>
                      <a:r>
                        <a:rPr sz="2200" i="1" dirty="0"/>
                        <a:t>e'</a:t>
                      </a:r>
                      <a:r>
                        <a:rPr sz="2200" dirty="0"/>
                        <a:t>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420623" indent="-420623" algn="r">
                        <a:lnSpc>
                          <a:spcPct val="90000"/>
                        </a:lnSpc>
                        <a:defRPr sz="31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r>
                        <a:rPr sz="2200" i="0" dirty="0">
                          <a:solidFill>
                            <a:schemeClr val="tx1"/>
                          </a:solidFill>
                        </a:rPr>
                        <a:t>{e, e' ∈ S}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</a:pPr>
                      <a:r>
                        <a:rPr lang="en-US" sz="2200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            </a:t>
                      </a:r>
                      <a:r>
                        <a:rPr sz="2200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||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1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r>
                        <a:rPr lang="en-US" sz="2200" dirty="0"/>
                        <a:t>     </a:t>
                      </a:r>
                      <a:r>
                        <a:rPr sz="2200" dirty="0"/>
                        <a:t>add(</a:t>
                      </a:r>
                      <a:r>
                        <a:rPr sz="2200" i="1" dirty="0"/>
                        <a:t>e'</a:t>
                      </a:r>
                      <a:r>
                        <a:rPr sz="2200" dirty="0"/>
                        <a:t>); remove(</a:t>
                      </a:r>
                      <a:r>
                        <a:rPr sz="2200" i="1" dirty="0"/>
                        <a:t>e</a:t>
                      </a:r>
                      <a:r>
                        <a:rPr sz="2200" dirty="0"/>
                        <a:t>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8697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oncurrent  ≠ sequential permu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5030">
              <a:defRPr sz="6719"/>
            </a:pPr>
            <a:r>
              <a:t>Concurrent </a:t>
            </a:r>
          </a:p>
          <a:p>
            <a:pPr defTabSz="345030">
              <a:defRPr sz="6719"/>
            </a:pPr>
            <a:r>
              <a:t>≠ sequential permutation</a:t>
            </a:r>
          </a:p>
        </p:txBody>
      </p:sp>
      <p:sp>
        <p:nvSpPr>
          <p:cNvPr id="302" name="Multivalue Register (Dynamo)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Multivalue</a:t>
            </a:r>
            <a:r>
              <a:rPr dirty="0"/>
              <a:t> Register (Dynamo):</a:t>
            </a:r>
          </a:p>
          <a:p>
            <a:pPr lvl="1">
              <a:buSzPct val="125000"/>
              <a:tabLst>
                <a:tab pos="1660863" algn="l"/>
                <a:tab pos="2303777" algn="l"/>
                <a:tab pos="2759175" algn="ctr"/>
                <a:tab pos="3035986" algn="l"/>
                <a:tab pos="3857488" algn="l"/>
              </a:tabLst>
            </a:pPr>
            <a:r>
              <a:rPr lang="en-US" dirty="0">
                <a:latin typeface="Helvetica"/>
                <a:ea typeface="Helvetica"/>
                <a:cs typeface="Helvetica"/>
                <a:sym typeface="Helvetica"/>
              </a:rPr>
              <a:t>{true}	</a:t>
            </a:r>
            <a:r>
              <a:rPr lang="en-US" dirty="0"/>
              <a:t>x ≔ 1	→	x ≔ 2 	</a:t>
            </a:r>
            <a:r>
              <a:rPr lang="en-US" dirty="0">
                <a:latin typeface="Helvetica"/>
                <a:ea typeface="Helvetica"/>
                <a:cs typeface="Helvetica"/>
                <a:sym typeface="Helvetica"/>
              </a:rPr>
              <a:t>{x=2}</a:t>
            </a:r>
          </a:p>
          <a:p>
            <a:pPr lvl="1">
              <a:buSzPct val="125000"/>
              <a:tabLst>
                <a:tab pos="1660863" algn="l"/>
                <a:tab pos="2303777" algn="l"/>
                <a:tab pos="2759175" algn="ctr"/>
                <a:tab pos="3035986" algn="l"/>
                <a:tab pos="3857488" algn="l"/>
              </a:tabLst>
            </a:pPr>
            <a:r>
              <a:rPr lang="en-US" dirty="0">
                <a:latin typeface="Helvetica"/>
                <a:ea typeface="Helvetica"/>
                <a:cs typeface="Helvetica"/>
                <a:sym typeface="Helvetica"/>
              </a:rPr>
              <a:t>{true}	</a:t>
            </a:r>
            <a:r>
              <a:rPr lang="en-US" dirty="0"/>
              <a:t>x ≔ 2	→	x ≔ 1 	</a:t>
            </a:r>
            <a:r>
              <a:rPr lang="en-US" dirty="0">
                <a:latin typeface="Helvetica"/>
                <a:ea typeface="Helvetica"/>
                <a:cs typeface="Helvetica"/>
                <a:sym typeface="Helvetica"/>
              </a:rPr>
              <a:t>{x=1}</a:t>
            </a:r>
          </a:p>
          <a:p>
            <a:pPr lvl="1">
              <a:buSzPct val="125000"/>
              <a:tabLst>
                <a:tab pos="1660863" algn="l"/>
                <a:tab pos="2303777" algn="l"/>
                <a:tab pos="2759175" algn="ctr"/>
                <a:tab pos="3035986" algn="l"/>
                <a:tab pos="3857488" algn="l"/>
              </a:tabLst>
            </a:pPr>
            <a:r>
              <a:rPr lang="en-US" dirty="0">
                <a:latin typeface="Helvetica"/>
                <a:ea typeface="Helvetica"/>
                <a:cs typeface="Helvetica"/>
                <a:sym typeface="Helvetica"/>
              </a:rPr>
              <a:t>{true}	</a:t>
            </a:r>
            <a:r>
              <a:rPr lang="en-US" dirty="0"/>
              <a:t>x ≔ 1	||	x ≔ 2 	</a:t>
            </a:r>
            <a:r>
              <a:rPr lang="en-US" dirty="0">
                <a:latin typeface="Helvetica"/>
                <a:ea typeface="Helvetica"/>
                <a:cs typeface="Helvetica"/>
                <a:sym typeface="Helvetica"/>
              </a:rPr>
              <a:t>{x={1,2}}</a:t>
            </a:r>
          </a:p>
          <a:p>
            <a:pPr>
              <a:spcBef>
                <a:spcPts val="1687"/>
              </a:spcBef>
            </a:pPr>
            <a:r>
              <a:rPr dirty="0"/>
              <a:t>Can't be explained sequentially</a:t>
            </a:r>
          </a:p>
        </p:txBody>
      </p:sp>
    </p:spTree>
    <p:extLst>
      <p:ext uri="{BB962C8B-B14F-4D97-AF65-F5344CB8AC3E}">
        <p14:creationId xmlns:p14="http://schemas.microsoft.com/office/powerpoint/2010/main" val="31932434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83E74-15AB-46BD-902E-02BB093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772A7-8035-462C-B7E3-00400441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problem of concurrent modifications?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we handle conflict resolution?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semantics do data types provide?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Expanding the scope of CRDTs</a:t>
            </a:r>
          </a:p>
        </p:txBody>
      </p:sp>
    </p:spTree>
    <p:extLst>
      <p:ext uri="{BB962C8B-B14F-4D97-AF65-F5344CB8AC3E}">
        <p14:creationId xmlns:p14="http://schemas.microsoft.com/office/powerpoint/2010/main" val="26417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83E74-15AB-46BD-902E-02BB093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772A7-8035-462C-B7E3-00400441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Shared, mutable data is </a:t>
            </a:r>
            <a:r>
              <a:rPr lang="en-US" dirty="0">
                <a:solidFill>
                  <a:srgbClr val="00B050"/>
                </a:solidFill>
              </a:rPr>
              <a:t>replicated at many locations for many reasons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Performance: Enabling local read operations at geographically distributed replicas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Availability: Enabling system progress when the system is offline or partitioned from network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Fault-tolerance: Replicating computation to enable the system to operate under crash failures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Scalability: Enabling load to be distributed across several copies of objects</a:t>
            </a:r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Updates are </a:t>
            </a:r>
            <a:r>
              <a:rPr lang="en-US" dirty="0">
                <a:solidFill>
                  <a:srgbClr val="FF0000"/>
                </a:solidFill>
              </a:rPr>
              <a:t>problematic</a:t>
            </a:r>
            <a:r>
              <a:rPr lang="en-US" dirty="0"/>
              <a:t> with multiple replicas taking write operations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When and how do we push to all replicas?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How are conflicts addressed?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How do we maintain consistency?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What does the CAP impossibility result mean?</a:t>
            </a:r>
          </a:p>
          <a:p>
            <a:pPr marL="813816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docker run -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cmeiklejohn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crdt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-tutorial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tutorial:connect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83E74-15AB-46BD-902E-02BB093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anomalies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772A7-8035-462C-B7E3-00400441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n-US" dirty="0"/>
              <a:t>Two users update a shared register and synchronize. 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State </a:t>
            </a:r>
            <a:r>
              <a:rPr lang="en-US" dirty="0">
                <a:solidFill>
                  <a:srgbClr val="FF0000"/>
                </a:solidFill>
              </a:rPr>
              <a:t>diverges and never reconciles.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1B0BCD-AE53-47F9-9D85-BE6CE54B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592" y="3227956"/>
            <a:ext cx="733425" cy="7334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EB24661-2EA3-4EED-8FBE-1217DE30D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9016" y="4232842"/>
            <a:ext cx="790576" cy="790576"/>
          </a:xfrm>
          <a:prstGeom prst="rect">
            <a:avLst/>
          </a:prstGeom>
        </p:spPr>
      </p:pic>
      <p:cxnSp>
        <p:nvCxnSpPr>
          <p:cNvPr id="18" name="Shape 541">
            <a:extLst>
              <a:ext uri="{FF2B5EF4-FFF2-40B4-BE49-F238E27FC236}">
                <a16:creationId xmlns:a16="http://schemas.microsoft.com/office/drawing/2014/main" id="{86FC395D-54CB-41C7-BB81-3B618AAF2BB6}"/>
              </a:ext>
            </a:extLst>
          </p:cNvPr>
          <p:cNvCxnSpPr>
            <a:cxnSpLocks/>
          </p:cNvCxnSpPr>
          <p:nvPr/>
        </p:nvCxnSpPr>
        <p:spPr>
          <a:xfrm>
            <a:off x="2858609" y="3594668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Shape 541">
            <a:extLst>
              <a:ext uri="{FF2B5EF4-FFF2-40B4-BE49-F238E27FC236}">
                <a16:creationId xmlns:a16="http://schemas.microsoft.com/office/drawing/2014/main" id="{E545D47D-7AD6-4338-8A06-B3E0E49708FF}"/>
              </a:ext>
            </a:extLst>
          </p:cNvPr>
          <p:cNvCxnSpPr>
            <a:cxnSpLocks/>
          </p:cNvCxnSpPr>
          <p:nvPr/>
        </p:nvCxnSpPr>
        <p:spPr>
          <a:xfrm>
            <a:off x="2858608" y="4628130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7A658122-7667-4932-853F-CDA85CAE2F09}"/>
              </a:ext>
            </a:extLst>
          </p:cNvPr>
          <p:cNvCxnSpPr>
            <a:cxnSpLocks/>
          </p:cNvCxnSpPr>
          <p:nvPr/>
        </p:nvCxnSpPr>
        <p:spPr>
          <a:xfrm>
            <a:off x="5741911" y="3643674"/>
            <a:ext cx="1741965" cy="91644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3C080E8E-90F2-488D-A7B1-397B92217EAA}"/>
              </a:ext>
            </a:extLst>
          </p:cNvPr>
          <p:cNvCxnSpPr>
            <a:cxnSpLocks/>
          </p:cNvCxnSpPr>
          <p:nvPr/>
        </p:nvCxnSpPr>
        <p:spPr>
          <a:xfrm flipV="1">
            <a:off x="5770486" y="3658102"/>
            <a:ext cx="2219417" cy="89216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82C88F38-C49C-4D6B-B1B0-34181FA2C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3331852"/>
            <a:ext cx="525632" cy="52563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EFC77C9-E5D7-4AF9-94CC-172D7C092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4365314"/>
            <a:ext cx="525632" cy="525632"/>
          </a:xfrm>
          <a:prstGeom prst="rect">
            <a:avLst/>
          </a:prstGeom>
        </p:spPr>
      </p:pic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F4A8A0C2-352A-4C31-BDF3-C244AC634AB0}"/>
              </a:ext>
            </a:extLst>
          </p:cNvPr>
          <p:cNvSpPr/>
          <p:nvPr/>
        </p:nvSpPr>
        <p:spPr>
          <a:xfrm>
            <a:off x="3927930" y="3093402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set(1)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C8DFA987-C59D-4AE8-BA16-49A82813FDDC}"/>
              </a:ext>
            </a:extLst>
          </p:cNvPr>
          <p:cNvSpPr/>
          <p:nvPr/>
        </p:nvSpPr>
        <p:spPr>
          <a:xfrm>
            <a:off x="3975198" y="4742795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set(2)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ABF92DAD-DC7A-4CA7-9B08-AE9D812354F6}"/>
              </a:ext>
            </a:extLst>
          </p:cNvPr>
          <p:cNvSpPr/>
          <p:nvPr/>
        </p:nvSpPr>
        <p:spPr>
          <a:xfrm>
            <a:off x="5504826" y="3093402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sync()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4C3E27D-8B89-4EAF-B28B-20A389392E2F}"/>
              </a:ext>
            </a:extLst>
          </p:cNvPr>
          <p:cNvSpPr/>
          <p:nvPr/>
        </p:nvSpPr>
        <p:spPr>
          <a:xfrm>
            <a:off x="5517590" y="4742795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sync()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F1E791AB-4083-498A-8E6B-594CAC4846FB}"/>
              </a:ext>
            </a:extLst>
          </p:cNvPr>
          <p:cNvSpPr/>
          <p:nvPr/>
        </p:nvSpPr>
        <p:spPr>
          <a:xfrm>
            <a:off x="9689145" y="3394327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ECAF644-A289-4976-A09D-E7E0D4A7C0BD}"/>
              </a:ext>
            </a:extLst>
          </p:cNvPr>
          <p:cNvSpPr/>
          <p:nvPr/>
        </p:nvSpPr>
        <p:spPr>
          <a:xfrm>
            <a:off x="9683874" y="4427789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33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2" grpId="0" animBg="1"/>
      <p:bldP spid="35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state_ivar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{set, 1}).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bob@127.0.0.1&gt;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tutorial:mutate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state_ivar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{set, 2}).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tutorial:sync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bob@127.0.0.1&gt;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tutorial:sync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it-IT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tutorial:query(ivar, state_ivar).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bob@127.0.0.1&gt;   </a:t>
            </a:r>
            <a:r>
              <a:rPr lang="it-IT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tutorial:query(ivar, state_ivar).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rgbClr val="424242"/>
              </a:solidFill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rgbClr val="424242"/>
              </a:solidFill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E33C4F0-2613-4746-B50C-C059F1F84FBA}"/>
              </a:ext>
            </a:extLst>
          </p:cNvPr>
          <p:cNvSpPr/>
          <p:nvPr/>
        </p:nvSpPr>
        <p:spPr>
          <a:xfrm>
            <a:off x="7738095" y="4392639"/>
            <a:ext cx="3305726" cy="1163290"/>
          </a:xfrm>
          <a:prstGeom prst="wedgeRectCallout">
            <a:avLst>
              <a:gd name="adj1" fmla="val -56626"/>
              <a:gd name="adj2" fmla="val -33460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get the value you expected?</a:t>
            </a:r>
          </a:p>
        </p:txBody>
      </p:sp>
    </p:spTree>
    <p:extLst>
      <p:ext uri="{BB962C8B-B14F-4D97-AF65-F5344CB8AC3E}">
        <p14:creationId xmlns:p14="http://schemas.microsoft.com/office/powerpoint/2010/main" val="26414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83E74-15AB-46BD-902E-02BB093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convergence: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772A7-8035-462C-B7E3-00400441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Allow a single writer (a priori agreement on writer)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Decide ahead of time on write value (a priori agreement on value)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about consensus?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Elect a leader to order operations and write value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Not feasible in highly-concurrent, large-scale replicated scenarios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Must sacrifice availability under partition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5648D40-34C2-4D5E-B0F9-4F438764FC81}"/>
              </a:ext>
            </a:extLst>
          </p:cNvPr>
          <p:cNvSpPr/>
          <p:nvPr/>
        </p:nvSpPr>
        <p:spPr>
          <a:xfrm>
            <a:off x="2269450" y="4941884"/>
            <a:ext cx="3305726" cy="1163290"/>
          </a:xfrm>
          <a:prstGeom prst="wedgeRectCallout">
            <a:avLst>
              <a:gd name="adj1" fmla="val -21176"/>
              <a:gd name="adj2" fmla="val -66276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Mobile, edge, geo-replication!</a:t>
            </a:r>
          </a:p>
        </p:txBody>
      </p:sp>
    </p:spTree>
    <p:extLst>
      <p:ext uri="{BB962C8B-B14F-4D97-AF65-F5344CB8AC3E}">
        <p14:creationId xmlns:p14="http://schemas.microsoft.com/office/powerpoint/2010/main" val="2724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83E74-15AB-46BD-902E-02BB093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Conflict 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772A7-8035-462C-B7E3-00400441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n-US" dirty="0"/>
              <a:t>Multi-value register to grow to expand to store multiple concurrent values.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>
                <a:solidFill>
                  <a:srgbClr val="FF0000"/>
                </a:solidFill>
              </a:rPr>
              <a:t>User is responsible for reconciliation on read.</a:t>
            </a:r>
          </a:p>
          <a:p>
            <a:pPr marL="128016" lvl="1" indent="0">
              <a:buNone/>
            </a:pPr>
            <a:r>
              <a:rPr lang="en-US" dirty="0">
                <a:solidFill>
                  <a:srgbClr val="FF0000"/>
                </a:solidFill>
              </a:rPr>
              <a:t>No guarantee on convergence if same reconciliation policy is not used.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1B0BCD-AE53-47F9-9D85-BE6CE54B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592" y="3227956"/>
            <a:ext cx="733425" cy="7334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EB24661-2EA3-4EED-8FBE-1217DE30D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9016" y="4232842"/>
            <a:ext cx="790576" cy="790576"/>
          </a:xfrm>
          <a:prstGeom prst="rect">
            <a:avLst/>
          </a:prstGeom>
        </p:spPr>
      </p:pic>
      <p:cxnSp>
        <p:nvCxnSpPr>
          <p:cNvPr id="18" name="Shape 541">
            <a:extLst>
              <a:ext uri="{FF2B5EF4-FFF2-40B4-BE49-F238E27FC236}">
                <a16:creationId xmlns:a16="http://schemas.microsoft.com/office/drawing/2014/main" id="{86FC395D-54CB-41C7-BB81-3B618AAF2BB6}"/>
              </a:ext>
            </a:extLst>
          </p:cNvPr>
          <p:cNvCxnSpPr>
            <a:cxnSpLocks/>
          </p:cNvCxnSpPr>
          <p:nvPr/>
        </p:nvCxnSpPr>
        <p:spPr>
          <a:xfrm>
            <a:off x="2858609" y="3594668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Shape 541">
            <a:extLst>
              <a:ext uri="{FF2B5EF4-FFF2-40B4-BE49-F238E27FC236}">
                <a16:creationId xmlns:a16="http://schemas.microsoft.com/office/drawing/2014/main" id="{E545D47D-7AD6-4338-8A06-B3E0E49708FF}"/>
              </a:ext>
            </a:extLst>
          </p:cNvPr>
          <p:cNvCxnSpPr>
            <a:cxnSpLocks/>
          </p:cNvCxnSpPr>
          <p:nvPr/>
        </p:nvCxnSpPr>
        <p:spPr>
          <a:xfrm>
            <a:off x="2858608" y="4628130"/>
            <a:ext cx="6054571" cy="0"/>
          </a:xfrm>
          <a:prstGeom prst="straightConnector1">
            <a:avLst/>
          </a:prstGeom>
          <a:noFill/>
          <a:ln w="381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7A658122-7667-4932-853F-CDA85CAE2F09}"/>
              </a:ext>
            </a:extLst>
          </p:cNvPr>
          <p:cNvCxnSpPr>
            <a:cxnSpLocks/>
          </p:cNvCxnSpPr>
          <p:nvPr/>
        </p:nvCxnSpPr>
        <p:spPr>
          <a:xfrm>
            <a:off x="5741911" y="3643674"/>
            <a:ext cx="1741965" cy="91644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3C080E8E-90F2-488D-A7B1-397B92217EAA}"/>
              </a:ext>
            </a:extLst>
          </p:cNvPr>
          <p:cNvCxnSpPr>
            <a:cxnSpLocks/>
          </p:cNvCxnSpPr>
          <p:nvPr/>
        </p:nvCxnSpPr>
        <p:spPr>
          <a:xfrm flipV="1">
            <a:off x="5770486" y="3658102"/>
            <a:ext cx="2219417" cy="89216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82C88F38-C49C-4D6B-B1B0-34181FA2C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3331852"/>
            <a:ext cx="525632" cy="52563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EFC77C9-E5D7-4AF9-94CC-172D7C092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772" y="4365314"/>
            <a:ext cx="525632" cy="525632"/>
          </a:xfrm>
          <a:prstGeom prst="rect">
            <a:avLst/>
          </a:prstGeom>
        </p:spPr>
      </p:pic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F4A8A0C2-352A-4C31-BDF3-C244AC634AB0}"/>
              </a:ext>
            </a:extLst>
          </p:cNvPr>
          <p:cNvSpPr/>
          <p:nvPr/>
        </p:nvSpPr>
        <p:spPr>
          <a:xfrm>
            <a:off x="3927930" y="3093402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set(1)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C8DFA987-C59D-4AE8-BA16-49A82813FDDC}"/>
              </a:ext>
            </a:extLst>
          </p:cNvPr>
          <p:cNvSpPr/>
          <p:nvPr/>
        </p:nvSpPr>
        <p:spPr>
          <a:xfrm>
            <a:off x="3975198" y="4742795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set(2)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ABF92DAD-DC7A-4CA7-9B08-AE9D812354F6}"/>
              </a:ext>
            </a:extLst>
          </p:cNvPr>
          <p:cNvSpPr/>
          <p:nvPr/>
        </p:nvSpPr>
        <p:spPr>
          <a:xfrm>
            <a:off x="5504826" y="3093402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sync()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4C3E27D-8B89-4EAF-B28B-20A389392E2F}"/>
              </a:ext>
            </a:extLst>
          </p:cNvPr>
          <p:cNvSpPr/>
          <p:nvPr/>
        </p:nvSpPr>
        <p:spPr>
          <a:xfrm>
            <a:off x="5517590" y="4742795"/>
            <a:ext cx="692458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sync()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F1E791AB-4083-498A-8E6B-594CAC4846FB}"/>
              </a:ext>
            </a:extLst>
          </p:cNvPr>
          <p:cNvSpPr/>
          <p:nvPr/>
        </p:nvSpPr>
        <p:spPr>
          <a:xfrm>
            <a:off x="9689144" y="3394327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{1, 2}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ED8F196-CE4E-44E6-A67A-DC94684FB39B}"/>
              </a:ext>
            </a:extLst>
          </p:cNvPr>
          <p:cNvSpPr/>
          <p:nvPr/>
        </p:nvSpPr>
        <p:spPr>
          <a:xfrm>
            <a:off x="9689143" y="4427789"/>
            <a:ext cx="825625" cy="400682"/>
          </a:xfrm>
          <a:prstGeom prst="wedgeRectCallout">
            <a:avLst>
              <a:gd name="adj1" fmla="val 21633"/>
              <a:gd name="adj2" fmla="val -4980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{1, 2}</a:t>
            </a:r>
          </a:p>
        </p:txBody>
      </p:sp>
    </p:spTree>
    <p:extLst>
      <p:ext uri="{BB962C8B-B14F-4D97-AF65-F5344CB8AC3E}">
        <p14:creationId xmlns:p14="http://schemas.microsoft.com/office/powerpoint/2010/main" val="12686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2" grpId="0" animBg="1"/>
      <p:bldP spid="35" grpId="0" animBg="1"/>
      <p:bldP spid="36" grpId="0" animBg="1"/>
      <p:bldP spid="37" grpId="0" animBg="1"/>
      <p:bldP spid="39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7326</TotalTime>
  <Words>1187</Words>
  <Application>Microsoft Office PowerPoint</Application>
  <PresentationFormat>Widescreen</PresentationFormat>
  <Paragraphs>293</Paragraphs>
  <Slides>26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Courier New</vt:lpstr>
      <vt:lpstr>Gill Sans</vt:lpstr>
      <vt:lpstr>Helvetica</vt:lpstr>
      <vt:lpstr>Lucida Grande</vt:lpstr>
      <vt:lpstr>Monaco</vt:lpstr>
      <vt:lpstr>Tw Cen MT</vt:lpstr>
      <vt:lpstr>Tw Cen MT Condensed</vt:lpstr>
      <vt:lpstr>Wingdings 3</vt:lpstr>
      <vt:lpstr>Integral</vt:lpstr>
      <vt:lpstr>Understanding crdts</vt:lpstr>
      <vt:lpstr>Who uses crdts?</vt:lpstr>
      <vt:lpstr>outline</vt:lpstr>
      <vt:lpstr>Replicated Data</vt:lpstr>
      <vt:lpstr>Hands-on</vt:lpstr>
      <vt:lpstr>Concurrency anomalies</vt:lpstr>
      <vt:lpstr>Hands-on</vt:lpstr>
      <vt:lpstr>Failed convergence: Solutions</vt:lpstr>
      <vt:lpstr>Ad hoc Conflict resolution</vt:lpstr>
      <vt:lpstr>Hands-on</vt:lpstr>
      <vt:lpstr>Systematic conflict resolution</vt:lpstr>
      <vt:lpstr>Lost updates: LWW-Register</vt:lpstr>
      <vt:lpstr>Data type specific resolution</vt:lpstr>
      <vt:lpstr>Reference implementation</vt:lpstr>
      <vt:lpstr>Correctness: middleware requirements</vt:lpstr>
      <vt:lpstr>counters</vt:lpstr>
      <vt:lpstr>Registers</vt:lpstr>
      <vt:lpstr>sets</vt:lpstr>
      <vt:lpstr>Design concepts: Sets</vt:lpstr>
      <vt:lpstr>Design concepts: non-commutative OPS</vt:lpstr>
      <vt:lpstr>Taxonomy</vt:lpstr>
      <vt:lpstr>Alternative designs: sets</vt:lpstr>
      <vt:lpstr>What’s the catch?</vt:lpstr>
      <vt:lpstr>Thanks!</vt:lpstr>
      <vt:lpstr>Strong eventual consistency ≠ Sequential Consistency</vt:lpstr>
      <vt:lpstr>Concurrent  ≠ sequential permutation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Meiklejohn</dc:creator>
  <cp:lastModifiedBy>Christopher Meiklejohn</cp:lastModifiedBy>
  <cp:revision>32</cp:revision>
  <dcterms:created xsi:type="dcterms:W3CDTF">2017-10-05T11:14:30Z</dcterms:created>
  <dcterms:modified xsi:type="dcterms:W3CDTF">2018-04-18T15:02:43Z</dcterms:modified>
</cp:coreProperties>
</file>