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72" r:id="rId2"/>
    <p:sldId id="328" r:id="rId3"/>
    <p:sldId id="335" r:id="rId4"/>
    <p:sldId id="333" r:id="rId5"/>
    <p:sldId id="329" r:id="rId6"/>
    <p:sldId id="330" r:id="rId7"/>
    <p:sldId id="331" r:id="rId8"/>
    <p:sldId id="332" r:id="rId9"/>
    <p:sldId id="334" r:id="rId10"/>
    <p:sldId id="326" r:id="rId11"/>
    <p:sldId id="337" r:id="rId12"/>
    <p:sldId id="327" r:id="rId13"/>
    <p:sldId id="336" r:id="rId14"/>
    <p:sldId id="338" r:id="rId15"/>
    <p:sldId id="339" r:id="rId16"/>
    <p:sldId id="340" r:id="rId17"/>
    <p:sldId id="341" r:id="rId18"/>
    <p:sldId id="342" r:id="rId19"/>
    <p:sldId id="344" r:id="rId20"/>
    <p:sldId id="345" r:id="rId21"/>
    <p:sldId id="34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14" autoAdjust="0"/>
  </p:normalViewPr>
  <p:slideViewPr>
    <p:cSldViewPr snapToGrid="0" showGuides="1">
      <p:cViewPr varScale="1">
        <p:scale>
          <a:sx n="105" d="100"/>
          <a:sy n="105" d="100"/>
        </p:scale>
        <p:origin x="12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A5316-E925-4DBC-AC94-9B91A016B7C3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99D75-DE76-4C52-8A0A-F225AE1DF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1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2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10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41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6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5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5CB341-4234-4562-9B4C-C82DE14FED48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CFE8E6-7605-456C-8BD1-7D013B657D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8">
            <a:extLst>
              <a:ext uri="{FF2B5EF4-FFF2-40B4-BE49-F238E27FC236}">
                <a16:creationId xmlns:a16="http://schemas.microsoft.com/office/drawing/2014/main" id="{E4061130-71CE-4F8B-8283-6E98C6F6F8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308D7F1E-E1FA-477D-9D9C-AE00339B84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42">
            <a:extLst>
              <a:ext uri="{FF2B5EF4-FFF2-40B4-BE49-F238E27FC236}">
                <a16:creationId xmlns:a16="http://schemas.microsoft.com/office/drawing/2014/main" id="{D3D9627A-E181-4DAA-89D3-83466F64E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A1A58C6-DDBE-4409-8903-833F9881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821645" cy="3034857"/>
          </a:xfrm>
        </p:spPr>
        <p:txBody>
          <a:bodyPr anchor="b">
            <a:normAutofit/>
          </a:bodyPr>
          <a:lstStyle/>
          <a:p>
            <a:r>
              <a:rPr lang="en-US" sz="3900" b="1" dirty="0">
                <a:solidFill>
                  <a:srgbClr val="FFFFFF"/>
                </a:solidFill>
              </a:rPr>
              <a:t>Understanding partisan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5441ABD-439E-4817-A143-F6270FF1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817000" cy="235941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Christopher S. Meiklejohn</a:t>
            </a:r>
          </a:p>
          <a:p>
            <a:pPr algn="r"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700" dirty="0" err="1">
                <a:solidFill>
                  <a:srgbClr val="FFFFFF"/>
                </a:solidFill>
              </a:rPr>
              <a:t>Université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catholique</a:t>
            </a:r>
            <a:r>
              <a:rPr lang="en-US" sz="1700" dirty="0">
                <a:solidFill>
                  <a:srgbClr val="FFFFFF"/>
                </a:solidFill>
              </a:rPr>
              <a:t> de Louvain 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Instituto Superior Técnico 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Northeastern University</a:t>
            </a:r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63F8FAD-4EB6-4F81-81C8-28BE18ED8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/>
          <a:stretch/>
        </p:blipFill>
        <p:spPr>
          <a:xfrm>
            <a:off x="9485278" y="1751896"/>
            <a:ext cx="1563804" cy="1923041"/>
          </a:xfrm>
          <a:prstGeom prst="rect">
            <a:avLst/>
          </a:prstGeom>
        </p:spPr>
      </p:pic>
      <p:pic>
        <p:nvPicPr>
          <p:cNvPr id="31" name="Picture 30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357098D8-AD8B-45E7-86F7-2A85D4F2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17" y="1682543"/>
            <a:ext cx="1556340" cy="2117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3DEAF-A638-4CA3-92C2-9E9AC9BC5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4230846"/>
            <a:ext cx="52387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2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mesh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/>
          <a:lstStyle/>
          <a:p>
            <a:r>
              <a:rPr lang="en-US" dirty="0"/>
              <a:t>All nodes communicate with all other nodes.</a:t>
            </a:r>
          </a:p>
          <a:p>
            <a:r>
              <a:rPr lang="en-US" dirty="0"/>
              <a:t>Nodes maintain open TCP connections.</a:t>
            </a:r>
          </a:p>
          <a:p>
            <a:pPr lvl="1"/>
            <a:r>
              <a:rPr lang="en-US" dirty="0"/>
              <a:t>Considered “failed” when connection is dropped.</a:t>
            </a:r>
          </a:p>
          <a:p>
            <a:r>
              <a:rPr lang="en-US" dirty="0"/>
              <a:t>Point-to-point messaging with a single hop.</a:t>
            </a:r>
          </a:p>
          <a:p>
            <a:r>
              <a:rPr lang="en-US" dirty="0"/>
              <a:t>Membership is gossiped.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2902107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1890052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853497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2896306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141512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874831" y="2356394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141512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264090" y="3147765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405027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  <a:stCxn id="16" idx="2"/>
            <a:endCxn id="13" idx="3"/>
          </p:cNvCxnSpPr>
          <p:nvPr/>
        </p:nvCxnSpPr>
        <p:spPr>
          <a:xfrm flipH="1">
            <a:off x="3162867" y="3399226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80F7A1-8081-43EC-BA12-1F0239BC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F5F845C-B280-494B-911D-064F2664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758431"/>
            <a:ext cx="10158420" cy="1514696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partisan_peer_service_manager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partisan_default_peer_service_manager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31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/>
          <a:lstStyle/>
          <a:p>
            <a:r>
              <a:rPr lang="en-US" dirty="0"/>
              <a:t>All nodes communicate with a set of predetermined nodes.</a:t>
            </a:r>
          </a:p>
          <a:p>
            <a:r>
              <a:rPr lang="en-US" dirty="0"/>
              <a:t>Nodes maintain open TCP connections.</a:t>
            </a:r>
          </a:p>
          <a:p>
            <a:pPr lvl="1"/>
            <a:r>
              <a:rPr lang="en-US" dirty="0"/>
              <a:t>Considered “failed” when connection is dropped.</a:t>
            </a:r>
          </a:p>
          <a:p>
            <a:r>
              <a:rPr lang="en-US" dirty="0"/>
              <a:t>Point-to-point messaging with a single hop for connected nodes.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2902107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1890052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853497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2896306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141512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141512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405027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80F7A1-8081-43EC-BA12-1F0239BC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F5F845C-B280-494B-911D-064F2664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758431"/>
            <a:ext cx="10158420" cy="1514696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partisan_peer_service_manager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partisan_static_peer_service_manager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6958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/>
          <a:lstStyle/>
          <a:p>
            <a:r>
              <a:rPr lang="en-US" dirty="0"/>
              <a:t>Client nodes communicate with server nodes.</a:t>
            </a:r>
          </a:p>
          <a:p>
            <a:r>
              <a:rPr lang="en-US" dirty="0"/>
              <a:t>Server nodes communicate with one another.</a:t>
            </a:r>
          </a:p>
          <a:p>
            <a:r>
              <a:rPr lang="en-US" dirty="0"/>
              <a:t>Point-to-point messaging through the server.</a:t>
            </a:r>
          </a:p>
          <a:p>
            <a:r>
              <a:rPr lang="en-US" dirty="0"/>
              <a:t>Nodes maintain open TCP connections.</a:t>
            </a:r>
          </a:p>
          <a:p>
            <a:pPr lvl="1"/>
            <a:r>
              <a:rPr lang="en-US" dirty="0"/>
              <a:t>Considered “failed” when connection is dropped.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080F7A1-8081-43EC-BA12-1F0239BC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F5F845C-B280-494B-911D-064F2664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758431"/>
            <a:ext cx="10158420" cy="1514696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partisan_peer_service_manager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partisan_client_server_peer_service_manager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  <p:grpSp>
        <p:nvGrpSpPr>
          <p:cNvPr id="24" name="Shape 565">
            <a:extLst>
              <a:ext uri="{FF2B5EF4-FFF2-40B4-BE49-F238E27FC236}">
                <a16:creationId xmlns:a16="http://schemas.microsoft.com/office/drawing/2014/main" id="{8A7784F7-EFD1-441F-9C9B-E937C8A1990C}"/>
              </a:ext>
            </a:extLst>
          </p:cNvPr>
          <p:cNvGrpSpPr/>
          <p:nvPr/>
        </p:nvGrpSpPr>
        <p:grpSpPr>
          <a:xfrm>
            <a:off x="1856553" y="3495984"/>
            <a:ext cx="502920" cy="621792"/>
            <a:chOff x="429429" y="2925884"/>
            <a:chExt cx="502920" cy="621792"/>
          </a:xfrm>
        </p:grpSpPr>
        <p:sp>
          <p:nvSpPr>
            <p:cNvPr id="26" name="Shape 566">
              <a:extLst>
                <a:ext uri="{FF2B5EF4-FFF2-40B4-BE49-F238E27FC236}">
                  <a16:creationId xmlns:a16="http://schemas.microsoft.com/office/drawing/2014/main" id="{1D974C99-BC1B-4AEF-B903-AF0033DCD1A3}"/>
                </a:ext>
              </a:extLst>
            </p:cNvPr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27" name="Shape 567">
              <a:extLst>
                <a:ext uri="{FF2B5EF4-FFF2-40B4-BE49-F238E27FC236}">
                  <a16:creationId xmlns:a16="http://schemas.microsoft.com/office/drawing/2014/main" id="{5C64348C-3116-4E82-88FF-2BDECECFCD0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" name="Shape 565">
            <a:extLst>
              <a:ext uri="{FF2B5EF4-FFF2-40B4-BE49-F238E27FC236}">
                <a16:creationId xmlns:a16="http://schemas.microsoft.com/office/drawing/2014/main" id="{801AFF39-B8E2-4623-86CD-93F69AC698D6}"/>
              </a:ext>
            </a:extLst>
          </p:cNvPr>
          <p:cNvGrpSpPr/>
          <p:nvPr/>
        </p:nvGrpSpPr>
        <p:grpSpPr>
          <a:xfrm>
            <a:off x="1112845" y="3495984"/>
            <a:ext cx="502920" cy="621792"/>
            <a:chOff x="429429" y="2925884"/>
            <a:chExt cx="502920" cy="621792"/>
          </a:xfrm>
        </p:grpSpPr>
        <p:sp>
          <p:nvSpPr>
            <p:cNvPr id="29" name="Shape 566">
              <a:extLst>
                <a:ext uri="{FF2B5EF4-FFF2-40B4-BE49-F238E27FC236}">
                  <a16:creationId xmlns:a16="http://schemas.microsoft.com/office/drawing/2014/main" id="{598BCB89-7257-4CA5-8B15-B36344184981}"/>
                </a:ext>
              </a:extLst>
            </p:cNvPr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31" name="Shape 567">
              <a:extLst>
                <a:ext uri="{FF2B5EF4-FFF2-40B4-BE49-F238E27FC236}">
                  <a16:creationId xmlns:a16="http://schemas.microsoft.com/office/drawing/2014/main" id="{7383DA38-DF60-4822-ADDE-D80EFA5D42B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Shape 565">
            <a:extLst>
              <a:ext uri="{FF2B5EF4-FFF2-40B4-BE49-F238E27FC236}">
                <a16:creationId xmlns:a16="http://schemas.microsoft.com/office/drawing/2014/main" id="{10EB6EAB-A14E-410F-A78E-8FC1FA082695}"/>
              </a:ext>
            </a:extLst>
          </p:cNvPr>
          <p:cNvGrpSpPr/>
          <p:nvPr/>
        </p:nvGrpSpPr>
        <p:grpSpPr>
          <a:xfrm>
            <a:off x="3273813" y="3533169"/>
            <a:ext cx="502920" cy="621792"/>
            <a:chOff x="429429" y="2925884"/>
            <a:chExt cx="502920" cy="621792"/>
          </a:xfrm>
        </p:grpSpPr>
        <p:sp>
          <p:nvSpPr>
            <p:cNvPr id="34" name="Shape 566">
              <a:extLst>
                <a:ext uri="{FF2B5EF4-FFF2-40B4-BE49-F238E27FC236}">
                  <a16:creationId xmlns:a16="http://schemas.microsoft.com/office/drawing/2014/main" id="{84EB868A-B14F-4233-9C66-BDD037EFD3B1}"/>
                </a:ext>
              </a:extLst>
            </p:cNvPr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35" name="Shape 567">
              <a:extLst>
                <a:ext uri="{FF2B5EF4-FFF2-40B4-BE49-F238E27FC236}">
                  <a16:creationId xmlns:a16="http://schemas.microsoft.com/office/drawing/2014/main" id="{01FB44F5-71F4-4851-930A-CD345C19E30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Shape 565">
            <a:extLst>
              <a:ext uri="{FF2B5EF4-FFF2-40B4-BE49-F238E27FC236}">
                <a16:creationId xmlns:a16="http://schemas.microsoft.com/office/drawing/2014/main" id="{81A81923-8803-4920-AA8B-F2D12B2001F4}"/>
              </a:ext>
            </a:extLst>
          </p:cNvPr>
          <p:cNvGrpSpPr/>
          <p:nvPr/>
        </p:nvGrpSpPr>
        <p:grpSpPr>
          <a:xfrm>
            <a:off x="4017521" y="3546311"/>
            <a:ext cx="502920" cy="621792"/>
            <a:chOff x="429429" y="2925884"/>
            <a:chExt cx="502920" cy="621792"/>
          </a:xfrm>
        </p:grpSpPr>
        <p:sp>
          <p:nvSpPr>
            <p:cNvPr id="38" name="Shape 566">
              <a:extLst>
                <a:ext uri="{FF2B5EF4-FFF2-40B4-BE49-F238E27FC236}">
                  <a16:creationId xmlns:a16="http://schemas.microsoft.com/office/drawing/2014/main" id="{116F6650-7F5A-49E6-9EF1-0C0085BD17C1}"/>
                </a:ext>
              </a:extLst>
            </p:cNvPr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39" name="Shape 567">
              <a:extLst>
                <a:ext uri="{FF2B5EF4-FFF2-40B4-BE49-F238E27FC236}">
                  <a16:creationId xmlns:a16="http://schemas.microsoft.com/office/drawing/2014/main" id="{444AEEA0-DB6F-4C53-97A0-288EBFC6720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" name="Shape 559">
            <a:extLst>
              <a:ext uri="{FF2B5EF4-FFF2-40B4-BE49-F238E27FC236}">
                <a16:creationId xmlns:a16="http://schemas.microsoft.com/office/drawing/2014/main" id="{9C450302-7E71-4712-A0C9-99185DE58964}"/>
              </a:ext>
            </a:extLst>
          </p:cNvPr>
          <p:cNvGrpSpPr/>
          <p:nvPr/>
        </p:nvGrpSpPr>
        <p:grpSpPr>
          <a:xfrm>
            <a:off x="1856553" y="2428925"/>
            <a:ext cx="502920" cy="502920"/>
            <a:chOff x="433514" y="2354433"/>
            <a:chExt cx="502920" cy="502920"/>
          </a:xfrm>
        </p:grpSpPr>
        <p:sp>
          <p:nvSpPr>
            <p:cNvPr id="41" name="Shape 560">
              <a:extLst>
                <a:ext uri="{FF2B5EF4-FFF2-40B4-BE49-F238E27FC236}">
                  <a16:creationId xmlns:a16="http://schemas.microsoft.com/office/drawing/2014/main" id="{2EB195B0-9084-4CE3-924B-203B9CA9250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" name="Shape 561">
              <a:extLst>
                <a:ext uri="{FF2B5EF4-FFF2-40B4-BE49-F238E27FC236}">
                  <a16:creationId xmlns:a16="http://schemas.microsoft.com/office/drawing/2014/main" id="{3D185E84-721B-4223-844F-F1BB137CCEF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Shape 559">
            <a:extLst>
              <a:ext uri="{FF2B5EF4-FFF2-40B4-BE49-F238E27FC236}">
                <a16:creationId xmlns:a16="http://schemas.microsoft.com/office/drawing/2014/main" id="{82F2F243-2E94-480B-B631-B771DA88A931}"/>
              </a:ext>
            </a:extLst>
          </p:cNvPr>
          <p:cNvGrpSpPr/>
          <p:nvPr/>
        </p:nvGrpSpPr>
        <p:grpSpPr>
          <a:xfrm>
            <a:off x="3264098" y="2430125"/>
            <a:ext cx="502920" cy="502920"/>
            <a:chOff x="433514" y="2354433"/>
            <a:chExt cx="502920" cy="502920"/>
          </a:xfrm>
        </p:grpSpPr>
        <p:sp>
          <p:nvSpPr>
            <p:cNvPr id="47" name="Shape 560">
              <a:extLst>
                <a:ext uri="{FF2B5EF4-FFF2-40B4-BE49-F238E27FC236}">
                  <a16:creationId xmlns:a16="http://schemas.microsoft.com/office/drawing/2014/main" id="{049E2BA4-DAEC-47A5-BB18-D9A64FF1C8F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" name="Shape 561">
              <a:extLst>
                <a:ext uri="{FF2B5EF4-FFF2-40B4-BE49-F238E27FC236}">
                  <a16:creationId xmlns:a16="http://schemas.microsoft.com/office/drawing/2014/main" id="{63D553D6-763A-4A20-B7A7-BF649ECB468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" name="Shape 547">
            <a:extLst>
              <a:ext uri="{FF2B5EF4-FFF2-40B4-BE49-F238E27FC236}">
                <a16:creationId xmlns:a16="http://schemas.microsoft.com/office/drawing/2014/main" id="{CD71C3A7-28E0-43D9-B9CE-BF5ACC8D9489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2359473" y="2680385"/>
            <a:ext cx="904625" cy="120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" name="Shape 541">
            <a:extLst>
              <a:ext uri="{FF2B5EF4-FFF2-40B4-BE49-F238E27FC236}">
                <a16:creationId xmlns:a16="http://schemas.microsoft.com/office/drawing/2014/main" id="{8B5FE295-518B-4245-A4F1-7C9DF96AE342}"/>
              </a:ext>
            </a:extLst>
          </p:cNvPr>
          <p:cNvCxnSpPr>
            <a:cxnSpLocks/>
            <a:stCxn id="47" idx="2"/>
            <a:endCxn id="35" idx="0"/>
          </p:cNvCxnSpPr>
          <p:nvPr/>
        </p:nvCxnSpPr>
        <p:spPr>
          <a:xfrm>
            <a:off x="3515558" y="2933045"/>
            <a:ext cx="9714" cy="6367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Shape 541">
            <a:extLst>
              <a:ext uri="{FF2B5EF4-FFF2-40B4-BE49-F238E27FC236}">
                <a16:creationId xmlns:a16="http://schemas.microsoft.com/office/drawing/2014/main" id="{F9AF3537-6F6C-4D35-8A27-4C9C5439B012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3515558" y="2933045"/>
            <a:ext cx="753423" cy="613266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Shape 541">
            <a:extLst>
              <a:ext uri="{FF2B5EF4-FFF2-40B4-BE49-F238E27FC236}">
                <a16:creationId xmlns:a16="http://schemas.microsoft.com/office/drawing/2014/main" id="{B2671D2A-6E98-4DCD-9F46-FDF4F3107A67}"/>
              </a:ext>
            </a:extLst>
          </p:cNvPr>
          <p:cNvCxnSpPr>
            <a:cxnSpLocks/>
            <a:stCxn id="41" idx="2"/>
            <a:endCxn id="27" idx="0"/>
          </p:cNvCxnSpPr>
          <p:nvPr/>
        </p:nvCxnSpPr>
        <p:spPr>
          <a:xfrm flipH="1">
            <a:off x="2108012" y="2931845"/>
            <a:ext cx="1" cy="600715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541">
            <a:extLst>
              <a:ext uri="{FF2B5EF4-FFF2-40B4-BE49-F238E27FC236}">
                <a16:creationId xmlns:a16="http://schemas.microsoft.com/office/drawing/2014/main" id="{2338A353-B6EB-46A5-953A-C56732E1705A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1364305" y="2931845"/>
            <a:ext cx="743708" cy="564139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559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hyparview</a:t>
            </a:r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Nodes maintain partial views of the network</a:t>
            </a:r>
          </a:p>
          <a:p>
            <a:r>
              <a:rPr lang="en-US" dirty="0"/>
              <a:t>Nodes maintain open TCP connections.</a:t>
            </a:r>
          </a:p>
          <a:p>
            <a:pPr lvl="1"/>
            <a:r>
              <a:rPr lang="en-US" dirty="0"/>
              <a:t>Considered “failed” when connection is dropped.</a:t>
            </a:r>
          </a:p>
          <a:p>
            <a:r>
              <a:rPr lang="en-US" dirty="0"/>
              <a:t>Best-effort point-to-point messaging</a:t>
            </a:r>
          </a:p>
          <a:p>
            <a:r>
              <a:rPr lang="en-US" dirty="0"/>
              <a:t>Supports large-scale networks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2902107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1890052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853497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2896306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2874832" y="2392972"/>
            <a:ext cx="891925" cy="5399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2049208" y="2392972"/>
            <a:ext cx="825624" cy="5091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405027"/>
            <a:ext cx="610739" cy="6999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  <a:stCxn id="16" idx="2"/>
            <a:endCxn id="13" idx="3"/>
          </p:cNvCxnSpPr>
          <p:nvPr/>
        </p:nvCxnSpPr>
        <p:spPr>
          <a:xfrm flipH="1">
            <a:off x="3162867" y="3399226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80F7A1-8081-43EC-BA12-1F0239BC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F5F845C-B280-494B-911D-064F2664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758431"/>
            <a:ext cx="10158420" cy="1514696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fontScale="70000" lnSpcReduction="20000"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partisan_peer_service_manager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partisan_hyparview_peer_service_manager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partisan_peer_service:forward_message('bob@127.0.0.1’,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 undefined,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bob,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message,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[{transitive, true}]).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Shape 559">
            <a:extLst>
              <a:ext uri="{FF2B5EF4-FFF2-40B4-BE49-F238E27FC236}">
                <a16:creationId xmlns:a16="http://schemas.microsoft.com/office/drawing/2014/main" id="{3EA6D2FD-4571-4045-8EC2-B4CFD1D4E296}"/>
              </a:ext>
            </a:extLst>
          </p:cNvPr>
          <p:cNvGrpSpPr/>
          <p:nvPr/>
        </p:nvGrpSpPr>
        <p:grpSpPr>
          <a:xfrm>
            <a:off x="1157781" y="3853497"/>
            <a:ext cx="502920" cy="502920"/>
            <a:chOff x="433514" y="2354433"/>
            <a:chExt cx="502920" cy="502920"/>
          </a:xfrm>
        </p:grpSpPr>
        <p:sp>
          <p:nvSpPr>
            <p:cNvPr id="26" name="Shape 560">
              <a:extLst>
                <a:ext uri="{FF2B5EF4-FFF2-40B4-BE49-F238E27FC236}">
                  <a16:creationId xmlns:a16="http://schemas.microsoft.com/office/drawing/2014/main" id="{EDCD9F1F-6E3C-468A-86C4-9711A1C0DD3B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" name="Shape 561">
              <a:extLst>
                <a:ext uri="{FF2B5EF4-FFF2-40B4-BE49-F238E27FC236}">
                  <a16:creationId xmlns:a16="http://schemas.microsoft.com/office/drawing/2014/main" id="{BBBD26E9-33CA-4AC2-8BC8-ED394181479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hape 547">
            <a:extLst>
              <a:ext uri="{FF2B5EF4-FFF2-40B4-BE49-F238E27FC236}">
                <a16:creationId xmlns:a16="http://schemas.microsoft.com/office/drawing/2014/main" id="{3AD2D9CE-275E-45E6-907A-5459121B3B58}"/>
              </a:ext>
            </a:extLst>
          </p:cNvPr>
          <p:cNvCxnSpPr>
            <a:cxnSpLocks/>
            <a:stCxn id="7" idx="2"/>
            <a:endCxn id="27" idx="3"/>
          </p:cNvCxnSpPr>
          <p:nvPr/>
        </p:nvCxnSpPr>
        <p:spPr>
          <a:xfrm flipH="1">
            <a:off x="1624123" y="3405027"/>
            <a:ext cx="425085" cy="6999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hape 547">
            <a:extLst>
              <a:ext uri="{FF2B5EF4-FFF2-40B4-BE49-F238E27FC236}">
                <a16:creationId xmlns:a16="http://schemas.microsoft.com/office/drawing/2014/main" id="{A9496DC0-8BF4-4421-95F8-2F31DF4908F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874832" y="2392972"/>
            <a:ext cx="36574" cy="14971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hape 547">
            <a:extLst>
              <a:ext uri="{FF2B5EF4-FFF2-40B4-BE49-F238E27FC236}">
                <a16:creationId xmlns:a16="http://schemas.microsoft.com/office/drawing/2014/main" id="{A5FA8DD8-D86A-4433-939C-798F87880ADF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flipH="1" flipV="1">
            <a:off x="1624123" y="4104956"/>
            <a:ext cx="1035824" cy="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29C45516-1FE0-4B2E-8DFC-2264A299024B}"/>
              </a:ext>
            </a:extLst>
          </p:cNvPr>
          <p:cNvSpPr/>
          <p:nvPr/>
        </p:nvSpPr>
        <p:spPr>
          <a:xfrm>
            <a:off x="3700456" y="829580"/>
            <a:ext cx="4327125" cy="1163290"/>
          </a:xfrm>
          <a:prstGeom prst="wedgeRectCallout">
            <a:avLst>
              <a:gd name="adj1" fmla="val -33266"/>
              <a:gd name="adj2" fmla="val 76433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node computes a spanning tree “lazily” during messaging for best-effort message delivery to peers.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F7C6FE9C-2FED-4AEC-9CE3-5649562234B2}"/>
              </a:ext>
            </a:extLst>
          </p:cNvPr>
          <p:cNvSpPr/>
          <p:nvPr/>
        </p:nvSpPr>
        <p:spPr>
          <a:xfrm>
            <a:off x="7341780" y="4461868"/>
            <a:ext cx="4327125" cy="1163290"/>
          </a:xfrm>
          <a:prstGeom prst="wedgeRectCallout">
            <a:avLst>
              <a:gd name="adj1" fmla="val -33266"/>
              <a:gd name="adj2" fmla="val 70328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“Transitive” enables messaging to attempt to forward through other nodes to destination.</a:t>
            </a:r>
          </a:p>
        </p:txBody>
      </p:sp>
    </p:spTree>
    <p:extLst>
      <p:ext uri="{BB962C8B-B14F-4D97-AF65-F5344CB8AC3E}">
        <p14:creationId xmlns:p14="http://schemas.microsoft.com/office/powerpoint/2010/main" val="12720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5" grpId="0" uiExpand="1" build="p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</a:t>
            </a:r>
            <a:r>
              <a:rPr lang="en-US" dirty="0" err="1"/>
              <a:t>hyparview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DBF76-369C-46BB-A59E-3DEE3F81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 you join all four nodes of the cluster using the </a:t>
            </a:r>
            <a:r>
              <a:rPr lang="en-US" dirty="0" err="1"/>
              <a:t>HyParView</a:t>
            </a:r>
            <a:r>
              <a:rPr lang="en-US" dirty="0"/>
              <a:t> manager?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completed, can you send messages between them all?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if you shutdown one of the nodes?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if you do not use the transitive option when sending a message to a node that is not connected?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does membership look like at each node?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CA082-24F6-44ED-9908-05515AD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mesh manager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C79D0C-24EF-4B4D-88FA-7E41B11A2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Optimizations for different types 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7113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mesh: parallelism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Enable multiple TCP connections between nodes for increased parallelism.</a:t>
            </a:r>
          </a:p>
          <a:p>
            <a:r>
              <a:rPr lang="en-US" dirty="0"/>
              <a:t>Partition traffic randomly or using a partition key.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2902107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1890052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853497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2896306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141512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874831" y="2356394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141512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264090" y="3147765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405027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</p:cNvCxnSpPr>
          <p:nvPr/>
        </p:nvCxnSpPr>
        <p:spPr>
          <a:xfrm flipH="1">
            <a:off x="3169715" y="3409724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80F7A1-8081-43EC-BA12-1F0239BC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F5F845C-B280-494B-911D-064F2664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90003"/>
            <a:ext cx="10158420" cy="1683124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fontScale="92500" lnSpcReduction="20000"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(parallelism, 3).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partisan_peer_service:forward_message('bob@127.0.0.1’,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undefined,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bob,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message,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[{partition_key, N}]).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A34B0EF9-6A47-47C1-9639-2FA0965D1742}"/>
              </a:ext>
            </a:extLst>
          </p:cNvPr>
          <p:cNvCxnSpPr>
            <a:cxnSpLocks/>
          </p:cNvCxnSpPr>
          <p:nvPr/>
        </p:nvCxnSpPr>
        <p:spPr>
          <a:xfrm flipH="1">
            <a:off x="3094093" y="3344942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3846DFB4-BF60-40B4-9F5F-91A9252740C0}"/>
              </a:ext>
            </a:extLst>
          </p:cNvPr>
          <p:cNvCxnSpPr>
            <a:cxnSpLocks/>
          </p:cNvCxnSpPr>
          <p:nvPr/>
        </p:nvCxnSpPr>
        <p:spPr>
          <a:xfrm flipH="1">
            <a:off x="3246494" y="3453510"/>
            <a:ext cx="634177" cy="749563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2297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mesh: channels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Enable multiple TCP connections between nodes for segmenting traffic.</a:t>
            </a:r>
          </a:p>
          <a:p>
            <a:r>
              <a:rPr lang="en-US" dirty="0"/>
              <a:t>Alleviates head-of-line blocking between different types of traffic and destinations.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2902107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1890052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853497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2896306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141512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874831" y="2356394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141512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264090" y="3147765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405027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</p:cNvCxnSpPr>
          <p:nvPr/>
        </p:nvCxnSpPr>
        <p:spPr>
          <a:xfrm flipH="1">
            <a:off x="3169715" y="3409724"/>
            <a:ext cx="603891" cy="7057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80F7A1-8081-43EC-BA12-1F0239BC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F5F845C-B280-494B-911D-064F2664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90003"/>
            <a:ext cx="10158420" cy="1683124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fontScale="92500" lnSpcReduction="20000"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(channels,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vnode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gossip, undefined]).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partisan_peer_service:forward_message('bob@127.0.0.1’,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vnode,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bob,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message,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[{partition_key, N}]).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A34B0EF9-6A47-47C1-9639-2FA0965D1742}"/>
              </a:ext>
            </a:extLst>
          </p:cNvPr>
          <p:cNvCxnSpPr>
            <a:cxnSpLocks/>
          </p:cNvCxnSpPr>
          <p:nvPr/>
        </p:nvCxnSpPr>
        <p:spPr>
          <a:xfrm flipH="1">
            <a:off x="3094093" y="3344942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3846DFB4-BF60-40B4-9F5F-91A9252740C0}"/>
              </a:ext>
            </a:extLst>
          </p:cNvPr>
          <p:cNvCxnSpPr>
            <a:cxnSpLocks/>
          </p:cNvCxnSpPr>
          <p:nvPr/>
        </p:nvCxnSpPr>
        <p:spPr>
          <a:xfrm flipH="1">
            <a:off x="3246494" y="3453510"/>
            <a:ext cx="634177" cy="749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ECFC9AE9-1DB0-4FCF-816A-6E7BD61EDFFB}"/>
              </a:ext>
            </a:extLst>
          </p:cNvPr>
          <p:cNvSpPr/>
          <p:nvPr/>
        </p:nvSpPr>
        <p:spPr>
          <a:xfrm>
            <a:off x="711267" y="1383051"/>
            <a:ext cx="4327125" cy="1163290"/>
          </a:xfrm>
          <a:prstGeom prst="wedgeRectCallout">
            <a:avLst>
              <a:gd name="adj1" fmla="val 22099"/>
              <a:gd name="adj2" fmla="val 70145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combined with parallelism for multiple channels and connections per channel.</a:t>
            </a:r>
          </a:p>
        </p:txBody>
      </p:sp>
    </p:spTree>
    <p:extLst>
      <p:ext uri="{BB962C8B-B14F-4D97-AF65-F5344CB8AC3E}">
        <p14:creationId xmlns:p14="http://schemas.microsoft.com/office/powerpoint/2010/main" val="20503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5" grpId="0" uiExpand="1" build="p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mesh: Monotonic channels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Enable multiple TCP connections between nodes for segmenting traffic.</a:t>
            </a:r>
          </a:p>
          <a:p>
            <a:r>
              <a:rPr lang="en-US" dirty="0"/>
              <a:t>Drops messages when state is increasing on the channel to reduce load and transmission of redundant information.</a:t>
            </a:r>
          </a:p>
          <a:p>
            <a:r>
              <a:rPr lang="en-US" dirty="0"/>
              <a:t>Think: growing monotonic hash rings, objects designated with vector clock, CRDTs, etc.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2902107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1890052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853497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2896306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141512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874831" y="2356394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141512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264090" y="3147765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405027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</p:cNvCxnSpPr>
          <p:nvPr/>
        </p:nvCxnSpPr>
        <p:spPr>
          <a:xfrm flipH="1">
            <a:off x="3169715" y="3409724"/>
            <a:ext cx="603891" cy="7057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080F7A1-8081-43EC-BA12-1F0239BC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F5F845C-B280-494B-911D-064F2664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90003"/>
            <a:ext cx="10158420" cy="1683124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fontScale="92500" lnSpcReduction="20000"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(channels,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vnode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{monotonic, gossip}, undefined]).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partisan_peer_service:forward_message('bob@127.0.0.1’,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				   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{monotonic, gossip}</a:t>
            </a: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bob,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message,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[{partition_key, N}]).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hape 547">
            <a:extLst>
              <a:ext uri="{FF2B5EF4-FFF2-40B4-BE49-F238E27FC236}">
                <a16:creationId xmlns:a16="http://schemas.microsoft.com/office/drawing/2014/main" id="{A34B0EF9-6A47-47C1-9639-2FA0965D1742}"/>
              </a:ext>
            </a:extLst>
          </p:cNvPr>
          <p:cNvCxnSpPr>
            <a:cxnSpLocks/>
          </p:cNvCxnSpPr>
          <p:nvPr/>
        </p:nvCxnSpPr>
        <p:spPr>
          <a:xfrm flipH="1">
            <a:off x="3094093" y="3344942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Shape 547">
            <a:extLst>
              <a:ext uri="{FF2B5EF4-FFF2-40B4-BE49-F238E27FC236}">
                <a16:creationId xmlns:a16="http://schemas.microsoft.com/office/drawing/2014/main" id="{3846DFB4-BF60-40B4-9F5F-91A9252740C0}"/>
              </a:ext>
            </a:extLst>
          </p:cNvPr>
          <p:cNvCxnSpPr>
            <a:cxnSpLocks/>
          </p:cNvCxnSpPr>
          <p:nvPr/>
        </p:nvCxnSpPr>
        <p:spPr>
          <a:xfrm flipH="1">
            <a:off x="3246494" y="3453510"/>
            <a:ext cx="634177" cy="7495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5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CA082-24F6-44ED-9908-05515AD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Unsupported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C79D0C-24EF-4B4D-88FA-7E41B11A2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can’t partisan do?</a:t>
            </a:r>
          </a:p>
        </p:txBody>
      </p:sp>
    </p:spTree>
    <p:extLst>
      <p:ext uri="{BB962C8B-B14F-4D97-AF65-F5344CB8AC3E}">
        <p14:creationId xmlns:p14="http://schemas.microsoft.com/office/powerpoint/2010/main" val="11901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erlang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5480" y="2286000"/>
            <a:ext cx="5408720" cy="4023360"/>
          </a:xfrm>
        </p:spPr>
        <p:txBody>
          <a:bodyPr/>
          <a:lstStyle/>
          <a:p>
            <a:r>
              <a:rPr lang="en-US" dirty="0"/>
              <a:t>All nodes communicate with all other nodes.</a:t>
            </a:r>
          </a:p>
          <a:p>
            <a:r>
              <a:rPr lang="en-US" dirty="0"/>
              <a:t>Nodes periodically send heartbeat messages.</a:t>
            </a:r>
          </a:p>
          <a:p>
            <a:pPr lvl="1"/>
            <a:r>
              <a:rPr lang="en-US" dirty="0"/>
              <a:t>Considered “failed” when X missed heartbeats.</a:t>
            </a:r>
          </a:p>
          <a:p>
            <a:r>
              <a:rPr lang="en-US" dirty="0"/>
              <a:t>Point-to-point messaging with a single hop.</a:t>
            </a:r>
          </a:p>
          <a:p>
            <a:r>
              <a:rPr lang="en-US" dirty="0"/>
              <a:t>Nodes use a single TCP connection to communicate.</a:t>
            </a:r>
          </a:p>
        </p:txBody>
      </p:sp>
      <p:grpSp>
        <p:nvGrpSpPr>
          <p:cNvPr id="6" name="Shape 559">
            <a:extLst>
              <a:ext uri="{FF2B5EF4-FFF2-40B4-BE49-F238E27FC236}">
                <a16:creationId xmlns:a16="http://schemas.microsoft.com/office/drawing/2014/main" id="{831081D9-5924-405F-9889-C5A058FC8F75}"/>
              </a:ext>
            </a:extLst>
          </p:cNvPr>
          <p:cNvGrpSpPr/>
          <p:nvPr/>
        </p:nvGrpSpPr>
        <p:grpSpPr>
          <a:xfrm>
            <a:off x="1797748" y="2902107"/>
            <a:ext cx="502920" cy="502920"/>
            <a:chOff x="433514" y="2354433"/>
            <a:chExt cx="502920" cy="502920"/>
          </a:xfrm>
        </p:grpSpPr>
        <p:sp>
          <p:nvSpPr>
            <p:cNvPr id="7" name="Shape 560">
              <a:extLst>
                <a:ext uri="{FF2B5EF4-FFF2-40B4-BE49-F238E27FC236}">
                  <a16:creationId xmlns:a16="http://schemas.microsoft.com/office/drawing/2014/main" id="{EEC13B19-7A34-42E3-9F85-59FDD05E00C2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" name="Shape 561">
              <a:extLst>
                <a:ext uri="{FF2B5EF4-FFF2-40B4-BE49-F238E27FC236}">
                  <a16:creationId xmlns:a16="http://schemas.microsoft.com/office/drawing/2014/main" id="{97543748-2A39-4F3E-ADB6-19D5CE42BB8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Shape 559">
            <a:extLst>
              <a:ext uri="{FF2B5EF4-FFF2-40B4-BE49-F238E27FC236}">
                <a16:creationId xmlns:a16="http://schemas.microsoft.com/office/drawing/2014/main" id="{0B2A4FA2-AB18-4444-9A3F-AE2EB618C7B6}"/>
              </a:ext>
            </a:extLst>
          </p:cNvPr>
          <p:cNvGrpSpPr/>
          <p:nvPr/>
        </p:nvGrpSpPr>
        <p:grpSpPr>
          <a:xfrm>
            <a:off x="2623372" y="1890052"/>
            <a:ext cx="502920" cy="502920"/>
            <a:chOff x="433514" y="2354433"/>
            <a:chExt cx="502920" cy="502920"/>
          </a:xfrm>
        </p:grpSpPr>
        <p:sp>
          <p:nvSpPr>
            <p:cNvPr id="10" name="Shape 560">
              <a:extLst>
                <a:ext uri="{FF2B5EF4-FFF2-40B4-BE49-F238E27FC236}">
                  <a16:creationId xmlns:a16="http://schemas.microsoft.com/office/drawing/2014/main" id="{49F69C65-A6A1-4393-8D2D-89C7AB2D2B46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" name="Shape 561">
              <a:extLst>
                <a:ext uri="{FF2B5EF4-FFF2-40B4-BE49-F238E27FC236}">
                  <a16:creationId xmlns:a16="http://schemas.microsoft.com/office/drawing/2014/main" id="{C0D2D4AC-75B9-40AE-8891-5B35453D669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Shape 559">
            <a:extLst>
              <a:ext uri="{FF2B5EF4-FFF2-40B4-BE49-F238E27FC236}">
                <a16:creationId xmlns:a16="http://schemas.microsoft.com/office/drawing/2014/main" id="{E665AEE6-2103-40C2-A2A7-A61574EA2A0D}"/>
              </a:ext>
            </a:extLst>
          </p:cNvPr>
          <p:cNvGrpSpPr/>
          <p:nvPr/>
        </p:nvGrpSpPr>
        <p:grpSpPr>
          <a:xfrm>
            <a:off x="2659947" y="3853497"/>
            <a:ext cx="502920" cy="502920"/>
            <a:chOff x="433514" y="2354433"/>
            <a:chExt cx="502920" cy="502920"/>
          </a:xfrm>
        </p:grpSpPr>
        <p:sp>
          <p:nvSpPr>
            <p:cNvPr id="13" name="Shape 560">
              <a:extLst>
                <a:ext uri="{FF2B5EF4-FFF2-40B4-BE49-F238E27FC236}">
                  <a16:creationId xmlns:a16="http://schemas.microsoft.com/office/drawing/2014/main" id="{2A6694CD-C5CD-4E1B-BB9D-0BC9329AB04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4" name="Shape 561">
              <a:extLst>
                <a:ext uri="{FF2B5EF4-FFF2-40B4-BE49-F238E27FC236}">
                  <a16:creationId xmlns:a16="http://schemas.microsoft.com/office/drawing/2014/main" id="{7D2D7EBB-412F-4BFD-B97C-27B87B8184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Shape 559">
            <a:extLst>
              <a:ext uri="{FF2B5EF4-FFF2-40B4-BE49-F238E27FC236}">
                <a16:creationId xmlns:a16="http://schemas.microsoft.com/office/drawing/2014/main" id="{1AC8FD6E-D794-45C7-98A2-2996E48BB8A2}"/>
              </a:ext>
            </a:extLst>
          </p:cNvPr>
          <p:cNvGrpSpPr/>
          <p:nvPr/>
        </p:nvGrpSpPr>
        <p:grpSpPr>
          <a:xfrm>
            <a:off x="3515298" y="2896306"/>
            <a:ext cx="502920" cy="502920"/>
            <a:chOff x="433514" y="2354433"/>
            <a:chExt cx="502920" cy="502920"/>
          </a:xfrm>
        </p:grpSpPr>
        <p:sp>
          <p:nvSpPr>
            <p:cNvPr id="16" name="Shape 560">
              <a:extLst>
                <a:ext uri="{FF2B5EF4-FFF2-40B4-BE49-F238E27FC236}">
                  <a16:creationId xmlns:a16="http://schemas.microsoft.com/office/drawing/2014/main" id="{31C57230-5AFC-41A1-B0A6-447309124948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7" name="Shape 561">
              <a:extLst>
                <a:ext uri="{FF2B5EF4-FFF2-40B4-BE49-F238E27FC236}">
                  <a16:creationId xmlns:a16="http://schemas.microsoft.com/office/drawing/2014/main" id="{59CFF5C8-1651-47D2-9AAE-65C2A4F8E74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" name="Shape 547">
            <a:extLst>
              <a:ext uri="{FF2B5EF4-FFF2-40B4-BE49-F238E27FC236}">
                <a16:creationId xmlns:a16="http://schemas.microsoft.com/office/drawing/2014/main" id="{A8815151-E383-4258-A6AF-4C31918E55DF}"/>
              </a:ext>
            </a:extLst>
          </p:cNvPr>
          <p:cNvCxnSpPr>
            <a:cxnSpLocks/>
            <a:stCxn id="10" idx="3"/>
            <a:endCxn id="17" idx="0"/>
          </p:cNvCxnSpPr>
          <p:nvPr/>
        </p:nvCxnSpPr>
        <p:spPr>
          <a:xfrm>
            <a:off x="3126292" y="2141512"/>
            <a:ext cx="640465" cy="791369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Shape 547">
            <a:extLst>
              <a:ext uri="{FF2B5EF4-FFF2-40B4-BE49-F238E27FC236}">
                <a16:creationId xmlns:a16="http://schemas.microsoft.com/office/drawing/2014/main" id="{44658A56-16AD-4F78-A7BA-C7EEC8AD8BA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874831" y="2356394"/>
            <a:ext cx="36575" cy="1533678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Shape 547">
            <a:extLst>
              <a:ext uri="{FF2B5EF4-FFF2-40B4-BE49-F238E27FC236}">
                <a16:creationId xmlns:a16="http://schemas.microsoft.com/office/drawing/2014/main" id="{C4D686A9-A333-4411-898F-D69E5596EE2C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2049208" y="2141512"/>
            <a:ext cx="574164" cy="760595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" name="Shape 547">
            <a:extLst>
              <a:ext uri="{FF2B5EF4-FFF2-40B4-BE49-F238E27FC236}">
                <a16:creationId xmlns:a16="http://schemas.microsoft.com/office/drawing/2014/main" id="{F623F5B9-DA81-4737-BEE7-FC3BF9AFFFC4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2264090" y="3147765"/>
            <a:ext cx="1287783" cy="580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" name="Shape 547">
            <a:extLst>
              <a:ext uri="{FF2B5EF4-FFF2-40B4-BE49-F238E27FC236}">
                <a16:creationId xmlns:a16="http://schemas.microsoft.com/office/drawing/2014/main" id="{0CE09DFA-0C22-4308-8258-C41C90AF8734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>
            <a:off x="2049208" y="3405027"/>
            <a:ext cx="610739" cy="69993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" name="Shape 547">
            <a:extLst>
              <a:ext uri="{FF2B5EF4-FFF2-40B4-BE49-F238E27FC236}">
                <a16:creationId xmlns:a16="http://schemas.microsoft.com/office/drawing/2014/main" id="{5AB9CF75-349A-4E08-BBA7-0222043D8CCE}"/>
              </a:ext>
            </a:extLst>
          </p:cNvPr>
          <p:cNvCxnSpPr>
            <a:cxnSpLocks/>
            <a:stCxn id="16" idx="2"/>
            <a:endCxn id="13" idx="3"/>
          </p:cNvCxnSpPr>
          <p:nvPr/>
        </p:nvCxnSpPr>
        <p:spPr>
          <a:xfrm flipH="1">
            <a:off x="3162867" y="3399226"/>
            <a:ext cx="603891" cy="705731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0B14-39F2-4082-9CA0-C1DB147A19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FD62EAF-B03F-483A-A9C9-F0749A8BDE42}"/>
              </a:ext>
            </a:extLst>
          </p:cNvPr>
          <p:cNvSpPr/>
          <p:nvPr/>
        </p:nvSpPr>
        <p:spPr>
          <a:xfrm>
            <a:off x="2040620" y="4914390"/>
            <a:ext cx="3305726" cy="1163290"/>
          </a:xfrm>
          <a:prstGeom prst="wedgeRectCallout">
            <a:avLst>
              <a:gd name="adj1" fmla="val -20908"/>
              <a:gd name="adj2" fmla="val -67802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to all “</a:t>
            </a:r>
            <a:r>
              <a:rPr lang="en-US" dirty="0" err="1"/>
              <a:t>heartbeating</a:t>
            </a:r>
            <a:r>
              <a:rPr lang="en-US" dirty="0"/>
              <a:t>” is expensive and prohibitive.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DD2A2F8E-F3E3-4CBC-B0E0-1079E8C0431C}"/>
              </a:ext>
            </a:extLst>
          </p:cNvPr>
          <p:cNvSpPr/>
          <p:nvPr/>
        </p:nvSpPr>
        <p:spPr>
          <a:xfrm>
            <a:off x="4403342" y="2136170"/>
            <a:ext cx="3305726" cy="1163290"/>
          </a:xfrm>
          <a:prstGeom prst="wedgeRectCallout">
            <a:avLst>
              <a:gd name="adj1" fmla="val -56357"/>
              <a:gd name="adj2" fmla="val -23539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TCP connection is a bottleneck.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F9C722C7-2B82-4DC4-AE6D-14DD79840032}"/>
              </a:ext>
            </a:extLst>
          </p:cNvPr>
          <p:cNvSpPr/>
          <p:nvPr/>
        </p:nvSpPr>
        <p:spPr>
          <a:xfrm>
            <a:off x="6171478" y="4200729"/>
            <a:ext cx="5227450" cy="1207362"/>
          </a:xfrm>
          <a:prstGeom prst="wedgeRectCallout">
            <a:avLst>
              <a:gd name="adj1" fmla="val -49054"/>
              <a:gd name="adj2" fmla="val -21333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Erlang is not “one size fits all.”</a:t>
            </a:r>
          </a:p>
        </p:txBody>
      </p:sp>
    </p:spTree>
    <p:extLst>
      <p:ext uri="{BB962C8B-B14F-4D97-AF65-F5344CB8AC3E}">
        <p14:creationId xmlns:p14="http://schemas.microsoft.com/office/powerpoint/2010/main" val="423269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956-26E1-468E-BF2E-92FAD68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work,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B75D-F751-41F2-838A-F19921A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API across all backends and runtime: unsupported features</a:t>
            </a:r>
          </a:p>
          <a:p>
            <a:pPr lvl="1"/>
            <a:r>
              <a:rPr lang="en-US" dirty="0"/>
              <a:t>Monitors, links (rely on failure detector usage – assumes direct connection)</a:t>
            </a:r>
          </a:p>
          <a:p>
            <a:pPr lvl="1"/>
            <a:r>
              <a:rPr lang="en-US" dirty="0"/>
              <a:t>Synchronous calls (rely on monitors for failure detection)</a:t>
            </a:r>
          </a:p>
          <a:p>
            <a:pPr lvl="1"/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Process identifiers, references won’t serialize if node is not connected with Distributed Erlang</a:t>
            </a:r>
          </a:p>
          <a:p>
            <a:pPr lvl="1"/>
            <a:r>
              <a:rPr lang="en-US" dirty="0"/>
              <a:t>Workarounds: don’t use process identifiers, always register processes, avoid reference usage</a:t>
            </a:r>
          </a:p>
          <a:p>
            <a:pPr lvl="1"/>
            <a:endParaRPr lang="en-US" dirty="0"/>
          </a:p>
          <a:p>
            <a:r>
              <a:rPr lang="en-US" dirty="0"/>
              <a:t>If you need synchronous calls and monitors</a:t>
            </a:r>
          </a:p>
          <a:p>
            <a:pPr lvl="1"/>
            <a:r>
              <a:rPr lang="en-US" dirty="0"/>
              <a:t>Run Distributed Erlang alongside of Partisan for *just* those bits of functionality.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(disterl, true)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F276C-E1D6-4916-A298-6C4A33904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578E5A-8843-4886-9C2D-054CB1236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</p:txBody>
      </p:sp>
    </p:spTree>
    <p:extLst>
      <p:ext uri="{BB962C8B-B14F-4D97-AF65-F5344CB8AC3E}">
        <p14:creationId xmlns:p14="http://schemas.microsoft.com/office/powerpoint/2010/main" val="323064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EC82C-8545-45BE-A2F9-22572060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Partisan: Scaling “Distributed” erlang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2161AF66-0618-4C21-9669-308A230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Alternative distribution layer for Erlang and Elixir applications.</a:t>
            </a:r>
          </a:p>
          <a:p>
            <a:pPr lvl="1"/>
            <a:r>
              <a:rPr lang="en-US" dirty="0"/>
              <a:t>Can be operated alongside Distributed Erlang</a:t>
            </a:r>
          </a:p>
          <a:p>
            <a:r>
              <a:rPr lang="en-US" dirty="0"/>
              <a:t>Provides point-to-point messaging and failure detection.</a:t>
            </a:r>
          </a:p>
          <a:p>
            <a:pPr lvl="1"/>
            <a:r>
              <a:rPr lang="en-US" dirty="0"/>
              <a:t>Best-effort message delivery</a:t>
            </a:r>
          </a:p>
          <a:p>
            <a:pPr lvl="1"/>
            <a:r>
              <a:rPr lang="en-US" dirty="0"/>
              <a:t>Callback behavior on detection of node failures</a:t>
            </a:r>
          </a:p>
          <a:p>
            <a:r>
              <a:rPr lang="en-US" dirty="0"/>
              <a:t>Pluggable “network topology” backends that can be configured at runtime.</a:t>
            </a:r>
          </a:p>
          <a:p>
            <a:pPr lvl="1"/>
            <a:r>
              <a:rPr lang="en-US" dirty="0"/>
              <a:t>Client/server, large-scale overlays, full mesh, etc.</a:t>
            </a:r>
          </a:p>
          <a:p>
            <a:pPr lvl="1"/>
            <a:r>
              <a:rPr lang="en-US" dirty="0"/>
              <a:t>Backends have various optimizations available</a:t>
            </a:r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Spanning tree optimization</a:t>
            </a:r>
          </a:p>
          <a:p>
            <a:pPr lvl="1"/>
            <a:r>
              <a:rPr lang="en-US" dirty="0"/>
              <a:t>Causal messaging</a:t>
            </a:r>
          </a:p>
        </p:txBody>
      </p:sp>
    </p:spTree>
    <p:extLst>
      <p:ext uri="{BB962C8B-B14F-4D97-AF65-F5344CB8AC3E}">
        <p14:creationId xmlns:p14="http://schemas.microsoft.com/office/powerpoint/2010/main" val="22115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CA082-24F6-44ED-9908-05515AD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C79D0C-24EF-4B4D-88FA-7E41B11A2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and messaging.</a:t>
            </a:r>
          </a:p>
        </p:txBody>
      </p:sp>
    </p:spTree>
    <p:extLst>
      <p:ext uri="{BB962C8B-B14F-4D97-AF65-F5344CB8AC3E}">
        <p14:creationId xmlns:p14="http://schemas.microsoft.com/office/powerpoint/2010/main" val="289280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list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docker run -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cmeiklejohn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/partisan-tutorial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tutorial:connect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Manager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partisan_config:get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partisan_peer_service_manager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partisan_default_peer_service_manager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Manager:members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{ok,['alice@127.0.0.1','bob@127.0.0.1']}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A9E6C31-DC4F-4683-85A4-170259350B19}"/>
              </a:ext>
            </a:extLst>
          </p:cNvPr>
          <p:cNvSpPr/>
          <p:nvPr/>
        </p:nvSpPr>
        <p:spPr>
          <a:xfrm>
            <a:off x="7730998" y="1503187"/>
            <a:ext cx="3305726" cy="1163290"/>
          </a:xfrm>
          <a:prstGeom prst="wedgeRectCallout">
            <a:avLst>
              <a:gd name="adj1" fmla="val -58774"/>
              <a:gd name="adj2" fmla="val 33697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connect Alice and Bob using the default manager.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9592213-5BF6-4A68-84B0-097584AC608D}"/>
              </a:ext>
            </a:extLst>
          </p:cNvPr>
          <p:cNvSpPr/>
          <p:nvPr/>
        </p:nvSpPr>
        <p:spPr>
          <a:xfrm>
            <a:off x="8353915" y="3716035"/>
            <a:ext cx="3305726" cy="1163290"/>
          </a:xfrm>
          <a:prstGeom prst="wedgeRectCallout">
            <a:avLst>
              <a:gd name="adj1" fmla="val -57432"/>
              <a:gd name="adj2" fmla="val -33460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current manager.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3083F69-1B74-4174-913D-DA180A64E858}"/>
              </a:ext>
            </a:extLst>
          </p:cNvPr>
          <p:cNvSpPr/>
          <p:nvPr/>
        </p:nvSpPr>
        <p:spPr>
          <a:xfrm>
            <a:off x="3716675" y="5035641"/>
            <a:ext cx="3305726" cy="1163290"/>
          </a:xfrm>
          <a:prstGeom prst="wedgeRectCallout">
            <a:avLst>
              <a:gd name="adj1" fmla="val -20640"/>
              <a:gd name="adj2" fmla="val -62460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current cluster membership.</a:t>
            </a:r>
          </a:p>
        </p:txBody>
      </p:sp>
    </p:spTree>
    <p:extLst>
      <p:ext uri="{BB962C8B-B14F-4D97-AF65-F5344CB8AC3E}">
        <p14:creationId xmlns:p14="http://schemas.microsoft.com/office/powerpoint/2010/main" val="42585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manual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321511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docker run -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cmeiklejohn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/partisan-tutorial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partisan_config:set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partisan_peer_service_manager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partisan_default_peer_service_manager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application:ensure_all_started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(partisan).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partisan_peer_service:join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(Bob).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86FD85-6A3D-43B2-91AD-F39EDDDF9F04}"/>
              </a:ext>
            </a:extLst>
          </p:cNvPr>
          <p:cNvSpPr txBox="1">
            <a:spLocks/>
          </p:cNvSpPr>
          <p:nvPr/>
        </p:nvSpPr>
        <p:spPr>
          <a:xfrm>
            <a:off x="1024127" y="4687410"/>
            <a:ext cx="9720073" cy="1930894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bob@127.0.0.1&gt; Bob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partisan_peer_service_manager:myself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().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#{channels =&gt; [undefined],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listen_addrs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 =&gt; [#{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ip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 =&gt; {127,0,0,1},port =&gt; 35641}], name =&gt; 'bob@127.0.0.1’, parallelism =&gt; 1}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599A669-3DEF-439C-B357-0A95A4909B2F}"/>
              </a:ext>
            </a:extLst>
          </p:cNvPr>
          <p:cNvSpPr/>
          <p:nvPr/>
        </p:nvSpPr>
        <p:spPr>
          <a:xfrm>
            <a:off x="8753849" y="1455490"/>
            <a:ext cx="3305726" cy="1163290"/>
          </a:xfrm>
          <a:prstGeom prst="wedgeRectCallout">
            <a:avLst>
              <a:gd name="adj1" fmla="val -21176"/>
              <a:gd name="adj2" fmla="val 64223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the peer service before starting Partisan.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7A13ECD-FC1D-4174-8A8E-06783CBB769C}"/>
              </a:ext>
            </a:extLst>
          </p:cNvPr>
          <p:cNvSpPr/>
          <p:nvPr/>
        </p:nvSpPr>
        <p:spPr>
          <a:xfrm>
            <a:off x="8753849" y="3941952"/>
            <a:ext cx="3305726" cy="1163290"/>
          </a:xfrm>
          <a:prstGeom prst="wedgeRectCallout">
            <a:avLst>
              <a:gd name="adj1" fmla="val -56357"/>
              <a:gd name="adj2" fmla="val 21487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bob using bob’s information from his terminal.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1EFE2D8-CA77-4CC1-A6A1-14F82E6D340F}"/>
              </a:ext>
            </a:extLst>
          </p:cNvPr>
          <p:cNvSpPr/>
          <p:nvPr/>
        </p:nvSpPr>
        <p:spPr>
          <a:xfrm>
            <a:off x="8753849" y="5747593"/>
            <a:ext cx="3305726" cy="960011"/>
          </a:xfrm>
          <a:prstGeom prst="wedgeRectCallout">
            <a:avLst>
              <a:gd name="adj1" fmla="val -26010"/>
              <a:gd name="adj2" fmla="val 24540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get the right members after manually configuring?</a:t>
            </a:r>
          </a:p>
        </p:txBody>
      </p:sp>
    </p:spTree>
    <p:extLst>
      <p:ext uri="{BB962C8B-B14F-4D97-AF65-F5344CB8AC3E}">
        <p14:creationId xmlns:p14="http://schemas.microsoft.com/office/powerpoint/2010/main" val="167612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94F5-9E0C-4629-8E47-C0CF41713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1"/>
            <a:ext cx="9720073" cy="1744462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alice@127.0.0.1&gt; </a:t>
            </a:r>
            <a:r>
              <a:rPr lang="da-DK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partisan_peer_service:forward_message('bob@127.0.0.1’,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bob, 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message).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da-DK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86FD85-6A3D-43B2-91AD-F39EDDDF9F04}"/>
              </a:ext>
            </a:extLst>
          </p:cNvPr>
          <p:cNvSpPr txBox="1">
            <a:spLocks/>
          </p:cNvSpPr>
          <p:nvPr/>
        </p:nvSpPr>
        <p:spPr>
          <a:xfrm>
            <a:off x="1024127" y="4528196"/>
            <a:ext cx="9720073" cy="1801584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bob@127.0.0.1&gt; spawn(fun() -&gt;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erlang:register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(bob, self()), receive A -&gt;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io:format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("~p", [A]) end end).</a:t>
            </a:r>
          </a:p>
          <a:p>
            <a:pPr marL="0" indent="0" defTabSz="457200">
              <a:lnSpc>
                <a:spcPct val="117999"/>
              </a:lnSpc>
              <a:spcBef>
                <a:spcPts val="0"/>
              </a:spcBef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Monaco"/>
              </a:rPr>
              <a:t>message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FE4D0FE-4F26-4797-9805-44D9165D3682}"/>
              </a:ext>
            </a:extLst>
          </p:cNvPr>
          <p:cNvSpPr/>
          <p:nvPr/>
        </p:nvSpPr>
        <p:spPr>
          <a:xfrm>
            <a:off x="7066625" y="5509789"/>
            <a:ext cx="4327125" cy="1163290"/>
          </a:xfrm>
          <a:prstGeom prst="wedgeRectCallout">
            <a:avLst>
              <a:gd name="adj1" fmla="val -21982"/>
              <a:gd name="adj2" fmla="val -64750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 process that will wait for a message and print it on receipt.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F8ADD55-A2E9-40BA-A4E8-2F6C76ACC1EA}"/>
              </a:ext>
            </a:extLst>
          </p:cNvPr>
          <p:cNvSpPr/>
          <p:nvPr/>
        </p:nvSpPr>
        <p:spPr>
          <a:xfrm>
            <a:off x="2739500" y="3188278"/>
            <a:ext cx="4327125" cy="1163290"/>
          </a:xfrm>
          <a:prstGeom prst="wedgeRectCallout">
            <a:avLst>
              <a:gd name="adj1" fmla="val -21982"/>
              <a:gd name="adj2" fmla="val -64750"/>
            </a:avLst>
          </a:prstGeom>
          <a:solidFill>
            <a:schemeClr val="accent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the message ‘message’ to process ‘bob’ on ‘bob@127.0.0.1’.</a:t>
            </a:r>
          </a:p>
        </p:txBody>
      </p:sp>
    </p:spTree>
    <p:extLst>
      <p:ext uri="{BB962C8B-B14F-4D97-AF65-F5344CB8AC3E}">
        <p14:creationId xmlns:p14="http://schemas.microsoft.com/office/powerpoint/2010/main" val="4838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A5E-9F3A-41FD-A493-B289B566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join all nodes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DBF76-369C-46BB-A59E-3DEE3F81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 you join all four nodes of the cluster?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completed, can you send messages between them all?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if you shutdown one of the nodes?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F28952-92E4-4F4A-B2B0-713B524DB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01" y="881779"/>
            <a:ext cx="1276747" cy="9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CA082-24F6-44ED-9908-05515AD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C79D0C-24EF-4B4D-88FA-7E41B11A2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backends.</a:t>
            </a:r>
          </a:p>
        </p:txBody>
      </p:sp>
    </p:spTree>
    <p:extLst>
      <p:ext uri="{BB962C8B-B14F-4D97-AF65-F5344CB8AC3E}">
        <p14:creationId xmlns:p14="http://schemas.microsoft.com/office/powerpoint/2010/main" val="3592816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9440</TotalTime>
  <Words>1290</Words>
  <Application>Microsoft Office PowerPoint</Application>
  <PresentationFormat>Widescreen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Monaco</vt:lpstr>
      <vt:lpstr>Roboto</vt:lpstr>
      <vt:lpstr>Tw Cen MT</vt:lpstr>
      <vt:lpstr>Tw Cen MT Condensed</vt:lpstr>
      <vt:lpstr>Wingdings 3</vt:lpstr>
      <vt:lpstr>Integral</vt:lpstr>
      <vt:lpstr>Understanding partisan</vt:lpstr>
      <vt:lpstr>Distributed erlang</vt:lpstr>
      <vt:lpstr>Partisan: Scaling “Distributed” erlang</vt:lpstr>
      <vt:lpstr>Basic operations</vt:lpstr>
      <vt:lpstr>Hands-on: list membership</vt:lpstr>
      <vt:lpstr>Hands-on: manual Configuration</vt:lpstr>
      <vt:lpstr>Hands-on: Messaging</vt:lpstr>
      <vt:lpstr>Hands-on: join all nodes</vt:lpstr>
      <vt:lpstr>managers</vt:lpstr>
      <vt:lpstr>Full mesh</vt:lpstr>
      <vt:lpstr>Static</vt:lpstr>
      <vt:lpstr>Client-server</vt:lpstr>
      <vt:lpstr>hyparview</vt:lpstr>
      <vt:lpstr>Hands-on: hyparview</vt:lpstr>
      <vt:lpstr>Full mesh manager</vt:lpstr>
      <vt:lpstr>Full mesh: parallelism</vt:lpstr>
      <vt:lpstr>Full mesh: channels</vt:lpstr>
      <vt:lpstr>Full mesh: Monotonic channels</vt:lpstr>
      <vt:lpstr>Unsupported features</vt:lpstr>
      <vt:lpstr>Future work, open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Meiklejohn</dc:creator>
  <cp:lastModifiedBy>Christopher Meiklejohn</cp:lastModifiedBy>
  <cp:revision>29</cp:revision>
  <dcterms:created xsi:type="dcterms:W3CDTF">2017-10-05T11:14:30Z</dcterms:created>
  <dcterms:modified xsi:type="dcterms:W3CDTF">2018-04-18T14:05:41Z</dcterms:modified>
</cp:coreProperties>
</file>