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2B6B08-C201-4FE6-A30D-0388C50DEFC3}">
  <a:tblStyle styleId="{3B2B6B08-C201-4FE6-A30D-0388C50DE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A8835E0-8CEA-4161-BE90-CDD838745F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164acac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164aca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839816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839816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1839816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1839816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164acac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164aca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839816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839816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839816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1839816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839816e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839816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839816e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839816e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2302050" y="11470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ADFGVX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348825" y="1421725"/>
            <a:ext cx="449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Códigos y criptografía</a:t>
            </a:r>
            <a:endParaRPr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48825" y="3250525"/>
            <a:ext cx="4493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Francisco Bérchez Moreno</a:t>
            </a:r>
            <a:endParaRPr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Tomás Fernández Urbano</a:t>
            </a:r>
            <a:endParaRPr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14275" y="911700"/>
            <a:ext cx="21756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HISTORIA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44325" y="10339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 cifra ADFGVX data en la Primera Guerra Mundial (1914-1918).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Surge tras la ruptura de cuatro métodos de cifrado alemanes que son: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El cifrado UBCHI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El cifrado ABC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El cifrado KRU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" sz="1700"/>
              <a:t>El cifrado ADFGX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 creación de la cifra ADFGVX data del 5 de marzo de 1918, por Fritz Nebel.</a:t>
            </a:r>
            <a:endParaRPr sz="17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Cifra ADFGVX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Criptosistema clásico de clave privada.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Utiliza cuadrado de Polybius.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Combina cifrado por sustitución y cifrado por transposición.</a:t>
            </a:r>
            <a:endParaRPr sz="17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2133950"/>
            <a:ext cx="2020800" cy="131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</a:t>
            </a:r>
            <a:endParaRPr sz="2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del cuadrado</a:t>
            </a:r>
            <a:endParaRPr sz="2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 Polybius</a:t>
            </a:r>
            <a:endParaRPr sz="2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44325" y="729125"/>
            <a:ext cx="4985100" cy="64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Clave pública</a:t>
            </a:r>
            <a:r>
              <a:rPr lang="es" sz="2000"/>
              <a:t>: “¡hoy hace un buen dia!”</a:t>
            </a:r>
            <a:endParaRPr sz="20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844325" y="1262525"/>
            <a:ext cx="4985100" cy="64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Clave pública</a:t>
            </a:r>
            <a:r>
              <a:rPr lang="es" sz="2000"/>
              <a:t>: “</a:t>
            </a:r>
            <a:r>
              <a:rPr lang="es" sz="2000"/>
              <a:t>HOYACEUNBDI</a:t>
            </a:r>
            <a:r>
              <a:rPr lang="es" sz="2000"/>
              <a:t>”</a:t>
            </a:r>
            <a:endParaRPr sz="2000"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4272825" y="19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{3B2B6B08-C201-4FE6-A30D-0388C50DEFC3}</a:tableStyleId>
              </a:tblPr>
              <a:tblGrid>
                <a:gridCol w="481875"/>
                <a:gridCol w="481875"/>
                <a:gridCol w="481875"/>
                <a:gridCol w="481875"/>
                <a:gridCol w="481875"/>
                <a:gridCol w="481875"/>
                <a:gridCol w="481875"/>
              </a:tblGrid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7"/>
          <p:cNvGraphicFramePr/>
          <p:nvPr/>
        </p:nvGraphicFramePr>
        <p:xfrm>
          <a:off x="4272825" y="198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{3B2B6B08-C201-4FE6-A30D-0388C50DEFC3}</a:tableStyleId>
              </a:tblPr>
              <a:tblGrid>
                <a:gridCol w="481875"/>
                <a:gridCol w="481875"/>
                <a:gridCol w="481875"/>
                <a:gridCol w="481875"/>
                <a:gridCol w="481875"/>
                <a:gridCol w="481875"/>
                <a:gridCol w="481875"/>
              </a:tblGrid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7"/>
          <p:cNvGraphicFramePr/>
          <p:nvPr/>
        </p:nvGraphicFramePr>
        <p:xfrm>
          <a:off x="4272825" y="199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{3B2B6B08-C201-4FE6-A30D-0388C50DEFC3}</a:tableStyleId>
              </a:tblPr>
              <a:tblGrid>
                <a:gridCol w="481875"/>
                <a:gridCol w="481875"/>
                <a:gridCol w="481875"/>
                <a:gridCol w="481875"/>
                <a:gridCol w="481875"/>
                <a:gridCol w="481875"/>
                <a:gridCol w="481875"/>
              </a:tblGrid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Sustitución del mensaje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844325" y="424325"/>
            <a:ext cx="4842600" cy="8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Mensaje a cifrar</a:t>
            </a:r>
            <a:r>
              <a:rPr lang="es" sz="1700"/>
              <a:t>: “Comenzamos la practica”</a:t>
            </a:r>
            <a:endParaRPr sz="1700"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4579075" y="12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{3B2B6B08-C201-4FE6-A30D-0388C50DEFC3}</a:tableStyleId>
              </a:tblPr>
              <a:tblGrid>
                <a:gridCol w="481875"/>
                <a:gridCol w="481875"/>
                <a:gridCol w="481875"/>
                <a:gridCol w="481875"/>
                <a:gridCol w="481875"/>
                <a:gridCol w="481875"/>
                <a:gridCol w="481875"/>
              </a:tblGrid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18"/>
          <p:cNvGraphicFramePr/>
          <p:nvPr/>
        </p:nvGraphicFramePr>
        <p:xfrm>
          <a:off x="4579063" y="1200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{3B2B6B08-C201-4FE6-A30D-0388C50DEFC3}</a:tableStyleId>
              </a:tblPr>
              <a:tblGrid>
                <a:gridCol w="481875"/>
                <a:gridCol w="481875"/>
                <a:gridCol w="481875"/>
                <a:gridCol w="481875"/>
                <a:gridCol w="481875"/>
                <a:gridCol w="481875"/>
                <a:gridCol w="481875"/>
              </a:tblGrid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23DCE4"/>
                    </a:solidFill>
                  </a:tcPr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844338" y="4105675"/>
            <a:ext cx="4842600" cy="8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Mensaje sustituido: </a:t>
            </a:r>
            <a:r>
              <a:rPr lang="es" sz="1500"/>
              <a:t>“AV”</a:t>
            </a:r>
            <a:endParaRPr sz="15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834063" y="4163100"/>
            <a:ext cx="4842600" cy="8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Mensaje sustituido: </a:t>
            </a:r>
            <a:r>
              <a:rPr lang="es" sz="1500"/>
              <a:t>“AVADFVAXDDVDAGFVADGFFGAGFXGDAGAVGGDVAVAG”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Cifrado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Transposición </a:t>
            </a: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del mensaje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44325" y="271925"/>
            <a:ext cx="4985100" cy="64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Clave privada</a:t>
            </a:r>
            <a:r>
              <a:rPr lang="es" sz="2000"/>
              <a:t>: “uco”</a:t>
            </a:r>
            <a:endParaRPr sz="20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3844325" y="8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{2A8835E0-8CEA-4161-BE90-CDD838745F19}</a:tableStyleId>
              </a:tblPr>
              <a:tblGrid>
                <a:gridCol w="650800"/>
                <a:gridCol w="650800"/>
                <a:gridCol w="650800"/>
              </a:tblGrid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U</a:t>
                      </a:r>
                      <a:endParaRPr b="1" sz="600"/>
                    </a:p>
                  </a:txBody>
                  <a:tcPr marT="63500" marB="63500" marR="63500" marL="63500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C</a:t>
                      </a:r>
                      <a:endParaRPr b="1" sz="600"/>
                    </a:p>
                  </a:txBody>
                  <a:tcPr marT="63500" marB="63500" marR="63500" marL="63500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O</a:t>
                      </a:r>
                      <a:endParaRPr b="1" sz="600"/>
                    </a:p>
                  </a:txBody>
                  <a:tcPr marT="63500" marB="63500" marR="63500" marL="63500">
                    <a:solidFill>
                      <a:srgbClr val="23DCE4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27" name="Google Shape;127;p19"/>
          <p:cNvGraphicFramePr/>
          <p:nvPr/>
        </p:nvGraphicFramePr>
        <p:xfrm>
          <a:off x="6435125" y="8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{2A8835E0-8CEA-4161-BE90-CDD838745F19}</a:tableStyleId>
              </a:tblPr>
              <a:tblGrid>
                <a:gridCol w="650800"/>
                <a:gridCol w="650800"/>
                <a:gridCol w="650800"/>
              </a:tblGrid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C</a:t>
                      </a:r>
                      <a:endParaRPr b="1"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O</a:t>
                      </a:r>
                      <a:endParaRPr b="1"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U</a:t>
                      </a:r>
                      <a:endParaRPr b="1"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844325" y="4369800"/>
            <a:ext cx="4985100" cy="64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Mensaje cifrado</a:t>
            </a:r>
            <a:r>
              <a:rPr lang="es" sz="1700"/>
              <a:t>: “VFXVGAFAXAVDVXAVDD FDFGGGGVAXADADAVGGFDAGAG”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</a:t>
            </a:r>
            <a:r>
              <a:rPr lang="es"/>
              <a:t>ifrado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Descomponer el mensaje cifrado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844325" y="380450"/>
            <a:ext cx="4985100" cy="84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Mensaje cifrado</a:t>
            </a:r>
            <a:r>
              <a:rPr lang="es" sz="1400"/>
              <a:t>: “VFXVGAFAXAVDVXAVDD FDFGGGGVAXADADAVGGFDAGAG”</a:t>
            </a:r>
            <a:endParaRPr sz="1400"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6435125" y="10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{2A8835E0-8CEA-4161-BE90-CDD838745F19}</a:tableStyleId>
              </a:tblPr>
              <a:tblGrid>
                <a:gridCol w="650800"/>
                <a:gridCol w="650800"/>
                <a:gridCol w="650800"/>
              </a:tblGrid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U</a:t>
                      </a:r>
                      <a:endParaRPr b="1" sz="600"/>
                    </a:p>
                  </a:txBody>
                  <a:tcPr marT="63500" marB="63500" marR="63500" marL="63500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C</a:t>
                      </a:r>
                      <a:endParaRPr b="1" sz="600"/>
                    </a:p>
                  </a:txBody>
                  <a:tcPr marT="63500" marB="63500" marR="63500" marL="63500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O</a:t>
                      </a:r>
                      <a:endParaRPr b="1" sz="600"/>
                    </a:p>
                  </a:txBody>
                  <a:tcPr marT="63500" marB="63500" marR="63500" marL="63500">
                    <a:solidFill>
                      <a:srgbClr val="23DCE4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/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9" name="Google Shape;139;p20"/>
          <p:cNvGraphicFramePr/>
          <p:nvPr/>
        </p:nvGraphicFramePr>
        <p:xfrm>
          <a:off x="3844325" y="10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{2A8835E0-8CEA-4161-BE90-CDD838745F19}</a:tableStyleId>
              </a:tblPr>
              <a:tblGrid>
                <a:gridCol w="650800"/>
                <a:gridCol w="650800"/>
                <a:gridCol w="650800"/>
              </a:tblGrid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C</a:t>
                      </a:r>
                      <a:endParaRPr b="1"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O</a:t>
                      </a:r>
                      <a:endParaRPr b="1"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/>
                        <a:t>U</a:t>
                      </a:r>
                      <a:endParaRPr b="1"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DCE4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F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D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V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A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X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/>
                        <a:t>G</a:t>
                      </a:r>
                      <a:endParaRPr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0"/>
          <p:cNvSpPr txBox="1"/>
          <p:nvPr/>
        </p:nvSpPr>
        <p:spPr>
          <a:xfrm>
            <a:off x="3844325" y="4407300"/>
            <a:ext cx="4937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Mensaje descompuesto</a:t>
            </a:r>
            <a:r>
              <a:rPr lang="e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“AVADFVAXDDVDAGFVADGFFGAGFXDDAGAVGGDVAVAGXX”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Descifrado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Deshacer la sustitución del mensaje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4591538" y="1291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{3B2B6B08-C201-4FE6-A30D-0388C50DEFC3}</a:tableStyleId>
              </a:tblPr>
              <a:tblGrid>
                <a:gridCol w="481875"/>
                <a:gridCol w="481875"/>
                <a:gridCol w="481875"/>
                <a:gridCol w="481875"/>
                <a:gridCol w="481875"/>
                <a:gridCol w="481875"/>
                <a:gridCol w="481875"/>
              </a:tblGrid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23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3664050" y="431050"/>
            <a:ext cx="5228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Mensaje descompuesto</a:t>
            </a:r>
            <a:r>
              <a:rPr lang="es" sz="17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lang="es"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“AVADFVAXDDVDAGFVADGFFGAGFXDDAGAVGGDVAVAGXX”</a:t>
            </a:r>
            <a:endParaRPr sz="13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4" y="75648"/>
            <a:ext cx="965197" cy="59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28420" l="11855" r="0" t="30580"/>
          <a:stretch/>
        </p:blipFill>
        <p:spPr>
          <a:xfrm>
            <a:off x="7715700" y="151300"/>
            <a:ext cx="1348125" cy="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664050" y="4157300"/>
            <a:ext cx="5228100" cy="8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Mensaje descifrado</a:t>
            </a:r>
            <a:r>
              <a:rPr lang="es" sz="1700"/>
              <a:t>: </a:t>
            </a:r>
            <a:r>
              <a:rPr lang="es" sz="1400"/>
              <a:t>“COMENZAMOSLAPRACTICA9”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