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0BE7-6A90-4908-A825-80809AEA87FF}" type="datetimeFigureOut">
              <a:rPr lang="en-US" smtClean="0"/>
              <a:t>6/30/2013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C987-BACD-42DD-BD56-413A7353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c.com/leadership/digital-universe/index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com/insights/flxwd/78931-big_data_universe_beginning_to_explo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TimesNewRomanPSMT"/>
              </a:rPr>
              <a:t>Over 50M tablet computers and over 420M smart phones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(higher than projections of 385 M PCs) are expected to</a:t>
            </a:r>
          </a:p>
          <a:p>
            <a:r>
              <a:rPr lang="en-US" b="0" i="0" u="none" strike="noStrike" baseline="0" dirty="0" smtClean="0">
                <a:latin typeface="TimesNewRomanPSMT"/>
              </a:rPr>
              <a:t>be purchased by consumers in 2011[1]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 Deduplication and Compression Techniques in Cloud Design</a:t>
            </a:r>
          </a:p>
        </p:txBody>
      </p:sp>
    </p:spTree>
    <p:extLst>
      <p:ext uri="{BB962C8B-B14F-4D97-AF65-F5344CB8AC3E}">
        <p14:creationId xmlns:p14="http://schemas.microsoft.com/office/powerpoint/2010/main" val="14549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System Architecture and Development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Local block level deduplication</a:t>
            </a:r>
          </a:p>
          <a:p>
            <a:endParaRPr lang="en-US" sz="4000" dirty="0" smtClean="0"/>
          </a:p>
          <a:p>
            <a:r>
              <a:rPr lang="en-US" sz="4000" dirty="0"/>
              <a:t>better </a:t>
            </a:r>
            <a:r>
              <a:rPr lang="en-US" sz="4000" dirty="0" smtClean="0"/>
              <a:t>storage efficiency </a:t>
            </a:r>
            <a:r>
              <a:rPr lang="en-US" sz="4000" dirty="0"/>
              <a:t>and lesser bandwidth </a:t>
            </a:r>
            <a:r>
              <a:rPr lang="en-US" sz="4000" dirty="0" smtClean="0"/>
              <a:t>consumption</a:t>
            </a:r>
          </a:p>
          <a:p>
            <a:endParaRPr lang="en-US" sz="4000" dirty="0"/>
          </a:p>
          <a:p>
            <a:r>
              <a:rPr lang="en-US" sz="4000" dirty="0" smtClean="0"/>
              <a:t>Bandwidth as a vital source of users</a:t>
            </a:r>
          </a:p>
        </p:txBody>
      </p:sp>
    </p:spTree>
    <p:extLst>
      <p:ext uri="{BB962C8B-B14F-4D97-AF65-F5344CB8AC3E}">
        <p14:creationId xmlns:p14="http://schemas.microsoft.com/office/powerpoint/2010/main" val="17734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System Architecture and Development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Segmentation</a:t>
            </a:r>
          </a:p>
          <a:p>
            <a:endParaRPr lang="en-US" sz="4000" dirty="0" smtClean="0"/>
          </a:p>
          <a:p>
            <a:r>
              <a:rPr lang="en-US" sz="4000" dirty="0" smtClean="0"/>
              <a:t>Compression</a:t>
            </a:r>
          </a:p>
          <a:p>
            <a:endParaRPr lang="en-US" sz="4000" dirty="0" smtClean="0"/>
          </a:p>
          <a:p>
            <a:r>
              <a:rPr lang="en-US" sz="4000" dirty="0" smtClean="0"/>
              <a:t>Binning</a:t>
            </a:r>
          </a:p>
          <a:p>
            <a:pPr lvl="1"/>
            <a:r>
              <a:rPr lang="en-US" sz="3600" dirty="0" smtClean="0"/>
              <a:t>restricts the number of segments and their sizes so that it is optimum for each file size.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4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Bin1 </a:t>
            </a:r>
            <a:r>
              <a:rPr lang="en-US" sz="4000" dirty="0"/>
              <a:t>– contains files of size &lt; 10 MB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Bin2 </a:t>
            </a:r>
            <a:r>
              <a:rPr lang="en-US" sz="4000" dirty="0"/>
              <a:t>– contains files of size 10 MB to 1 GB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Bin3 </a:t>
            </a:r>
            <a:r>
              <a:rPr lang="en-US" sz="4000" dirty="0"/>
              <a:t>– contains files of size &gt; 1 GB.</a:t>
            </a:r>
          </a:p>
        </p:txBody>
      </p:sp>
    </p:spTree>
    <p:extLst>
      <p:ext uri="{BB962C8B-B14F-4D97-AF65-F5344CB8AC3E}">
        <p14:creationId xmlns:p14="http://schemas.microsoft.com/office/powerpoint/2010/main" val="1600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6" y="279447"/>
            <a:ext cx="5789008" cy="6079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65" y="279447"/>
            <a:ext cx="5304578" cy="6082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8614" y="635883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File Upload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71851" y="6358835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File </a:t>
            </a:r>
            <a:r>
              <a:rPr lang="en-US" dirty="0" smtClean="0">
                <a:latin typeface="Times-Roman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40425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1" y="367884"/>
            <a:ext cx="7341703" cy="58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SAM: A Semantic-Aware Multi-Tiered </a:t>
            </a:r>
            <a:r>
              <a:rPr lang="en-US" dirty="0" smtClean="0"/>
              <a:t>Source De-duplication </a:t>
            </a:r>
            <a:r>
              <a:rPr lang="en-US" dirty="0"/>
              <a:t>Framework for </a:t>
            </a:r>
            <a:r>
              <a:rPr lang="en-US" dirty="0" smtClean="0"/>
              <a:t>Cloud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Trade-offs</a:t>
            </a:r>
          </a:p>
          <a:p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compression ratios </a:t>
            </a:r>
            <a:r>
              <a:rPr lang="en-US" dirty="0" smtClean="0"/>
              <a:t>vs...</a:t>
            </a:r>
            <a:endParaRPr lang="en-US" dirty="0"/>
          </a:p>
          <a:p>
            <a:pPr lvl="1"/>
            <a:r>
              <a:rPr lang="en-US" dirty="0" smtClean="0"/>
              <a:t>At the cost of </a:t>
            </a:r>
            <a:r>
              <a:rPr lang="en-US" dirty="0"/>
              <a:t>heavy </a:t>
            </a:r>
            <a:r>
              <a:rPr lang="en-US" dirty="0" smtClean="0"/>
              <a:t>overheads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overheads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the cost </a:t>
            </a:r>
            <a:r>
              <a:rPr lang="en-US" dirty="0" smtClean="0"/>
              <a:t>of high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ﬁle-level deduplication </a:t>
            </a:r>
            <a:r>
              <a:rPr lang="en-US" dirty="0" err="1" smtClean="0"/>
              <a:t>vs</a:t>
            </a:r>
            <a:r>
              <a:rPr lang="en-US" dirty="0" smtClean="0"/>
              <a:t> chunk-level deduplication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6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observed that the redundant data across different clients is dominated largely </a:t>
            </a:r>
            <a:r>
              <a:rPr lang="en-US" dirty="0" smtClean="0"/>
              <a:t>by duplicate ﬁles</a:t>
            </a:r>
          </a:p>
          <a:p>
            <a:endParaRPr lang="en-US" dirty="0"/>
          </a:p>
          <a:p>
            <a:r>
              <a:rPr lang="en-US" dirty="0"/>
              <a:t>many ﬁle-level semantic attributes can be </a:t>
            </a:r>
            <a:r>
              <a:rPr lang="en-US" dirty="0" smtClean="0"/>
              <a:t>exploited to </a:t>
            </a:r>
            <a:r>
              <a:rPr lang="en-US" dirty="0"/>
              <a:t>narrow the search space of redundant data</a:t>
            </a:r>
          </a:p>
        </p:txBody>
      </p:sp>
    </p:spTree>
    <p:extLst>
      <p:ext uri="{BB962C8B-B14F-4D97-AF65-F5344CB8AC3E}">
        <p14:creationId xmlns:p14="http://schemas.microsoft.com/office/powerpoint/2010/main" val="141142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Exploited file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Locality</a:t>
            </a:r>
          </a:p>
          <a:p>
            <a:r>
              <a:rPr lang="en-US" dirty="0"/>
              <a:t>File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63.8% of </a:t>
            </a:r>
            <a:r>
              <a:rPr lang="en-US" dirty="0" smtClean="0"/>
              <a:t>the identical </a:t>
            </a:r>
            <a:r>
              <a:rPr lang="en-US" dirty="0"/>
              <a:t>ﬁles are smaller than 8KB, accounting for </a:t>
            </a:r>
            <a:r>
              <a:rPr lang="en-US" dirty="0" smtClean="0"/>
              <a:t>only 0.53</a:t>
            </a:r>
            <a:r>
              <a:rPr lang="en-US" dirty="0"/>
              <a:t>% of the redundant data</a:t>
            </a:r>
            <a:endParaRPr lang="en-US" dirty="0" smtClean="0"/>
          </a:p>
          <a:p>
            <a:r>
              <a:rPr lang="en-US" dirty="0"/>
              <a:t>File </a:t>
            </a:r>
            <a:r>
              <a:rPr lang="en-US" dirty="0" smtClean="0"/>
              <a:t>Type</a:t>
            </a:r>
          </a:p>
          <a:p>
            <a:r>
              <a:rPr lang="en-US" dirty="0"/>
              <a:t>File Timestamp</a:t>
            </a:r>
          </a:p>
        </p:txBody>
      </p:sp>
    </p:spTree>
    <p:extLst>
      <p:ext uri="{BB962C8B-B14F-4D97-AF65-F5344CB8AC3E}">
        <p14:creationId xmlns:p14="http://schemas.microsoft.com/office/powerpoint/2010/main" val="18607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925" y="3231347"/>
            <a:ext cx="54089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1885219709.2335157394 Terabytes</a:t>
            </a:r>
          </a:p>
          <a:p>
            <a:r>
              <a:rPr lang="en-US" sz="2800" dirty="0" smtClean="0"/>
              <a:t>1.76 </a:t>
            </a:r>
            <a:r>
              <a:rPr lang="en-US" sz="2800" dirty="0" err="1" smtClean="0"/>
              <a:t>Zettabytes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88" y="1841957"/>
            <a:ext cx="5710224" cy="330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09206" y="1595736"/>
            <a:ext cx="3345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3"/>
              </a:rPr>
              <a:t>http://www.emc.com/leadership/digital-universe/index.htm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Compared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L-CDS </a:t>
            </a:r>
            <a:r>
              <a:rPr lang="en-US" dirty="0"/>
              <a:t>(source local </a:t>
            </a:r>
            <a:r>
              <a:rPr lang="en-US" dirty="0" err="1"/>
              <a:t>chunklevel</a:t>
            </a:r>
            <a:r>
              <a:rPr lang="en-US" dirty="0"/>
              <a:t> de-duplication scheme)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G-CDS </a:t>
            </a:r>
            <a:r>
              <a:rPr lang="en-US" dirty="0"/>
              <a:t>(source </a:t>
            </a:r>
            <a:r>
              <a:rPr lang="en-US" dirty="0" smtClean="0"/>
              <a:t>global chunk-level deduplication </a:t>
            </a:r>
            <a:r>
              <a:rPr lang="en-US" dirty="0"/>
              <a:t>scheme) with real-world datasets,</a:t>
            </a:r>
          </a:p>
          <a:p>
            <a:r>
              <a:rPr lang="en-US" dirty="0"/>
              <a:t>SAM achieves the compression ratio approaching </a:t>
            </a:r>
            <a:r>
              <a:rPr lang="en-US" dirty="0" smtClean="0"/>
              <a:t>to G-CDS </a:t>
            </a:r>
            <a:r>
              <a:rPr lang="en-US" dirty="0"/>
              <a:t>by a </a:t>
            </a:r>
            <a:r>
              <a:rPr lang="en-US" dirty="0" smtClean="0"/>
              <a:t>margin </a:t>
            </a:r>
            <a:r>
              <a:rPr lang="en-US" dirty="0"/>
              <a:t>of 1.35% while incurring the </a:t>
            </a:r>
            <a:r>
              <a:rPr lang="en-US" dirty="0" smtClean="0"/>
              <a:t>overhead </a:t>
            </a:r>
            <a:r>
              <a:rPr lang="en-US" dirty="0"/>
              <a:t>close to that of the L-CDS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Achieving </a:t>
            </a:r>
            <a:r>
              <a:rPr lang="en-US" dirty="0"/>
              <a:t>a higher de-duplication </a:t>
            </a:r>
            <a:r>
              <a:rPr lang="en-US" dirty="0" smtClean="0"/>
              <a:t>efﬁciency/overhead ratio </a:t>
            </a:r>
            <a:r>
              <a:rPr lang="en-US" dirty="0"/>
              <a:t>than existing solutions and shortens the backup </a:t>
            </a:r>
            <a:r>
              <a:rPr lang="en-US" dirty="0" smtClean="0"/>
              <a:t>window by </a:t>
            </a:r>
            <a:r>
              <a:rPr lang="en-US" dirty="0"/>
              <a:t>an average of 38.7%</a:t>
            </a:r>
          </a:p>
        </p:txBody>
      </p:sp>
    </p:spTree>
    <p:extLst>
      <p:ext uri="{BB962C8B-B14F-4D97-AF65-F5344CB8AC3E}">
        <p14:creationId xmlns:p14="http://schemas.microsoft.com/office/powerpoint/2010/main" val="120253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96" y="106018"/>
            <a:ext cx="7967604" cy="6102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1398" y="6208038"/>
            <a:ext cx="4673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http://www.csc.com/insights/flxwd/78931-big_data_universe_beginning_to_explode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89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975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DeDu</a:t>
            </a:r>
            <a:r>
              <a:rPr lang="en-US" dirty="0"/>
              <a:t>: Building a Deduplication Storage System over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89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DeDu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</a:t>
            </a:r>
            <a:r>
              <a:rPr lang="en-US" dirty="0"/>
              <a:t>cloud storage with data </a:t>
            </a:r>
            <a:r>
              <a:rPr lang="en-US" dirty="0" smtClean="0"/>
              <a:t>deduplication</a:t>
            </a:r>
          </a:p>
          <a:p>
            <a:r>
              <a:rPr lang="en-US" dirty="0"/>
              <a:t>Goal: To remove redundant data and reduce cloud storage with a system.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Main idea: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Linking of files</a:t>
            </a:r>
          </a:p>
          <a:p>
            <a:endParaRPr lang="en-US" sz="4000" dirty="0" smtClean="0"/>
          </a:p>
          <a:p>
            <a:r>
              <a:rPr lang="en-US" sz="4000" dirty="0" smtClean="0"/>
              <a:t>Database (</a:t>
            </a:r>
            <a:r>
              <a:rPr lang="en-US" sz="4000" dirty="0" err="1" smtClean="0"/>
              <a:t>HBase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r>
              <a:rPr lang="en-US" sz="4000" dirty="0" smtClean="0"/>
              <a:t>File reuse</a:t>
            </a:r>
          </a:p>
        </p:txBody>
      </p:sp>
    </p:spTree>
    <p:extLst>
      <p:ext uri="{BB962C8B-B14F-4D97-AF65-F5344CB8AC3E}">
        <p14:creationId xmlns:p14="http://schemas.microsoft.com/office/powerpoint/2010/main" val="40043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File comparison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 smtClean="0"/>
              <a:t>level</a:t>
            </a:r>
          </a:p>
          <a:p>
            <a:pPr lvl="1"/>
            <a:endParaRPr lang="en-US" sz="3600" dirty="0" smtClean="0"/>
          </a:p>
          <a:p>
            <a:r>
              <a:rPr lang="en-US" sz="4000" dirty="0" smtClean="0"/>
              <a:t>Hash values</a:t>
            </a:r>
          </a:p>
          <a:p>
            <a:pPr lvl="1"/>
            <a:r>
              <a:rPr lang="en-US" sz="3600" dirty="0" smtClean="0"/>
              <a:t>Combination of md5 and sha-1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66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Storage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Mass data</a:t>
            </a:r>
          </a:p>
          <a:p>
            <a:endParaRPr lang="en-US" sz="4000" dirty="0"/>
          </a:p>
          <a:p>
            <a:r>
              <a:rPr lang="en-US" sz="4000" dirty="0" smtClean="0"/>
              <a:t>Indexing</a:t>
            </a:r>
          </a:p>
          <a:p>
            <a:endParaRPr lang="en-US" sz="4000" dirty="0" smtClean="0"/>
          </a:p>
          <a:p>
            <a:r>
              <a:rPr lang="en-US" sz="4000" dirty="0" smtClean="0"/>
              <a:t>Sparse indexing and bloom filters</a:t>
            </a:r>
          </a:p>
          <a:p>
            <a:endParaRPr lang="en-US" sz="4000" dirty="0"/>
          </a:p>
          <a:p>
            <a:r>
              <a:rPr lang="en-US" sz="4000" dirty="0" err="1"/>
              <a:t>deduplicates</a:t>
            </a:r>
            <a:r>
              <a:rPr lang="en-US" sz="4000" dirty="0"/>
              <a:t>, and calculates hash values at the client before data </a:t>
            </a:r>
            <a:r>
              <a:rPr lang="en-US" sz="4000" dirty="0" smtClean="0"/>
              <a:t>transmission</a:t>
            </a:r>
          </a:p>
        </p:txBody>
      </p:sp>
    </p:spTree>
    <p:extLst>
      <p:ext uri="{BB962C8B-B14F-4D97-AF65-F5344CB8AC3E}">
        <p14:creationId xmlns:p14="http://schemas.microsoft.com/office/powerpoint/2010/main" val="4141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“In </a:t>
            </a:r>
            <a:r>
              <a:rPr lang="en-US" sz="4000" dirty="0"/>
              <a:t>our experiment, we uploaded 110,000 </a:t>
            </a:r>
            <a:r>
              <a:rPr lang="en-US" sz="4000" dirty="0" smtClean="0"/>
              <a:t>files, amounting </a:t>
            </a:r>
            <a:r>
              <a:rPr lang="en-US" sz="4000" dirty="0"/>
              <a:t>to 475.2 GB, into </a:t>
            </a:r>
            <a:r>
              <a:rPr lang="en-US" sz="4000" dirty="0" err="1" smtClean="0"/>
              <a:t>DeDu</a:t>
            </a:r>
            <a:r>
              <a:rPr lang="en-US" sz="4000" dirty="0" smtClean="0"/>
              <a:t>”</a:t>
            </a:r>
          </a:p>
          <a:p>
            <a:r>
              <a:rPr lang="en-US" sz="4000" dirty="0" smtClean="0"/>
              <a:t>A perfect deduplication would result to 37GB</a:t>
            </a:r>
          </a:p>
          <a:p>
            <a:r>
              <a:rPr lang="en-US" sz="4000" dirty="0" smtClean="0"/>
              <a:t>Achieved 38.1GB</a:t>
            </a:r>
          </a:p>
          <a:p>
            <a:r>
              <a:rPr lang="en-US" sz="4000" dirty="0" smtClean="0"/>
              <a:t>1.1GB from link files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89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417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TimesNewRomanPSMT</vt:lpstr>
      <vt:lpstr>Times-Roman</vt:lpstr>
      <vt:lpstr>Office Theme</vt:lpstr>
      <vt:lpstr>PowerPoint Presentation</vt:lpstr>
      <vt:lpstr>PowerPoint Presentation</vt:lpstr>
      <vt:lpstr>PowerPoint Presentation</vt:lpstr>
      <vt:lpstr>1. DeDu: Building a Deduplication Storage System over Cloud Computing</vt:lpstr>
      <vt:lpstr>What is DeDu?</vt:lpstr>
      <vt:lpstr>Main idea:</vt:lpstr>
      <vt:lpstr>Approaches</vt:lpstr>
      <vt:lpstr>Storage mechanism</vt:lpstr>
      <vt:lpstr>Results</vt:lpstr>
      <vt:lpstr>2. Deduplication and Compression Techniques in Cloud Design</vt:lpstr>
      <vt:lpstr>System Architecture and Development</vt:lpstr>
      <vt:lpstr>System Architecture and Development</vt:lpstr>
      <vt:lpstr>PowerPoint Presentation</vt:lpstr>
      <vt:lpstr>PowerPoint Presentation</vt:lpstr>
      <vt:lpstr>PowerPoint Presentation</vt:lpstr>
      <vt:lpstr>3. SAM: A Semantic-Aware Multi-Tiered Source De-duplication Framework for Cloud Backup</vt:lpstr>
      <vt:lpstr>Focus</vt:lpstr>
      <vt:lpstr>Observations</vt:lpstr>
      <vt:lpstr>Exploited file semantics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34</cp:revision>
  <dcterms:created xsi:type="dcterms:W3CDTF">2013-06-29T13:40:48Z</dcterms:created>
  <dcterms:modified xsi:type="dcterms:W3CDTF">2013-06-30T11:06:55Z</dcterms:modified>
</cp:coreProperties>
</file>