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5" r:id="rId5"/>
    <p:sldId id="266" r:id="rId6"/>
    <p:sldId id="267" r:id="rId7"/>
    <p:sldId id="268" r:id="rId8"/>
    <p:sldId id="269" r:id="rId9"/>
    <p:sldId id="270" r:id="rId10"/>
    <p:sldId id="259" r:id="rId11"/>
    <p:sldId id="263" r:id="rId12"/>
    <p:sldId id="264" r:id="rId13"/>
    <p:sldId id="257" r:id="rId14"/>
    <p:sldId id="261"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70" d="100"/>
          <a:sy n="70" d="100"/>
        </p:scale>
        <p:origin x="141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9D75BB28-A512-46B0-9547-CF24B29E88B1}" type="datetimeFigureOut">
              <a:rPr lang="en-US" smtClean="0"/>
              <a:t>9/30/2013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EBD46A49-0292-4910-BD2E-4AD6B579D801}"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75BB28-A512-46B0-9547-CF24B29E88B1}"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6A49-0292-4910-BD2E-4AD6B579D8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75BB28-A512-46B0-9547-CF24B29E88B1}"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EBD46A49-0292-4910-BD2E-4AD6B579D8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75BB28-A512-46B0-9547-CF24B29E88B1}" type="datetimeFigureOut">
              <a:rPr lang="en-US" smtClean="0"/>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46A49-0292-4910-BD2E-4AD6B579D801}"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9D75BB28-A512-46B0-9547-CF24B29E88B1}" type="datetimeFigureOut">
              <a:rPr lang="en-US" smtClean="0"/>
              <a:t>9/30/2013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EBD46A49-0292-4910-BD2E-4AD6B579D801}"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75BB28-A512-46B0-9547-CF24B29E88B1}" type="datetimeFigureOut">
              <a:rPr lang="en-US" smtClean="0"/>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46A49-0292-4910-BD2E-4AD6B579D80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75BB28-A512-46B0-9547-CF24B29E88B1}" type="datetimeFigureOut">
              <a:rPr lang="en-US" smtClean="0"/>
              <a:t>9/30/2013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46A49-0292-4910-BD2E-4AD6B579D80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D75BB28-A512-46B0-9547-CF24B29E88B1}" type="datetimeFigureOut">
              <a:rPr lang="en-US" smtClean="0"/>
              <a:t>9/30/2013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46A49-0292-4910-BD2E-4AD6B579D801}"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D75BB28-A512-46B0-9547-CF24B29E88B1}" type="datetimeFigureOut">
              <a:rPr lang="en-US" smtClean="0"/>
              <a:t>9/30/2013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46A49-0292-4910-BD2E-4AD6B579D8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5BB28-A512-46B0-9547-CF24B29E88B1}" type="datetimeFigureOut">
              <a:rPr lang="en-US" smtClean="0"/>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EBD46A49-0292-4910-BD2E-4AD6B579D801}"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75BB28-A512-46B0-9547-CF24B29E88B1}" type="datetimeFigureOut">
              <a:rPr lang="en-US" smtClean="0"/>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46A49-0292-4910-BD2E-4AD6B579D801}"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9D75BB28-A512-46B0-9547-CF24B29E88B1}" type="datetimeFigureOut">
              <a:rPr lang="en-US" smtClean="0"/>
              <a:t>9/30/2013</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EBD46A49-0292-4910-BD2E-4AD6B579D8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ggle.it/diagram/51d7c2b7e53ab1ac0500da57"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10400" y="2357735"/>
            <a:ext cx="1981200" cy="1828800"/>
          </a:xfrm>
        </p:spPr>
        <p:txBody>
          <a:bodyPr>
            <a:normAutofit lnSpcReduction="10000"/>
          </a:bodyPr>
          <a:lstStyle/>
          <a:p>
            <a:pPr algn="ctr"/>
            <a:r>
              <a:rPr lang="en-US" sz="2400" dirty="0" smtClean="0">
                <a:latin typeface="AvantGardeITC" pitchFamily="18" charset="0"/>
              </a:rPr>
              <a:t>8, 15, 25, 29</a:t>
            </a:r>
          </a:p>
          <a:p>
            <a:pPr algn="ctr"/>
            <a:r>
              <a:rPr lang="en-US" sz="2400" dirty="0" smtClean="0">
                <a:latin typeface="AvantGardeITC" pitchFamily="18" charset="0"/>
              </a:rPr>
              <a:t> </a:t>
            </a:r>
            <a:r>
              <a:rPr lang="en-US" sz="3200" dirty="0" smtClean="0">
                <a:latin typeface="AvantGardeITC" pitchFamily="18" charset="0"/>
              </a:rPr>
              <a:t>July 2013</a:t>
            </a:r>
            <a:endParaRPr lang="en-US" sz="3200" dirty="0">
              <a:latin typeface="AvantGardeITC" pitchFamily="18" charset="0"/>
            </a:endParaRPr>
          </a:p>
        </p:txBody>
      </p:sp>
      <p:sp>
        <p:nvSpPr>
          <p:cNvPr id="2" name="Title 1"/>
          <p:cNvSpPr>
            <a:spLocks noGrp="1"/>
          </p:cNvSpPr>
          <p:nvPr>
            <p:ph type="title"/>
          </p:nvPr>
        </p:nvSpPr>
        <p:spPr>
          <a:xfrm>
            <a:off x="303756" y="1328410"/>
            <a:ext cx="6324600" cy="1828800"/>
          </a:xfrm>
        </p:spPr>
        <p:txBody>
          <a:bodyPr/>
          <a:lstStyle/>
          <a:p>
            <a:r>
              <a:rPr lang="en-US" dirty="0" smtClean="0">
                <a:latin typeface="AvantGardeMdITC" pitchFamily="18" charset="0"/>
              </a:rPr>
              <a:t>THESIS PROPOSAL</a:t>
            </a:r>
            <a:endParaRPr lang="en-US" dirty="0">
              <a:latin typeface="AvantGardeMdITC" pitchFamily="18" charset="0"/>
            </a:endParaRPr>
          </a:p>
        </p:txBody>
      </p:sp>
      <p:sp>
        <p:nvSpPr>
          <p:cNvPr id="4" name="TextBox 3"/>
          <p:cNvSpPr txBox="1"/>
          <p:nvPr/>
        </p:nvSpPr>
        <p:spPr>
          <a:xfrm>
            <a:off x="3146121" y="3810000"/>
            <a:ext cx="3429000" cy="1292662"/>
          </a:xfrm>
          <a:prstGeom prst="rect">
            <a:avLst/>
          </a:prstGeom>
          <a:noFill/>
        </p:spPr>
        <p:txBody>
          <a:bodyPr wrap="square" rtlCol="0">
            <a:spAutoFit/>
          </a:bodyPr>
          <a:lstStyle/>
          <a:p>
            <a:pPr algn="r"/>
            <a:r>
              <a:rPr lang="en-US" sz="2400" b="1" dirty="0" smtClean="0">
                <a:solidFill>
                  <a:schemeClr val="bg1"/>
                </a:solidFill>
              </a:rPr>
              <a:t>TEAM O U</a:t>
            </a:r>
          </a:p>
          <a:p>
            <a:pPr algn="r"/>
            <a:r>
              <a:rPr lang="en-US" dirty="0" err="1" smtClean="0">
                <a:solidFill>
                  <a:schemeClr val="bg1"/>
                </a:solidFill>
              </a:rPr>
              <a:t>Cordevilla</a:t>
            </a:r>
            <a:r>
              <a:rPr lang="en-US" dirty="0" smtClean="0">
                <a:solidFill>
                  <a:schemeClr val="bg1"/>
                </a:solidFill>
              </a:rPr>
              <a:t>, </a:t>
            </a:r>
            <a:r>
              <a:rPr lang="en-US" dirty="0" err="1" smtClean="0">
                <a:solidFill>
                  <a:schemeClr val="bg1"/>
                </a:solidFill>
              </a:rPr>
              <a:t>Chynna</a:t>
            </a:r>
            <a:r>
              <a:rPr lang="en-US" dirty="0" smtClean="0">
                <a:solidFill>
                  <a:schemeClr val="bg1"/>
                </a:solidFill>
              </a:rPr>
              <a:t> Julia</a:t>
            </a:r>
          </a:p>
          <a:p>
            <a:pPr algn="r"/>
            <a:r>
              <a:rPr lang="en-US" dirty="0" err="1" smtClean="0">
                <a:solidFill>
                  <a:schemeClr val="bg1"/>
                </a:solidFill>
              </a:rPr>
              <a:t>Formes</a:t>
            </a:r>
            <a:r>
              <a:rPr lang="en-US" dirty="0" smtClean="0">
                <a:solidFill>
                  <a:schemeClr val="bg1"/>
                </a:solidFill>
              </a:rPr>
              <a:t>, Rafael Gerard</a:t>
            </a:r>
          </a:p>
          <a:p>
            <a:pPr algn="r"/>
            <a:r>
              <a:rPr lang="en-US" dirty="0" err="1" smtClean="0">
                <a:solidFill>
                  <a:schemeClr val="bg1"/>
                </a:solidFill>
              </a:rPr>
              <a:t>Viernes</a:t>
            </a:r>
            <a:r>
              <a:rPr lang="en-US" dirty="0" smtClean="0">
                <a:solidFill>
                  <a:schemeClr val="bg1"/>
                </a:solidFill>
              </a:rPr>
              <a:t>, Francis Bien Jan</a:t>
            </a:r>
            <a:endParaRPr lang="en-US" dirty="0">
              <a:solidFill>
                <a:schemeClr val="bg1"/>
              </a:solidFill>
            </a:endParaRPr>
          </a:p>
        </p:txBody>
      </p:sp>
      <p:sp>
        <p:nvSpPr>
          <p:cNvPr id="5" name="TextBox 4"/>
          <p:cNvSpPr txBox="1"/>
          <p:nvPr/>
        </p:nvSpPr>
        <p:spPr>
          <a:xfrm>
            <a:off x="457200" y="2399520"/>
            <a:ext cx="6172200" cy="523220"/>
          </a:xfrm>
          <a:prstGeom prst="rect">
            <a:avLst/>
          </a:prstGeom>
          <a:noFill/>
        </p:spPr>
        <p:txBody>
          <a:bodyPr wrap="square" rtlCol="0">
            <a:spAutoFit/>
          </a:bodyPr>
          <a:lstStyle/>
          <a:p>
            <a:pPr algn="r"/>
            <a:r>
              <a:rPr lang="en-US" sz="2800" dirty="0" smtClean="0">
                <a:solidFill>
                  <a:schemeClr val="accent1">
                    <a:lumMod val="60000"/>
                    <a:lumOff val="40000"/>
                  </a:schemeClr>
                </a:solidFill>
              </a:rPr>
              <a:t>Semantic Data </a:t>
            </a:r>
            <a:r>
              <a:rPr lang="en-US" sz="2800" dirty="0" err="1" smtClean="0">
                <a:solidFill>
                  <a:schemeClr val="accent1">
                    <a:lumMod val="60000"/>
                    <a:lumOff val="40000"/>
                  </a:schemeClr>
                </a:solidFill>
              </a:rPr>
              <a:t>Deduplication</a:t>
            </a:r>
            <a:r>
              <a:rPr lang="en-US" sz="2800" dirty="0" smtClean="0">
                <a:solidFill>
                  <a:schemeClr val="accent1">
                    <a:lumMod val="60000"/>
                    <a:lumOff val="40000"/>
                  </a:schemeClr>
                </a:solidFill>
              </a:rPr>
              <a:t>?</a:t>
            </a:r>
            <a:endParaRPr lang="en-US" sz="2800" dirty="0">
              <a:solidFill>
                <a:schemeClr val="accent1">
                  <a:lumMod val="60000"/>
                  <a:lumOff val="40000"/>
                </a:schemeClr>
              </a:solidFill>
            </a:endParaRPr>
          </a:p>
        </p:txBody>
      </p:sp>
    </p:spTree>
    <p:extLst>
      <p:ext uri="{BB962C8B-B14F-4D97-AF65-F5344CB8AC3E}">
        <p14:creationId xmlns:p14="http://schemas.microsoft.com/office/powerpoint/2010/main" val="3043145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45720" indent="0" algn="ctr">
              <a:buNone/>
            </a:pPr>
            <a:endParaRPr lang="en-PH" sz="3200" dirty="0" smtClean="0">
              <a:latin typeface="ArcherPro Book" panose="02000000000000000000" pitchFamily="50" charset="0"/>
            </a:endParaRPr>
          </a:p>
          <a:p>
            <a:pPr marL="45720" indent="0" algn="ctr">
              <a:buNone/>
            </a:pPr>
            <a:r>
              <a:rPr lang="en-PH" sz="3200" dirty="0">
                <a:latin typeface="ArcherPro Book" panose="02000000000000000000" pitchFamily="50" charset="0"/>
              </a:rPr>
              <a:t>In a cloud wherein the continual storing of data in a local area share the same </a:t>
            </a:r>
            <a:r>
              <a:rPr lang="en-PH" sz="3200" dirty="0" smtClean="0">
                <a:latin typeface="ArcherPro Book" panose="02000000000000000000" pitchFamily="50" charset="0"/>
              </a:rPr>
              <a:t>context, duplicate </a:t>
            </a:r>
            <a:r>
              <a:rPr lang="en-PH" sz="3200" dirty="0">
                <a:latin typeface="ArcherPro Book" panose="02000000000000000000" pitchFamily="50" charset="0"/>
              </a:rPr>
              <a:t>data becomes a prevalent problem, hence the need for a</a:t>
            </a:r>
            <a:br>
              <a:rPr lang="en-PH" sz="3200" dirty="0">
                <a:latin typeface="ArcherPro Book" panose="02000000000000000000" pitchFamily="50" charset="0"/>
              </a:rPr>
            </a:br>
            <a:r>
              <a:rPr lang="en-PH" sz="3200" dirty="0">
                <a:latin typeface="ArcherPro Book" panose="02000000000000000000" pitchFamily="50" charset="0"/>
              </a:rPr>
              <a:t>system that makes use of cloud </a:t>
            </a:r>
            <a:r>
              <a:rPr lang="en-PH" sz="3200" dirty="0" err="1">
                <a:latin typeface="ArcherPro Book" panose="02000000000000000000" pitchFamily="50" charset="0"/>
              </a:rPr>
              <a:t>deduplication</a:t>
            </a:r>
            <a:r>
              <a:rPr lang="en-PH" sz="3200" dirty="0">
                <a:latin typeface="ArcherPro Book" panose="02000000000000000000" pitchFamily="50" charset="0"/>
              </a:rPr>
              <a:t> and context-processing.</a:t>
            </a:r>
            <a:br>
              <a:rPr lang="en-PH" sz="3200" dirty="0">
                <a:latin typeface="ArcherPro Book" panose="02000000000000000000" pitchFamily="50" charset="0"/>
              </a:rPr>
            </a:br>
            <a:endParaRPr lang="en-US" sz="3200" dirty="0">
              <a:latin typeface="ArcherPro Book" panose="02000000000000000000" pitchFamily="50" charset="0"/>
            </a:endParaRPr>
          </a:p>
        </p:txBody>
      </p:sp>
      <p:sp>
        <p:nvSpPr>
          <p:cNvPr id="4" name="Title 3"/>
          <p:cNvSpPr>
            <a:spLocks noGrp="1"/>
          </p:cNvSpPr>
          <p:nvPr>
            <p:ph type="title"/>
          </p:nvPr>
        </p:nvSpPr>
        <p:spPr/>
        <p:txBody>
          <a:bodyPr/>
          <a:lstStyle/>
          <a:p>
            <a:r>
              <a:rPr lang="en-US" dirty="0" smtClean="0">
                <a:solidFill>
                  <a:schemeClr val="accent1">
                    <a:lumMod val="60000"/>
                    <a:lumOff val="40000"/>
                  </a:schemeClr>
                </a:solidFill>
                <a:latin typeface="AvantGardeMdITC" pitchFamily="18" charset="0"/>
              </a:rPr>
              <a:t>THESIS</a:t>
            </a:r>
            <a:r>
              <a:rPr lang="en-US" dirty="0" smtClean="0">
                <a:solidFill>
                  <a:schemeClr val="accent1">
                    <a:lumMod val="60000"/>
                    <a:lumOff val="40000"/>
                  </a:schemeClr>
                </a:solidFill>
              </a:rPr>
              <a:t> </a:t>
            </a:r>
            <a:r>
              <a:rPr lang="en-US" dirty="0" smtClean="0">
                <a:solidFill>
                  <a:schemeClr val="accent1">
                    <a:lumMod val="60000"/>
                    <a:lumOff val="40000"/>
                  </a:schemeClr>
                </a:solidFill>
                <a:latin typeface="AvantGardeMdITC" pitchFamily="18" charset="0"/>
              </a:rPr>
              <a:t>STATEMENT</a:t>
            </a:r>
            <a:endParaRPr lang="en-US" dirty="0">
              <a:solidFill>
                <a:schemeClr val="accent1">
                  <a:lumMod val="60000"/>
                  <a:lumOff val="40000"/>
                </a:schemeClr>
              </a:solidFill>
              <a:latin typeface="AvantGardeMdITC" pitchFamily="18" charset="0"/>
            </a:endParaRPr>
          </a:p>
        </p:txBody>
      </p:sp>
    </p:spTree>
    <p:extLst>
      <p:ext uri="{BB962C8B-B14F-4D97-AF65-F5344CB8AC3E}">
        <p14:creationId xmlns:p14="http://schemas.microsoft.com/office/powerpoint/2010/main" val="1463978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rmAutofit/>
          </a:bodyPr>
          <a:lstStyle/>
          <a:p>
            <a:r>
              <a:rPr lang="da-DK" sz="3200" dirty="0"/>
              <a:t>1. </a:t>
            </a:r>
            <a:r>
              <a:rPr lang="da-DK" sz="3200" dirty="0" smtClean="0"/>
              <a:t>UVLE</a:t>
            </a:r>
          </a:p>
          <a:p>
            <a:endParaRPr lang="da-DK" sz="3200" dirty="0"/>
          </a:p>
          <a:p>
            <a:endParaRPr lang="da-DK" sz="3200" dirty="0"/>
          </a:p>
          <a:p>
            <a:r>
              <a:rPr lang="da-DK" sz="3200" dirty="0" smtClean="0"/>
              <a:t>2</a:t>
            </a:r>
            <a:r>
              <a:rPr lang="da-DK" sz="3200" dirty="0"/>
              <a:t>. Google Sites</a:t>
            </a:r>
          </a:p>
          <a:p>
            <a:pPr marL="45720" indent="0">
              <a:buNone/>
            </a:pPr>
            <a:r>
              <a:rPr lang="da-DK" sz="3200" dirty="0"/>
              <a:t/>
            </a:r>
            <a:br>
              <a:rPr lang="da-DK" sz="3200" dirty="0"/>
            </a:br>
            <a:endParaRPr lang="en-US" sz="3200" dirty="0">
              <a:latin typeface="AvantGardeMdITC" pitchFamily="18" charset="0"/>
            </a:endParaRPr>
          </a:p>
        </p:txBody>
      </p:sp>
      <p:sp>
        <p:nvSpPr>
          <p:cNvPr id="4" name="Title 3"/>
          <p:cNvSpPr>
            <a:spLocks noGrp="1"/>
          </p:cNvSpPr>
          <p:nvPr>
            <p:ph type="title"/>
          </p:nvPr>
        </p:nvSpPr>
        <p:spPr/>
        <p:txBody>
          <a:bodyPr/>
          <a:lstStyle/>
          <a:p>
            <a:r>
              <a:rPr lang="en-US" dirty="0" smtClean="0">
                <a:solidFill>
                  <a:schemeClr val="accent1">
                    <a:lumMod val="60000"/>
                    <a:lumOff val="40000"/>
                  </a:schemeClr>
                </a:solidFill>
                <a:latin typeface="AvantGardeMdITC" pitchFamily="18" charset="0"/>
              </a:rPr>
              <a:t>APPLICATION</a:t>
            </a:r>
            <a:endParaRPr lang="en-US" dirty="0">
              <a:solidFill>
                <a:schemeClr val="accent1">
                  <a:lumMod val="60000"/>
                  <a:lumOff val="40000"/>
                </a:schemeClr>
              </a:solidFill>
              <a:latin typeface="AvantGardeMdITC" pitchFamily="18" charset="0"/>
            </a:endParaRPr>
          </a:p>
        </p:txBody>
      </p:sp>
    </p:spTree>
    <p:extLst>
      <p:ext uri="{BB962C8B-B14F-4D97-AF65-F5344CB8AC3E}">
        <p14:creationId xmlns:p14="http://schemas.microsoft.com/office/powerpoint/2010/main" val="3461945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5062730"/>
          </a:xfrm>
        </p:spPr>
        <p:txBody>
          <a:bodyPr>
            <a:noAutofit/>
          </a:bodyPr>
          <a:lstStyle/>
          <a:p>
            <a:r>
              <a:rPr lang="en-PH" sz="1600" dirty="0" err="1">
                <a:latin typeface="AvantGardeMdITC" pitchFamily="18" charset="0"/>
              </a:rPr>
              <a:t>DeDu</a:t>
            </a:r>
            <a:r>
              <a:rPr lang="en-PH" sz="1600" dirty="0">
                <a:latin typeface="AvantGardeMdITC" pitchFamily="18" charset="0"/>
              </a:rPr>
              <a:t>: Building a </a:t>
            </a:r>
            <a:r>
              <a:rPr lang="en-PH" sz="1600" dirty="0" err="1">
                <a:latin typeface="AvantGardeMdITC" pitchFamily="18" charset="0"/>
              </a:rPr>
              <a:t>Deduplication</a:t>
            </a:r>
            <a:r>
              <a:rPr lang="en-PH" sz="1600" dirty="0">
                <a:latin typeface="AvantGardeMdITC" pitchFamily="18" charset="0"/>
              </a:rPr>
              <a:t> Storage System over </a:t>
            </a:r>
            <a:r>
              <a:rPr lang="en-PH" sz="1600" dirty="0" smtClean="0">
                <a:latin typeface="AvantGardeMdITC" pitchFamily="18" charset="0"/>
              </a:rPr>
              <a:t>Cloud Computing</a:t>
            </a:r>
          </a:p>
          <a:p>
            <a:r>
              <a:rPr lang="en-US" sz="1600" dirty="0" err="1">
                <a:latin typeface="AvantGardeMdITC" pitchFamily="18" charset="0"/>
              </a:rPr>
              <a:t>Deduplication</a:t>
            </a:r>
            <a:r>
              <a:rPr lang="en-US" sz="1600" dirty="0">
                <a:latin typeface="AvantGardeMdITC" pitchFamily="18" charset="0"/>
              </a:rPr>
              <a:t> and Compression Techniques </a:t>
            </a:r>
            <a:r>
              <a:rPr lang="en-US" sz="1600" dirty="0" smtClean="0">
                <a:latin typeface="AvantGardeMdITC" pitchFamily="18" charset="0"/>
              </a:rPr>
              <a:t>in Cloud Design</a:t>
            </a:r>
          </a:p>
          <a:p>
            <a:r>
              <a:rPr lang="en-PH" sz="1600" dirty="0">
                <a:latin typeface="AvantGardeMdITC" pitchFamily="18" charset="0"/>
              </a:rPr>
              <a:t>SAM: A Semantic-Aware Multi-Tiered Source De-duplication Framework for </a:t>
            </a:r>
            <a:r>
              <a:rPr lang="en-PH" sz="1600" dirty="0" smtClean="0">
                <a:latin typeface="AvantGardeMdITC" pitchFamily="18" charset="0"/>
              </a:rPr>
              <a:t>Cloud Backup</a:t>
            </a:r>
          </a:p>
          <a:p>
            <a:r>
              <a:rPr lang="en-PH" sz="1600" dirty="0">
                <a:latin typeface="AvantGardeMdITC" pitchFamily="18" charset="0"/>
              </a:rPr>
              <a:t>AA-</a:t>
            </a:r>
            <a:r>
              <a:rPr lang="en-PH" sz="1600" dirty="0" err="1">
                <a:latin typeface="AvantGardeMdITC" pitchFamily="18" charset="0"/>
              </a:rPr>
              <a:t>Dedupe</a:t>
            </a:r>
            <a:r>
              <a:rPr lang="en-PH" sz="1600" dirty="0">
                <a:latin typeface="AvantGardeMdITC" pitchFamily="18" charset="0"/>
              </a:rPr>
              <a:t>: An Application-Aware Source </a:t>
            </a:r>
            <a:r>
              <a:rPr lang="en-PH" sz="1600" dirty="0" err="1">
                <a:latin typeface="AvantGardeMdITC" pitchFamily="18" charset="0"/>
              </a:rPr>
              <a:t>Deduplication</a:t>
            </a:r>
            <a:r>
              <a:rPr lang="en-PH" sz="1600" dirty="0">
                <a:latin typeface="AvantGardeMdITC" pitchFamily="18" charset="0"/>
              </a:rPr>
              <a:t> Approach for Cloud </a:t>
            </a:r>
          </a:p>
          <a:p>
            <a:r>
              <a:rPr lang="en-PH" sz="1600" dirty="0">
                <a:latin typeface="AvantGardeMdITC" pitchFamily="18" charset="0"/>
              </a:rPr>
              <a:t>Backup Services in the Personal Computing </a:t>
            </a:r>
            <a:r>
              <a:rPr lang="en-PH" sz="1600" dirty="0" smtClean="0">
                <a:latin typeface="AvantGardeMdITC" pitchFamily="18" charset="0"/>
              </a:rPr>
              <a:t>Environment</a:t>
            </a:r>
          </a:p>
          <a:p>
            <a:r>
              <a:rPr lang="en-PH" sz="1600" b="1" dirty="0"/>
              <a:t>Analysis of Data Fragments in </a:t>
            </a:r>
            <a:r>
              <a:rPr lang="en-PH" sz="1600" b="1" dirty="0" err="1"/>
              <a:t>Deduplication</a:t>
            </a:r>
            <a:r>
              <a:rPr lang="en-PH" sz="1600" b="1" dirty="0"/>
              <a:t> </a:t>
            </a:r>
            <a:r>
              <a:rPr lang="en-PH" sz="1600" b="1" dirty="0" smtClean="0"/>
              <a:t>System</a:t>
            </a:r>
            <a:endParaRPr lang="en-PH" sz="1600" dirty="0" smtClean="0"/>
          </a:p>
          <a:p>
            <a:r>
              <a:rPr lang="en-PH" sz="1600" b="1" dirty="0"/>
              <a:t>Reducing The De-linearization of Data Placement to Improve </a:t>
            </a:r>
            <a:r>
              <a:rPr lang="en-PH" sz="1600" b="1" dirty="0" err="1"/>
              <a:t>Deduplication</a:t>
            </a:r>
            <a:r>
              <a:rPr lang="en-PH" sz="1600" dirty="0"/>
              <a:t> </a:t>
            </a:r>
            <a:r>
              <a:rPr lang="en-PH" sz="1600" b="1" dirty="0" smtClean="0"/>
              <a:t>Performance</a:t>
            </a:r>
          </a:p>
          <a:p>
            <a:r>
              <a:rPr lang="en-PH" sz="1600" b="1" dirty="0"/>
              <a:t>Chunk and Object Level </a:t>
            </a:r>
            <a:r>
              <a:rPr lang="en-PH" sz="1600" b="1" dirty="0" err="1"/>
              <a:t>Deduplication</a:t>
            </a:r>
            <a:r>
              <a:rPr lang="en-PH" sz="1600" b="1" dirty="0"/>
              <a:t> for Web Optimization: A Hybrid Approach</a:t>
            </a:r>
            <a:endParaRPr lang="en-PH" sz="1600" dirty="0"/>
          </a:p>
          <a:p>
            <a:r>
              <a:rPr lang="en-PH" sz="1600" b="1" dirty="0" smtClean="0"/>
              <a:t>End-to-end </a:t>
            </a:r>
            <a:r>
              <a:rPr lang="en-PH" sz="1600" b="1" dirty="0"/>
              <a:t>data </a:t>
            </a:r>
            <a:r>
              <a:rPr lang="en-PH" sz="1600" b="1" dirty="0" err="1"/>
              <a:t>deduplication</a:t>
            </a:r>
            <a:r>
              <a:rPr lang="en-PH" sz="1600" b="1" dirty="0"/>
              <a:t> for the mobile Web (06038628)</a:t>
            </a:r>
            <a:endParaRPr lang="en-PH" sz="1600" dirty="0"/>
          </a:p>
          <a:p>
            <a:r>
              <a:rPr lang="en-PH" sz="1600" b="1" dirty="0"/>
              <a:t>Estimation of </a:t>
            </a:r>
            <a:r>
              <a:rPr lang="en-PH" sz="1600" b="1" dirty="0" err="1"/>
              <a:t>Deduplication</a:t>
            </a:r>
            <a:r>
              <a:rPr lang="en-PH" sz="1600" b="1" dirty="0"/>
              <a:t> Ratios in Large Data Sets (06232381)</a:t>
            </a:r>
            <a:endParaRPr lang="en-PH" sz="1600" dirty="0"/>
          </a:p>
          <a:p>
            <a:r>
              <a:rPr lang="en-US" sz="1600" b="1" dirty="0"/>
              <a:t>Semantic Data De-duplication for Archival Storage Systems (04625441) </a:t>
            </a:r>
            <a:endParaRPr lang="en-US" sz="1600" dirty="0"/>
          </a:p>
          <a:p>
            <a:r>
              <a:rPr lang="en-PH" sz="1600" b="1" dirty="0"/>
              <a:t>Large-Scale </a:t>
            </a:r>
            <a:r>
              <a:rPr lang="en-PH" sz="1600" b="1" dirty="0" err="1"/>
              <a:t>Deduplication</a:t>
            </a:r>
            <a:r>
              <a:rPr lang="en-PH" sz="1600" b="1" dirty="0"/>
              <a:t> with Constraints Using </a:t>
            </a:r>
            <a:r>
              <a:rPr lang="en-PH" sz="1600" b="1" dirty="0" err="1"/>
              <a:t>Dedupalog</a:t>
            </a:r>
            <a:r>
              <a:rPr lang="en-PH" sz="1600" b="1" dirty="0"/>
              <a:t> (04812468) </a:t>
            </a:r>
            <a:endParaRPr lang="en-PH" sz="1600" dirty="0"/>
          </a:p>
          <a:p>
            <a:pPr marL="45720" indent="0">
              <a:buNone/>
            </a:pPr>
            <a:r>
              <a:rPr lang="en-PH" sz="1600" dirty="0"/>
              <a:t/>
            </a:r>
            <a:br>
              <a:rPr lang="en-PH" sz="1600" dirty="0"/>
            </a:br>
            <a:r>
              <a:rPr lang="en-US" sz="1600" dirty="0"/>
              <a:t/>
            </a:r>
            <a:br>
              <a:rPr lang="en-US" sz="1600" dirty="0"/>
            </a:br>
            <a:r>
              <a:rPr lang="en-PH" sz="1600" dirty="0"/>
              <a:t/>
            </a:r>
            <a:br>
              <a:rPr lang="en-PH" sz="1600" dirty="0"/>
            </a:br>
            <a:r>
              <a:rPr lang="en-PH" sz="1600" dirty="0"/>
              <a:t/>
            </a:r>
            <a:br>
              <a:rPr lang="en-PH" sz="1600" dirty="0"/>
            </a:br>
            <a:endParaRPr lang="en-US" sz="1600" dirty="0">
              <a:latin typeface="AvantGardeMdITC" pitchFamily="18" charset="0"/>
            </a:endParaRPr>
          </a:p>
        </p:txBody>
      </p:sp>
      <p:sp>
        <p:nvSpPr>
          <p:cNvPr id="4" name="Title 3"/>
          <p:cNvSpPr>
            <a:spLocks noGrp="1"/>
          </p:cNvSpPr>
          <p:nvPr>
            <p:ph type="title"/>
          </p:nvPr>
        </p:nvSpPr>
        <p:spPr/>
        <p:txBody>
          <a:bodyPr/>
          <a:lstStyle/>
          <a:p>
            <a:r>
              <a:rPr lang="en-US" dirty="0" smtClean="0">
                <a:solidFill>
                  <a:schemeClr val="accent1">
                    <a:lumMod val="60000"/>
                    <a:lumOff val="40000"/>
                  </a:schemeClr>
                </a:solidFill>
                <a:latin typeface="AvantGardeMdITC" pitchFamily="18" charset="0"/>
              </a:rPr>
              <a:t>REFERENCES</a:t>
            </a:r>
            <a:endParaRPr lang="en-US" dirty="0">
              <a:solidFill>
                <a:schemeClr val="accent1">
                  <a:lumMod val="60000"/>
                  <a:lumOff val="40000"/>
                </a:schemeClr>
              </a:solidFill>
              <a:latin typeface="AvantGardeMdITC" pitchFamily="18" charset="0"/>
            </a:endParaRPr>
          </a:p>
        </p:txBody>
      </p:sp>
    </p:spTree>
    <p:extLst>
      <p:ext uri="{BB962C8B-B14F-4D97-AF65-F5344CB8AC3E}">
        <p14:creationId xmlns:p14="http://schemas.microsoft.com/office/powerpoint/2010/main" val="1461452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latin typeface="AvantGardeITC" pitchFamily="18" charset="0"/>
              </a:rPr>
              <a:t>w/ Papers</a:t>
            </a:r>
            <a:endParaRPr lang="en-US" dirty="0">
              <a:latin typeface="AvantGardeITC" pitchFamily="18" charset="0"/>
            </a:endParaRPr>
          </a:p>
        </p:txBody>
      </p:sp>
      <p:sp>
        <p:nvSpPr>
          <p:cNvPr id="3" name="Title 2"/>
          <p:cNvSpPr>
            <a:spLocks noGrp="1"/>
          </p:cNvSpPr>
          <p:nvPr>
            <p:ph type="title"/>
          </p:nvPr>
        </p:nvSpPr>
        <p:spPr/>
        <p:txBody>
          <a:bodyPr/>
          <a:lstStyle/>
          <a:p>
            <a:r>
              <a:rPr lang="en-US" dirty="0" err="1" smtClean="0">
                <a:latin typeface="AvantGardeMdITC" pitchFamily="18" charset="0"/>
              </a:rPr>
              <a:t>mindmap</a:t>
            </a:r>
            <a:endParaRPr lang="en-US" dirty="0">
              <a:latin typeface="AvantGardeMdITC" pitchFamily="18" charset="0"/>
            </a:endParaRPr>
          </a:p>
        </p:txBody>
      </p:sp>
    </p:spTree>
    <p:extLst>
      <p:ext uri="{BB962C8B-B14F-4D97-AF65-F5344CB8AC3E}">
        <p14:creationId xmlns:p14="http://schemas.microsoft.com/office/powerpoint/2010/main" val="309550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 y="1699552"/>
            <a:ext cx="9144000" cy="4088084"/>
          </a:xfrm>
          <a:prstGeom prst="rect">
            <a:avLst/>
          </a:prstGeom>
        </p:spPr>
      </p:pic>
      <p:sp>
        <p:nvSpPr>
          <p:cNvPr id="5" name="TextBox 4"/>
          <p:cNvSpPr txBox="1"/>
          <p:nvPr/>
        </p:nvSpPr>
        <p:spPr>
          <a:xfrm>
            <a:off x="1600200" y="5808418"/>
            <a:ext cx="8458200" cy="369332"/>
          </a:xfrm>
          <a:prstGeom prst="rect">
            <a:avLst/>
          </a:prstGeom>
          <a:noFill/>
        </p:spPr>
        <p:txBody>
          <a:bodyPr wrap="square" rtlCol="0">
            <a:spAutoFit/>
          </a:bodyPr>
          <a:lstStyle/>
          <a:p>
            <a:r>
              <a:rPr lang="en-US" dirty="0" smtClean="0">
                <a:hlinkClick r:id="rId3"/>
              </a:rPr>
              <a:t>https://coggle.it/diagram/51d7c2b7e53ab1ac0500da57</a:t>
            </a:r>
            <a:endParaRPr lang="en-US" dirty="0"/>
          </a:p>
        </p:txBody>
      </p:sp>
      <p:sp>
        <p:nvSpPr>
          <p:cNvPr id="6" name="Title 5"/>
          <p:cNvSpPr>
            <a:spLocks noGrp="1"/>
          </p:cNvSpPr>
          <p:nvPr>
            <p:ph type="title"/>
          </p:nvPr>
        </p:nvSpPr>
        <p:spPr/>
        <p:txBody>
          <a:bodyPr/>
          <a:lstStyle/>
          <a:p>
            <a:r>
              <a:rPr lang="en-US" dirty="0" err="1" smtClean="0">
                <a:latin typeface="AvantGardeMdITC" pitchFamily="18" charset="0"/>
              </a:rPr>
              <a:t>Mindmap</a:t>
            </a:r>
            <a:endParaRPr lang="en-US" dirty="0">
              <a:latin typeface="AvantGardeMdITC" pitchFamily="18" charset="0"/>
            </a:endParaRPr>
          </a:p>
        </p:txBody>
      </p:sp>
    </p:spTree>
    <p:extLst>
      <p:ext uri="{BB962C8B-B14F-4D97-AF65-F5344CB8AC3E}">
        <p14:creationId xmlns:p14="http://schemas.microsoft.com/office/powerpoint/2010/main" val="2069221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PH" dirty="0" smtClean="0"/>
          </a:p>
          <a:p>
            <a:endParaRPr lang="en-PH" dirty="0"/>
          </a:p>
          <a:p>
            <a:r>
              <a:rPr lang="en-PH" dirty="0" smtClean="0"/>
              <a:t>PROPOSAL </a:t>
            </a:r>
            <a:r>
              <a:rPr lang="en-PH" dirty="0"/>
              <a:t>1: Storing Files in Cloud for </a:t>
            </a:r>
            <a:r>
              <a:rPr lang="en-PH" dirty="0" err="1"/>
              <a:t>Deduplication</a:t>
            </a:r>
            <a:r>
              <a:rPr lang="en-PH" dirty="0"/>
              <a:t> Checking: Files or Blocks? </a:t>
            </a:r>
            <a:endParaRPr lang="en-PH" dirty="0" smtClean="0"/>
          </a:p>
          <a:p>
            <a:endParaRPr lang="en-PH" dirty="0" smtClean="0"/>
          </a:p>
          <a:p>
            <a:r>
              <a:rPr lang="en-PH" dirty="0"/>
              <a:t>PROPOSAL 2: Load Share/Transfer in Mobile (Android) Phones </a:t>
            </a:r>
            <a:endParaRPr lang="en-PH" dirty="0" smtClean="0"/>
          </a:p>
          <a:p>
            <a:endParaRPr lang="en-PH" dirty="0" smtClean="0"/>
          </a:p>
          <a:p>
            <a:r>
              <a:rPr lang="en-PH" dirty="0" smtClean="0"/>
              <a:t>PROPOSAL 3: </a:t>
            </a:r>
            <a:r>
              <a:rPr lang="en-PH" dirty="0"/>
              <a:t>Torrent Seeding Incentive </a:t>
            </a:r>
            <a:endParaRPr lang="en-PH" dirty="0" smtClean="0"/>
          </a:p>
          <a:p>
            <a:endParaRPr lang="en-PH" dirty="0" smtClean="0"/>
          </a:p>
          <a:p>
            <a:r>
              <a:rPr lang="en-PH" dirty="0"/>
              <a:t>PROPOSAL </a:t>
            </a:r>
            <a:r>
              <a:rPr lang="en-PH" dirty="0" smtClean="0"/>
              <a:t>4: </a:t>
            </a:r>
            <a:r>
              <a:rPr lang="en-PH" dirty="0"/>
              <a:t>Wireless Sensor </a:t>
            </a:r>
            <a:r>
              <a:rPr lang="en-PH" dirty="0" smtClean="0"/>
              <a:t>Networks </a:t>
            </a:r>
            <a:r>
              <a:rPr lang="en-PH" dirty="0"/>
              <a:t/>
            </a:r>
            <a:br>
              <a:rPr lang="en-PH" dirty="0"/>
            </a:br>
            <a:endParaRPr lang="en-US" dirty="0"/>
          </a:p>
        </p:txBody>
      </p:sp>
      <p:sp>
        <p:nvSpPr>
          <p:cNvPr id="3" name="Title 2"/>
          <p:cNvSpPr>
            <a:spLocks noGrp="1"/>
          </p:cNvSpPr>
          <p:nvPr>
            <p:ph type="title"/>
          </p:nvPr>
        </p:nvSpPr>
        <p:spPr/>
        <p:txBody>
          <a:bodyPr/>
          <a:lstStyle/>
          <a:p>
            <a:r>
              <a:rPr lang="en-US" dirty="0" smtClean="0">
                <a:latin typeface="AvantGardeMdITC" pitchFamily="18" charset="0"/>
              </a:rPr>
              <a:t>Other proposals</a:t>
            </a:r>
            <a:endParaRPr lang="en-US" dirty="0">
              <a:latin typeface="AvantGardeMdITC" pitchFamily="18" charset="0"/>
            </a:endParaRPr>
          </a:p>
        </p:txBody>
      </p:sp>
    </p:spTree>
    <p:extLst>
      <p:ext uri="{BB962C8B-B14F-4D97-AF65-F5344CB8AC3E}">
        <p14:creationId xmlns:p14="http://schemas.microsoft.com/office/powerpoint/2010/main" val="509654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62799" y="2892277"/>
            <a:ext cx="1752601" cy="1645920"/>
          </a:xfrm>
        </p:spPr>
        <p:txBody>
          <a:bodyPr/>
          <a:lstStyle/>
          <a:p>
            <a:r>
              <a:rPr lang="en-US" dirty="0" smtClean="0">
                <a:latin typeface="AvantGardeITC" pitchFamily="18" charset="0"/>
              </a:rPr>
              <a:t>Thesis</a:t>
            </a:r>
            <a:r>
              <a:rPr lang="en-US" dirty="0" smtClean="0"/>
              <a:t> </a:t>
            </a:r>
            <a:r>
              <a:rPr lang="en-US" dirty="0" smtClean="0">
                <a:latin typeface="AvantGardeITC" pitchFamily="18" charset="0"/>
              </a:rPr>
              <a:t>Statement</a:t>
            </a:r>
            <a:endParaRPr lang="en-US" dirty="0">
              <a:latin typeface="AvantGardeITC" pitchFamily="18" charset="0"/>
            </a:endParaRPr>
          </a:p>
        </p:txBody>
      </p:sp>
      <p:sp>
        <p:nvSpPr>
          <p:cNvPr id="3" name="Title 2"/>
          <p:cNvSpPr>
            <a:spLocks noGrp="1"/>
          </p:cNvSpPr>
          <p:nvPr>
            <p:ph type="title"/>
          </p:nvPr>
        </p:nvSpPr>
        <p:spPr/>
        <p:txBody>
          <a:bodyPr/>
          <a:lstStyle/>
          <a:p>
            <a:r>
              <a:rPr lang="en-US" dirty="0" smtClean="0">
                <a:latin typeface="AvantGardeMdITC" pitchFamily="18" charset="0"/>
              </a:rPr>
              <a:t>PROPOSAL</a:t>
            </a:r>
            <a:endParaRPr lang="en-US" dirty="0">
              <a:latin typeface="AvantGardeMdITC" pitchFamily="18" charset="0"/>
            </a:endParaRPr>
          </a:p>
        </p:txBody>
      </p:sp>
    </p:spTree>
    <p:extLst>
      <p:ext uri="{BB962C8B-B14F-4D97-AF65-F5344CB8AC3E}">
        <p14:creationId xmlns:p14="http://schemas.microsoft.com/office/powerpoint/2010/main" val="493610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rmAutofit/>
          </a:bodyPr>
          <a:lstStyle/>
          <a:p>
            <a:r>
              <a:rPr lang="en-PH" sz="2400" b="1" dirty="0"/>
              <a:t>Problem</a:t>
            </a:r>
            <a:endParaRPr lang="en-PH" sz="2400" dirty="0"/>
          </a:p>
          <a:p>
            <a:pPr marL="45720" indent="0">
              <a:buNone/>
            </a:pPr>
            <a:r>
              <a:rPr lang="en-PH" sz="2400" dirty="0"/>
              <a:t/>
            </a:r>
            <a:br>
              <a:rPr lang="en-PH" sz="2400" dirty="0"/>
            </a:br>
            <a:r>
              <a:rPr lang="en-PH" sz="2400" dirty="0"/>
              <a:t>Cloud computing is catching on fast, and people are becoming more and more reliant on storing and processing their data on the cloud. The continuous barrage of data (meaning, both the addition, deletion, and updating of data) on cloud servers creates a problem that database designers are familiar with: data duplication, or the presence of data duplicates.</a:t>
            </a:r>
          </a:p>
          <a:p>
            <a:pPr marL="45720" indent="0">
              <a:buNone/>
            </a:pPr>
            <a:r>
              <a:rPr lang="en-PH" sz="2400" dirty="0"/>
              <a:t/>
            </a:r>
            <a:br>
              <a:rPr lang="en-PH" sz="2400" dirty="0"/>
            </a:br>
            <a:r>
              <a:rPr lang="en-PH" sz="2400" dirty="0"/>
              <a:t/>
            </a:r>
            <a:br>
              <a:rPr lang="en-PH" sz="2400" dirty="0"/>
            </a:br>
            <a:endParaRPr lang="en-US" sz="3200" dirty="0">
              <a:latin typeface="AvantGardeMdITC" pitchFamily="18" charset="0"/>
            </a:endParaRPr>
          </a:p>
        </p:txBody>
      </p:sp>
      <p:sp>
        <p:nvSpPr>
          <p:cNvPr id="4" name="Title 3"/>
          <p:cNvSpPr>
            <a:spLocks noGrp="1"/>
          </p:cNvSpPr>
          <p:nvPr>
            <p:ph type="title"/>
          </p:nvPr>
        </p:nvSpPr>
        <p:spPr/>
        <p:txBody>
          <a:bodyPr/>
          <a:lstStyle/>
          <a:p>
            <a:r>
              <a:rPr lang="en-US" dirty="0" smtClean="0">
                <a:solidFill>
                  <a:schemeClr val="accent1">
                    <a:lumMod val="60000"/>
                    <a:lumOff val="40000"/>
                  </a:schemeClr>
                </a:solidFill>
                <a:latin typeface="AvantGardeMdITC" pitchFamily="18" charset="0"/>
              </a:rPr>
              <a:t>MOTIVATION: Problem</a:t>
            </a:r>
            <a:endParaRPr lang="en-US" dirty="0">
              <a:solidFill>
                <a:schemeClr val="accent1">
                  <a:lumMod val="60000"/>
                  <a:lumOff val="40000"/>
                </a:schemeClr>
              </a:solidFill>
              <a:latin typeface="AvantGardeMdITC" pitchFamily="18" charset="0"/>
            </a:endParaRPr>
          </a:p>
        </p:txBody>
      </p:sp>
    </p:spTree>
    <p:extLst>
      <p:ext uri="{BB962C8B-B14F-4D97-AF65-F5344CB8AC3E}">
        <p14:creationId xmlns:p14="http://schemas.microsoft.com/office/powerpoint/2010/main" val="1136106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Autofit/>
          </a:bodyPr>
          <a:lstStyle/>
          <a:p>
            <a:r>
              <a:rPr lang="en-PH" sz="1800" dirty="0"/>
              <a:t>Data duplication is a problem, most especially in the cloud, for the following reasons:</a:t>
            </a:r>
          </a:p>
          <a:p>
            <a:pPr marL="45720" indent="0">
              <a:buNone/>
            </a:pPr>
            <a:r>
              <a:rPr lang="en-PH" sz="1800" dirty="0"/>
              <a:t/>
            </a:r>
            <a:br>
              <a:rPr lang="en-PH" sz="1800" dirty="0"/>
            </a:br>
            <a:r>
              <a:rPr lang="en-PH" sz="1800" b="1" dirty="0"/>
              <a:t>1. Wasted storage space</a:t>
            </a:r>
            <a:r>
              <a:rPr lang="en-PH" sz="1800" dirty="0"/>
              <a:t>; redundant storage means more storage space is used up. This is going to be a problem if the space being used or allotted for various users is/are limited.</a:t>
            </a:r>
          </a:p>
          <a:p>
            <a:pPr marL="45720" indent="0">
              <a:buNone/>
            </a:pPr>
            <a:r>
              <a:rPr lang="en-PH" sz="1800" dirty="0"/>
              <a:t/>
            </a:r>
            <a:br>
              <a:rPr lang="en-PH" sz="1800" dirty="0"/>
            </a:br>
            <a:r>
              <a:rPr lang="en-PH" sz="1800" b="1" dirty="0"/>
              <a:t>2. Data inconsistency; </a:t>
            </a:r>
            <a:r>
              <a:rPr lang="en-PH" sz="1800" dirty="0"/>
              <a:t>it is highly likely that a file update will get lost among the redundant data, because various links still point to all the previous version/s of said file. This is going to be a huge problem most especially if the cloud server is shared among different users.</a:t>
            </a:r>
          </a:p>
          <a:p>
            <a:pPr marL="45720" indent="0">
              <a:buNone/>
            </a:pPr>
            <a:r>
              <a:rPr lang="en-PH" sz="1800" dirty="0"/>
              <a:t/>
            </a:r>
            <a:br>
              <a:rPr lang="en-PH" sz="1800" dirty="0"/>
            </a:br>
            <a:r>
              <a:rPr lang="en-PH" sz="1800" b="1" dirty="0"/>
              <a:t>3. Slow data searches;</a:t>
            </a:r>
            <a:r>
              <a:rPr lang="en-PH" sz="1800" dirty="0"/>
              <a:t> redundant storage would mean that the system would have to go through a lot more data than it should to be able to find a single file. This is going to be a huge problem if the cloud holds a lot of data.</a:t>
            </a:r>
          </a:p>
          <a:p>
            <a:pPr marL="45720" indent="0">
              <a:buNone/>
            </a:pPr>
            <a:r>
              <a:rPr lang="en-PH" sz="1800" dirty="0"/>
              <a:t/>
            </a:r>
            <a:br>
              <a:rPr lang="en-PH" sz="1800" dirty="0"/>
            </a:br>
            <a:endParaRPr lang="en-US" sz="2400" dirty="0">
              <a:latin typeface="AvantGardeMdITC" pitchFamily="18" charset="0"/>
            </a:endParaRPr>
          </a:p>
        </p:txBody>
      </p:sp>
      <p:sp>
        <p:nvSpPr>
          <p:cNvPr id="4" name="Title 3"/>
          <p:cNvSpPr>
            <a:spLocks noGrp="1"/>
          </p:cNvSpPr>
          <p:nvPr>
            <p:ph type="title"/>
          </p:nvPr>
        </p:nvSpPr>
        <p:spPr/>
        <p:txBody>
          <a:bodyPr/>
          <a:lstStyle/>
          <a:p>
            <a:r>
              <a:rPr lang="en-US" dirty="0" smtClean="0">
                <a:solidFill>
                  <a:schemeClr val="accent1">
                    <a:lumMod val="60000"/>
                    <a:lumOff val="40000"/>
                  </a:schemeClr>
                </a:solidFill>
                <a:latin typeface="AvantGardeMdITC" pitchFamily="18" charset="0"/>
              </a:rPr>
              <a:t>MOTIVATION: PROBLEM</a:t>
            </a:r>
            <a:endParaRPr lang="en-US" dirty="0">
              <a:solidFill>
                <a:schemeClr val="accent1">
                  <a:lumMod val="60000"/>
                  <a:lumOff val="40000"/>
                </a:schemeClr>
              </a:solidFill>
              <a:latin typeface="AvantGardeMdITC" pitchFamily="18" charset="0"/>
            </a:endParaRPr>
          </a:p>
        </p:txBody>
      </p:sp>
    </p:spTree>
    <p:extLst>
      <p:ext uri="{BB962C8B-B14F-4D97-AF65-F5344CB8AC3E}">
        <p14:creationId xmlns:p14="http://schemas.microsoft.com/office/powerpoint/2010/main" val="3750205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1">
                    <a:lumMod val="60000"/>
                    <a:lumOff val="40000"/>
                  </a:schemeClr>
                </a:solidFill>
                <a:latin typeface="AvantGardeMdITC" pitchFamily="18" charset="0"/>
              </a:rPr>
              <a:t>MOTIVATION: PROBLEM</a:t>
            </a:r>
            <a:endParaRPr lang="en-US" dirty="0">
              <a:solidFill>
                <a:schemeClr val="accent1">
                  <a:lumMod val="60000"/>
                  <a:lumOff val="40000"/>
                </a:schemeClr>
              </a:solidFill>
              <a:latin typeface="AvantGardeMdITC" pitchFamily="18" charset="0"/>
            </a:endParaRPr>
          </a:p>
        </p:txBody>
      </p:sp>
      <p:pic>
        <p:nvPicPr>
          <p:cNvPr id="1026" name="Picture 2" descr="https://lh4.googleusercontent.com/qstW8niu4aMFs38staY1fXbMSj5fNgpS1ValQWiuKodoOJ7cGpwXeaI3NhVHHOTD_WPvauEMhHf3dITnBX7jOjdLrJsa1d_LWsY6xepqHx7qE8kYMb5ZTO57Nk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86" y="457200"/>
            <a:ext cx="7800975" cy="597217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649064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Autofit/>
          </a:bodyPr>
          <a:lstStyle/>
          <a:p>
            <a:r>
              <a:rPr lang="en-PH" dirty="0"/>
              <a:t>"An explosion in the volume of online digital content has resulted in enormous strain on storage systems. </a:t>
            </a:r>
            <a:endParaRPr lang="en-PH" dirty="0" smtClean="0"/>
          </a:p>
          <a:p>
            <a:endParaRPr lang="en-PH" dirty="0"/>
          </a:p>
          <a:p>
            <a:r>
              <a:rPr lang="en-PH" dirty="0" smtClean="0"/>
              <a:t>The </a:t>
            </a:r>
            <a:r>
              <a:rPr lang="en-PH" dirty="0"/>
              <a:t>study by IDC estimates that in year 2007 about 255 Exabyte of information are created and replicated. </a:t>
            </a:r>
            <a:endParaRPr lang="en-PH" dirty="0" smtClean="0"/>
          </a:p>
          <a:p>
            <a:endParaRPr lang="en-PH" dirty="0"/>
          </a:p>
          <a:p>
            <a:r>
              <a:rPr lang="en-PH" dirty="0" smtClean="0"/>
              <a:t>It </a:t>
            </a:r>
            <a:r>
              <a:rPr lang="en-PH" dirty="0"/>
              <a:t>predicts that the information added annually will increase more than six fold from 161 Exabyte to 988 Exabyte between 2006 and 2010, growing by 57% a year</a:t>
            </a:r>
            <a:r>
              <a:rPr lang="en-PH" dirty="0" smtClean="0"/>
              <a:t>.“</a:t>
            </a:r>
          </a:p>
          <a:p>
            <a:endParaRPr lang="en-PH" dirty="0"/>
          </a:p>
          <a:p>
            <a:r>
              <a:rPr lang="en-PH" dirty="0" smtClean="0"/>
              <a:t>Source</a:t>
            </a:r>
            <a:r>
              <a:rPr lang="en-PH" dirty="0"/>
              <a:t>: Semantic Data De-duplication for Archival Storage Systems (2008</a:t>
            </a:r>
            <a:r>
              <a:rPr lang="en-PH" dirty="0" smtClean="0"/>
              <a:t>)</a:t>
            </a:r>
            <a:endParaRPr lang="en-PH" dirty="0"/>
          </a:p>
        </p:txBody>
      </p:sp>
      <p:sp>
        <p:nvSpPr>
          <p:cNvPr id="4" name="Title 3"/>
          <p:cNvSpPr>
            <a:spLocks noGrp="1"/>
          </p:cNvSpPr>
          <p:nvPr>
            <p:ph type="title"/>
          </p:nvPr>
        </p:nvSpPr>
        <p:spPr/>
        <p:txBody>
          <a:bodyPr/>
          <a:lstStyle/>
          <a:p>
            <a:r>
              <a:rPr lang="en-US" dirty="0" smtClean="0">
                <a:solidFill>
                  <a:schemeClr val="accent1">
                    <a:lumMod val="60000"/>
                    <a:lumOff val="40000"/>
                  </a:schemeClr>
                </a:solidFill>
                <a:latin typeface="AvantGardeMdITC" pitchFamily="18" charset="0"/>
              </a:rPr>
              <a:t>MOTIVATION: PROBLEM</a:t>
            </a:r>
            <a:endParaRPr lang="en-US" dirty="0">
              <a:solidFill>
                <a:schemeClr val="accent1">
                  <a:lumMod val="60000"/>
                  <a:lumOff val="40000"/>
                </a:schemeClr>
              </a:solidFill>
              <a:latin typeface="AvantGardeMdITC" pitchFamily="18" charset="0"/>
            </a:endParaRPr>
          </a:p>
        </p:txBody>
      </p:sp>
    </p:spTree>
    <p:extLst>
      <p:ext uri="{BB962C8B-B14F-4D97-AF65-F5344CB8AC3E}">
        <p14:creationId xmlns:p14="http://schemas.microsoft.com/office/powerpoint/2010/main" val="2690594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Autofit/>
          </a:bodyPr>
          <a:lstStyle/>
          <a:p>
            <a:r>
              <a:rPr lang="en-PH" sz="3200" dirty="0"/>
              <a:t>This is why data duplication must be addressed, and data </a:t>
            </a:r>
            <a:r>
              <a:rPr lang="en-PH" sz="3200" dirty="0" err="1"/>
              <a:t>deduplication</a:t>
            </a:r>
            <a:r>
              <a:rPr lang="en-PH" sz="3200" dirty="0"/>
              <a:t> (as the name implies), does exactly that</a:t>
            </a:r>
            <a:r>
              <a:rPr lang="en-PH" sz="3200" dirty="0" smtClean="0"/>
              <a:t>.</a:t>
            </a:r>
            <a:endParaRPr lang="en-PH" sz="3200" dirty="0"/>
          </a:p>
        </p:txBody>
      </p:sp>
      <p:sp>
        <p:nvSpPr>
          <p:cNvPr id="4" name="Title 3"/>
          <p:cNvSpPr>
            <a:spLocks noGrp="1"/>
          </p:cNvSpPr>
          <p:nvPr>
            <p:ph type="title"/>
          </p:nvPr>
        </p:nvSpPr>
        <p:spPr/>
        <p:txBody>
          <a:bodyPr/>
          <a:lstStyle/>
          <a:p>
            <a:r>
              <a:rPr lang="en-US" dirty="0" smtClean="0">
                <a:solidFill>
                  <a:schemeClr val="accent1">
                    <a:lumMod val="60000"/>
                    <a:lumOff val="40000"/>
                  </a:schemeClr>
                </a:solidFill>
                <a:latin typeface="AvantGardeMdITC" pitchFamily="18" charset="0"/>
              </a:rPr>
              <a:t>MOTIVATION: PROBLEM</a:t>
            </a:r>
            <a:endParaRPr lang="en-US" dirty="0">
              <a:solidFill>
                <a:schemeClr val="accent1">
                  <a:lumMod val="60000"/>
                  <a:lumOff val="40000"/>
                </a:schemeClr>
              </a:solidFill>
              <a:latin typeface="AvantGardeMdITC" pitchFamily="18" charset="0"/>
            </a:endParaRPr>
          </a:p>
        </p:txBody>
      </p:sp>
    </p:spTree>
    <p:extLst>
      <p:ext uri="{BB962C8B-B14F-4D97-AF65-F5344CB8AC3E}">
        <p14:creationId xmlns:p14="http://schemas.microsoft.com/office/powerpoint/2010/main" val="4064071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Autofit/>
          </a:bodyPr>
          <a:lstStyle/>
          <a:p>
            <a:r>
              <a:rPr lang="en-PH" sz="3200" dirty="0"/>
              <a:t>“Data </a:t>
            </a:r>
            <a:r>
              <a:rPr lang="en-PH" sz="3200" dirty="0" err="1"/>
              <a:t>deduplication</a:t>
            </a:r>
            <a:r>
              <a:rPr lang="en-PH" sz="3200" dirty="0"/>
              <a:t> refers to a kind of approach that uses Lossless Data Compression Algorithms to minimize duplicate data at the inter-file level</a:t>
            </a:r>
            <a:r>
              <a:rPr lang="en-PH" sz="3200" dirty="0" smtClean="0"/>
              <a:t>.”</a:t>
            </a:r>
            <a:endParaRPr lang="en-PH" sz="3200" dirty="0"/>
          </a:p>
        </p:txBody>
      </p:sp>
      <p:sp>
        <p:nvSpPr>
          <p:cNvPr id="4" name="Title 3"/>
          <p:cNvSpPr>
            <a:spLocks noGrp="1"/>
          </p:cNvSpPr>
          <p:nvPr>
            <p:ph type="title"/>
          </p:nvPr>
        </p:nvSpPr>
        <p:spPr/>
        <p:txBody>
          <a:bodyPr/>
          <a:lstStyle/>
          <a:p>
            <a:r>
              <a:rPr lang="en-US" dirty="0" smtClean="0">
                <a:solidFill>
                  <a:schemeClr val="accent1">
                    <a:lumMod val="60000"/>
                    <a:lumOff val="40000"/>
                  </a:schemeClr>
                </a:solidFill>
                <a:latin typeface="AvantGardeMdITC" pitchFamily="18" charset="0"/>
              </a:rPr>
              <a:t>MOTIVATION: solution</a:t>
            </a:r>
            <a:endParaRPr lang="en-US" dirty="0">
              <a:solidFill>
                <a:schemeClr val="accent1">
                  <a:lumMod val="60000"/>
                  <a:lumOff val="40000"/>
                </a:schemeClr>
              </a:solidFill>
              <a:latin typeface="AvantGardeMdITC" pitchFamily="18" charset="0"/>
            </a:endParaRPr>
          </a:p>
        </p:txBody>
      </p:sp>
    </p:spTree>
    <p:extLst>
      <p:ext uri="{BB962C8B-B14F-4D97-AF65-F5344CB8AC3E}">
        <p14:creationId xmlns:p14="http://schemas.microsoft.com/office/powerpoint/2010/main" val="475180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757929"/>
          </a:xfrm>
        </p:spPr>
        <p:txBody>
          <a:bodyPr>
            <a:noAutofit/>
          </a:bodyPr>
          <a:lstStyle/>
          <a:p>
            <a:r>
              <a:rPr lang="en-PH" sz="3200" dirty="0" smtClean="0"/>
              <a:t>SAM</a:t>
            </a:r>
          </a:p>
          <a:p>
            <a:r>
              <a:rPr lang="en-PH" sz="3200" dirty="0" err="1" smtClean="0"/>
              <a:t>UVLe</a:t>
            </a:r>
            <a:r>
              <a:rPr lang="en-PH" sz="3200" dirty="0" smtClean="0"/>
              <a:t> without </a:t>
            </a:r>
            <a:r>
              <a:rPr lang="en-PH" sz="3200" dirty="0" err="1" smtClean="0"/>
              <a:t>dedup</a:t>
            </a:r>
            <a:endParaRPr lang="en-PH" sz="3200" dirty="0"/>
          </a:p>
        </p:txBody>
      </p:sp>
      <p:sp>
        <p:nvSpPr>
          <p:cNvPr id="4" name="Title 3"/>
          <p:cNvSpPr>
            <a:spLocks noGrp="1"/>
          </p:cNvSpPr>
          <p:nvPr>
            <p:ph type="title"/>
          </p:nvPr>
        </p:nvSpPr>
        <p:spPr/>
        <p:txBody>
          <a:bodyPr/>
          <a:lstStyle/>
          <a:p>
            <a:r>
              <a:rPr lang="en-US" dirty="0" smtClean="0">
                <a:solidFill>
                  <a:schemeClr val="accent1">
                    <a:lumMod val="60000"/>
                    <a:lumOff val="40000"/>
                  </a:schemeClr>
                </a:solidFill>
                <a:latin typeface="AvantGardeMdITC" pitchFamily="18" charset="0"/>
              </a:rPr>
              <a:t>MOTIVATION: BASELINE</a:t>
            </a:r>
            <a:endParaRPr lang="en-US" dirty="0">
              <a:solidFill>
                <a:schemeClr val="accent1">
                  <a:lumMod val="60000"/>
                  <a:lumOff val="40000"/>
                </a:schemeClr>
              </a:solidFill>
              <a:latin typeface="AvantGardeMdITC" pitchFamily="18" charset="0"/>
            </a:endParaRPr>
          </a:p>
        </p:txBody>
      </p:sp>
    </p:spTree>
    <p:extLst>
      <p:ext uri="{BB962C8B-B14F-4D97-AF65-F5344CB8AC3E}">
        <p14:creationId xmlns:p14="http://schemas.microsoft.com/office/powerpoint/2010/main" val="2044820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1088</TotalTime>
  <Words>407</Words>
  <Application>Microsoft Office PowerPoint</Application>
  <PresentationFormat>On-screen Show (4:3)</PresentationFormat>
  <Paragraphs>73</Paragraphs>
  <Slides>15</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ArcherPro Book</vt:lpstr>
      <vt:lpstr>AvantGardeITC</vt:lpstr>
      <vt:lpstr>AvantGardeMdITC</vt:lpstr>
      <vt:lpstr>Franklin Gothic Medium</vt:lpstr>
      <vt:lpstr>Wingdings</vt:lpstr>
      <vt:lpstr>Wingdings 2</vt:lpstr>
      <vt:lpstr>Grid</vt:lpstr>
      <vt:lpstr>THESIS PROPOSAL</vt:lpstr>
      <vt:lpstr>PROPOSAL</vt:lpstr>
      <vt:lpstr>MOTIVATION: Problem</vt:lpstr>
      <vt:lpstr>MOTIVATION: PROBLEM</vt:lpstr>
      <vt:lpstr>MOTIVATION: PROBLEM</vt:lpstr>
      <vt:lpstr>MOTIVATION: PROBLEM</vt:lpstr>
      <vt:lpstr>MOTIVATION: PROBLEM</vt:lpstr>
      <vt:lpstr>MOTIVATION: solution</vt:lpstr>
      <vt:lpstr>MOTIVATION: BASELINE</vt:lpstr>
      <vt:lpstr>THESIS STATEMENT</vt:lpstr>
      <vt:lpstr>APPLICATION</vt:lpstr>
      <vt:lpstr>REFERENCES</vt:lpstr>
      <vt:lpstr>mindmap</vt:lpstr>
      <vt:lpstr>Mindmap</vt:lpstr>
      <vt:lpstr>Other proposals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PROPOSALS</dc:title>
  <dc:creator>Viernes Family</dc:creator>
  <cp:lastModifiedBy>Viernes Family</cp:lastModifiedBy>
  <cp:revision>23</cp:revision>
  <dcterms:created xsi:type="dcterms:W3CDTF">2013-07-08T03:27:33Z</dcterms:created>
  <dcterms:modified xsi:type="dcterms:W3CDTF">2013-09-30T10:12:47Z</dcterms:modified>
</cp:coreProperties>
</file>