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156d0cb0a1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156d0cb0a1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 sz="1300">
                <a:solidFill>
                  <a:schemeClr val="dk1"/>
                </a:solidFill>
              </a:rPr>
              <a:t>portada, con botones de acceso a las </a:t>
            </a:r>
            <a:r>
              <a:rPr b="1" lang="es-419" sz="1300">
                <a:solidFill>
                  <a:schemeClr val="dk1"/>
                </a:solidFill>
              </a:rPr>
              <a:t>páginas</a:t>
            </a:r>
            <a:r>
              <a:rPr b="1" lang="es-419" sz="1300">
                <a:solidFill>
                  <a:schemeClr val="dk1"/>
                </a:solidFill>
              </a:rPr>
              <a:t> del reporte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</a:rPr>
              <a:t>Análisis de Ingresos y Variación - </a:t>
            </a:r>
            <a:r>
              <a:rPr b="1" lang="es-419" sz="1300">
                <a:solidFill>
                  <a:schemeClr val="dk1"/>
                </a:solidFill>
              </a:rPr>
              <a:t>Análisis de Costos y Variación - Cant. entas</a:t>
            </a:r>
            <a:endParaRPr b="1" sz="13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¿Cuál es el total de ingresos del periodo actual y del periodo anterior? ¿Qué porcentaje representa dicha variación?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¿Cuál es la cantidad vendida?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¿Cuál es la utilidad bruta del periodo actual y del período anterior? ¿Y la utilidad neta? ¿Cuál es el porcentaje de variación de ambas utilidades?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¿Cuál es el costo de los bienes vendidos (COGS) del periodo actual y del período anterior? ¿En qué porcentaje varía?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¿Cómo se distribuyen los ingresos, el COGS y la utilidad bruta mensualmente?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¿Qué utilidad (bruta y neta) tuvo cada segmento (categoría) y subcategoría de producto?</a:t>
            </a:r>
            <a:endParaRPr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AutoNum type="arabicPeriod"/>
            </a:pPr>
            <a:r>
              <a:rPr lang="es-419">
                <a:solidFill>
                  <a:schemeClr val="dk1"/>
                </a:solidFill>
              </a:rPr>
              <a:t>Los usuarios desean ver además el Ratio Costo operacional versus LY (COGS + freight / Ingresos), el porcentaje de margen de utilidad bruta y utilidad neta y el porcentaje de COGS mostrado de manera eficiente en medidores (o tacómetros).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156d0cb0a1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156d0cb0a1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</a:rPr>
              <a:t>Análisis Demográfico y Distribución </a:t>
            </a:r>
            <a:r>
              <a:rPr b="1" lang="es-419" sz="1300">
                <a:solidFill>
                  <a:schemeClr val="dk1"/>
                </a:solidFill>
              </a:rPr>
              <a:t>Geográfica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  8.     ¿Cuántos clientes hay en cada país? El usuario desea ver esta demografía representada en mapas.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  9.     </a:t>
            </a:r>
            <a:r>
              <a:rPr lang="es-419">
                <a:solidFill>
                  <a:schemeClr val="dk1"/>
                </a:solidFill>
              </a:rPr>
              <a:t>El usuario quiere tener la posibilidad de segmentar la información en ambos casos (general y detalle USA) por año y categoría de producto.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PORTADA</a:t>
            </a:r>
            <a:endParaRPr/>
          </a:p>
        </p:txBody>
      </p:sp>
      <p:sp>
        <p:nvSpPr>
          <p:cNvPr id="55" name="Google Shape;55;p13"/>
          <p:cNvSpPr txBox="1"/>
          <p:nvPr>
            <p:ph idx="1" type="body"/>
          </p:nvPr>
        </p:nvSpPr>
        <p:spPr>
          <a:xfrm>
            <a:off x="311700" y="1152475"/>
            <a:ext cx="8520600" cy="8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s-419"/>
              <a:t>IMAGEN DE LA EMPRESA + NOMBRE - LOGO</a:t>
            </a:r>
            <a:endParaRPr/>
          </a:p>
        </p:txBody>
      </p:sp>
      <p:sp>
        <p:nvSpPr>
          <p:cNvPr id="56" name="Google Shape;56;p13"/>
          <p:cNvSpPr/>
          <p:nvPr/>
        </p:nvSpPr>
        <p:spPr>
          <a:xfrm>
            <a:off x="2540100" y="1960075"/>
            <a:ext cx="3807600" cy="8076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REPORTE DE RENDIMIENTO FINANCIERO</a:t>
            </a:r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749450" y="3187725"/>
            <a:ext cx="4499700" cy="6774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DISTRIBUCION CLIENTES Y DETALLE DE ESTADOS UNIDOS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/>
          <p:nvPr/>
        </p:nvSpPr>
        <p:spPr>
          <a:xfrm>
            <a:off x="1459300" y="1660675"/>
            <a:ext cx="1193400" cy="5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TOTAL INGRESOS</a:t>
            </a:r>
            <a:endParaRPr/>
          </a:p>
        </p:txBody>
      </p:sp>
      <p:sp>
        <p:nvSpPr>
          <p:cNvPr id="63" name="Google Shape;63;p14"/>
          <p:cNvSpPr/>
          <p:nvPr/>
        </p:nvSpPr>
        <p:spPr>
          <a:xfrm>
            <a:off x="122188" y="2378525"/>
            <a:ext cx="2530500" cy="15018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4" name="Google Shape;64;p14"/>
          <p:cNvCxnSpPr/>
          <p:nvPr/>
        </p:nvCxnSpPr>
        <p:spPr>
          <a:xfrm flipH="1" rot="10800000">
            <a:off x="606275" y="2568425"/>
            <a:ext cx="1954800" cy="1316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5" name="Google Shape;65;p14"/>
          <p:cNvCxnSpPr/>
          <p:nvPr/>
        </p:nvCxnSpPr>
        <p:spPr>
          <a:xfrm flipH="1" rot="10800000">
            <a:off x="585725" y="2650750"/>
            <a:ext cx="1460700" cy="1213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-83225" y="4042575"/>
            <a:ext cx="38061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500">
                <a:solidFill>
                  <a:schemeClr val="dk2"/>
                </a:solidFill>
              </a:rPr>
              <a:t>INGRESOS </a:t>
            </a:r>
            <a:r>
              <a:rPr lang="es-419" sz="1500">
                <a:solidFill>
                  <a:schemeClr val="dk2"/>
                </a:solidFill>
              </a:rPr>
              <a:t>PER ACTUAL VS ANT</a:t>
            </a:r>
            <a:endParaRPr sz="1500"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/>
          <p:nvPr/>
        </p:nvSpPr>
        <p:spPr>
          <a:xfrm>
            <a:off x="409900" y="259975"/>
            <a:ext cx="1049400" cy="781800"/>
          </a:xfrm>
          <a:prstGeom prst="round2DiagRect">
            <a:avLst>
              <a:gd fmla="val 16667" name="adj1"/>
              <a:gd fmla="val 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LOGO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EMPRESA</a:t>
            </a:r>
            <a:endParaRPr/>
          </a:p>
        </p:txBody>
      </p:sp>
      <p:sp>
        <p:nvSpPr>
          <p:cNvPr id="68" name="Google Shape;68;p14"/>
          <p:cNvSpPr/>
          <p:nvPr/>
        </p:nvSpPr>
        <p:spPr>
          <a:xfrm>
            <a:off x="4133275" y="1660675"/>
            <a:ext cx="1193400" cy="5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CANTIDAD DE VENTAS</a:t>
            </a:r>
            <a:endParaRPr/>
          </a:p>
        </p:txBody>
      </p:sp>
      <p:sp>
        <p:nvSpPr>
          <p:cNvPr id="69" name="Google Shape;69;p14"/>
          <p:cNvSpPr/>
          <p:nvPr/>
        </p:nvSpPr>
        <p:spPr>
          <a:xfrm>
            <a:off x="3080075" y="2650750"/>
            <a:ext cx="2717400" cy="16929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14"/>
          <p:cNvSpPr/>
          <p:nvPr/>
        </p:nvSpPr>
        <p:spPr>
          <a:xfrm>
            <a:off x="3512275" y="2823825"/>
            <a:ext cx="294300" cy="11490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14"/>
          <p:cNvSpPr/>
          <p:nvPr/>
        </p:nvSpPr>
        <p:spPr>
          <a:xfrm>
            <a:off x="4132150" y="2944775"/>
            <a:ext cx="294300" cy="1028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72" name="Google Shape;72;p14"/>
          <p:cNvCxnSpPr>
            <a:stCxn id="71" idx="1"/>
          </p:cNvCxnSpPr>
          <p:nvPr/>
        </p:nvCxnSpPr>
        <p:spPr>
          <a:xfrm>
            <a:off x="4132150" y="3458825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3" name="Google Shape;73;p14"/>
          <p:cNvCxnSpPr>
            <a:stCxn id="70" idx="1"/>
          </p:cNvCxnSpPr>
          <p:nvPr/>
        </p:nvCxnSpPr>
        <p:spPr>
          <a:xfrm>
            <a:off x="3512275" y="3398325"/>
            <a:ext cx="294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4"/>
          <p:cNvSpPr txBox="1"/>
          <p:nvPr/>
        </p:nvSpPr>
        <p:spPr>
          <a:xfrm>
            <a:off x="4530538" y="2876750"/>
            <a:ext cx="1460700" cy="9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-UTILIDAD BRUTA</a:t>
            </a:r>
            <a:endParaRPr sz="11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-UTILIDAD NETA</a:t>
            </a:r>
            <a:endParaRPr sz="1100">
              <a:solidFill>
                <a:schemeClr val="dk2"/>
              </a:solidFill>
            </a:endParaRPr>
          </a:p>
        </p:txBody>
      </p:sp>
      <p:cxnSp>
        <p:nvCxnSpPr>
          <p:cNvPr id="75" name="Google Shape;75;p14"/>
          <p:cNvCxnSpPr>
            <a:stCxn id="71" idx="0"/>
            <a:endCxn id="71" idx="0"/>
          </p:cNvCxnSpPr>
          <p:nvPr/>
        </p:nvCxnSpPr>
        <p:spPr>
          <a:xfrm>
            <a:off x="4279300" y="294477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4"/>
          <p:cNvCxnSpPr>
            <a:stCxn id="71" idx="0"/>
          </p:cNvCxnSpPr>
          <p:nvPr/>
        </p:nvCxnSpPr>
        <p:spPr>
          <a:xfrm rot="10800000">
            <a:off x="4279300" y="2704775"/>
            <a:ext cx="0" cy="24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4"/>
          <p:cNvSpPr txBox="1"/>
          <p:nvPr/>
        </p:nvSpPr>
        <p:spPr>
          <a:xfrm>
            <a:off x="3662050" y="2694200"/>
            <a:ext cx="1337400" cy="22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>
                <a:solidFill>
                  <a:schemeClr val="dk2"/>
                </a:solidFill>
              </a:rPr>
              <a:t>% </a:t>
            </a:r>
            <a:r>
              <a:rPr lang="es-419" sz="500">
                <a:solidFill>
                  <a:schemeClr val="dk2"/>
                </a:solidFill>
              </a:rPr>
              <a:t>VARIACIÓN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78" name="Google Shape;78;p14"/>
          <p:cNvSpPr/>
          <p:nvPr/>
        </p:nvSpPr>
        <p:spPr>
          <a:xfrm>
            <a:off x="4490675" y="3489650"/>
            <a:ext cx="1253700" cy="5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% </a:t>
            </a:r>
            <a:r>
              <a:rPr lang="es-419"/>
              <a:t>VARIACIÓN</a:t>
            </a:r>
            <a:endParaRPr/>
          </a:p>
        </p:txBody>
      </p:sp>
      <p:sp>
        <p:nvSpPr>
          <p:cNvPr id="79" name="Google Shape;79;p14"/>
          <p:cNvSpPr/>
          <p:nvPr/>
        </p:nvSpPr>
        <p:spPr>
          <a:xfrm>
            <a:off x="7045300" y="1684450"/>
            <a:ext cx="1460700" cy="555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COGS</a:t>
            </a:r>
            <a:endParaRPr/>
          </a:p>
        </p:txBody>
      </p:sp>
      <p:sp>
        <p:nvSpPr>
          <p:cNvPr id="80" name="Google Shape;80;p14"/>
          <p:cNvSpPr/>
          <p:nvPr/>
        </p:nvSpPr>
        <p:spPr>
          <a:xfrm>
            <a:off x="6512175" y="2944775"/>
            <a:ext cx="2530500" cy="11490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14"/>
          <p:cNvSpPr/>
          <p:nvPr/>
        </p:nvSpPr>
        <p:spPr>
          <a:xfrm>
            <a:off x="6825641" y="3106923"/>
            <a:ext cx="213300" cy="7461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4"/>
          <p:cNvSpPr/>
          <p:nvPr/>
        </p:nvSpPr>
        <p:spPr>
          <a:xfrm>
            <a:off x="7275223" y="3185465"/>
            <a:ext cx="213300" cy="6675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83" name="Google Shape;83;p14"/>
          <p:cNvCxnSpPr>
            <a:stCxn id="82" idx="1"/>
          </p:cNvCxnSpPr>
          <p:nvPr/>
        </p:nvCxnSpPr>
        <p:spPr>
          <a:xfrm>
            <a:off x="7275223" y="3519215"/>
            <a:ext cx="21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4" name="Google Shape;84;p14"/>
          <p:cNvCxnSpPr>
            <a:stCxn id="81" idx="1"/>
          </p:cNvCxnSpPr>
          <p:nvPr/>
        </p:nvCxnSpPr>
        <p:spPr>
          <a:xfrm>
            <a:off x="6825641" y="3479973"/>
            <a:ext cx="2133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5" name="Google Shape;85;p14"/>
          <p:cNvSpPr txBox="1"/>
          <p:nvPr/>
        </p:nvSpPr>
        <p:spPr>
          <a:xfrm>
            <a:off x="7724800" y="3141924"/>
            <a:ext cx="10593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dk2"/>
                </a:solidFill>
              </a:rPr>
              <a:t>-</a:t>
            </a:r>
            <a:r>
              <a:rPr lang="es-419" sz="800">
                <a:solidFill>
                  <a:schemeClr val="dk2"/>
                </a:solidFill>
              </a:rPr>
              <a:t>COGS LY</a:t>
            </a:r>
            <a:endParaRPr sz="800">
              <a:solidFill>
                <a:schemeClr val="dk2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800">
                <a:solidFill>
                  <a:schemeClr val="dk2"/>
                </a:solidFill>
              </a:rPr>
              <a:t>-COGS ACTUAL</a:t>
            </a:r>
            <a:endParaRPr sz="800">
              <a:solidFill>
                <a:schemeClr val="dk2"/>
              </a:solidFill>
            </a:endParaRPr>
          </a:p>
        </p:txBody>
      </p:sp>
      <p:cxnSp>
        <p:nvCxnSpPr>
          <p:cNvPr id="86" name="Google Shape;86;p14"/>
          <p:cNvCxnSpPr>
            <a:stCxn id="82" idx="0"/>
            <a:endCxn id="82" idx="0"/>
          </p:cNvCxnSpPr>
          <p:nvPr/>
        </p:nvCxnSpPr>
        <p:spPr>
          <a:xfrm>
            <a:off x="7381873" y="3185465"/>
            <a:ext cx="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7" name="Google Shape;87;p14"/>
          <p:cNvCxnSpPr>
            <a:stCxn id="82" idx="0"/>
          </p:cNvCxnSpPr>
          <p:nvPr/>
        </p:nvCxnSpPr>
        <p:spPr>
          <a:xfrm rot="10800000">
            <a:off x="7381873" y="3029765"/>
            <a:ext cx="0" cy="155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8" name="Google Shape;88;p14"/>
          <p:cNvSpPr txBox="1"/>
          <p:nvPr/>
        </p:nvSpPr>
        <p:spPr>
          <a:xfrm>
            <a:off x="7416218" y="2958444"/>
            <a:ext cx="969900" cy="1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500">
                <a:solidFill>
                  <a:schemeClr val="dk2"/>
                </a:solidFill>
              </a:rPr>
              <a:t>% VARIACIÓN</a:t>
            </a:r>
            <a:endParaRPr sz="500">
              <a:solidFill>
                <a:schemeClr val="dk2"/>
              </a:solidFill>
            </a:endParaRPr>
          </a:p>
        </p:txBody>
      </p:sp>
      <p:sp>
        <p:nvSpPr>
          <p:cNvPr id="89" name="Google Shape;89;p14"/>
          <p:cNvSpPr/>
          <p:nvPr/>
        </p:nvSpPr>
        <p:spPr>
          <a:xfrm>
            <a:off x="7869064" y="3539292"/>
            <a:ext cx="969900" cy="360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900"/>
              <a:t>% VARIACIÓN</a:t>
            </a:r>
            <a:endParaRPr sz="900"/>
          </a:p>
        </p:txBody>
      </p:sp>
      <p:sp>
        <p:nvSpPr>
          <p:cNvPr id="90" name="Google Shape;90;p14"/>
          <p:cNvSpPr txBox="1"/>
          <p:nvPr/>
        </p:nvSpPr>
        <p:spPr>
          <a:xfrm>
            <a:off x="2429650" y="174225"/>
            <a:ext cx="31008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2300">
                <a:solidFill>
                  <a:schemeClr val="dk2"/>
                </a:solidFill>
              </a:rPr>
              <a:t>AWC</a:t>
            </a:r>
            <a:endParaRPr sz="2300">
              <a:solidFill>
                <a:schemeClr val="dk2"/>
              </a:solidFill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2105400" y="680875"/>
            <a:ext cx="6586500" cy="3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-419" sz="1300">
                <a:solidFill>
                  <a:schemeClr val="dk1"/>
                </a:solidFill>
              </a:rPr>
              <a:t>Análisis de Ingresos y Variación - Análisis de Costos y Variación - Cant. ventas Y distribucion</a:t>
            </a:r>
            <a:endParaRPr sz="18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/>
          <p:nvPr/>
        </p:nvSpPr>
        <p:spPr>
          <a:xfrm>
            <a:off x="4675100" y="194575"/>
            <a:ext cx="2573100" cy="1276800"/>
          </a:xfrm>
          <a:prstGeom prst="frame">
            <a:avLst>
              <a:gd fmla="val 1250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15"/>
          <p:cNvSpPr/>
          <p:nvPr/>
        </p:nvSpPr>
        <p:spPr>
          <a:xfrm>
            <a:off x="1507425" y="194575"/>
            <a:ext cx="1925400" cy="6687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cantidad total de clientes</a:t>
            </a:r>
            <a:endParaRPr/>
          </a:p>
        </p:txBody>
      </p:sp>
      <p:sp>
        <p:nvSpPr>
          <p:cNvPr id="98" name="Google Shape;98;p15"/>
          <p:cNvSpPr txBox="1"/>
          <p:nvPr/>
        </p:nvSpPr>
        <p:spPr>
          <a:xfrm>
            <a:off x="4928150" y="282775"/>
            <a:ext cx="2067000" cy="11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2"/>
                </a:solidFill>
              </a:rPr>
              <a:t>mapa mundo - clientes por pais</a:t>
            </a:r>
            <a:endParaRPr sz="1800">
              <a:solidFill>
                <a:schemeClr val="dk2"/>
              </a:solidFill>
            </a:endParaRPr>
          </a:p>
        </p:txBody>
      </p:sp>
      <p:cxnSp>
        <p:nvCxnSpPr>
          <p:cNvPr id="99" name="Google Shape;99;p15"/>
          <p:cNvCxnSpPr/>
          <p:nvPr/>
        </p:nvCxnSpPr>
        <p:spPr>
          <a:xfrm>
            <a:off x="1231700" y="2118150"/>
            <a:ext cx="7667700" cy="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0" name="Google Shape;100;p15"/>
          <p:cNvSpPr/>
          <p:nvPr/>
        </p:nvSpPr>
        <p:spPr>
          <a:xfrm>
            <a:off x="2781825" y="2645450"/>
            <a:ext cx="2573100" cy="1822068"/>
          </a:xfrm>
          <a:prstGeom prst="flowChartDocumen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TABLA usa</a:t>
            </a:r>
            <a:endParaRPr/>
          </a:p>
        </p:txBody>
      </p:sp>
      <p:sp>
        <p:nvSpPr>
          <p:cNvPr id="101" name="Google Shape;101;p15"/>
          <p:cNvSpPr/>
          <p:nvPr/>
        </p:nvSpPr>
        <p:spPr>
          <a:xfrm>
            <a:off x="637525" y="2983750"/>
            <a:ext cx="869900" cy="1483775"/>
          </a:xfrm>
          <a:prstGeom prst="flowChartPredefinedProcess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SEGMENTADOR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