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7" r:id="rId4"/>
    <p:sldId id="271" r:id="rId5"/>
    <p:sldId id="272" r:id="rId6"/>
    <p:sldId id="273" r:id="rId7"/>
    <p:sldId id="261" r:id="rId8"/>
    <p:sldId id="256" r:id="rId9"/>
    <p:sldId id="257" r:id="rId10"/>
    <p:sldId id="258" r:id="rId11"/>
    <p:sldId id="259" r:id="rId12"/>
    <p:sldId id="262" r:id="rId13"/>
    <p:sldId id="260" r:id="rId14"/>
    <p:sldId id="264" r:id="rId15"/>
    <p:sldId id="280" r:id="rId16"/>
    <p:sldId id="278" r:id="rId17"/>
    <p:sldId id="279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60" d="100"/>
          <a:sy n="60" d="100"/>
        </p:scale>
        <p:origin x="109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34F7-9F4D-45F0-ACF9-6402D1C13F36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92A-3804-41BA-980E-12D5D745C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3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34F7-9F4D-45F0-ACF9-6402D1C13F36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92A-3804-41BA-980E-12D5D745C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6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34F7-9F4D-45F0-ACF9-6402D1C13F36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92A-3804-41BA-980E-12D5D745C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34F7-9F4D-45F0-ACF9-6402D1C13F36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92A-3804-41BA-980E-12D5D745C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34F7-9F4D-45F0-ACF9-6402D1C13F36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92A-3804-41BA-980E-12D5D745C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4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34F7-9F4D-45F0-ACF9-6402D1C13F36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92A-3804-41BA-980E-12D5D745C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3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34F7-9F4D-45F0-ACF9-6402D1C13F36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92A-3804-41BA-980E-12D5D745C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34F7-9F4D-45F0-ACF9-6402D1C13F36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92A-3804-41BA-980E-12D5D745C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9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34F7-9F4D-45F0-ACF9-6402D1C13F36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92A-3804-41BA-980E-12D5D745C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6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34F7-9F4D-45F0-ACF9-6402D1C13F36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92A-3804-41BA-980E-12D5D745C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34F7-9F4D-45F0-ACF9-6402D1C13F36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92A-3804-41BA-980E-12D5D745C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6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34F7-9F4D-45F0-ACF9-6402D1C13F36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4E92A-3804-41BA-980E-12D5D745C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2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743990"/>
            <a:ext cx="9144000" cy="2387600"/>
          </a:xfrm>
        </p:spPr>
        <p:txBody>
          <a:bodyPr>
            <a:normAutofit/>
          </a:bodyPr>
          <a:lstStyle/>
          <a:p>
            <a:r>
              <a:rPr lang="es-419" sz="8000" dirty="0" smtClean="0">
                <a:solidFill>
                  <a:schemeClr val="bg1"/>
                </a:solidFill>
              </a:rPr>
              <a:t>RASBY SBS COMPILER</a:t>
            </a:r>
            <a:endParaRPr lang="es-ES" sz="80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724785"/>
            <a:ext cx="9144000" cy="981222"/>
          </a:xfrm>
        </p:spPr>
        <p:txBody>
          <a:bodyPr>
            <a:normAutofit/>
          </a:bodyPr>
          <a:lstStyle/>
          <a:p>
            <a:r>
              <a:rPr lang="es-419" sz="3600" dirty="0" smtClean="0">
                <a:solidFill>
                  <a:schemeClr val="bg1"/>
                </a:solidFill>
              </a:rPr>
              <a:t>EQUIPO E</a:t>
            </a:r>
            <a:endParaRPr lang="es-ES" sz="3600" dirty="0">
              <a:solidFill>
                <a:schemeClr val="bg1"/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-1792010" y="5618530"/>
            <a:ext cx="9144000" cy="981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419" sz="2800" dirty="0" smtClean="0">
                <a:solidFill>
                  <a:schemeClr val="bg1"/>
                </a:solidFill>
              </a:rPr>
              <a:t>30 de Julio 2015</a:t>
            </a: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88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84588" y="288838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>
                <a:solidFill>
                  <a:schemeClr val="bg1"/>
                </a:solidFill>
              </a:rPr>
              <a:t>Símbolos permitidos</a:t>
            </a:r>
            <a:endParaRPr lang="es-MX" sz="24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028661" y="1078466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  ,  -  , *  ,  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73426" y="1078466"/>
            <a:ext cx="239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Operadores aritméticos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073426" y="1900100"/>
            <a:ext cx="245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Operadores relacionales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028661" y="190010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&lt;  ,  &gt; ,  ==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166191" y="3490360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Símbolos de agrupación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028661" y="349036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  ,  )  , {  ,  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080054" y="2662096"/>
            <a:ext cx="247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Operador de asignación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035289" y="26620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=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70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285735" y="1007165"/>
            <a:ext cx="95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Número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298713" y="3193774"/>
            <a:ext cx="137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Comentarios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445566" y="1007165"/>
            <a:ext cx="6559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Está formado por uno o más dígitos. Es entero y puede ser positivo o negativo.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445566" y="3126650"/>
            <a:ext cx="6559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Están formados por cualquier secuencia de números y letras limitados por los símbolos /* y */. Ejemplo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</a:rPr>
              <a:t>: /*Esto es un comentario*/.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285736" y="2001078"/>
            <a:ext cx="1563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Identificador / variable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45565" y="2040834"/>
            <a:ext cx="5116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Está formado una o más letras seguidas de números.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72511" y="382584"/>
            <a:ext cx="1676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dirty="0" smtClean="0">
                <a:solidFill>
                  <a:schemeClr val="bg1"/>
                </a:solidFill>
              </a:rPr>
              <a:t>Expresiones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19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3641" y="507508"/>
            <a:ext cx="9144000" cy="2387600"/>
          </a:xfrm>
        </p:spPr>
        <p:txBody>
          <a:bodyPr/>
          <a:lstStyle/>
          <a:p>
            <a:r>
              <a:rPr lang="es-419" dirty="0" smtClean="0">
                <a:solidFill>
                  <a:schemeClr val="bg1"/>
                </a:solidFill>
              </a:rPr>
              <a:t>Características de la Raspberry Pi 2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75793" y="3759693"/>
            <a:ext cx="9144000" cy="165576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419" dirty="0" smtClean="0">
                <a:solidFill>
                  <a:schemeClr val="bg1"/>
                </a:solidFill>
              </a:rPr>
              <a:t>Datasheet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419" dirty="0" smtClean="0">
                <a:solidFill>
                  <a:schemeClr val="bg1"/>
                </a:solidFill>
              </a:rPr>
              <a:t>Hardware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20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56" y="1217120"/>
            <a:ext cx="8776657" cy="245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772511" y="382584"/>
            <a:ext cx="145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dirty="0" smtClean="0">
                <a:solidFill>
                  <a:schemeClr val="bg1"/>
                </a:solidFill>
              </a:rPr>
              <a:t>Datasheet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90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72511" y="351052"/>
            <a:ext cx="14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dirty="0" smtClean="0">
                <a:solidFill>
                  <a:schemeClr val="bg1"/>
                </a:solidFill>
              </a:rPr>
              <a:t>Hardware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72511" y="915739"/>
            <a:ext cx="6096000" cy="5760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s-ES_tradnl" dirty="0">
                <a:solidFill>
                  <a:schemeClr val="bg1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Características de Hardware (RaspBerry Pi 2 Model B):</a:t>
            </a:r>
            <a:endParaRPr lang="es-ES" dirty="0">
              <a:solidFill>
                <a:schemeClr val="bg1"/>
              </a:solidFill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_tradnl" dirty="0">
                <a:solidFill>
                  <a:schemeClr val="bg1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Procesador central (CPU) ARM-Cortex-A7 a 900 MHz Quad </a:t>
            </a:r>
            <a:r>
              <a:rPr lang="es-ES_tradnl" dirty="0" smtClean="0">
                <a:solidFill>
                  <a:schemeClr val="bg1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Core</a:t>
            </a:r>
            <a:endParaRPr lang="es-419" dirty="0" smtClean="0">
              <a:solidFill>
                <a:schemeClr val="bg1"/>
              </a:solidFill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s-ES" dirty="0">
              <a:solidFill>
                <a:schemeClr val="bg1"/>
              </a:solidFill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_tradnl" dirty="0">
                <a:solidFill>
                  <a:schemeClr val="bg1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1 Gb SDRAM </a:t>
            </a:r>
            <a:r>
              <a:rPr lang="es-ES_tradnl" dirty="0" smtClean="0">
                <a:solidFill>
                  <a:schemeClr val="bg1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DDR2</a:t>
            </a:r>
            <a:endParaRPr lang="es-419" dirty="0" smtClean="0">
              <a:solidFill>
                <a:schemeClr val="bg1"/>
              </a:solidFill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s-ES" dirty="0">
              <a:solidFill>
                <a:schemeClr val="bg1"/>
              </a:solidFill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_tradnl" dirty="0">
                <a:solidFill>
                  <a:schemeClr val="bg1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Salida de audio </a:t>
            </a:r>
            <a:r>
              <a:rPr lang="es-ES_tradnl" dirty="0" smtClean="0">
                <a:solidFill>
                  <a:schemeClr val="bg1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estéreo</a:t>
            </a:r>
            <a:endParaRPr lang="es-419" dirty="0" smtClean="0">
              <a:solidFill>
                <a:schemeClr val="bg1"/>
              </a:solidFill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s-ES" dirty="0">
              <a:solidFill>
                <a:schemeClr val="bg1"/>
              </a:solidFill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_tradnl" dirty="0">
                <a:solidFill>
                  <a:schemeClr val="bg1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Salida de Video HD </a:t>
            </a:r>
            <a:r>
              <a:rPr lang="es-ES_tradnl" dirty="0" smtClean="0">
                <a:solidFill>
                  <a:schemeClr val="bg1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1080p</a:t>
            </a:r>
            <a:endParaRPr lang="es-419" dirty="0" smtClean="0">
              <a:solidFill>
                <a:schemeClr val="bg1"/>
              </a:solidFill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s-ES" dirty="0">
              <a:solidFill>
                <a:schemeClr val="bg1"/>
              </a:solidFill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_tradnl" dirty="0">
                <a:solidFill>
                  <a:schemeClr val="bg1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Socket 10/100 Base T Ethernet </a:t>
            </a:r>
            <a:r>
              <a:rPr lang="es-ES_tradnl" dirty="0" smtClean="0">
                <a:solidFill>
                  <a:schemeClr val="bg1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RJ45</a:t>
            </a:r>
            <a:endParaRPr lang="es-419" dirty="0" smtClean="0">
              <a:solidFill>
                <a:schemeClr val="bg1"/>
              </a:solidFill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s-ES" dirty="0">
              <a:solidFill>
                <a:schemeClr val="bg1"/>
              </a:solidFill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_tradnl" dirty="0">
                <a:solidFill>
                  <a:schemeClr val="bg1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4 x puertos USB </a:t>
            </a:r>
            <a:r>
              <a:rPr lang="es-ES_tradnl" dirty="0" smtClean="0">
                <a:solidFill>
                  <a:schemeClr val="bg1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2.0</a:t>
            </a:r>
            <a:endParaRPr lang="es-419" dirty="0" smtClean="0">
              <a:solidFill>
                <a:schemeClr val="bg1"/>
              </a:solidFill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s-ES" dirty="0">
              <a:solidFill>
                <a:schemeClr val="bg1"/>
              </a:solidFill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_tradnl" dirty="0">
                <a:solidFill>
                  <a:schemeClr val="bg1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Cabecera con 20 pines para </a:t>
            </a:r>
            <a:r>
              <a:rPr lang="es-ES_tradnl" dirty="0" smtClean="0">
                <a:solidFill>
                  <a:schemeClr val="bg1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GPIO</a:t>
            </a:r>
            <a:endParaRPr lang="es-419" dirty="0" smtClean="0">
              <a:solidFill>
                <a:schemeClr val="bg1"/>
              </a:solidFill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s-ES" dirty="0">
              <a:solidFill>
                <a:schemeClr val="bg1"/>
              </a:solidFill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_tradnl" dirty="0">
                <a:solidFill>
                  <a:schemeClr val="bg1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Fuente de alimentación 5V a través de la toma de </a:t>
            </a:r>
            <a:r>
              <a:rPr lang="es-ES_tradnl" dirty="0" smtClean="0">
                <a:solidFill>
                  <a:schemeClr val="bg1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microUSB</a:t>
            </a:r>
            <a:endParaRPr lang="es-419" dirty="0" smtClean="0">
              <a:solidFill>
                <a:schemeClr val="bg1"/>
              </a:solidFill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s-ES" dirty="0">
              <a:solidFill>
                <a:schemeClr val="bg1"/>
              </a:solidFill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_tradnl" dirty="0">
                <a:solidFill>
                  <a:schemeClr val="bg1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Dimensiones: 86 x 56 x 20 mm</a:t>
            </a:r>
            <a:endParaRPr lang="es-ES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03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39711" y="1559347"/>
            <a:ext cx="4876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12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3641" y="507508"/>
            <a:ext cx="9144000" cy="2387600"/>
          </a:xfrm>
        </p:spPr>
        <p:txBody>
          <a:bodyPr/>
          <a:lstStyle/>
          <a:p>
            <a:r>
              <a:rPr lang="es-419" dirty="0" smtClean="0">
                <a:solidFill>
                  <a:schemeClr val="bg1"/>
                </a:solidFill>
              </a:rPr>
              <a:t>Interfaz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413641" y="113561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4400" dirty="0" smtClean="0">
                <a:solidFill>
                  <a:schemeClr val="bg1"/>
                </a:solidFill>
              </a:rPr>
              <a:t>RASBY SBS</a:t>
            </a:r>
            <a:endParaRPr lang="es-E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159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>
                <a:solidFill>
                  <a:schemeClr val="bg1"/>
                </a:solidFill>
              </a:rPr>
              <a:t>Interfaz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6904" t="4417" r="3552" b="9592"/>
          <a:stretch/>
        </p:blipFill>
        <p:spPr>
          <a:xfrm>
            <a:off x="838200" y="1554893"/>
            <a:ext cx="8560676" cy="462207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559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>
                <a:solidFill>
                  <a:schemeClr val="bg1"/>
                </a:solidFill>
              </a:rPr>
              <a:t>Interfaz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6904" t="2694" r="3552" b="11099"/>
          <a:stretch/>
        </p:blipFill>
        <p:spPr>
          <a:xfrm>
            <a:off x="838200" y="1690688"/>
            <a:ext cx="8288391" cy="4486275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6259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3641" y="507508"/>
            <a:ext cx="9144000" cy="2387600"/>
          </a:xfrm>
        </p:spPr>
        <p:txBody>
          <a:bodyPr/>
          <a:lstStyle/>
          <a:p>
            <a:r>
              <a:rPr lang="es-419" dirty="0" smtClean="0">
                <a:solidFill>
                  <a:schemeClr val="bg1"/>
                </a:solidFill>
              </a:rPr>
              <a:t>Acerca De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75793" y="3759693"/>
            <a:ext cx="9144000" cy="165576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419" dirty="0" smtClean="0">
                <a:solidFill>
                  <a:schemeClr val="bg1"/>
                </a:solidFill>
              </a:rPr>
              <a:t>Equipo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413641" y="113561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4400" dirty="0" smtClean="0">
                <a:solidFill>
                  <a:schemeClr val="bg1"/>
                </a:solidFill>
              </a:rPr>
              <a:t>RASBY SBS</a:t>
            </a:r>
            <a:endParaRPr lang="es-E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26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394421" y="1530189"/>
            <a:ext cx="1337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dirty="0" smtClean="0">
                <a:solidFill>
                  <a:schemeClr val="bg1"/>
                </a:solidFill>
              </a:rPr>
              <a:t>Equipo E 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038587" y="2117581"/>
            <a:ext cx="43942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dirty="0" smtClean="0">
                <a:solidFill>
                  <a:schemeClr val="bg1"/>
                </a:solidFill>
              </a:rPr>
              <a:t>Castro Ruvalcaba Ana Rosario</a:t>
            </a:r>
          </a:p>
          <a:p>
            <a:r>
              <a:rPr lang="es-419" sz="2400" dirty="0" smtClean="0">
                <a:solidFill>
                  <a:schemeClr val="bg1"/>
                </a:solidFill>
              </a:rPr>
              <a:t>González Villegas Laura Elizabeth</a:t>
            </a:r>
          </a:p>
          <a:p>
            <a:r>
              <a:rPr lang="es-419" sz="2400" dirty="0" smtClean="0">
                <a:solidFill>
                  <a:schemeClr val="bg1"/>
                </a:solidFill>
              </a:rPr>
              <a:t>López Trejo Christian Omar</a:t>
            </a:r>
          </a:p>
          <a:p>
            <a:r>
              <a:rPr lang="es-419" sz="2400" dirty="0" smtClean="0">
                <a:solidFill>
                  <a:schemeClr val="bg1"/>
                </a:solidFill>
              </a:rPr>
              <a:t>Naranjo P</a:t>
            </a:r>
            <a:r>
              <a:rPr lang="es-ES" sz="2400" dirty="0" smtClean="0">
                <a:solidFill>
                  <a:schemeClr val="bg1"/>
                </a:solidFill>
              </a:rPr>
              <a:t>a</a:t>
            </a:r>
            <a:r>
              <a:rPr lang="es-419" sz="2400" dirty="0" smtClean="0">
                <a:solidFill>
                  <a:schemeClr val="bg1"/>
                </a:solidFill>
              </a:rPr>
              <a:t>trón Janeth Guadalupe</a:t>
            </a:r>
          </a:p>
          <a:p>
            <a:r>
              <a:rPr lang="es-419" sz="2400" dirty="0" smtClean="0">
                <a:solidFill>
                  <a:schemeClr val="bg1"/>
                </a:solidFill>
              </a:rPr>
              <a:t>Núñez Partida Francisco Ramón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254125" y="5617128"/>
            <a:ext cx="2658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dirty="0" smtClean="0">
                <a:solidFill>
                  <a:schemeClr val="bg1"/>
                </a:solidFill>
              </a:rPr>
              <a:t>30 de Julio del 2015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277832" y="724169"/>
            <a:ext cx="328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dirty="0" smtClean="0">
                <a:solidFill>
                  <a:schemeClr val="bg1"/>
                </a:solidFill>
              </a:rPr>
              <a:t>Lenguajes y Autómatas II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394421" y="4029439"/>
            <a:ext cx="123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dirty="0" smtClean="0">
                <a:solidFill>
                  <a:schemeClr val="bg1"/>
                </a:solidFill>
              </a:rPr>
              <a:t>Docente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227787" y="4923238"/>
            <a:ext cx="3670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dirty="0" smtClean="0">
                <a:solidFill>
                  <a:schemeClr val="bg1"/>
                </a:solidFill>
              </a:rPr>
              <a:t>Parra Urías Martha Angélica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35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3641" y="507508"/>
            <a:ext cx="9144000" cy="2387600"/>
          </a:xfrm>
        </p:spPr>
        <p:txBody>
          <a:bodyPr/>
          <a:lstStyle/>
          <a:p>
            <a:r>
              <a:rPr lang="es-419" dirty="0" smtClean="0">
                <a:solidFill>
                  <a:schemeClr val="bg1"/>
                </a:solidFill>
              </a:rPr>
              <a:t>Información general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75793" y="3759693"/>
            <a:ext cx="9144000" cy="165576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419" dirty="0" smtClean="0">
                <a:solidFill>
                  <a:schemeClr val="bg1"/>
                </a:solidFill>
              </a:rPr>
              <a:t>Descripción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419" dirty="0" smtClean="0">
                <a:solidFill>
                  <a:schemeClr val="bg1"/>
                </a:solidFill>
              </a:rPr>
              <a:t>Requerimientos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419" dirty="0" smtClean="0">
                <a:solidFill>
                  <a:schemeClr val="bg1"/>
                </a:solidFill>
              </a:rPr>
              <a:t>Alcances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6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>
                <a:solidFill>
                  <a:schemeClr val="bg1"/>
                </a:solidFill>
              </a:rPr>
              <a:t>Objetivo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N</a:t>
            </a:r>
            <a:r>
              <a:rPr lang="es-419" sz="3600" dirty="0" smtClean="0">
                <a:solidFill>
                  <a:schemeClr val="bg1"/>
                </a:solidFill>
              </a:rPr>
              <a:t>o programar en ensamblador de forma manual. </a:t>
            </a:r>
          </a:p>
          <a:p>
            <a:r>
              <a:rPr lang="es-ES" sz="3600" dirty="0" smtClean="0">
                <a:solidFill>
                  <a:schemeClr val="bg1"/>
                </a:solidFill>
              </a:rPr>
              <a:t>U</a:t>
            </a:r>
            <a:r>
              <a:rPr lang="es-419" sz="3600" dirty="0" smtClean="0">
                <a:solidFill>
                  <a:schemeClr val="bg1"/>
                </a:solidFill>
              </a:rPr>
              <a:t>tilizar el código producido por el compilador Rasby SBS</a:t>
            </a:r>
          </a:p>
          <a:p>
            <a:pPr marL="0" indent="0">
              <a:buNone/>
            </a:pPr>
            <a:endParaRPr lang="es-E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02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>
                <a:solidFill>
                  <a:schemeClr val="bg1"/>
                </a:solidFill>
              </a:rPr>
              <a:t>Descripción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160" y="1741762"/>
            <a:ext cx="968213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419" sz="3200" dirty="0" smtClean="0">
                <a:solidFill>
                  <a:schemeClr val="bg1"/>
                </a:solidFill>
              </a:rPr>
              <a:t>Compilador orientado a la programación de componentes electronicos de una Raspberry Pi 2.</a:t>
            </a:r>
          </a:p>
          <a:p>
            <a:pPr marL="0" indent="0">
              <a:buNone/>
            </a:pPr>
            <a:endParaRPr lang="es-419" sz="3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419" sz="3200" dirty="0" smtClean="0">
                <a:solidFill>
                  <a:schemeClr val="bg1"/>
                </a:solidFill>
              </a:rPr>
              <a:t>Compilador innovador, funcional y utilizable en la vida real en los campos de la informatica y electronica. </a:t>
            </a:r>
          </a:p>
          <a:p>
            <a:pPr marL="0" indent="0">
              <a:buNone/>
            </a:pPr>
            <a:endParaRPr lang="es-419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419" sz="3200" dirty="0" smtClean="0">
                <a:solidFill>
                  <a:schemeClr val="bg1"/>
                </a:solidFill>
              </a:rPr>
              <a:t>Rasby SBS Compiler esta basado en el lenguaje C, por lo que facilitara la programación de componentes electronicos en una Raspberry Pi 2.</a:t>
            </a:r>
            <a:endParaRPr lang="es-E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58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>
                <a:solidFill>
                  <a:schemeClr val="bg1"/>
                </a:solidFill>
              </a:rPr>
              <a:t>Requerimientos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sz="4000" dirty="0" smtClean="0">
                <a:solidFill>
                  <a:schemeClr val="bg1"/>
                </a:solidFill>
              </a:rPr>
              <a:t>Conocimientos basicos en:</a:t>
            </a:r>
          </a:p>
          <a:p>
            <a:pPr lvl="1"/>
            <a:r>
              <a:rPr lang="es-419" sz="3600" dirty="0" smtClean="0">
                <a:solidFill>
                  <a:schemeClr val="bg1"/>
                </a:solidFill>
              </a:rPr>
              <a:t>Lenguaje de programación C</a:t>
            </a:r>
          </a:p>
          <a:p>
            <a:pPr lvl="1"/>
            <a:r>
              <a:rPr lang="es-419" sz="3600" dirty="0" smtClean="0">
                <a:solidFill>
                  <a:schemeClr val="bg1"/>
                </a:solidFill>
              </a:rPr>
              <a:t>Principios electronicos </a:t>
            </a:r>
            <a:endParaRPr lang="es-E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62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>
                <a:solidFill>
                  <a:schemeClr val="bg1"/>
                </a:solidFill>
              </a:rPr>
              <a:t>Alcances del Lenguaje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2889" y="1690688"/>
            <a:ext cx="9724697" cy="4351338"/>
          </a:xfrm>
        </p:spPr>
        <p:txBody>
          <a:bodyPr>
            <a:noAutofit/>
          </a:bodyPr>
          <a:lstStyle/>
          <a:p>
            <a:r>
              <a:rPr lang="es-ES" sz="3200" dirty="0" smtClean="0">
                <a:solidFill>
                  <a:schemeClr val="bg1"/>
                </a:solidFill>
              </a:rPr>
              <a:t>D</a:t>
            </a:r>
            <a:r>
              <a:rPr lang="es-419" sz="3200" dirty="0" smtClean="0">
                <a:solidFill>
                  <a:schemeClr val="bg1"/>
                </a:solidFill>
              </a:rPr>
              <a:t>eclaración de variables enteras y cadenas. ( int, string ) </a:t>
            </a:r>
          </a:p>
          <a:p>
            <a:r>
              <a:rPr lang="es-ES" sz="3200" dirty="0" smtClean="0">
                <a:solidFill>
                  <a:schemeClr val="bg1"/>
                </a:solidFill>
              </a:rPr>
              <a:t>D</a:t>
            </a:r>
            <a:r>
              <a:rPr lang="es-419" sz="3200" dirty="0" smtClean="0">
                <a:solidFill>
                  <a:schemeClr val="bg1"/>
                </a:solidFill>
              </a:rPr>
              <a:t>eclaración de subprocesos tales como funciones y metodos, con paso de valores o vacios. </a:t>
            </a:r>
          </a:p>
          <a:p>
            <a:r>
              <a:rPr lang="es-ES" sz="3200" dirty="0" smtClean="0">
                <a:solidFill>
                  <a:schemeClr val="bg1"/>
                </a:solidFill>
              </a:rPr>
              <a:t>M</a:t>
            </a:r>
            <a:r>
              <a:rPr lang="es-419" sz="3200" dirty="0" smtClean="0">
                <a:solidFill>
                  <a:schemeClr val="bg1"/>
                </a:solidFill>
              </a:rPr>
              <a:t>etodos propios para programar los pines GPIOS, como impresi</a:t>
            </a:r>
            <a:r>
              <a:rPr lang="es-ES" sz="3200" dirty="0" err="1" smtClean="0">
                <a:solidFill>
                  <a:schemeClr val="bg1"/>
                </a:solidFill>
              </a:rPr>
              <a:t>ó</a:t>
            </a:r>
            <a:r>
              <a:rPr lang="es-419" sz="3200" dirty="0" smtClean="0">
                <a:solidFill>
                  <a:schemeClr val="bg1"/>
                </a:solidFill>
              </a:rPr>
              <a:t>n de cadenas y números. </a:t>
            </a:r>
          </a:p>
          <a:p>
            <a:r>
              <a:rPr lang="es-419" sz="3200" dirty="0" smtClean="0">
                <a:solidFill>
                  <a:schemeClr val="bg1"/>
                </a:solidFill>
              </a:rPr>
              <a:t>Operadores aritmeticos, relacionales y lógicos. </a:t>
            </a:r>
          </a:p>
          <a:p>
            <a:r>
              <a:rPr lang="es-419" sz="3200" dirty="0" smtClean="0">
                <a:solidFill>
                  <a:schemeClr val="bg1"/>
                </a:solidFill>
              </a:rPr>
              <a:t>Timer para cuantificar tiempos de interrumpción en la ejecución del programa. </a:t>
            </a:r>
            <a:endParaRPr lang="es-E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7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3641" y="507508"/>
            <a:ext cx="9144000" cy="2387600"/>
          </a:xfrm>
        </p:spPr>
        <p:txBody>
          <a:bodyPr/>
          <a:lstStyle/>
          <a:p>
            <a:r>
              <a:rPr lang="es-419" dirty="0" smtClean="0">
                <a:solidFill>
                  <a:schemeClr val="bg1"/>
                </a:solidFill>
              </a:rPr>
              <a:t>Características del Lenguaje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75793" y="3759693"/>
            <a:ext cx="9144000" cy="165576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419" dirty="0" smtClean="0">
                <a:solidFill>
                  <a:schemeClr val="bg1"/>
                </a:solidFill>
              </a:rPr>
              <a:t>Palabras Reservadas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419" dirty="0" smtClean="0">
                <a:solidFill>
                  <a:schemeClr val="bg1"/>
                </a:solidFill>
              </a:rPr>
              <a:t>Símbolos Permitidos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419" dirty="0" smtClean="0">
                <a:solidFill>
                  <a:schemeClr val="bg1"/>
                </a:solidFill>
              </a:rPr>
              <a:t>Expresiones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99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36912" y="260695"/>
            <a:ext cx="2655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Palabras reservadas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519707" y="100455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519707" y="164413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19707" y="23223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509191" y="4175039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514449" y="4924091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509191" y="5683531"/>
            <a:ext cx="71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break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614410" y="979288"/>
            <a:ext cx="192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efine </a:t>
            </a:r>
            <a:r>
              <a:rPr lang="es-MX" dirty="0" smtClean="0">
                <a:solidFill>
                  <a:schemeClr val="bg1"/>
                </a:solidFill>
              </a:rPr>
              <a:t>una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s-MX" dirty="0" smtClean="0">
                <a:solidFill>
                  <a:schemeClr val="bg1"/>
                </a:solidFill>
              </a:rPr>
              <a:t>clase</a:t>
            </a:r>
            <a:r>
              <a:rPr lang="en-US" dirty="0" smtClean="0">
                <a:solidFill>
                  <a:schemeClr val="bg1"/>
                </a:solidFill>
              </a:rPr>
              <a:t>.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614410" y="1692742"/>
            <a:ext cx="478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Indica el nombre método principal de una clase.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614411" y="2322353"/>
            <a:ext cx="698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Indica que la ejecución de un bloque de instrucciones se realizará cuando una condición se cumpla.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509191" y="3124789"/>
            <a:ext cx="55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else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614410" y="3124789"/>
            <a:ext cx="698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Se </a:t>
            </a:r>
            <a:r>
              <a:rPr lang="es-MX" dirty="0" smtClean="0">
                <a:solidFill>
                  <a:schemeClr val="bg1"/>
                </a:solidFill>
              </a:rPr>
              <a:t>usa en </a:t>
            </a:r>
            <a:r>
              <a:rPr lang="es-ES_tradnl" dirty="0" smtClean="0">
                <a:solidFill>
                  <a:schemeClr val="bg1"/>
                </a:solidFill>
              </a:rPr>
              <a:t>conjunto</a:t>
            </a:r>
            <a:r>
              <a:rPr lang="en-US" dirty="0" smtClean="0">
                <a:solidFill>
                  <a:schemeClr val="bg1"/>
                </a:solidFill>
              </a:rPr>
              <a:t> con la </a:t>
            </a:r>
            <a:r>
              <a:rPr lang="es-MX" dirty="0" smtClean="0">
                <a:solidFill>
                  <a:schemeClr val="bg1"/>
                </a:solidFill>
              </a:rPr>
              <a:t>palabra reservada if e indica qué bloque de instrucciones se ejecutará si la condición del if no se cumple.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2614411" y="4036539"/>
            <a:ext cx="69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Representa un ciclo e indica qué bloque de instrucciones se estará ejecutando mientras la condición se cumpla.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614411" y="4924091"/>
            <a:ext cx="674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Representa un tipo de dato entero y es usado para declarar variables.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614411" y="5683531"/>
            <a:ext cx="69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Detiene la ejecución de un bloque de instrucciones dentro de una estructura y continua con el flujo normal del método principal.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83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45304" y="386686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dirty="0" smtClean="0">
                <a:solidFill>
                  <a:schemeClr val="bg1"/>
                </a:solidFill>
              </a:rPr>
              <a:t>Funciones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45304" y="866564"/>
            <a:ext cx="108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pinWriter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39460" y="3351491"/>
            <a:ext cx="78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printN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039460" y="4438828"/>
            <a:ext cx="7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printS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39460" y="551290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809460" y="866564"/>
            <a:ext cx="76332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Es una función que define el comportamiento que adquirirá un pin. Recibe dos parámetros: el número del pin que se desea manipular y el estado. Estos dos parámetros puede ser representados por variables de tipo entero siempre y cuando los valores almacenados en estas correspondan a un valor real. Los valores que puede tomar el parámetro del pin va desde 2 a 26 y para el parámetro de estado es 1 o 0. Cuando el parámetro de estado es 1, se indica que el pin tendrá salida de voltaje, en caso contrario no tendrá salida.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809460" y="3212991"/>
            <a:ext cx="7633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Función que imprime un número. Recibe como parámetro el número que se desea imprimir. El parámetro puede ser una variable de tipo entera.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809461" y="4333465"/>
            <a:ext cx="7633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Función que imprime una cadena. Recibe como parámetro la cadena que se desea mostrar expresada entre comillas (“cadena”). 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809460" y="5433391"/>
            <a:ext cx="7633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Función que inicializa un temporizador. Recibe un parámetro tipo entero que indica el tiempo que tardará el temporizador para entrar en ejecución expresado en segundos. Ejemplo: timer(2); 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7710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703</Words>
  <Application>Microsoft Office PowerPoint</Application>
  <PresentationFormat>Panorámica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MS Mincho</vt:lpstr>
      <vt:lpstr>Arial</vt:lpstr>
      <vt:lpstr>Calibri</vt:lpstr>
      <vt:lpstr>Calibri Light</vt:lpstr>
      <vt:lpstr>Cambria</vt:lpstr>
      <vt:lpstr>Symbol</vt:lpstr>
      <vt:lpstr>Times New Roman</vt:lpstr>
      <vt:lpstr>Wingdings</vt:lpstr>
      <vt:lpstr>Tema de Office</vt:lpstr>
      <vt:lpstr>RASBY SBS COMPILER</vt:lpstr>
      <vt:lpstr>Información general</vt:lpstr>
      <vt:lpstr>Objetivo</vt:lpstr>
      <vt:lpstr>Descripción</vt:lpstr>
      <vt:lpstr>Requerimientos</vt:lpstr>
      <vt:lpstr>Alcances del Lenguaje</vt:lpstr>
      <vt:lpstr>Características del Lenguaje</vt:lpstr>
      <vt:lpstr>Presentación de PowerPoint</vt:lpstr>
      <vt:lpstr>Presentación de PowerPoint</vt:lpstr>
      <vt:lpstr>Presentación de PowerPoint</vt:lpstr>
      <vt:lpstr>Presentación de PowerPoint</vt:lpstr>
      <vt:lpstr>Características de la Raspberry Pi 2</vt:lpstr>
      <vt:lpstr>Presentación de PowerPoint</vt:lpstr>
      <vt:lpstr>Presentación de PowerPoint</vt:lpstr>
      <vt:lpstr>Interfaz</vt:lpstr>
      <vt:lpstr>Interfaz</vt:lpstr>
      <vt:lpstr>Interfaz</vt:lpstr>
      <vt:lpstr>Acerca De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</dc:creator>
  <cp:lastModifiedBy>Anna Ruvalcaba</cp:lastModifiedBy>
  <cp:revision>25</cp:revision>
  <dcterms:created xsi:type="dcterms:W3CDTF">2015-07-29T16:14:24Z</dcterms:created>
  <dcterms:modified xsi:type="dcterms:W3CDTF">2015-07-29T22:02:47Z</dcterms:modified>
</cp:coreProperties>
</file>