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FgQunEQzHxG6KLkoGCeb/8qBz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23F621-5DD5-4DE8-9BD7-804EED9A417D}">
  <a:tblStyle styleId="{F623F621-5DD5-4DE8-9BD7-804EED9A417D}"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Gill Sans MT"/>
          <a:ea typeface="Gill Sans MT"/>
          <a:cs typeface="Gill Sans MT"/>
        </a:font>
        <a:schemeClr val="lt1"/>
      </a:tcTxStyle>
      <a:tcStyle>
        <a:fill>
          <a:solidFill>
            <a:schemeClr val="dk1"/>
          </a:solidFill>
        </a:fill>
      </a:tcStyle>
    </a:firstRow>
    <a:neCell>
      <a:tcTxStyle/>
    </a:neCell>
    <a:nwCell>
      <a:tcTxStyle/>
    </a:nwCell>
  </a:tblStyle>
  <a:tblStyle styleId="{3FE8A850-A42B-466E-9AE1-67FFD33DA2A1}" styleName="Table_1">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Gill Sans MT"/>
          <a:ea typeface="Gill Sans MT"/>
          <a:cs typeface="Gill Sans MT"/>
        </a:font>
        <a:schemeClr val="lt1"/>
      </a:tcTxStyle>
      <a:tcStyle>
        <a:fill>
          <a:solidFill>
            <a:schemeClr val="dk1"/>
          </a:solidFill>
        </a:fill>
      </a:tcStyle>
    </a:lastCol>
    <a:firstCol>
      <a:tcTxStyle b="on" i="off">
        <a:font>
          <a:latin typeface="Gill Sans MT"/>
          <a:ea typeface="Gill Sans MT"/>
          <a:cs typeface="Gill Sans MT"/>
        </a:font>
        <a:schemeClr val="lt1"/>
      </a:tcTxStyle>
      <a:tcStyle>
        <a:fill>
          <a:solidFill>
            <a:schemeClr val="dk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V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40f1102d0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40f1102d0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a40f1102d0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40f1102d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40f1102d0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a40f1102d0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40f1102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40f1102d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a40f1102d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40f1102d0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40f1102d0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40f1102d0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40f1102d0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40f1102d0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a40f1102d0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40f1102d0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40f1102d0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a40f1102d0_1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0f1102d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0f1102d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a40f1102d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0f1102d0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0f1102d0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40f1102d0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0f1102d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40f1102d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a40f1102d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V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10"/>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0"/>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2D58AC"/>
                </a:solidFill>
                <a:latin typeface="Gill Sans"/>
                <a:ea typeface="Gill Sans"/>
                <a:cs typeface="Gill Sans"/>
                <a:sym typeface="Gill Sans"/>
              </a:defRPr>
            </a:lvl1pPr>
            <a:lvl2pPr indent="0" lvl="1" marL="0" marR="0" algn="r">
              <a:spcBef>
                <a:spcPts val="0"/>
              </a:spcBef>
              <a:buNone/>
              <a:defRPr b="0" i="0" sz="900" u="none" cap="none" strike="noStrike">
                <a:solidFill>
                  <a:srgbClr val="2D58AC"/>
                </a:solidFill>
                <a:latin typeface="Gill Sans"/>
                <a:ea typeface="Gill Sans"/>
                <a:cs typeface="Gill Sans"/>
                <a:sym typeface="Gill Sans"/>
              </a:defRPr>
            </a:lvl2pPr>
            <a:lvl3pPr indent="0" lvl="2" marL="0" marR="0" algn="r">
              <a:spcBef>
                <a:spcPts val="0"/>
              </a:spcBef>
              <a:buNone/>
              <a:defRPr b="0" i="0" sz="900" u="none" cap="none" strike="noStrike">
                <a:solidFill>
                  <a:srgbClr val="2D58AC"/>
                </a:solidFill>
                <a:latin typeface="Gill Sans"/>
                <a:ea typeface="Gill Sans"/>
                <a:cs typeface="Gill Sans"/>
                <a:sym typeface="Gill Sans"/>
              </a:defRPr>
            </a:lvl3pPr>
            <a:lvl4pPr indent="0" lvl="3" marL="0" marR="0" algn="r">
              <a:spcBef>
                <a:spcPts val="0"/>
              </a:spcBef>
              <a:buNone/>
              <a:defRPr b="0" i="0" sz="900" u="none" cap="none" strike="noStrike">
                <a:solidFill>
                  <a:srgbClr val="2D58AC"/>
                </a:solidFill>
                <a:latin typeface="Gill Sans"/>
                <a:ea typeface="Gill Sans"/>
                <a:cs typeface="Gill Sans"/>
                <a:sym typeface="Gill Sans"/>
              </a:defRPr>
            </a:lvl4pPr>
            <a:lvl5pPr indent="0" lvl="4" marL="0" marR="0" algn="r">
              <a:spcBef>
                <a:spcPts val="0"/>
              </a:spcBef>
              <a:buNone/>
              <a:defRPr b="0" i="0" sz="900" u="none" cap="none" strike="noStrike">
                <a:solidFill>
                  <a:srgbClr val="2D58AC"/>
                </a:solidFill>
                <a:latin typeface="Gill Sans"/>
                <a:ea typeface="Gill Sans"/>
                <a:cs typeface="Gill Sans"/>
                <a:sym typeface="Gill Sans"/>
              </a:defRPr>
            </a:lvl5pPr>
            <a:lvl6pPr indent="0" lvl="5" marL="0" marR="0" algn="r">
              <a:spcBef>
                <a:spcPts val="0"/>
              </a:spcBef>
              <a:buNone/>
              <a:defRPr b="0" i="0" sz="900" u="none" cap="none" strike="noStrike">
                <a:solidFill>
                  <a:srgbClr val="2D58AC"/>
                </a:solidFill>
                <a:latin typeface="Gill Sans"/>
                <a:ea typeface="Gill Sans"/>
                <a:cs typeface="Gill Sans"/>
                <a:sym typeface="Gill Sans"/>
              </a:defRPr>
            </a:lvl6pPr>
            <a:lvl7pPr indent="0" lvl="6" marL="0" marR="0" algn="r">
              <a:spcBef>
                <a:spcPts val="0"/>
              </a:spcBef>
              <a:buNone/>
              <a:defRPr b="0" i="0" sz="900" u="none" cap="none" strike="noStrike">
                <a:solidFill>
                  <a:srgbClr val="2D58AC"/>
                </a:solidFill>
                <a:latin typeface="Gill Sans"/>
                <a:ea typeface="Gill Sans"/>
                <a:cs typeface="Gill Sans"/>
                <a:sym typeface="Gill Sans"/>
              </a:defRPr>
            </a:lvl7pPr>
            <a:lvl8pPr indent="0" lvl="7" marL="0" marR="0" algn="r">
              <a:spcBef>
                <a:spcPts val="0"/>
              </a:spcBef>
              <a:buNone/>
              <a:defRPr b="0" i="0" sz="900" u="none" cap="none" strike="noStrike">
                <a:solidFill>
                  <a:srgbClr val="2D58AC"/>
                </a:solidFill>
                <a:latin typeface="Gill Sans"/>
                <a:ea typeface="Gill Sans"/>
                <a:cs typeface="Gill Sans"/>
                <a:sym typeface="Gill Sans"/>
              </a:defRPr>
            </a:lvl8pPr>
            <a:lvl9pPr indent="0" lvl="8" marL="0" marR="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1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20"/>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20"/>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5" name="Shape 25"/>
        <p:cNvGrpSpPr/>
        <p:nvPr/>
      </p:nvGrpSpPr>
      <p:grpSpPr>
        <a:xfrm>
          <a:off x="0" y="0"/>
          <a:ext cx="0" cy="0"/>
          <a:chOff x="0" y="0"/>
          <a:chExt cx="0" cy="0"/>
        </a:xfrm>
      </p:grpSpPr>
      <p:sp>
        <p:nvSpPr>
          <p:cNvPr id="26" name="Google Shape;26;p1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11"/>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0" name="Shape 40"/>
        <p:cNvGrpSpPr/>
        <p:nvPr/>
      </p:nvGrpSpPr>
      <p:grpSpPr>
        <a:xfrm>
          <a:off x="0" y="0"/>
          <a:ext cx="0" cy="0"/>
          <a:chOff x="0" y="0"/>
          <a:chExt cx="0" cy="0"/>
        </a:xfrm>
      </p:grpSpPr>
      <p:sp>
        <p:nvSpPr>
          <p:cNvPr id="41" name="Google Shape;41;p13"/>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1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4"/>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4"/>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
        <p:nvSpPr>
          <p:cNvPr id="61" name="Google Shape;61;p15"/>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3" name="Shape 63"/>
        <p:cNvGrpSpPr/>
        <p:nvPr/>
      </p:nvGrpSpPr>
      <p:grpSpPr>
        <a:xfrm>
          <a:off x="0" y="0"/>
          <a:ext cx="0" cy="0"/>
          <a:chOff x="0" y="0"/>
          <a:chExt cx="0" cy="0"/>
        </a:xfrm>
      </p:grpSpPr>
      <p:sp>
        <p:nvSpPr>
          <p:cNvPr id="64" name="Google Shape;64;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7" name="Shape 67"/>
        <p:cNvGrpSpPr/>
        <p:nvPr/>
      </p:nvGrpSpPr>
      <p:grpSpPr>
        <a:xfrm>
          <a:off x="0" y="0"/>
          <a:ext cx="0" cy="0"/>
          <a:chOff x="0" y="0"/>
          <a:chExt cx="0" cy="0"/>
        </a:xfrm>
      </p:grpSpPr>
      <p:sp>
        <p:nvSpPr>
          <p:cNvPr id="68" name="Google Shape;68;p17"/>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7"/>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5" name="Shape 75"/>
        <p:cNvGrpSpPr/>
        <p:nvPr/>
      </p:nvGrpSpPr>
      <p:grpSpPr>
        <a:xfrm>
          <a:off x="0" y="0"/>
          <a:ext cx="0" cy="0"/>
          <a:chOff x="0" y="0"/>
          <a:chExt cx="0" cy="0"/>
        </a:xfrm>
      </p:grpSpPr>
      <p:sp>
        <p:nvSpPr>
          <p:cNvPr id="76" name="Google Shape;76;p18"/>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8"/>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V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9"/>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VE"/>
              <a:t>‹#›</a:t>
            </a:fld>
            <a:endParaRPr/>
          </a:p>
        </p:txBody>
      </p:sp>
      <p:sp>
        <p:nvSpPr>
          <p:cNvPr id="15" name="Google Shape;15;p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102" name="Google Shape;102;p1"/>
          <p:cNvPicPr preferRelativeResize="0"/>
          <p:nvPr/>
        </p:nvPicPr>
        <p:blipFill rotWithShape="1">
          <a:blip r:embed="rId3">
            <a:alphaModFix/>
          </a:blip>
          <a:srcRect b="0" l="13265" r="3502" t="9090"/>
          <a:stretch/>
        </p:blipFill>
        <p:spPr>
          <a:xfrm>
            <a:off x="20" y="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type="ctrTitle"/>
          </p:nvPr>
        </p:nvSpPr>
        <p:spPr>
          <a:xfrm>
            <a:off x="581191" y="4332136"/>
            <a:ext cx="10993549" cy="144581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Font typeface="Gill Sans"/>
              <a:buNone/>
            </a:pPr>
            <a:r>
              <a:rPr b="1" lang="es-VE">
                <a:solidFill>
                  <a:schemeClr val="lt1"/>
                </a:solidFill>
              </a:rPr>
              <a:t>DOCUMENTO DE REQUERIMIENTOS DE SOFTWARE</a:t>
            </a:r>
            <a:endParaRPr/>
          </a:p>
        </p:txBody>
      </p:sp>
      <p:sp>
        <p:nvSpPr>
          <p:cNvPr id="109" name="Google Shape;109;p1"/>
          <p:cNvSpPr txBox="1"/>
          <p:nvPr>
            <p:ph idx="1" type="subTitle"/>
          </p:nvPr>
        </p:nvSpPr>
        <p:spPr>
          <a:xfrm>
            <a:off x="581194" y="5777948"/>
            <a:ext cx="10993546" cy="50358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56"/>
              <a:buNone/>
            </a:pPr>
            <a:r>
              <a:rPr b="1" lang="es-VE" sz="1800">
                <a:solidFill>
                  <a:srgbClr val="7CEBFF"/>
                </a:solidFill>
              </a:rPr>
              <a:t>WEBAPP AYUDA AL SECTOR SALUD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40f1102d0_1_15"/>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a40f1102d0_1_15"/>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Baja de Paciente</a:t>
            </a:r>
            <a:endParaRPr b="1" sz="1200">
              <a:solidFill>
                <a:srgbClr val="365F9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Dar de Baja un paciente</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dará de baja del sistema aun paciente, buscandolo por su número de expediente, en caso de no existir se dará una alerta, si las búsqueda fue exitosa se eliminará y enviala una alerta </a:t>
            </a:r>
            <a:endParaRPr b="1" sz="1200">
              <a:solidFill>
                <a:srgbClr val="000000"/>
              </a:solidFill>
              <a:latin typeface="Arial"/>
              <a:ea typeface="Arial"/>
              <a:cs typeface="Arial"/>
              <a:sym typeface="Arial"/>
            </a:endParaRPr>
          </a:p>
          <a:p>
            <a:pPr indent="0" lvl="0" marL="0" rtl="0" algn="l">
              <a:spcBef>
                <a:spcPts val="360"/>
              </a:spcBef>
              <a:spcAft>
                <a:spcPts val="600"/>
              </a:spcAft>
              <a:buNone/>
            </a:pPr>
            <a:r>
              <a:t/>
            </a:r>
            <a:endParaRPr/>
          </a:p>
        </p:txBody>
      </p:sp>
      <p:sp>
        <p:nvSpPr>
          <p:cNvPr id="198" name="Google Shape;198;ga40f1102d0_1_15"/>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Información de Empleado</a:t>
            </a:r>
            <a:endParaRPr b="1" sz="1200">
              <a:solidFill>
                <a:srgbClr val="365F9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mostrar información de un Empleado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mostrará la información de un empleado haciendo la búsqueda por su cédula </a:t>
            </a:r>
            <a:endParaRPr b="1" sz="1200">
              <a:solidFill>
                <a:srgbClr val="000000"/>
              </a:solidFill>
              <a:latin typeface="Arial"/>
              <a:ea typeface="Arial"/>
              <a:cs typeface="Arial"/>
              <a:sym typeface="Arial"/>
            </a:endParaRPr>
          </a:p>
          <a:p>
            <a:pPr indent="0" lvl="0" marL="0" rtl="0" algn="l">
              <a:spcBef>
                <a:spcPts val="36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40f1102d0_0_21"/>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a40f1102d0_0_21"/>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 Información de Paciente</a:t>
            </a:r>
            <a:endParaRPr b="1" sz="1200">
              <a:solidFill>
                <a:srgbClr val="365F9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mostrar información de un paciente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mostrará la información de un paciente haciendo la búsqueda por el número de expediente del paciente </a:t>
            </a:r>
            <a:endParaRPr b="1"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p:txBody>
      </p:sp>
      <p:sp>
        <p:nvSpPr>
          <p:cNvPr id="206" name="Google Shape;206;ga40f1102d0_0_21"/>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b="1" sz="1200">
              <a:solidFill>
                <a:srgbClr val="365F91"/>
              </a:solidFill>
              <a:latin typeface="Arial"/>
              <a:ea typeface="Arial"/>
              <a:cs typeface="Arial"/>
              <a:sym typeface="Arial"/>
            </a:endParaRPr>
          </a:p>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Modificación de Empleado</a:t>
            </a:r>
            <a:endParaRPr b="1" sz="1200">
              <a:solidFill>
                <a:srgbClr val="365F9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Dar de Baja un paciente</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dará de baja del sistema aun paciente, buscandolo por su número de expediente, en caso de no existir se dará una alerta, si las búsqueda fue exitosa se eliminará y enviará una alerta </a:t>
            </a:r>
            <a:endParaRPr>
              <a:solidFill>
                <a:srgbClr val="000000"/>
              </a:solidFill>
            </a:endParaRPr>
          </a:p>
          <a:p>
            <a:pPr indent="0" lvl="0" marL="0" rtl="0" algn="l">
              <a:spcBef>
                <a:spcPts val="36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a40f1102d0_0_0"/>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VE"/>
              <a:t>reglas del negocio</a:t>
            </a:r>
            <a:endParaRPr/>
          </a:p>
        </p:txBody>
      </p:sp>
      <p:sp>
        <p:nvSpPr>
          <p:cNvPr id="213" name="Google Shape;213;ga40f1102d0_0_0"/>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VE" sz="1600">
                <a:solidFill>
                  <a:srgbClr val="000000"/>
                </a:solidFill>
                <a:latin typeface="Arial"/>
                <a:ea typeface="Arial"/>
                <a:cs typeface="Arial"/>
                <a:sym typeface="Arial"/>
              </a:rPr>
              <a:t>una vez dados de alta los pacientes no podrán modificar su información</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s-VE" sz="1600">
                <a:solidFill>
                  <a:srgbClr val="000000"/>
                </a:solidFill>
                <a:latin typeface="Arial"/>
                <a:ea typeface="Arial"/>
                <a:cs typeface="Arial"/>
                <a:sym typeface="Arial"/>
              </a:rPr>
              <a:t>los pacientes tienen acceso a la información general(nombre, horario) de los empleados asignados a ellos</a:t>
            </a:r>
            <a:endParaRPr sz="1600">
              <a:solidFill>
                <a:srgbClr val="000000"/>
              </a:solidFill>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t/>
            </a:r>
            <a:endParaRPr sz="2200"/>
          </a:p>
        </p:txBody>
      </p:sp>
      <p:sp>
        <p:nvSpPr>
          <p:cNvPr id="214" name="Google Shape;214;ga40f1102d0_0_0"/>
          <p:cNvSpPr txBox="1"/>
          <p:nvPr>
            <p:ph idx="2" type="body"/>
          </p:nvPr>
        </p:nvSpPr>
        <p:spPr>
          <a:xfrm>
            <a:off x="6188192" y="1805378"/>
            <a:ext cx="5422500" cy="36330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VE" sz="1600">
                <a:solidFill>
                  <a:srgbClr val="00B050"/>
                </a:solidFill>
                <a:latin typeface="Arial"/>
                <a:ea typeface="Arial"/>
                <a:cs typeface="Arial"/>
                <a:sym typeface="Arial"/>
              </a:rPr>
              <a:t>l</a:t>
            </a:r>
            <a:r>
              <a:rPr lang="es-VE" sz="1600">
                <a:solidFill>
                  <a:srgbClr val="000000"/>
                </a:solidFill>
                <a:latin typeface="Arial"/>
                <a:ea typeface="Arial"/>
                <a:cs typeface="Arial"/>
                <a:sym typeface="Arial"/>
              </a:rPr>
              <a:t>os empleados solo pueden acceder a la información de sus pacientes asignados así como modificar sus datos</a:t>
            </a:r>
            <a:endParaRPr sz="1600">
              <a:solidFill>
                <a:srgbClr val="000000"/>
              </a:solidFill>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rPr lang="es-VE" sz="1600">
                <a:solidFill>
                  <a:srgbClr val="000000"/>
                </a:solidFill>
                <a:latin typeface="Arial"/>
                <a:ea typeface="Arial"/>
                <a:cs typeface="Arial"/>
                <a:sym typeface="Arial"/>
              </a:rPr>
              <a:t>el administrador puede dar de alta y de baja a cualquier pacientes/empleados así como modificar su información</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40f1102d0_1_22"/>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VE"/>
              <a:t>Interfaces de usuario</a:t>
            </a:r>
            <a:endParaRPr/>
          </a:p>
        </p:txBody>
      </p:sp>
      <p:sp>
        <p:nvSpPr>
          <p:cNvPr id="221" name="Google Shape;221;ga40f1102d0_1_22"/>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304800" lvl="0" marL="228600" rtl="0" algn="l">
              <a:lnSpc>
                <a:spcPct val="115000"/>
              </a:lnSpc>
              <a:spcBef>
                <a:spcPts val="0"/>
              </a:spcBef>
              <a:spcAft>
                <a:spcPts val="0"/>
              </a:spcAft>
              <a:buClr>
                <a:srgbClr val="000000"/>
              </a:buClr>
              <a:buSzPts val="1200"/>
              <a:buChar char="●"/>
            </a:pPr>
            <a:r>
              <a:rPr lang="es-VE" sz="1200">
                <a:solidFill>
                  <a:srgbClr val="000000"/>
                </a:solidFill>
                <a:latin typeface="Arial"/>
                <a:ea typeface="Arial"/>
                <a:cs typeface="Arial"/>
                <a:sym typeface="Arial"/>
              </a:rPr>
              <a:t>Usuario - Autenticación: Se muestra un par de cajas de texto en las que el usuario ha de introducir su nombre de usuario y contraseña para acceder a la parte privada de la aplicación. - Cerrar sesión: Se muestra un botón para que el usuario cierre su sesión. Cuando se pulsa se le redirige a la página de inicio.</a:t>
            </a:r>
            <a:endParaRPr sz="1200">
              <a:solidFill>
                <a:srgbClr val="000000"/>
              </a:solidFill>
              <a:latin typeface="Arial"/>
              <a:ea typeface="Arial"/>
              <a:cs typeface="Arial"/>
              <a:sym typeface="Arial"/>
            </a:endParaRPr>
          </a:p>
          <a:p>
            <a:pPr indent="-304800" lvl="0" marL="228600" rtl="0" algn="l">
              <a:lnSpc>
                <a:spcPct val="115000"/>
              </a:lnSpc>
              <a:spcBef>
                <a:spcPts val="1000"/>
              </a:spcBef>
              <a:spcAft>
                <a:spcPts val="1000"/>
              </a:spcAft>
              <a:buClr>
                <a:srgbClr val="000000"/>
              </a:buClr>
              <a:buSzPts val="1200"/>
              <a:buChar char="●"/>
            </a:pPr>
            <a:r>
              <a:rPr lang="es-VE" sz="1200">
                <a:solidFill>
                  <a:srgbClr val="000000"/>
                </a:solidFill>
                <a:latin typeface="Arial"/>
                <a:ea typeface="Arial"/>
                <a:cs typeface="Arial"/>
                <a:sym typeface="Arial"/>
              </a:rPr>
              <a:t>Empleado - información paciente: se mostrará una lista con los pacientes asignados, cuando se pulse sobre sus nombres mostrará una ventana con sus datos</a:t>
            </a:r>
            <a:endParaRPr sz="1200">
              <a:solidFill>
                <a:srgbClr val="000000"/>
              </a:solidFill>
              <a:latin typeface="Arial"/>
              <a:ea typeface="Arial"/>
              <a:cs typeface="Arial"/>
              <a:sym typeface="Arial"/>
            </a:endParaRPr>
          </a:p>
        </p:txBody>
      </p:sp>
      <p:sp>
        <p:nvSpPr>
          <p:cNvPr id="222" name="Google Shape;222;ga40f1102d0_1_22"/>
          <p:cNvSpPr txBox="1"/>
          <p:nvPr>
            <p:ph idx="2" type="body"/>
          </p:nvPr>
        </p:nvSpPr>
        <p:spPr>
          <a:xfrm>
            <a:off x="6188425" y="2228000"/>
            <a:ext cx="5422500" cy="4117800"/>
          </a:xfrm>
          <a:prstGeom prst="rect">
            <a:avLst/>
          </a:prstGeom>
        </p:spPr>
        <p:txBody>
          <a:bodyPr anchorCtr="0" anchor="ctr" bIns="45700" lIns="91425" spcFirstLastPara="1" rIns="91425" wrap="square" tIns="45700">
            <a:noAutofit/>
          </a:bodyPr>
          <a:lstStyle/>
          <a:p>
            <a:pPr indent="-304800" lvl="0" marL="228600" rtl="0" algn="l">
              <a:lnSpc>
                <a:spcPct val="115000"/>
              </a:lnSpc>
              <a:spcBef>
                <a:spcPts val="0"/>
              </a:spcBef>
              <a:spcAft>
                <a:spcPts val="0"/>
              </a:spcAft>
              <a:buClr>
                <a:srgbClr val="000000"/>
              </a:buClr>
              <a:buSzPts val="1200"/>
              <a:buChar char="●"/>
            </a:pPr>
            <a:r>
              <a:rPr lang="es-VE" sz="1200">
                <a:solidFill>
                  <a:srgbClr val="000000"/>
                </a:solidFill>
                <a:latin typeface="Arial"/>
                <a:ea typeface="Arial"/>
                <a:cs typeface="Arial"/>
                <a:sym typeface="Arial"/>
              </a:rPr>
              <a:t>administrador - Alta de Paciente/empleado: Se mostrará una ventana con un formulario a llenar con los datos del nuevo usuario . </a:t>
            </a:r>
            <a:endParaRPr sz="1200">
              <a:solidFill>
                <a:srgbClr val="000000"/>
              </a:solidFill>
              <a:latin typeface="Arial"/>
              <a:ea typeface="Arial"/>
              <a:cs typeface="Arial"/>
              <a:sym typeface="Arial"/>
            </a:endParaRPr>
          </a:p>
          <a:p>
            <a:pPr indent="0" lvl="0" marL="228600" rtl="0" algn="l">
              <a:lnSpc>
                <a:spcPct val="115000"/>
              </a:lnSpc>
              <a:spcBef>
                <a:spcPts val="1000"/>
              </a:spcBef>
              <a:spcAft>
                <a:spcPts val="0"/>
              </a:spcAft>
              <a:buClr>
                <a:schemeClr val="dk1"/>
              </a:buClr>
              <a:buSzPts val="1100"/>
              <a:buFont typeface="Arial"/>
              <a:buNone/>
            </a:pPr>
            <a:r>
              <a:rPr lang="es-VE" sz="1200">
                <a:solidFill>
                  <a:srgbClr val="000000"/>
                </a:solidFill>
                <a:latin typeface="Arial"/>
                <a:ea typeface="Arial"/>
                <a:cs typeface="Arial"/>
                <a:sym typeface="Arial"/>
              </a:rPr>
              <a:t>Baja de paciente/empleado: se mostrará un recuadro con la información general del usuario con dos botones, eliminar usuario o cancelar, en caso de dar en eliminar usuario saltara un aviso preguntando si está seguro de eliminar al usuario . </a:t>
            </a:r>
            <a:endParaRPr sz="1200">
              <a:solidFill>
                <a:srgbClr val="000000"/>
              </a:solidFill>
              <a:latin typeface="Arial"/>
              <a:ea typeface="Arial"/>
              <a:cs typeface="Arial"/>
              <a:sym typeface="Arial"/>
            </a:endParaRPr>
          </a:p>
          <a:p>
            <a:pPr indent="0" lvl="0" marL="228600" rtl="0" algn="l">
              <a:lnSpc>
                <a:spcPct val="115000"/>
              </a:lnSpc>
              <a:spcBef>
                <a:spcPts val="1000"/>
              </a:spcBef>
              <a:spcAft>
                <a:spcPts val="0"/>
              </a:spcAft>
              <a:buClr>
                <a:schemeClr val="dk1"/>
              </a:buClr>
              <a:buSzPts val="1100"/>
              <a:buFont typeface="Arial"/>
              <a:buNone/>
            </a:pPr>
            <a:r>
              <a:rPr lang="es-VE" sz="1200">
                <a:solidFill>
                  <a:srgbClr val="000000"/>
                </a:solidFill>
                <a:latin typeface="Arial"/>
                <a:ea typeface="Arial"/>
                <a:cs typeface="Arial"/>
                <a:sym typeface="Arial"/>
              </a:rPr>
              <a:t>Mostrar datos: se mostrarán dos listas, una de pacientes y otra de empleados, al pulsar sobre sus nombres se desplegará una ventana con su información</a:t>
            </a:r>
            <a:endParaRPr sz="1200">
              <a:solidFill>
                <a:srgbClr val="000000"/>
              </a:solidFill>
              <a:latin typeface="Arial"/>
              <a:ea typeface="Arial"/>
              <a:cs typeface="Arial"/>
              <a:sym typeface="Arial"/>
            </a:endParaRPr>
          </a:p>
          <a:p>
            <a:pPr indent="0" lvl="0" marL="228600" rtl="0" algn="l">
              <a:lnSpc>
                <a:spcPct val="115000"/>
              </a:lnSpc>
              <a:spcBef>
                <a:spcPts val="1000"/>
              </a:spcBef>
              <a:spcAft>
                <a:spcPts val="0"/>
              </a:spcAft>
              <a:buClr>
                <a:schemeClr val="dk1"/>
              </a:buClr>
              <a:buSzPts val="1100"/>
              <a:buFont typeface="Arial"/>
              <a:buNone/>
            </a:pPr>
            <a:r>
              <a:rPr lang="es-VE" sz="1200">
                <a:solidFill>
                  <a:srgbClr val="000000"/>
                </a:solidFill>
                <a:latin typeface="Arial"/>
                <a:ea typeface="Arial"/>
                <a:cs typeface="Arial"/>
                <a:sym typeface="Arial"/>
              </a:rPr>
              <a:t>Modificar datos usuario: Se muestra una ventana con todos los datos del usuario indicados por casillas marcadas con el nombre del dato en cuestión, hay un boton que dice modificar datos, al pulsarlo dará acceso a los datos del usuario para modificarlos, se muestra un botón de guardar cambios, al pulsar en el saltara un aviso preguntando si se está seguro de las modificaciones hechas</a:t>
            </a:r>
            <a:endParaRPr sz="1200">
              <a:solidFill>
                <a:srgbClr val="000000"/>
              </a:solidFill>
              <a:latin typeface="Arial"/>
              <a:ea typeface="Arial"/>
              <a:cs typeface="Arial"/>
              <a:sym typeface="Arial"/>
            </a:endParaRPr>
          </a:p>
          <a:p>
            <a:pPr indent="0" lvl="0" marL="0" rtl="0" algn="l">
              <a:spcBef>
                <a:spcPts val="1000"/>
              </a:spcBef>
              <a:spcAft>
                <a:spcPts val="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a40f1102d0_1_29"/>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a40f1102d0_1_29"/>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None/>
            </a:pPr>
            <a:r>
              <a:rPr b="1" lang="es-VE" sz="1600">
                <a:solidFill>
                  <a:srgbClr val="365F91"/>
                </a:solidFill>
                <a:latin typeface="Arial"/>
                <a:ea typeface="Arial"/>
                <a:cs typeface="Arial"/>
                <a:sym typeface="Arial"/>
              </a:rPr>
              <a:t>Interfaces de software</a:t>
            </a:r>
            <a:endParaRPr b="1" sz="1600">
              <a:solidFill>
                <a:srgbClr val="365F91"/>
              </a:solidFill>
              <a:latin typeface="Arial"/>
              <a:ea typeface="Arial"/>
              <a:cs typeface="Arial"/>
              <a:sym typeface="Arial"/>
            </a:endParaRPr>
          </a:p>
          <a:p>
            <a:pPr indent="0" lvl="0" marL="0" rtl="0" algn="l">
              <a:lnSpc>
                <a:spcPct val="115000"/>
              </a:lnSpc>
              <a:spcBef>
                <a:spcPts val="1400"/>
              </a:spcBef>
              <a:spcAft>
                <a:spcPts val="0"/>
              </a:spcAft>
              <a:buNone/>
            </a:pPr>
            <a:r>
              <a:rPr lang="es-VE" sz="1600">
                <a:solidFill>
                  <a:srgbClr val="000000"/>
                </a:solidFill>
                <a:latin typeface="Arial"/>
                <a:ea typeface="Arial"/>
                <a:cs typeface="Arial"/>
                <a:sym typeface="Arial"/>
              </a:rPr>
              <a:t>La aplicación funcionará en cualquier máquina con un navegador web y conexión a Internet.</a:t>
            </a:r>
            <a:endParaRPr sz="1600">
              <a:solidFill>
                <a:srgbClr val="000000"/>
              </a:solidFill>
              <a:latin typeface="Arial"/>
              <a:ea typeface="Arial"/>
              <a:cs typeface="Arial"/>
              <a:sym typeface="Arial"/>
            </a:endParaRPr>
          </a:p>
          <a:p>
            <a:pPr indent="0" lvl="0" marL="228600" rtl="0" algn="l">
              <a:spcBef>
                <a:spcPts val="1400"/>
              </a:spcBef>
              <a:spcAft>
                <a:spcPts val="0"/>
              </a:spcAft>
              <a:buNone/>
            </a:pPr>
            <a:r>
              <a:rPr b="1" lang="es-VE" sz="1600">
                <a:solidFill>
                  <a:srgbClr val="365F91"/>
                </a:solidFill>
                <a:latin typeface="Arial"/>
                <a:ea typeface="Arial"/>
                <a:cs typeface="Arial"/>
                <a:sym typeface="Arial"/>
              </a:rPr>
              <a:t>Interfaces de comunicación</a:t>
            </a:r>
            <a:endParaRPr b="1" sz="1600">
              <a:solidFill>
                <a:srgbClr val="365F91"/>
              </a:solidFill>
              <a:latin typeface="Arial"/>
              <a:ea typeface="Arial"/>
              <a:cs typeface="Arial"/>
              <a:sym typeface="Arial"/>
            </a:endParaRPr>
          </a:p>
          <a:p>
            <a:pPr indent="0" lvl="0" marL="0" rtl="0" algn="l">
              <a:lnSpc>
                <a:spcPct val="115000"/>
              </a:lnSpc>
              <a:spcBef>
                <a:spcPts val="1400"/>
              </a:spcBef>
              <a:spcAft>
                <a:spcPts val="1000"/>
              </a:spcAft>
              <a:buClr>
                <a:schemeClr val="dk1"/>
              </a:buClr>
              <a:buSzPts val="1100"/>
              <a:buFont typeface="Arial"/>
              <a:buNone/>
            </a:pPr>
            <a:r>
              <a:rPr lang="es-VE" sz="1600">
                <a:solidFill>
                  <a:srgbClr val="000000"/>
                </a:solidFill>
                <a:latin typeface="Arial"/>
                <a:ea typeface="Arial"/>
                <a:cs typeface="Arial"/>
                <a:sym typeface="Arial"/>
              </a:rPr>
              <a:t>Las comunicaciones se efectuarán siguiendo el protocolo HTTP mediante conexiones TCP/IP.</a:t>
            </a:r>
            <a:endParaRPr sz="1600">
              <a:solidFill>
                <a:srgbClr val="000000"/>
              </a:solidFill>
              <a:latin typeface="Arial"/>
              <a:ea typeface="Arial"/>
              <a:cs typeface="Arial"/>
              <a:sym typeface="Arial"/>
            </a:endParaRPr>
          </a:p>
        </p:txBody>
      </p:sp>
      <p:sp>
        <p:nvSpPr>
          <p:cNvPr id="230" name="Google Shape;230;ga40f1102d0_1_29"/>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None/>
            </a:pPr>
            <a:r>
              <a:rPr b="1" lang="es-VE" sz="1600">
                <a:solidFill>
                  <a:srgbClr val="365F91"/>
                </a:solidFill>
                <a:latin typeface="Arial"/>
                <a:ea typeface="Arial"/>
                <a:cs typeface="Arial"/>
                <a:sym typeface="Arial"/>
              </a:rPr>
              <a:t>Interfaces de hardware</a:t>
            </a:r>
            <a:endParaRPr b="1" sz="1600">
              <a:solidFill>
                <a:srgbClr val="365F91"/>
              </a:solidFill>
              <a:latin typeface="Arial"/>
              <a:ea typeface="Arial"/>
              <a:cs typeface="Arial"/>
              <a:sym typeface="Arial"/>
            </a:endParaRPr>
          </a:p>
          <a:p>
            <a:pPr indent="0" lvl="0" marL="0" rtl="0" algn="l">
              <a:lnSpc>
                <a:spcPct val="115000"/>
              </a:lnSpc>
              <a:spcBef>
                <a:spcPts val="1400"/>
              </a:spcBef>
              <a:spcAft>
                <a:spcPts val="1000"/>
              </a:spcAft>
              <a:buClr>
                <a:schemeClr val="dk1"/>
              </a:buClr>
              <a:buSzPts val="1100"/>
              <a:buFont typeface="Arial"/>
              <a:buNone/>
            </a:pPr>
            <a:r>
              <a:rPr lang="es-VE" sz="1600">
                <a:solidFill>
                  <a:srgbClr val="000000"/>
                </a:solidFill>
                <a:latin typeface="Arial"/>
                <a:ea typeface="Arial"/>
                <a:cs typeface="Arial"/>
                <a:sym typeface="Arial"/>
              </a:rPr>
              <a:t>Al tratarse de una aplicación web, se podrá visualizar sobre cualquier sistema operativo. La webapp es responsive para poder acceder a ella desde cualquier dispositivo</a:t>
            </a:r>
            <a:endParaRPr sz="2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a40f1102d0_1_36"/>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VE"/>
              <a:t>Requerimientos no funcionales</a:t>
            </a:r>
            <a:endParaRPr/>
          </a:p>
        </p:txBody>
      </p:sp>
      <p:sp>
        <p:nvSpPr>
          <p:cNvPr id="237" name="Google Shape;237;ga40f1102d0_1_36"/>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VE" sz="1700">
                <a:solidFill>
                  <a:srgbClr val="000000"/>
                </a:solidFill>
                <a:latin typeface="Arial"/>
                <a:ea typeface="Arial"/>
                <a:cs typeface="Arial"/>
                <a:sym typeface="Arial"/>
              </a:rPr>
              <a:t>Se han intentado cumplir los estándares de cualquier web con acceso seguro, creando un sistema de autenticación para que nadie pueda acceder a una zona de la web a la que no tiene permiso de acceso. El idioma elegido para la presentación de las páginas ha sido el castellano.</a:t>
            </a:r>
            <a:endParaRPr sz="2300">
              <a:solidFill>
                <a:srgbClr val="000000"/>
              </a:solidFill>
            </a:endParaRPr>
          </a:p>
        </p:txBody>
      </p:sp>
      <p:sp>
        <p:nvSpPr>
          <p:cNvPr id="238" name="Google Shape;238;ga40f1102d0_1_36"/>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VE" sz="1700">
                <a:solidFill>
                  <a:srgbClr val="000000"/>
                </a:solidFill>
                <a:latin typeface="Arial"/>
                <a:ea typeface="Arial"/>
                <a:cs typeface="Arial"/>
                <a:sym typeface="Arial"/>
              </a:rPr>
              <a:t>Al tratarse de una aplicación web no se requiere un hardware específico. El servidor que albergará la base de datos del sistema deberá permanecer conectado a Internet las 24 horas, puesto que este host será quien atienda las peticiones de lectura y escritura de los usuarios que accedan a la intranet.</a:t>
            </a:r>
            <a:endParaRPr sz="23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EFF"/>
              </a:buClr>
              <a:buSzPts val="2800"/>
              <a:buFont typeface="Gill Sans"/>
              <a:buNone/>
            </a:pPr>
            <a:r>
              <a:rPr lang="es-VE">
                <a:solidFill>
                  <a:srgbClr val="FFFEFF"/>
                </a:solidFill>
              </a:rPr>
              <a:t>INFORMACIÓN DEL PROYECTO</a:t>
            </a:r>
            <a:endParaRPr/>
          </a:p>
        </p:txBody>
      </p:sp>
      <p:graphicFrame>
        <p:nvGraphicFramePr>
          <p:cNvPr id="119" name="Google Shape;119;p4"/>
          <p:cNvGraphicFramePr/>
          <p:nvPr/>
        </p:nvGraphicFramePr>
        <p:xfrm>
          <a:off x="653097" y="2181225"/>
          <a:ext cx="3000000" cy="3000000"/>
        </p:xfrm>
        <a:graphic>
          <a:graphicData uri="http://schemas.openxmlformats.org/drawingml/2006/table">
            <a:tbl>
              <a:tblPr>
                <a:noFill/>
                <a:tableStyleId>{F623F621-5DD5-4DE8-9BD7-804EED9A417D}</a:tableStyleId>
              </a:tblPr>
              <a:tblGrid>
                <a:gridCol w="4002100"/>
                <a:gridCol w="6883700"/>
              </a:tblGrid>
              <a:tr h="459775">
                <a:tc>
                  <a:txBody>
                    <a:bodyPr/>
                    <a:lstStyle/>
                    <a:p>
                      <a:pPr indent="0" lvl="0" marL="0" marR="0" rtl="0" algn="l">
                        <a:lnSpc>
                          <a:spcPct val="115000"/>
                        </a:lnSpc>
                        <a:spcBef>
                          <a:spcPts val="0"/>
                        </a:spcBef>
                        <a:spcAft>
                          <a:spcPts val="0"/>
                        </a:spcAft>
                        <a:buNone/>
                      </a:pPr>
                      <a:r>
                        <a:rPr lang="es-VE" sz="2400" u="none" cap="none" strike="noStrike"/>
                        <a:t>Empresa / Organización</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Equipo # 5</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Proyecto</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WebApp Sector Salud</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Fecha de preparación</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19/10/2020</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Cliente</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Secretaria de Salud Tlaxcala</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Patrocinador principal</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Denisse Cervantes Gaspar</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Product Owner</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Francisco Cervantes Gaspar </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ScrumMaster</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Germán Alejandro Jiménez   Abasolo</a:t>
                      </a:r>
                      <a:endParaRPr sz="2400" u="none" cap="none" strike="noStrike">
                        <a:latin typeface="Arial"/>
                        <a:ea typeface="Arial"/>
                        <a:cs typeface="Arial"/>
                        <a:sym typeface="Arial"/>
                      </a:endParaRPr>
                    </a:p>
                  </a:txBody>
                  <a:tcPr marT="0" marB="0" marR="132625" marL="132625"/>
                </a:tc>
              </a:tr>
              <a:tr h="459775">
                <a:tc>
                  <a:txBody>
                    <a:bodyPr/>
                    <a:lstStyle/>
                    <a:p>
                      <a:pPr indent="0" lvl="0" marL="0" marR="0" rtl="0" algn="l">
                        <a:lnSpc>
                          <a:spcPct val="115000"/>
                        </a:lnSpc>
                        <a:spcBef>
                          <a:spcPts val="0"/>
                        </a:spcBef>
                        <a:spcAft>
                          <a:spcPts val="0"/>
                        </a:spcAft>
                        <a:buNone/>
                      </a:pPr>
                      <a:r>
                        <a:rPr lang="es-VE" sz="2400" u="none" cap="none" strike="noStrike"/>
                        <a:t>Manager</a:t>
                      </a:r>
                      <a:endParaRPr sz="2400" u="none" cap="none" strike="noStrike">
                        <a:latin typeface="Arial"/>
                        <a:ea typeface="Arial"/>
                        <a:cs typeface="Arial"/>
                        <a:sym typeface="Arial"/>
                      </a:endParaRPr>
                    </a:p>
                  </a:txBody>
                  <a:tcPr marT="0" marB="0" marR="132625" marL="132625"/>
                </a:tc>
                <a:tc>
                  <a:txBody>
                    <a:bodyPr/>
                    <a:lstStyle/>
                    <a:p>
                      <a:pPr indent="0" lvl="0" marL="0" marR="0" rtl="0" algn="l">
                        <a:lnSpc>
                          <a:spcPct val="115000"/>
                        </a:lnSpc>
                        <a:spcBef>
                          <a:spcPts val="0"/>
                        </a:spcBef>
                        <a:spcAft>
                          <a:spcPts val="0"/>
                        </a:spcAft>
                        <a:buNone/>
                      </a:pPr>
                      <a:r>
                        <a:rPr lang="es-VE" sz="2400" u="none" cap="none" strike="noStrike"/>
                        <a:t>Edgar Escalona Escalona</a:t>
                      </a:r>
                      <a:endParaRPr sz="2400" u="none" cap="none" strike="noStrike">
                        <a:latin typeface="Arial"/>
                        <a:ea typeface="Arial"/>
                        <a:cs typeface="Arial"/>
                        <a:sym typeface="Arial"/>
                      </a:endParaRPr>
                    </a:p>
                  </a:txBody>
                  <a:tcPr marT="0" marB="0" marR="132625" marL="1326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EFF"/>
              </a:buClr>
              <a:buSzPts val="2800"/>
              <a:buFont typeface="Gill Sans"/>
              <a:buNone/>
            </a:pPr>
            <a:r>
              <a:rPr lang="es-VE">
                <a:solidFill>
                  <a:srgbClr val="FFFEFF"/>
                </a:solidFill>
              </a:rPr>
              <a:t>APROBACIONES</a:t>
            </a:r>
            <a:endParaRPr/>
          </a:p>
        </p:txBody>
      </p:sp>
      <p:graphicFrame>
        <p:nvGraphicFramePr>
          <p:cNvPr id="129" name="Google Shape;129;p5"/>
          <p:cNvGraphicFramePr/>
          <p:nvPr/>
        </p:nvGraphicFramePr>
        <p:xfrm>
          <a:off x="581025" y="2340852"/>
          <a:ext cx="3000000" cy="3000000"/>
        </p:xfrm>
        <a:graphic>
          <a:graphicData uri="http://schemas.openxmlformats.org/drawingml/2006/table">
            <a:tbl>
              <a:tblPr bandRow="1" firstRow="1">
                <a:noFill/>
                <a:tableStyleId>{3FE8A850-A42B-466E-9AE1-67FFD33DA2A1}</a:tableStyleId>
              </a:tblPr>
              <a:tblGrid>
                <a:gridCol w="2766825"/>
                <a:gridCol w="2423325"/>
                <a:gridCol w="2571000"/>
                <a:gridCol w="1292750"/>
                <a:gridCol w="1976050"/>
              </a:tblGrid>
              <a:tr h="263625">
                <a:tc>
                  <a:txBody>
                    <a:bodyPr/>
                    <a:lstStyle/>
                    <a:p>
                      <a:pPr indent="0" lvl="0" marL="0" marR="0" rtl="0" algn="ctr">
                        <a:lnSpc>
                          <a:spcPct val="115000"/>
                        </a:lnSpc>
                        <a:spcBef>
                          <a:spcPts val="0"/>
                        </a:spcBef>
                        <a:spcAft>
                          <a:spcPts val="0"/>
                        </a:spcAft>
                        <a:buNone/>
                      </a:pPr>
                      <a:r>
                        <a:rPr lang="es-VE" sz="1300" u="none" cap="none" strike="noStrike"/>
                        <a:t>Nombre y Apellido</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Cargo</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Departamento u Organización</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Fecha</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Firma</a:t>
                      </a:r>
                      <a:endParaRPr sz="1600" u="none" cap="none" strike="noStrike">
                        <a:latin typeface="Arial"/>
                        <a:ea typeface="Arial"/>
                        <a:cs typeface="Arial"/>
                        <a:sym typeface="Arial"/>
                      </a:endParaRPr>
                    </a:p>
                  </a:txBody>
                  <a:tcPr marT="0" marB="0" marR="89200" marL="89200"/>
                </a:tc>
              </a:tr>
              <a:tr h="715175">
                <a:tc>
                  <a:txBody>
                    <a:bodyPr/>
                    <a:lstStyle/>
                    <a:p>
                      <a:pPr indent="0" lvl="0" marL="0" marR="0" rtl="0" algn="l">
                        <a:lnSpc>
                          <a:spcPct val="115000"/>
                        </a:lnSpc>
                        <a:spcBef>
                          <a:spcPts val="0"/>
                        </a:spcBef>
                        <a:spcAft>
                          <a:spcPts val="0"/>
                        </a:spcAft>
                        <a:buNone/>
                      </a:pPr>
                      <a:r>
                        <a:rPr lang="es-VE" sz="1600" u="none" cap="none" strike="noStrike"/>
                        <a:t>Denisse Cervantes Gaspar</a:t>
                      </a:r>
                      <a:endParaRPr sz="1600" u="none" cap="none" strike="noStrike"/>
                    </a:p>
                    <a:p>
                      <a:pPr indent="0" lvl="0" marL="0" marR="0" rtl="0" algn="ctr">
                        <a:lnSpc>
                          <a:spcPct val="115000"/>
                        </a:lnSpc>
                        <a:spcBef>
                          <a:spcPts val="100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l">
                        <a:lnSpc>
                          <a:spcPct val="115000"/>
                        </a:lnSpc>
                        <a:spcBef>
                          <a:spcPts val="0"/>
                        </a:spcBef>
                        <a:spcAft>
                          <a:spcPts val="0"/>
                        </a:spcAft>
                        <a:buNone/>
                      </a:pPr>
                      <a:r>
                        <a:rPr lang="es-VE" sz="1600" u="none" cap="none" strike="noStrike"/>
                        <a:t>StackHolders</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r>
              <a:tr h="715175">
                <a:tc>
                  <a:txBody>
                    <a:bodyPr/>
                    <a:lstStyle/>
                    <a:p>
                      <a:pPr indent="0" lvl="0" marL="0" marR="0" rtl="0" algn="l">
                        <a:lnSpc>
                          <a:spcPct val="115000"/>
                        </a:lnSpc>
                        <a:spcBef>
                          <a:spcPts val="0"/>
                        </a:spcBef>
                        <a:spcAft>
                          <a:spcPts val="0"/>
                        </a:spcAft>
                        <a:buNone/>
                      </a:pPr>
                      <a:r>
                        <a:rPr lang="es-VE" sz="1600" u="none" cap="none" strike="noStrike"/>
                        <a:t>Edgar Escalona Escalona</a:t>
                      </a:r>
                      <a:endParaRPr sz="1600" u="none" cap="none" strike="noStrike"/>
                    </a:p>
                    <a:p>
                      <a:pPr indent="0" lvl="0" marL="0" marR="0" rtl="0" algn="ctr">
                        <a:lnSpc>
                          <a:spcPct val="115000"/>
                        </a:lnSpc>
                        <a:spcBef>
                          <a:spcPts val="100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l">
                        <a:lnSpc>
                          <a:spcPct val="115000"/>
                        </a:lnSpc>
                        <a:spcBef>
                          <a:spcPts val="0"/>
                        </a:spcBef>
                        <a:spcAft>
                          <a:spcPts val="0"/>
                        </a:spcAft>
                        <a:buNone/>
                      </a:pPr>
                      <a:r>
                        <a:rPr lang="es-VE" sz="1600" u="none" cap="none" strike="noStrike"/>
                        <a:t>Manager</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r>
              <a:tr h="996750">
                <a:tc>
                  <a:txBody>
                    <a:bodyPr/>
                    <a:lstStyle/>
                    <a:p>
                      <a:pPr indent="0" lvl="0" marL="0" marR="0" rtl="0" algn="l">
                        <a:lnSpc>
                          <a:spcPct val="115000"/>
                        </a:lnSpc>
                        <a:spcBef>
                          <a:spcPts val="0"/>
                        </a:spcBef>
                        <a:spcAft>
                          <a:spcPts val="0"/>
                        </a:spcAft>
                        <a:buNone/>
                      </a:pPr>
                      <a:r>
                        <a:rPr lang="es-VE" sz="1600" u="none" cap="none" strike="noStrike"/>
                        <a:t>Germán Alejandro Jiménez   Abasolo</a:t>
                      </a:r>
                      <a:endParaRPr sz="1600" u="none" cap="none" strike="noStrike"/>
                    </a:p>
                    <a:p>
                      <a:pPr indent="0" lvl="0" marL="0" marR="0" rtl="0" algn="ctr">
                        <a:lnSpc>
                          <a:spcPct val="115000"/>
                        </a:lnSpc>
                        <a:spcBef>
                          <a:spcPts val="100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l">
                        <a:lnSpc>
                          <a:spcPct val="115000"/>
                        </a:lnSpc>
                        <a:spcBef>
                          <a:spcPts val="0"/>
                        </a:spcBef>
                        <a:spcAft>
                          <a:spcPts val="0"/>
                        </a:spcAft>
                        <a:buNone/>
                      </a:pPr>
                      <a:r>
                        <a:rPr lang="es-VE" sz="1600" u="none" cap="none" strike="noStrike"/>
                        <a:t>ScrumMaster</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r>
              <a:tr h="668250">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p>
                    <a:p>
                      <a:pPr indent="0" lvl="0" marL="0" marR="0" rtl="0" algn="ctr">
                        <a:lnSpc>
                          <a:spcPct val="115000"/>
                        </a:lnSpc>
                        <a:spcBef>
                          <a:spcPts val="100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c>
                  <a:txBody>
                    <a:bodyPr/>
                    <a:lstStyle/>
                    <a:p>
                      <a:pPr indent="0" lvl="0" marL="0" marR="0" rtl="0" algn="ctr">
                        <a:lnSpc>
                          <a:spcPct val="115000"/>
                        </a:lnSpc>
                        <a:spcBef>
                          <a:spcPts val="0"/>
                        </a:spcBef>
                        <a:spcAft>
                          <a:spcPts val="0"/>
                        </a:spcAft>
                        <a:buNone/>
                      </a:pPr>
                      <a:r>
                        <a:rPr lang="es-VE" sz="1300" u="none" cap="none" strike="noStrike"/>
                        <a:t> </a:t>
                      </a:r>
                      <a:endParaRPr sz="1600" u="none" cap="none" strike="noStrike">
                        <a:latin typeface="Arial"/>
                        <a:ea typeface="Arial"/>
                        <a:cs typeface="Arial"/>
                        <a:sym typeface="Arial"/>
                      </a:endParaRPr>
                    </a:p>
                  </a:txBody>
                  <a:tcPr marT="0" marB="0" marR="89200" marL="892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VE"/>
              <a:t>PROPÓSITO</a:t>
            </a:r>
            <a:endParaRPr/>
          </a:p>
        </p:txBody>
      </p:sp>
      <p:sp>
        <p:nvSpPr>
          <p:cNvPr id="135" name="Google Shape;135;p6"/>
          <p:cNvSpPr txBox="1"/>
          <p:nvPr>
            <p:ph idx="1" type="body"/>
          </p:nvPr>
        </p:nvSpPr>
        <p:spPr>
          <a:xfrm>
            <a:off x="581193" y="2011681"/>
            <a:ext cx="11029616" cy="3849370"/>
          </a:xfrm>
          <a:prstGeom prst="rect">
            <a:avLst/>
          </a:prstGeom>
          <a:noFill/>
          <a:ln>
            <a:noFill/>
          </a:ln>
        </p:spPr>
        <p:txBody>
          <a:bodyPr anchorCtr="0" anchor="ctr" bIns="45700" lIns="91425" spcFirstLastPara="1" rIns="91425" wrap="square" tIns="45700">
            <a:normAutofit/>
          </a:bodyPr>
          <a:lstStyle/>
          <a:p>
            <a:pPr indent="-105156" lvl="0" marL="306000" rtl="0" algn="just">
              <a:lnSpc>
                <a:spcPct val="115000"/>
              </a:lnSpc>
              <a:spcBef>
                <a:spcPts val="0"/>
              </a:spcBef>
              <a:spcAft>
                <a:spcPts val="0"/>
              </a:spcAft>
              <a:buSzPts val="1656"/>
              <a:buChar char="◼"/>
            </a:pPr>
            <a:r>
              <a:rPr lang="es-VE" sz="1800">
                <a:solidFill>
                  <a:schemeClr val="dk1"/>
                </a:solidFill>
                <a:latin typeface="Arial"/>
                <a:ea typeface="Arial"/>
                <a:cs typeface="Arial"/>
                <a:sym typeface="Arial"/>
              </a:rPr>
              <a:t>WebApp Sector Salud versión 1.0 </a:t>
            </a:r>
            <a:endParaRPr sz="1800">
              <a:solidFill>
                <a:schemeClr val="dk1"/>
              </a:solidFill>
              <a:latin typeface="Arial"/>
              <a:ea typeface="Arial"/>
              <a:cs typeface="Arial"/>
              <a:sym typeface="Arial"/>
            </a:endParaRPr>
          </a:p>
          <a:p>
            <a:pPr indent="0" lvl="0" marL="304730" rtl="0" algn="just">
              <a:lnSpc>
                <a:spcPct val="115000"/>
              </a:lnSpc>
              <a:spcBef>
                <a:spcPts val="1360"/>
              </a:spcBef>
              <a:spcAft>
                <a:spcPts val="0"/>
              </a:spcAft>
              <a:buSzPts val="1656"/>
              <a:buNone/>
            </a:pPr>
            <a:r>
              <a:rPr lang="es-VE" sz="1800">
                <a:solidFill>
                  <a:schemeClr val="dk1"/>
                </a:solidFill>
                <a:latin typeface="Arial"/>
                <a:ea typeface="Arial"/>
                <a:cs typeface="Arial"/>
                <a:sym typeface="Arial"/>
              </a:rPr>
              <a:t>Los componentes de esta aplicación web se dividen en dos: la parte del backend y la parte del frontend.</a:t>
            </a:r>
            <a:endParaRPr sz="1800">
              <a:solidFill>
                <a:schemeClr val="dk1"/>
              </a:solidFill>
              <a:latin typeface="Arial"/>
              <a:ea typeface="Arial"/>
              <a:cs typeface="Arial"/>
              <a:sym typeface="Arial"/>
            </a:endParaRPr>
          </a:p>
          <a:p>
            <a:pPr indent="0" lvl="0" marL="304730" rtl="0" algn="just">
              <a:lnSpc>
                <a:spcPct val="115000"/>
              </a:lnSpc>
              <a:spcBef>
                <a:spcPts val="1360"/>
              </a:spcBef>
              <a:spcAft>
                <a:spcPts val="0"/>
              </a:spcAft>
              <a:buSzPts val="1656"/>
              <a:buNone/>
            </a:pPr>
            <a:r>
              <a:rPr lang="es-VE" sz="1800">
                <a:solidFill>
                  <a:schemeClr val="dk1"/>
                </a:solidFill>
                <a:latin typeface="Arial"/>
                <a:ea typeface="Arial"/>
                <a:cs typeface="Arial"/>
                <a:sym typeface="Arial"/>
              </a:rPr>
              <a:t>En la parte de backend encontraremos la base de datos del sistema, en la cual se puedan acceder a la información de los pacientes, grupos, empleados, modificar información de empleados, grupos, pacientes, eliminar empleados, grupos, paciente y dar de alta.</a:t>
            </a:r>
            <a:endParaRPr sz="1800">
              <a:solidFill>
                <a:schemeClr val="dk1"/>
              </a:solidFill>
              <a:latin typeface="Arial"/>
              <a:ea typeface="Arial"/>
              <a:cs typeface="Arial"/>
              <a:sym typeface="Arial"/>
            </a:endParaRPr>
          </a:p>
          <a:p>
            <a:pPr indent="0" lvl="0" marL="304730" rtl="0" algn="just">
              <a:lnSpc>
                <a:spcPct val="115000"/>
              </a:lnSpc>
              <a:spcBef>
                <a:spcPts val="1360"/>
              </a:spcBef>
              <a:spcAft>
                <a:spcPts val="0"/>
              </a:spcAft>
              <a:buSzPts val="1656"/>
              <a:buNone/>
            </a:pPr>
            <a:r>
              <a:rPr lang="es-VE" sz="1800">
                <a:solidFill>
                  <a:schemeClr val="dk1"/>
                </a:solidFill>
                <a:latin typeface="Arial"/>
                <a:ea typeface="Arial"/>
                <a:cs typeface="Arial"/>
                <a:sym typeface="Arial"/>
              </a:rPr>
              <a:t>En la parte del frontend son las vistas que tendrán nuestros usuarios, en la cual podrán realizar todas las acciones del frontend de una manera amigable y fácil de usar, así como una página de inicio de sesión  </a:t>
            </a:r>
            <a:endParaRPr sz="1800">
              <a:solidFill>
                <a:schemeClr val="dk1"/>
              </a:solidFill>
              <a:latin typeface="Arial"/>
              <a:ea typeface="Arial"/>
              <a:cs typeface="Arial"/>
              <a:sym typeface="Arial"/>
            </a:endParaRPr>
          </a:p>
          <a:p>
            <a:pPr indent="-200844" lvl="0" marL="306000" rtl="0" algn="l">
              <a:spcBef>
                <a:spcPts val="1360"/>
              </a:spcBef>
              <a:spcAft>
                <a:spcPts val="0"/>
              </a:spcAft>
              <a:buSzPts val="165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Números digitales" id="142" name="Google Shape;142;p7"/>
          <p:cNvPicPr preferRelativeResize="0"/>
          <p:nvPr/>
        </p:nvPicPr>
        <p:blipFill rotWithShape="1">
          <a:blip r:embed="rId3">
            <a:alphaModFix/>
          </a:blip>
          <a:srcRect b="12710" l="0" r="9091" t="10681"/>
          <a:stretch/>
        </p:blipFill>
        <p:spPr>
          <a:xfrm>
            <a:off x="20" y="10"/>
            <a:ext cx="12191980" cy="6857990"/>
          </a:xfrm>
          <a:prstGeom prst="rect">
            <a:avLst/>
          </a:prstGeom>
          <a:noFill/>
          <a:ln>
            <a:noFill/>
          </a:ln>
        </p:spPr>
      </p:pic>
      <p:grpSp>
        <p:nvGrpSpPr>
          <p:cNvPr id="143" name="Google Shape;143;p7"/>
          <p:cNvGrpSpPr/>
          <p:nvPr/>
        </p:nvGrpSpPr>
        <p:grpSpPr>
          <a:xfrm>
            <a:off x="438067" y="457200"/>
            <a:ext cx="7507083" cy="5935132"/>
            <a:chOff x="438067" y="457200"/>
            <a:chExt cx="7507083" cy="5935132"/>
          </a:xfrm>
        </p:grpSpPr>
        <p:sp>
          <p:nvSpPr>
            <p:cNvPr id="144" name="Google Shape;144;p7"/>
            <p:cNvSpPr/>
            <p:nvPr/>
          </p:nvSpPr>
          <p:spPr>
            <a:xfrm>
              <a:off x="438067" y="618067"/>
              <a:ext cx="7503665" cy="5774265"/>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438068"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txBox="1"/>
          <p:nvPr>
            <p:ph type="title"/>
          </p:nvPr>
        </p:nvSpPr>
        <p:spPr>
          <a:xfrm>
            <a:off x="584200" y="1006956"/>
            <a:ext cx="7213600" cy="112187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Gill Sans"/>
              <a:buNone/>
            </a:pPr>
            <a:r>
              <a:rPr lang="es-VE"/>
              <a:t>ALCANCE DEL PRODUCTO/ SOFTWARE</a:t>
            </a:r>
            <a:endParaRPr/>
          </a:p>
        </p:txBody>
      </p:sp>
      <p:grpSp>
        <p:nvGrpSpPr>
          <p:cNvPr id="148" name="Google Shape;148;p7"/>
          <p:cNvGrpSpPr/>
          <p:nvPr/>
        </p:nvGrpSpPr>
        <p:grpSpPr>
          <a:xfrm>
            <a:off x="-3309003" y="1579857"/>
            <a:ext cx="10835533" cy="4800732"/>
            <a:chOff x="-4028574" y="-618397"/>
            <a:chExt cx="10835533" cy="4800732"/>
          </a:xfrm>
        </p:grpSpPr>
        <p:sp>
          <p:nvSpPr>
            <p:cNvPr id="149" name="Google Shape;149;p7"/>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txBox="1"/>
            <p:nvPr/>
          </p:nvSpPr>
          <p:spPr>
            <a:xfrm>
              <a:off x="496568" y="356393"/>
              <a:ext cx="6310391" cy="712787"/>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dk1"/>
                </a:buClr>
                <a:buSzPts val="3500"/>
                <a:buFont typeface="Gill Sans"/>
                <a:buNone/>
              </a:pPr>
              <a:r>
                <a:rPr lang="es-VE" sz="3500">
                  <a:solidFill>
                    <a:schemeClr val="dk1"/>
                  </a:solidFill>
                  <a:latin typeface="Gill Sans"/>
                  <a:ea typeface="Gill Sans"/>
                  <a:cs typeface="Gill Sans"/>
                  <a:sym typeface="Gill Sans"/>
                </a:rPr>
                <a:t>Propósito</a:t>
              </a:r>
              <a:r>
                <a:rPr lang="es-VE" sz="3500">
                  <a:solidFill>
                    <a:schemeClr val="lt1"/>
                  </a:solidFill>
                  <a:latin typeface="Gill Sans"/>
                  <a:ea typeface="Gill Sans"/>
                  <a:cs typeface="Gill Sans"/>
                  <a:sym typeface="Gill Sans"/>
                </a:rPr>
                <a:t>	</a:t>
              </a:r>
              <a:endParaRPr/>
            </a:p>
          </p:txBody>
        </p:sp>
        <p:sp>
          <p:nvSpPr>
            <p:cNvPr id="152" name="Google Shape;152;p7"/>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txBox="1"/>
            <p:nvPr/>
          </p:nvSpPr>
          <p:spPr>
            <a:xfrm>
              <a:off x="755666" y="1425575"/>
              <a:ext cx="6051292" cy="712787"/>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dk1"/>
                </a:buClr>
                <a:buSzPts val="3500"/>
                <a:buFont typeface="Gill Sans"/>
                <a:buNone/>
              </a:pPr>
              <a:r>
                <a:rPr lang="es-VE" sz="3500">
                  <a:solidFill>
                    <a:schemeClr val="dk1"/>
                  </a:solidFill>
                  <a:latin typeface="Gill Sans"/>
                  <a:ea typeface="Gill Sans"/>
                  <a:cs typeface="Gill Sans"/>
                  <a:sym typeface="Gill Sans"/>
                </a:rPr>
                <a:t>Beneficios</a:t>
              </a:r>
              <a:endParaRPr/>
            </a:p>
          </p:txBody>
        </p:sp>
        <p:sp>
          <p:nvSpPr>
            <p:cNvPr id="155" name="Google Shape;155;p7"/>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txBox="1"/>
            <p:nvPr/>
          </p:nvSpPr>
          <p:spPr>
            <a:xfrm>
              <a:off x="496568" y="2494756"/>
              <a:ext cx="6310391" cy="712787"/>
            </a:xfrm>
            <a:prstGeom prst="rect">
              <a:avLst/>
            </a:prstGeom>
            <a:noFill/>
            <a:ln>
              <a:noFill/>
            </a:ln>
          </p:spPr>
          <p:txBody>
            <a:bodyPr anchorCtr="0" anchor="ctr" bIns="88900" lIns="565775" spcFirstLastPara="1" rIns="88900" wrap="square" tIns="88900">
              <a:noAutofit/>
            </a:bodyPr>
            <a:lstStyle/>
            <a:p>
              <a:pPr indent="0" lvl="0" marL="0" marR="0" rtl="0" algn="l">
                <a:lnSpc>
                  <a:spcPct val="100000"/>
                </a:lnSpc>
                <a:spcBef>
                  <a:spcPts val="0"/>
                </a:spcBef>
                <a:spcAft>
                  <a:spcPts val="0"/>
                </a:spcAft>
                <a:buClr>
                  <a:schemeClr val="dk1"/>
                </a:buClr>
                <a:buSzPts val="3500"/>
                <a:buFont typeface="Gill Sans"/>
                <a:buNone/>
              </a:pPr>
              <a:r>
                <a:rPr lang="es-VE" sz="3500">
                  <a:solidFill>
                    <a:schemeClr val="dk1"/>
                  </a:solidFill>
                  <a:latin typeface="Gill Sans"/>
                  <a:ea typeface="Gill Sans"/>
                  <a:cs typeface="Gill Sans"/>
                  <a:sym typeface="Gill Sans"/>
                </a:rPr>
                <a:t>Metas</a:t>
              </a:r>
              <a:endParaRPr/>
            </a:p>
          </p:txBody>
        </p:sp>
        <p:sp>
          <p:nvSpPr>
            <p:cNvPr id="158" name="Google Shape;158;p7"/>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s-VE"/>
              <a:t>FUNCIONALIDADES DEL PRODUCTO</a:t>
            </a:r>
            <a:endParaRPr/>
          </a:p>
        </p:txBody>
      </p:sp>
      <p:sp>
        <p:nvSpPr>
          <p:cNvPr id="164" name="Google Shape;164;p8"/>
          <p:cNvSpPr txBox="1"/>
          <p:nvPr>
            <p:ph idx="1" type="body"/>
          </p:nvPr>
        </p:nvSpPr>
        <p:spPr>
          <a:xfrm>
            <a:off x="581193" y="2228003"/>
            <a:ext cx="5422390" cy="4345075"/>
          </a:xfrm>
          <a:prstGeom prst="rect">
            <a:avLst/>
          </a:prstGeom>
          <a:noFill/>
          <a:ln>
            <a:noFill/>
          </a:ln>
        </p:spPr>
        <p:txBody>
          <a:bodyPr anchorCtr="0" anchor="ctr" bIns="45700" lIns="91425" spcFirstLastPara="1" rIns="91425" wrap="square" tIns="45700">
            <a:normAutofit/>
          </a:bodyPr>
          <a:lstStyle/>
          <a:p>
            <a:pPr indent="0" lvl="0" marL="304730" rtl="0" algn="l">
              <a:lnSpc>
                <a:spcPct val="95000"/>
              </a:lnSpc>
              <a:spcBef>
                <a:spcPts val="0"/>
              </a:spcBef>
              <a:spcAft>
                <a:spcPts val="0"/>
              </a:spcAft>
              <a:buSzPts val="1159"/>
              <a:buNone/>
            </a:pPr>
            <a:r>
              <a:rPr lang="es-VE" sz="1260">
                <a:solidFill>
                  <a:schemeClr val="dk1"/>
                </a:solidFill>
                <a:latin typeface="Arial"/>
                <a:ea typeface="Arial"/>
                <a:cs typeface="Arial"/>
                <a:sym typeface="Arial"/>
              </a:rPr>
              <a:t>Paciente </a:t>
            </a:r>
            <a:endParaRPr sz="1260">
              <a:solidFill>
                <a:schemeClr val="dk1"/>
              </a:solidFill>
              <a:latin typeface="Arial"/>
              <a:ea typeface="Arial"/>
              <a:cs typeface="Arial"/>
              <a:sym typeface="Arial"/>
            </a:endParaRPr>
          </a:p>
          <a:p>
            <a:pPr indent="-285749" lvl="0" marL="590480" rtl="0" algn="l">
              <a:lnSpc>
                <a:spcPct val="100000"/>
              </a:lnSpc>
              <a:spcBef>
                <a:spcPts val="1252"/>
              </a:spcBef>
              <a:spcAft>
                <a:spcPts val="0"/>
              </a:spcAft>
              <a:buSzPts val="1159"/>
              <a:buChar char="◼"/>
            </a:pPr>
            <a:r>
              <a:rPr lang="es-VE" sz="1260">
                <a:solidFill>
                  <a:schemeClr val="dk1"/>
                </a:solidFill>
                <a:latin typeface="Arial"/>
                <a:ea typeface="Arial"/>
                <a:cs typeface="Arial"/>
                <a:sym typeface="Arial"/>
              </a:rPr>
              <a:t>Inicio de sesión paciente </a:t>
            </a:r>
            <a:endParaRPr sz="1260">
              <a:solidFill>
                <a:schemeClr val="dk1"/>
              </a:solidFill>
              <a:latin typeface="Arial"/>
              <a:ea typeface="Arial"/>
              <a:cs typeface="Arial"/>
              <a:sym typeface="Arial"/>
            </a:endParaRPr>
          </a:p>
          <a:p>
            <a:pPr indent="-285749" lvl="0" marL="590480" rtl="0" algn="l">
              <a:lnSpc>
                <a:spcPct val="100000"/>
              </a:lnSpc>
              <a:spcBef>
                <a:spcPts val="1252"/>
              </a:spcBef>
              <a:spcAft>
                <a:spcPts val="0"/>
              </a:spcAft>
              <a:buSzPts val="1159"/>
              <a:buChar char="◼"/>
            </a:pPr>
            <a:r>
              <a:rPr lang="es-VE" sz="1260">
                <a:solidFill>
                  <a:schemeClr val="dk1"/>
                </a:solidFill>
                <a:latin typeface="Arial"/>
                <a:ea typeface="Arial"/>
                <a:cs typeface="Arial"/>
                <a:sym typeface="Arial"/>
              </a:rPr>
              <a:t>Información de paciente</a:t>
            </a:r>
            <a:endParaRPr sz="1260">
              <a:solidFill>
                <a:schemeClr val="dk1"/>
              </a:solidFill>
              <a:latin typeface="Arial"/>
              <a:ea typeface="Arial"/>
              <a:cs typeface="Arial"/>
              <a:sym typeface="Arial"/>
            </a:endParaRPr>
          </a:p>
          <a:p>
            <a:pPr indent="0" lvl="0" marL="306000" rtl="0" algn="l">
              <a:lnSpc>
                <a:spcPct val="100000"/>
              </a:lnSpc>
              <a:spcBef>
                <a:spcPts val="1252"/>
              </a:spcBef>
              <a:spcAft>
                <a:spcPts val="0"/>
              </a:spcAft>
              <a:buNone/>
            </a:pPr>
            <a:r>
              <a:rPr lang="es-VE" sz="1260">
                <a:solidFill>
                  <a:schemeClr val="dk1"/>
                </a:solidFill>
                <a:latin typeface="Arial"/>
                <a:ea typeface="Arial"/>
                <a:cs typeface="Arial"/>
                <a:sym typeface="Arial"/>
              </a:rPr>
              <a:t>Empleado</a:t>
            </a:r>
            <a:endParaRPr sz="1260">
              <a:solidFill>
                <a:schemeClr val="dk1"/>
              </a:solidFill>
              <a:latin typeface="Arial"/>
              <a:ea typeface="Arial"/>
              <a:cs typeface="Arial"/>
              <a:sym typeface="Arial"/>
            </a:endParaRPr>
          </a:p>
          <a:p>
            <a:pPr indent="-285749" lvl="0" marL="590480" rtl="0" algn="l">
              <a:lnSpc>
                <a:spcPct val="100000"/>
              </a:lnSpc>
              <a:spcBef>
                <a:spcPts val="1252"/>
              </a:spcBef>
              <a:spcAft>
                <a:spcPts val="0"/>
              </a:spcAft>
              <a:buSzPts val="1159"/>
              <a:buChar char="◼"/>
            </a:pPr>
            <a:r>
              <a:rPr lang="es-VE" sz="1260">
                <a:solidFill>
                  <a:schemeClr val="dk1"/>
                </a:solidFill>
                <a:latin typeface="Arial"/>
                <a:ea typeface="Arial"/>
                <a:cs typeface="Arial"/>
                <a:sym typeface="Arial"/>
              </a:rPr>
              <a:t>Inicio de sesión empleado  </a:t>
            </a:r>
            <a:endParaRPr sz="1260">
              <a:solidFill>
                <a:schemeClr val="dk1"/>
              </a:solidFill>
              <a:latin typeface="Arial"/>
              <a:ea typeface="Arial"/>
              <a:cs typeface="Arial"/>
              <a:sym typeface="Arial"/>
            </a:endParaRPr>
          </a:p>
          <a:p>
            <a:pPr indent="-285750" lvl="0" marL="590480" rtl="0" algn="l">
              <a:lnSpc>
                <a:spcPct val="100000"/>
              </a:lnSpc>
              <a:spcBef>
                <a:spcPts val="1252"/>
              </a:spcBef>
              <a:spcAft>
                <a:spcPts val="0"/>
              </a:spcAft>
              <a:buSzPts val="1159"/>
              <a:buChar char="◼"/>
            </a:pPr>
            <a:r>
              <a:rPr lang="es-VE" sz="1260">
                <a:solidFill>
                  <a:schemeClr val="dk1"/>
                </a:solidFill>
                <a:latin typeface="Arial"/>
                <a:ea typeface="Arial"/>
                <a:cs typeface="Arial"/>
                <a:sym typeface="Arial"/>
              </a:rPr>
              <a:t>información</a:t>
            </a:r>
            <a:r>
              <a:rPr lang="es-VE" sz="1260">
                <a:solidFill>
                  <a:schemeClr val="dk1"/>
                </a:solidFill>
                <a:latin typeface="Arial"/>
                <a:ea typeface="Arial"/>
                <a:cs typeface="Arial"/>
                <a:sym typeface="Arial"/>
              </a:rPr>
              <a:t> de paciente</a:t>
            </a:r>
            <a:endParaRPr sz="1260">
              <a:solidFill>
                <a:schemeClr val="dk1"/>
              </a:solidFill>
              <a:latin typeface="Arial"/>
              <a:ea typeface="Arial"/>
              <a:cs typeface="Arial"/>
              <a:sym typeface="Arial"/>
            </a:endParaRPr>
          </a:p>
          <a:p>
            <a:pPr indent="-285750" lvl="0" marL="590480" rtl="0" algn="l">
              <a:lnSpc>
                <a:spcPct val="100000"/>
              </a:lnSpc>
              <a:spcBef>
                <a:spcPts val="1252"/>
              </a:spcBef>
              <a:spcAft>
                <a:spcPts val="0"/>
              </a:spcAft>
              <a:buSzPts val="1159"/>
              <a:buChar char="◼"/>
            </a:pPr>
            <a:r>
              <a:rPr lang="es-VE" sz="1260">
                <a:solidFill>
                  <a:schemeClr val="dk1"/>
                </a:solidFill>
                <a:latin typeface="Arial"/>
                <a:ea typeface="Arial"/>
                <a:cs typeface="Arial"/>
                <a:sym typeface="Arial"/>
              </a:rPr>
              <a:t>Información de Empleado</a:t>
            </a:r>
            <a:endParaRPr sz="1260">
              <a:solidFill>
                <a:schemeClr val="dk1"/>
              </a:solidFill>
              <a:latin typeface="Arial"/>
              <a:ea typeface="Arial"/>
              <a:cs typeface="Arial"/>
              <a:sym typeface="Arial"/>
            </a:endParaRPr>
          </a:p>
          <a:p>
            <a:pPr indent="0" lvl="0" marL="306000" rtl="0" algn="l">
              <a:lnSpc>
                <a:spcPct val="100000"/>
              </a:lnSpc>
              <a:spcBef>
                <a:spcPts val="1252"/>
              </a:spcBef>
              <a:spcAft>
                <a:spcPts val="0"/>
              </a:spcAft>
              <a:buNone/>
            </a:pPr>
            <a:r>
              <a:t/>
            </a:r>
            <a:endParaRPr sz="1260">
              <a:solidFill>
                <a:schemeClr val="dk1"/>
              </a:solidFill>
              <a:latin typeface="Arial"/>
              <a:ea typeface="Arial"/>
              <a:cs typeface="Arial"/>
              <a:sym typeface="Arial"/>
            </a:endParaRPr>
          </a:p>
        </p:txBody>
      </p:sp>
      <p:sp>
        <p:nvSpPr>
          <p:cNvPr id="165" name="Google Shape;165;p8"/>
          <p:cNvSpPr txBox="1"/>
          <p:nvPr>
            <p:ph idx="2" type="body"/>
          </p:nvPr>
        </p:nvSpPr>
        <p:spPr>
          <a:xfrm>
            <a:off x="6188425" y="2228000"/>
            <a:ext cx="5422500" cy="4233300"/>
          </a:xfrm>
          <a:prstGeom prst="rect">
            <a:avLst/>
          </a:prstGeom>
          <a:noFill/>
          <a:ln>
            <a:noFill/>
          </a:ln>
        </p:spPr>
        <p:txBody>
          <a:bodyPr anchorCtr="0" anchor="ctr" bIns="45700" lIns="91425" spcFirstLastPara="1" rIns="91425" wrap="square" tIns="45700">
            <a:normAutofit/>
          </a:bodyPr>
          <a:lstStyle/>
          <a:p>
            <a:pPr indent="0" lvl="0" marL="304730" rtl="0" algn="l">
              <a:lnSpc>
                <a:spcPct val="95000"/>
              </a:lnSpc>
              <a:spcBef>
                <a:spcPts val="0"/>
              </a:spcBef>
              <a:spcAft>
                <a:spcPts val="0"/>
              </a:spcAft>
              <a:buSzPts val="1159"/>
              <a:buNone/>
            </a:pPr>
            <a:r>
              <a:rPr lang="es-VE" sz="1260">
                <a:solidFill>
                  <a:schemeClr val="dk1"/>
                </a:solidFill>
                <a:latin typeface="Arial"/>
                <a:ea typeface="Arial"/>
                <a:cs typeface="Arial"/>
                <a:sym typeface="Arial"/>
              </a:rPr>
              <a:t>administrador</a:t>
            </a:r>
            <a:endParaRPr sz="1260">
              <a:solidFill>
                <a:schemeClr val="dk1"/>
              </a:solidFill>
              <a:latin typeface="Arial"/>
              <a:ea typeface="Arial"/>
              <a:cs typeface="Arial"/>
              <a:sym typeface="Arial"/>
            </a:endParaRPr>
          </a:p>
          <a:p>
            <a:pPr indent="0" lvl="0" marL="304730" rtl="0" algn="l">
              <a:lnSpc>
                <a:spcPct val="95000"/>
              </a:lnSpc>
              <a:spcBef>
                <a:spcPts val="0"/>
              </a:spcBef>
              <a:spcAft>
                <a:spcPts val="0"/>
              </a:spcAft>
              <a:buSzPts val="1159"/>
              <a:buNone/>
            </a:pPr>
            <a:r>
              <a:t/>
            </a:r>
            <a:endParaRPr sz="1260">
              <a:solidFill>
                <a:schemeClr val="dk1"/>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Alta de paciente</a:t>
            </a:r>
            <a:endParaRPr sz="1200">
              <a:solidFill>
                <a:srgbClr val="000000"/>
              </a:solidFill>
              <a:latin typeface="Arial"/>
              <a:ea typeface="Arial"/>
              <a:cs typeface="Arial"/>
              <a:sym typeface="Arial"/>
            </a:endParaRPr>
          </a:p>
          <a:p>
            <a:pPr indent="0" lvl="0" marL="76320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Baja de paciente</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Alta de Empleado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Baja de Empleado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Información de paciente</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Modificación de paciente</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Información de empleado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274453" lvl="0" marL="763200" rtl="0" algn="l">
              <a:spcBef>
                <a:spcPts val="0"/>
              </a:spcBef>
              <a:spcAft>
                <a:spcPts val="0"/>
              </a:spcAft>
              <a:buClr>
                <a:srgbClr val="000000"/>
              </a:buClr>
              <a:buSzPts val="1159"/>
              <a:buChar char="◼"/>
            </a:pPr>
            <a:r>
              <a:rPr lang="es-VE" sz="1200">
                <a:solidFill>
                  <a:srgbClr val="000000"/>
                </a:solidFill>
                <a:latin typeface="Arial"/>
                <a:ea typeface="Arial"/>
                <a:cs typeface="Arial"/>
                <a:sym typeface="Arial"/>
              </a:rPr>
              <a:t>Modificación de empleado</a:t>
            </a:r>
            <a:endParaRPr sz="126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40f1102d0_1_0"/>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VE"/>
              <a:t>Clases y caracteristicas del producto</a:t>
            </a:r>
            <a:endParaRPr/>
          </a:p>
        </p:txBody>
      </p:sp>
      <p:sp>
        <p:nvSpPr>
          <p:cNvPr id="172" name="Google Shape;172;ga40f1102d0_1_0"/>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usuarios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administrador:</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inicio de sesión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alta paciente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alta empleado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alta grupo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baja paciente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baja empleado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dar de baja grupo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paciente: </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iniciar sesion en plataforma</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podrá modificar cierta información de su perfil</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ver su información</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B050"/>
                </a:solidFill>
                <a:latin typeface="Arial"/>
                <a:ea typeface="Arial"/>
                <a:cs typeface="Arial"/>
                <a:sym typeface="Arial"/>
              </a:rPr>
              <a:t>	</a:t>
            </a:r>
            <a:endParaRPr sz="1200">
              <a:solidFill>
                <a:srgbClr val="00B05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t/>
            </a:r>
            <a:endParaRPr/>
          </a:p>
        </p:txBody>
      </p:sp>
      <p:sp>
        <p:nvSpPr>
          <p:cNvPr id="173" name="Google Shape;173;ga40f1102d0_1_0"/>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Empleado:</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iniciar sesión en plataforma</a:t>
            </a:r>
            <a:endParaRPr sz="1200">
              <a:solidFill>
                <a:srgbClr val="000000"/>
              </a:solidFill>
              <a:latin typeface="Arial"/>
              <a:ea typeface="Arial"/>
              <a:cs typeface="Arial"/>
              <a:sym typeface="Arial"/>
            </a:endParaRPr>
          </a:p>
          <a:p>
            <a:pPr indent="457200" lvl="0" marL="45720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ver su información</a:t>
            </a:r>
            <a:endParaRPr sz="1200">
              <a:solidFill>
                <a:srgbClr val="000000"/>
              </a:solidFill>
              <a:latin typeface="Arial"/>
              <a:ea typeface="Arial"/>
              <a:cs typeface="Arial"/>
              <a:sym typeface="Arial"/>
            </a:endParaRPr>
          </a:p>
          <a:p>
            <a:pPr indent="457200" lvl="0" marL="45720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ver info de pacientes </a:t>
            </a:r>
            <a:endParaRPr sz="1200">
              <a:solidFill>
                <a:srgbClr val="000000"/>
              </a:solidFill>
              <a:latin typeface="Arial"/>
              <a:ea typeface="Arial"/>
              <a:cs typeface="Arial"/>
              <a:sym typeface="Arial"/>
            </a:endParaRPr>
          </a:p>
          <a:p>
            <a:pPr indent="457200" lvl="0" marL="45720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ver grupo</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Grupo:</a:t>
            </a:r>
            <a:endParaRPr sz="1200">
              <a:solidFill>
                <a:srgbClr val="000000"/>
              </a:solidFill>
              <a:latin typeface="Arial"/>
              <a:ea typeface="Arial"/>
              <a:cs typeface="Arial"/>
              <a:sym typeface="Arial"/>
            </a:endParaRPr>
          </a:p>
          <a:p>
            <a:pPr indent="45720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tendrá registrado pacientes y asignados varios empleados a su cargo</a:t>
            </a:r>
            <a:r>
              <a:rPr lang="es-VE" sz="1200">
                <a:solidFill>
                  <a:srgbClr val="00B050"/>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40f1102d0_1_7"/>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s-VE"/>
              <a:t>requerimientos funcionales</a:t>
            </a:r>
            <a:endParaRPr/>
          </a:p>
        </p:txBody>
      </p:sp>
      <p:sp>
        <p:nvSpPr>
          <p:cNvPr id="180" name="Google Shape;180;ga40f1102d0_1_7"/>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Inicio de sesión</a:t>
            </a:r>
            <a:endParaRPr sz="12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el usuario(Paciente,Empleado, Adm) ingresará su número de expediente o número de identificación y contraseña para poder acceder a la plataforma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alto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se pedirá un número de expediente o identificación y contraseña  , si los campos no son correctos se pedirá ingresar nuevamente.</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Requerimientos funcionales: inicio de sesión empleado, inicio de sesión paciente, inicio de sesión administrador </a:t>
            </a:r>
            <a:endParaRPr>
              <a:solidFill>
                <a:srgbClr val="000000"/>
              </a:solidFill>
            </a:endParaRPr>
          </a:p>
          <a:p>
            <a:pPr indent="0" lvl="0" marL="0" rtl="0" algn="l">
              <a:spcBef>
                <a:spcPts val="360"/>
              </a:spcBef>
              <a:spcAft>
                <a:spcPts val="600"/>
              </a:spcAft>
              <a:buNone/>
            </a:pPr>
            <a:r>
              <a:t/>
            </a:r>
            <a:endParaRPr/>
          </a:p>
        </p:txBody>
      </p:sp>
      <p:sp>
        <p:nvSpPr>
          <p:cNvPr id="181" name="Google Shape;181;ga40f1102d0_1_7"/>
          <p:cNvSpPr txBox="1"/>
          <p:nvPr>
            <p:ph idx="2" type="body"/>
          </p:nvPr>
        </p:nvSpPr>
        <p:spPr>
          <a:xfrm>
            <a:off x="6188417" y="2228003"/>
            <a:ext cx="5422500" cy="3633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600"/>
              </a:spcBef>
              <a:spcAft>
                <a:spcPts val="600"/>
              </a:spcAft>
              <a:buNone/>
            </a:pPr>
            <a:r>
              <a:t/>
            </a:r>
            <a:endParaRPr/>
          </a:p>
        </p:txBody>
      </p:sp>
      <p:sp>
        <p:nvSpPr>
          <p:cNvPr id="182" name="Google Shape;182;ga40f1102d0_1_7"/>
          <p:cNvSpPr txBox="1"/>
          <p:nvPr>
            <p:ph idx="1" type="body"/>
          </p:nvPr>
        </p:nvSpPr>
        <p:spPr>
          <a:xfrm>
            <a:off x="6418293" y="2132528"/>
            <a:ext cx="5422500" cy="3633000"/>
          </a:xfrm>
          <a:prstGeom prst="rect">
            <a:avLst/>
          </a:prstGeom>
        </p:spPr>
        <p:txBody>
          <a:bodyPr anchorCtr="0" anchor="ctr" bIns="45700" lIns="91425" spcFirstLastPara="1" rIns="91425" wrap="square" tIns="45700">
            <a:noAutofit/>
          </a:bodyPr>
          <a:lstStyle/>
          <a:p>
            <a:pPr indent="0" lvl="0" marL="0" rtl="0" algn="l">
              <a:spcBef>
                <a:spcPts val="1400"/>
              </a:spcBef>
              <a:spcAft>
                <a:spcPts val="0"/>
              </a:spcAft>
              <a:buNone/>
            </a:pPr>
            <a:r>
              <a:rPr b="1" lang="es-VE" sz="1200">
                <a:solidFill>
                  <a:srgbClr val="365F91"/>
                </a:solidFill>
                <a:latin typeface="Arial"/>
                <a:ea typeface="Arial"/>
                <a:cs typeface="Arial"/>
                <a:sym typeface="Arial"/>
              </a:rPr>
              <a:t>Alta de paciente </a:t>
            </a:r>
            <a:endParaRPr b="1" sz="1200">
              <a:solidFill>
                <a:srgbClr val="365F91"/>
              </a:solidFill>
              <a:latin typeface="Arial"/>
              <a:ea typeface="Arial"/>
              <a:cs typeface="Arial"/>
              <a:sym typeface="Arial"/>
            </a:endParaRPr>
          </a:p>
          <a:p>
            <a:pPr indent="0" lvl="0" marL="0" rtl="0" algn="l">
              <a:spcBef>
                <a:spcPts val="1400"/>
              </a:spcBef>
              <a:spcAft>
                <a:spcPts val="0"/>
              </a:spcAft>
              <a:buNone/>
            </a:pPr>
            <a:r>
              <a:rPr lang="es-VE" sz="1200">
                <a:solidFill>
                  <a:srgbClr val="000000"/>
                </a:solidFill>
                <a:latin typeface="Arial"/>
                <a:ea typeface="Arial"/>
                <a:cs typeface="Arial"/>
                <a:sym typeface="Arial"/>
              </a:rPr>
              <a:t>Descripción: se dará de alta a un nuevo paciente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s-VE" sz="1200">
                <a:solidFill>
                  <a:srgbClr val="000000"/>
                </a:solidFill>
                <a:latin typeface="Arial"/>
                <a:ea typeface="Arial"/>
                <a:cs typeface="Arial"/>
                <a:sym typeface="Arial"/>
              </a:rPr>
              <a:t>Prioridad: Nivel medio.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s-VE" sz="1200">
                <a:solidFill>
                  <a:srgbClr val="000000"/>
                </a:solidFill>
                <a:latin typeface="Arial"/>
                <a:ea typeface="Arial"/>
                <a:cs typeface="Arial"/>
                <a:sym typeface="Arial"/>
              </a:rPr>
              <a:t>Acciones iniciadoras y comportamiento esperado: se pedirá cierta información del paciente algunos campos los cuales él podrá modificar y acceder a ellos como: nombre, apellidos, curp, numero de telefono, diagnóstico, fecha de diagnóstico, antecedentes personales, antecedentes personales, talla, peso, presión, glucosa, tratamiento farmacológico.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365F91"/>
              </a:solidFill>
              <a:latin typeface="Arial"/>
              <a:ea typeface="Arial"/>
              <a:cs typeface="Arial"/>
              <a:sym typeface="Arial"/>
            </a:endParaRPr>
          </a:p>
          <a:p>
            <a:pPr indent="0" lvl="0" marL="0" rtl="0" algn="l">
              <a:spcBef>
                <a:spcPts val="360"/>
              </a:spcBef>
              <a:spcAft>
                <a:spcPts val="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a40f1102d0_0_7"/>
          <p:cNvSpPr txBox="1"/>
          <p:nvPr>
            <p:ph type="title"/>
          </p:nvPr>
        </p:nvSpPr>
        <p:spPr>
          <a:xfrm>
            <a:off x="581193" y="729658"/>
            <a:ext cx="11029500" cy="988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a40f1102d0_0_7"/>
          <p:cNvSpPr txBox="1"/>
          <p:nvPr>
            <p:ph idx="1" type="body"/>
          </p:nvPr>
        </p:nvSpPr>
        <p:spPr>
          <a:xfrm>
            <a:off x="581193" y="222800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Alta de Empleado</a:t>
            </a:r>
            <a:endParaRPr sz="12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Dar de alta un nuevo empleado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dará de alta un nuevo empleado con la siguiente información, nombre, apellidos, cédula profesional , especialidad </a:t>
            </a:r>
            <a:endParaRPr sz="1200">
              <a:solidFill>
                <a:srgbClr val="000000"/>
              </a:solidFill>
              <a:latin typeface="Arial"/>
              <a:ea typeface="Arial"/>
              <a:cs typeface="Arial"/>
              <a:sym typeface="Arial"/>
            </a:endParaRPr>
          </a:p>
          <a:p>
            <a:pPr indent="0" lvl="0" marL="0" rtl="0" algn="l">
              <a:spcBef>
                <a:spcPts val="360"/>
              </a:spcBef>
              <a:spcAft>
                <a:spcPts val="600"/>
              </a:spcAft>
              <a:buNone/>
            </a:pPr>
            <a:r>
              <a:t/>
            </a:r>
            <a:endParaRPr/>
          </a:p>
        </p:txBody>
      </p:sp>
      <p:sp>
        <p:nvSpPr>
          <p:cNvPr id="190" name="Google Shape;190;ga40f1102d0_0_7"/>
          <p:cNvSpPr txBox="1"/>
          <p:nvPr>
            <p:ph idx="2" type="body"/>
          </p:nvPr>
        </p:nvSpPr>
        <p:spPr>
          <a:xfrm>
            <a:off x="6188192" y="2013153"/>
            <a:ext cx="5422500" cy="3633000"/>
          </a:xfrm>
          <a:prstGeom prst="rect">
            <a:avLst/>
          </a:prstGeom>
        </p:spPr>
        <p:txBody>
          <a:bodyPr anchorCtr="0" anchor="ctr" bIns="45700" lIns="91425" spcFirstLastPara="1" rIns="91425" wrap="square" tIns="45700">
            <a:noAutofit/>
          </a:bodyPr>
          <a:lstStyle/>
          <a:p>
            <a:pPr indent="0" lvl="0" marL="228600" rtl="0" algn="l">
              <a:spcBef>
                <a:spcPts val="1400"/>
              </a:spcBef>
              <a:spcAft>
                <a:spcPts val="0"/>
              </a:spcAft>
              <a:buClr>
                <a:schemeClr val="dk1"/>
              </a:buClr>
              <a:buSzPts val="1100"/>
              <a:buFont typeface="Arial"/>
              <a:buNone/>
            </a:pPr>
            <a:r>
              <a:rPr b="1" lang="es-VE" sz="1200">
                <a:solidFill>
                  <a:srgbClr val="365F91"/>
                </a:solidFill>
                <a:latin typeface="Arial"/>
                <a:ea typeface="Arial"/>
                <a:cs typeface="Arial"/>
                <a:sym typeface="Arial"/>
              </a:rPr>
              <a:t>Baja de Empleado</a:t>
            </a:r>
            <a:endParaRPr b="1" sz="1200">
              <a:solidFill>
                <a:srgbClr val="365F9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s-VE" sz="1200">
                <a:solidFill>
                  <a:srgbClr val="000000"/>
                </a:solidFill>
                <a:latin typeface="Arial"/>
                <a:ea typeface="Arial"/>
                <a:cs typeface="Arial"/>
                <a:sym typeface="Arial"/>
              </a:rPr>
              <a:t>Descripción: Dar de Baja un empleado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Prioridad: Nivel Medio</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VE" sz="1200">
                <a:solidFill>
                  <a:srgbClr val="000000"/>
                </a:solidFill>
                <a:latin typeface="Arial"/>
                <a:ea typeface="Arial"/>
                <a:cs typeface="Arial"/>
                <a:sym typeface="Arial"/>
              </a:rPr>
              <a:t>Acciones iniciadoras y comportamiento esperado: se dará de baja del sistema aun empleado, buscandolo por su cédula, en caso de no existir se dará una alerta, si las búsqueda fue exitosa se eliminará y enviala una alerta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2020-10-19T23:37:46Z</dcterms:created>
  <dc:creator>fany</dc:creator>
</cp:coreProperties>
</file>