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5" r:id="rId9"/>
    <p:sldId id="267" r:id="rId10"/>
    <p:sldId id="266" r:id="rId11"/>
    <p:sldId id="274" r:id="rId12"/>
    <p:sldId id="282" r:id="rId13"/>
    <p:sldId id="275" r:id="rId14"/>
    <p:sldId id="283" r:id="rId15"/>
    <p:sldId id="284" r:id="rId16"/>
    <p:sldId id="276" r:id="rId17"/>
    <p:sldId id="277" r:id="rId18"/>
    <p:sldId id="278" r:id="rId19"/>
    <p:sldId id="279" r:id="rId20"/>
    <p:sldId id="280" r:id="rId21"/>
    <p:sldId id="281" r:id="rId22"/>
    <p:sldId id="268" r:id="rId23"/>
    <p:sldId id="269" r:id="rId2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78" y="-6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5A1-BCB0-4C68-B1CA-1913B69E10EC}" type="datetimeFigureOut">
              <a:rPr lang="pl-PL" smtClean="0"/>
              <a:t>2013-06-10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257E-BF00-4A0E-866F-097B6CE714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925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5A1-BCB0-4C68-B1CA-1913B69E10EC}" type="datetimeFigureOut">
              <a:rPr lang="pl-PL" smtClean="0"/>
              <a:t>2013-06-10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257E-BF00-4A0E-866F-097B6CE714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374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5A1-BCB0-4C68-B1CA-1913B69E10EC}" type="datetimeFigureOut">
              <a:rPr lang="pl-PL" smtClean="0"/>
              <a:t>2013-06-10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257E-BF00-4A0E-866F-097B6CE714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95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5A1-BCB0-4C68-B1CA-1913B69E10EC}" type="datetimeFigureOut">
              <a:rPr lang="pl-PL" smtClean="0"/>
              <a:t>2013-06-10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257E-BF00-4A0E-866F-097B6CE714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087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5A1-BCB0-4C68-B1CA-1913B69E10EC}" type="datetimeFigureOut">
              <a:rPr lang="pl-PL" smtClean="0"/>
              <a:t>2013-06-10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257E-BF00-4A0E-866F-097B6CE714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847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5A1-BCB0-4C68-B1CA-1913B69E10EC}" type="datetimeFigureOut">
              <a:rPr lang="pl-PL" smtClean="0"/>
              <a:t>2013-06-10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257E-BF00-4A0E-866F-097B6CE714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893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5A1-BCB0-4C68-B1CA-1913B69E10EC}" type="datetimeFigureOut">
              <a:rPr lang="pl-PL" smtClean="0"/>
              <a:t>2013-06-10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257E-BF00-4A0E-866F-097B6CE714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902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5A1-BCB0-4C68-B1CA-1913B69E10EC}" type="datetimeFigureOut">
              <a:rPr lang="pl-PL" smtClean="0"/>
              <a:t>2013-06-10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257E-BF00-4A0E-866F-097B6CE714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655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5A1-BCB0-4C68-B1CA-1913B69E10EC}" type="datetimeFigureOut">
              <a:rPr lang="pl-PL" smtClean="0"/>
              <a:t>2013-06-10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257E-BF00-4A0E-866F-097B6CE714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849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5A1-BCB0-4C68-B1CA-1913B69E10EC}" type="datetimeFigureOut">
              <a:rPr lang="pl-PL" smtClean="0"/>
              <a:t>2013-06-10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257E-BF00-4A0E-866F-097B6CE714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768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15A1-BCB0-4C68-B1CA-1913B69E10EC}" type="datetimeFigureOut">
              <a:rPr lang="pl-PL" smtClean="0"/>
              <a:t>2013-06-10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257E-BF00-4A0E-866F-097B6CE714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415A1-BCB0-4C68-B1CA-1913B69E10EC}" type="datetimeFigureOut">
              <a:rPr lang="pl-PL" smtClean="0"/>
              <a:t>2013-06-10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F257E-BF00-4A0E-866F-097B6CE714F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49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2736304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Rozwój algorytmów optymalizacyjnych dla środowiska do rozwiązywania problemów transportowych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4149080"/>
            <a:ext cx="6400800" cy="1489720"/>
          </a:xfrm>
        </p:spPr>
        <p:txBody>
          <a:bodyPr/>
          <a:lstStyle/>
          <a:p>
            <a:r>
              <a:rPr lang="pl-PL" dirty="0"/>
              <a:t>Dawid Aksamit, Alicja </a:t>
            </a:r>
            <a:r>
              <a:rPr lang="pl-PL" dirty="0" smtClean="0"/>
              <a:t>Salamon</a:t>
            </a:r>
            <a:endParaRPr lang="pl-PL" dirty="0"/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1475656" y="6309320"/>
            <a:ext cx="6400800" cy="4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smtClean="0"/>
              <a:t>Inżynieria Oprogramowania 2013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699538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>
                <a:solidFill>
                  <a:schemeClr val="tx2"/>
                </a:solidFill>
              </a:rPr>
              <a:t>Adaptive</a:t>
            </a:r>
            <a:r>
              <a:rPr lang="pl-PL" dirty="0" smtClean="0">
                <a:solidFill>
                  <a:schemeClr val="tx2"/>
                </a:solidFill>
              </a:rPr>
              <a:t> </a:t>
            </a:r>
            <a:r>
              <a:rPr lang="pl-PL" dirty="0" err="1" smtClean="0">
                <a:solidFill>
                  <a:schemeClr val="tx2"/>
                </a:solidFill>
              </a:rPr>
              <a:t>Large</a:t>
            </a:r>
            <a:r>
              <a:rPr lang="pl-PL" dirty="0" smtClean="0">
                <a:solidFill>
                  <a:schemeClr val="tx2"/>
                </a:solidFill>
              </a:rPr>
              <a:t> </a:t>
            </a:r>
            <a:r>
              <a:rPr lang="pl-PL" dirty="0" err="1" smtClean="0">
                <a:solidFill>
                  <a:schemeClr val="tx2"/>
                </a:solidFill>
              </a:rPr>
              <a:t>Neighborhood</a:t>
            </a:r>
            <a:r>
              <a:rPr lang="pl-PL" dirty="0" smtClean="0">
                <a:solidFill>
                  <a:schemeClr val="tx2"/>
                </a:solidFill>
              </a:rPr>
              <a:t> </a:t>
            </a:r>
            <a:r>
              <a:rPr lang="pl-PL" dirty="0" err="1" smtClean="0">
                <a:solidFill>
                  <a:schemeClr val="tx2"/>
                </a:solidFill>
              </a:rPr>
              <a:t>Search</a:t>
            </a:r>
            <a:r>
              <a:rPr lang="pl-PL" dirty="0" smtClean="0">
                <a:solidFill>
                  <a:schemeClr val="tx2"/>
                </a:solidFill>
              </a:rPr>
              <a:t> – wstawianie zleceń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pPr lvl="0"/>
            <a:r>
              <a:rPr lang="pl-PL" sz="2400" b="1" dirty="0">
                <a:solidFill>
                  <a:schemeClr val="tx2"/>
                </a:solidFill>
              </a:rPr>
              <a:t>zachłanne wstawianie </a:t>
            </a:r>
            <a:r>
              <a:rPr lang="pl-PL" sz="2400" dirty="0"/>
              <a:t>- wstawianie po kolei zleceń w dane miejsce na danej drodze, gdzie koszt tego zlecenia będzie najniższy. </a:t>
            </a:r>
            <a:endParaRPr lang="pl-PL" sz="2400" dirty="0" smtClean="0"/>
          </a:p>
          <a:p>
            <a:pPr marL="0" lvl="0" indent="0">
              <a:buNone/>
            </a:pPr>
            <a:endParaRPr lang="pl-PL" sz="2400" dirty="0"/>
          </a:p>
          <a:p>
            <a:pPr lvl="0"/>
            <a:r>
              <a:rPr lang="pl-PL" sz="2400" dirty="0"/>
              <a:t>Metoda wstawania "</a:t>
            </a:r>
            <a:r>
              <a:rPr lang="pl-PL" sz="2400" dirty="0" err="1"/>
              <a:t>Regret</a:t>
            </a:r>
            <a:r>
              <a:rPr lang="pl-PL" sz="2400" dirty="0"/>
              <a:t>" - </a:t>
            </a:r>
            <a:r>
              <a:rPr lang="pl-PL" sz="2400" dirty="0" smtClean="0"/>
              <a:t>sprawdzamy</a:t>
            </a:r>
            <a:r>
              <a:rPr lang="pl-PL" sz="2400" dirty="0"/>
              <a:t>, </a:t>
            </a:r>
            <a:r>
              <a:rPr lang="pl-PL" sz="2400" b="1" dirty="0">
                <a:solidFill>
                  <a:schemeClr val="tx2"/>
                </a:solidFill>
              </a:rPr>
              <a:t>jak dużo stracimy jeśli nie wstawimy w danego zlecenia w jego optymalne miejsce</a:t>
            </a:r>
            <a:r>
              <a:rPr lang="pl-PL" sz="2400" dirty="0">
                <a:solidFill>
                  <a:schemeClr val="tx2"/>
                </a:solidFill>
              </a:rPr>
              <a:t>. </a:t>
            </a:r>
            <a:r>
              <a:rPr lang="pl-PL" sz="2400" dirty="0"/>
              <a:t>Jeśli przyjmiemy, że funkcją celu w zachłannym wstawianiu była minimalizacja kosztu, w tej metodzie jest nią maksymalizacja "</a:t>
            </a:r>
            <a:r>
              <a:rPr lang="pl-PL" sz="2400" dirty="0" err="1"/>
              <a:t>Regret</a:t>
            </a:r>
            <a:r>
              <a:rPr lang="pl-PL" sz="2400" dirty="0"/>
              <a:t>" czyli dodatkowego kosztu który wynika z NIE wstawienia metody w jej optymalne miejsce. </a:t>
            </a:r>
          </a:p>
        </p:txBody>
      </p:sp>
    </p:spTree>
    <p:extLst>
      <p:ext uri="{BB962C8B-B14F-4D97-AF65-F5344CB8AC3E}">
        <p14:creationId xmlns:p14="http://schemas.microsoft.com/office/powerpoint/2010/main" val="60045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Testy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 smtClean="0"/>
              <a:t>Pliki </a:t>
            </a:r>
            <a:r>
              <a:rPr lang="pl-PL" dirty="0"/>
              <a:t>testowe dla problemy PDPTW można podzielić według dwóch klasyfikacji</a:t>
            </a:r>
          </a:p>
          <a:p>
            <a:pPr lvl="0"/>
            <a:r>
              <a:rPr lang="pl-PL" b="1" dirty="0">
                <a:solidFill>
                  <a:schemeClr val="tx2"/>
                </a:solidFill>
              </a:rPr>
              <a:t>Ze względu na długość okien czasowych (długie i krótkie)</a:t>
            </a:r>
          </a:p>
          <a:p>
            <a:pPr lvl="0"/>
            <a:r>
              <a:rPr lang="pl-PL" b="1" dirty="0">
                <a:solidFill>
                  <a:schemeClr val="tx2"/>
                </a:solidFill>
              </a:rPr>
              <a:t>Ze względu na ilość i skupienie zleceń (LR, LRC, LR</a:t>
            </a:r>
            <a:r>
              <a:rPr lang="pl-PL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Testy </a:t>
            </a:r>
            <a:r>
              <a:rPr lang="pl-PL" dirty="0"/>
              <a:t>zostały przeprowadzone dla wszystkich sześciu kategorii dla 3 konfiguracji: </a:t>
            </a:r>
          </a:p>
          <a:p>
            <a:pPr lvl="0"/>
            <a:r>
              <a:rPr lang="pl-PL" b="1" dirty="0">
                <a:solidFill>
                  <a:schemeClr val="tx2"/>
                </a:solidFill>
              </a:rPr>
              <a:t>Bez dodanego algorytmu </a:t>
            </a:r>
            <a:r>
              <a:rPr lang="pl-PL" b="1" dirty="0" err="1">
                <a:solidFill>
                  <a:schemeClr val="tx2"/>
                </a:solidFill>
              </a:rPr>
              <a:t>STlike</a:t>
            </a:r>
            <a:endParaRPr lang="pl-PL" b="1" dirty="0">
              <a:solidFill>
                <a:schemeClr val="tx2"/>
              </a:solidFill>
            </a:endParaRPr>
          </a:p>
          <a:p>
            <a:pPr lvl="0"/>
            <a:r>
              <a:rPr lang="pl-PL" b="1" dirty="0">
                <a:solidFill>
                  <a:schemeClr val="tx2"/>
                </a:solidFill>
              </a:rPr>
              <a:t>Z klasyczną wersją algorytmu</a:t>
            </a:r>
          </a:p>
          <a:p>
            <a:pPr lvl="0"/>
            <a:r>
              <a:rPr lang="pl-PL" b="1" dirty="0">
                <a:solidFill>
                  <a:schemeClr val="tx2"/>
                </a:solidFill>
              </a:rPr>
              <a:t>Z algorytmem ALNS</a:t>
            </a:r>
          </a:p>
          <a:p>
            <a:r>
              <a:rPr lang="pl-PL" b="1" dirty="0" smtClean="0">
                <a:solidFill>
                  <a:schemeClr val="tx2"/>
                </a:solidFill>
              </a:rPr>
              <a:t>Najlepsze znalezione</a:t>
            </a:r>
            <a:endParaRPr lang="pl-PL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218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Testy – co sprawdzamy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/>
              <a:t>W zależności od oczekiwanego efektu końcowego możemy wyróżnić kilka celów poszukiwania rozwiązania. Istnieje kilka kryteriów według których możemy stwierdzić, że rozwiązanie jest optymalne.</a:t>
            </a:r>
          </a:p>
          <a:p>
            <a:r>
              <a:rPr lang="pl-PL" b="1" dirty="0">
                <a:solidFill>
                  <a:schemeClr val="accent1">
                    <a:lumMod val="75000"/>
                  </a:schemeClr>
                </a:solidFill>
              </a:rPr>
              <a:t>Minimalizacja liczby pojazdów </a:t>
            </a:r>
            <a:r>
              <a:rPr lang="pl-PL" dirty="0"/>
              <a:t>oznacza, że rozwiązaniem jest to, w którym liczba pojazdów będzie najmniejsza</a:t>
            </a:r>
            <a:r>
              <a:rPr lang="pl-PL" dirty="0" smtClean="0"/>
              <a:t>.</a:t>
            </a:r>
          </a:p>
          <a:p>
            <a:r>
              <a:rPr lang="pl-PL" b="1" dirty="0" smtClean="0">
                <a:solidFill>
                  <a:schemeClr val="accent1">
                    <a:lumMod val="75000"/>
                  </a:schemeClr>
                </a:solidFill>
              </a:rPr>
              <a:t>Minimalizacja </a:t>
            </a:r>
            <a:r>
              <a:rPr lang="pl-PL" b="1" dirty="0">
                <a:solidFill>
                  <a:schemeClr val="accent1">
                    <a:lumMod val="75000"/>
                  </a:schemeClr>
                </a:solidFill>
              </a:rPr>
              <a:t>dystansu </a:t>
            </a:r>
            <a:r>
              <a:rPr lang="pl-PL" dirty="0"/>
              <a:t>oznacza poszukiwanie możliwie najkrótszych tras dla pojazdów. </a:t>
            </a:r>
          </a:p>
        </p:txBody>
      </p:sp>
    </p:spTree>
    <p:extLst>
      <p:ext uri="{BB962C8B-B14F-4D97-AF65-F5344CB8AC3E}">
        <p14:creationId xmlns:p14="http://schemas.microsoft.com/office/powerpoint/2010/main" val="367524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Testy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713121"/>
              </p:ext>
            </p:extLst>
          </p:nvPr>
        </p:nvGraphicFramePr>
        <p:xfrm>
          <a:off x="-4" y="1556791"/>
          <a:ext cx="9144007" cy="432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6200"/>
                <a:gridCol w="717911"/>
                <a:gridCol w="793313"/>
                <a:gridCol w="793313"/>
                <a:gridCol w="787610"/>
                <a:gridCol w="787610"/>
                <a:gridCol w="787610"/>
                <a:gridCol w="787610"/>
                <a:gridCol w="787610"/>
                <a:gridCol w="787610"/>
                <a:gridCol w="787610"/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Nazwa pliku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Brak algorytmu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Algorytm klasyczny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ALNS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200/15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ALNS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50/20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ALNS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200/25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ALNS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1200/20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ALNS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1200/08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Najlepszy znany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</a:tr>
              <a:tr h="648072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Krótkie okna czasowe 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LC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Lc101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10/851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10/828.93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10/828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10/828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10/828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-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-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10/828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</a:tr>
              <a:tr h="64807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LRC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Lrc101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15/1932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14/1708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15/1715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14/1721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74010" algn="l"/>
                        </a:tabLst>
                      </a:pPr>
                      <a:r>
                        <a:rPr lang="en-US" sz="1000" b="1">
                          <a:effectLst/>
                        </a:rPr>
                        <a:t>14/1777</a:t>
                      </a:r>
                      <a:endParaRPr lang="pl-PL" sz="1000" b="1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-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-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14/1708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</a:tr>
              <a:tr h="64807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LR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Lr101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19/1731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19/1650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19/1650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74010" algn="l"/>
                        </a:tabLst>
                      </a:pPr>
                      <a:r>
                        <a:rPr lang="en-US" sz="1000" b="1">
                          <a:effectLst/>
                        </a:rPr>
                        <a:t>19/1725</a:t>
                      </a:r>
                      <a:endParaRPr lang="pl-PL" sz="1000" b="1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19/1725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-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-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19/1650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</a:tr>
              <a:tr h="648072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Długie okna czasowe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LC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Lc201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4/1556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4/785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3/591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 </a:t>
                      </a:r>
                      <a:endParaRPr lang="pl-PL" sz="1000" b="1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3/591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4/1516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74010" algn="l"/>
                        </a:tabLst>
                      </a:pPr>
                      <a:r>
                        <a:rPr lang="en-US" sz="1000" b="1">
                          <a:effectLst/>
                        </a:rPr>
                        <a:t>4/760</a:t>
                      </a:r>
                      <a:endParaRPr lang="pl-PL" sz="1000" b="1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3/591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3/591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</a:tr>
              <a:tr h="64807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LRC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 dirty="0">
                          <a:effectLst/>
                        </a:rPr>
                        <a:t>LRC201</a:t>
                      </a:r>
                      <a:endParaRPr lang="pl-PL" sz="1000" b="1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5/2940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5/2013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5/2753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5/2599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5/2421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5/2563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4/2043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4/1406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</a:tr>
              <a:tr h="64807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LR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Lr201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5/2132.08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5/1833.3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5/1961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4/2025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5/2076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4/2020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4/2042</a:t>
                      </a:r>
                      <a:endParaRPr lang="pl-PL" sz="1000" b="1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000" b="1" dirty="0">
                          <a:effectLst/>
                        </a:rPr>
                        <a:t>4/1253</a:t>
                      </a:r>
                      <a:endParaRPr lang="pl-PL" sz="1000" b="1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589" marR="6158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278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Implementacja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4464496" cy="5112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756" y="1556792"/>
            <a:ext cx="4392488" cy="4516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3709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Konfiguracja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194" name="Picture 2" descr="G: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7" y="2204864"/>
            <a:ext cx="905380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50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Testy – LC długie okna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7" y="2276872"/>
            <a:ext cx="4584700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76872"/>
            <a:ext cx="4584700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7416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Testy – LR długie okna 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7" y="2348880"/>
            <a:ext cx="4584700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677" y="2348880"/>
            <a:ext cx="4584700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2413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Testy – LRC długie okna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880"/>
            <a:ext cx="4584700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2364089"/>
            <a:ext cx="4584700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91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Testy – wykresy LC krótkie okna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880"/>
            <a:ext cx="4584700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2348880"/>
            <a:ext cx="4584700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908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Agenda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71600" y="1600200"/>
            <a:ext cx="77152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/>
              <a:t>Przedstawienie zadania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Problem statyczny a problem dynamiczny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Klasyczny algorytm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Nowy algorytm </a:t>
            </a:r>
            <a:r>
              <a:rPr lang="pl-PL" dirty="0" smtClean="0"/>
              <a:t>- </a:t>
            </a:r>
            <a:r>
              <a:rPr lang="pl-PL" b="1" dirty="0" err="1" smtClean="0">
                <a:solidFill>
                  <a:schemeClr val="accent1">
                    <a:lumMod val="75000"/>
                  </a:schemeClr>
                </a:solidFill>
              </a:rPr>
              <a:t>Adaptive</a:t>
            </a:r>
            <a:r>
              <a:rPr lang="pl-PL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b="1" dirty="0" err="1" smtClean="0">
                <a:solidFill>
                  <a:schemeClr val="accent1">
                    <a:lumMod val="75000"/>
                  </a:schemeClr>
                </a:solidFill>
              </a:rPr>
              <a:t>Large</a:t>
            </a:r>
            <a:r>
              <a:rPr lang="pl-PL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accent1">
                    <a:lumMod val="75000"/>
                  </a:schemeClr>
                </a:solidFill>
              </a:rPr>
              <a:t>Neighborhood</a:t>
            </a:r>
            <a:r>
              <a:rPr lang="pl-PL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b="1" dirty="0" err="1" smtClean="0">
                <a:solidFill>
                  <a:schemeClr val="accent1">
                    <a:lumMod val="75000"/>
                  </a:schemeClr>
                </a:solidFill>
              </a:rPr>
              <a:t>Search</a:t>
            </a:r>
            <a:endParaRPr lang="pl-PL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Wprowadzenie nowego </a:t>
            </a:r>
            <a:r>
              <a:rPr lang="pl-PL" dirty="0" smtClean="0"/>
              <a:t>algorytmu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Wyniki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Podsumowanie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Źródła</a:t>
            </a:r>
          </a:p>
        </p:txBody>
      </p:sp>
    </p:spTree>
    <p:extLst>
      <p:ext uri="{BB962C8B-B14F-4D97-AF65-F5344CB8AC3E}">
        <p14:creationId xmlns:p14="http://schemas.microsoft.com/office/powerpoint/2010/main" val="4162327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Testy – wykresy LR krótkie okna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872"/>
            <a:ext cx="4584700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76872"/>
            <a:ext cx="4584700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488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Testy – wykresy LRC krótkie okna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" y="2348880"/>
            <a:ext cx="4584700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424" y="2399500"/>
            <a:ext cx="4584700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8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tx2"/>
                </a:solidFill>
              </a:rPr>
              <a:t>Podsumowanie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pl-PL" b="1" dirty="0" smtClean="0">
                <a:solidFill>
                  <a:schemeClr val="tx2"/>
                </a:solidFill>
              </a:rPr>
              <a:t>Najlepsze </a:t>
            </a:r>
            <a:r>
              <a:rPr lang="pl-PL" b="1" dirty="0" smtClean="0">
                <a:solidFill>
                  <a:schemeClr val="tx2"/>
                </a:solidFill>
              </a:rPr>
              <a:t>efekty</a:t>
            </a:r>
            <a:endParaRPr lang="pl-PL" dirty="0" smtClean="0"/>
          </a:p>
          <a:p>
            <a:pPr lvl="1"/>
            <a:r>
              <a:rPr lang="pl-PL" dirty="0" smtClean="0"/>
              <a:t>Testy z długimi oknami czasowymi, które są znacznie trudniejsze</a:t>
            </a:r>
          </a:p>
          <a:p>
            <a:pPr lvl="1"/>
            <a:r>
              <a:rPr lang="pl-PL" dirty="0" smtClean="0"/>
              <a:t>Poprawa zarówno pod względem  dystansu jak i </a:t>
            </a:r>
            <a:r>
              <a:rPr lang="pl-PL" dirty="0"/>
              <a:t>ilości pojazdów</a:t>
            </a:r>
            <a:endParaRPr lang="pl-PL" dirty="0"/>
          </a:p>
          <a:p>
            <a:pPr lvl="1"/>
            <a:endParaRPr lang="pl-PL" dirty="0" smtClean="0"/>
          </a:p>
          <a:p>
            <a:r>
              <a:rPr lang="pl-PL" b="1" dirty="0" smtClean="0">
                <a:solidFill>
                  <a:schemeClr val="tx2"/>
                </a:solidFill>
              </a:rPr>
              <a:t>Najgorsze </a:t>
            </a:r>
            <a:r>
              <a:rPr lang="pl-PL" b="1" dirty="0" smtClean="0">
                <a:solidFill>
                  <a:schemeClr val="tx2"/>
                </a:solidFill>
              </a:rPr>
              <a:t>efekty</a:t>
            </a:r>
            <a:endParaRPr lang="pl-PL" b="1" dirty="0" smtClean="0">
              <a:solidFill>
                <a:schemeClr val="tx2"/>
              </a:solidFill>
            </a:endParaRPr>
          </a:p>
          <a:p>
            <a:pPr lvl="1"/>
            <a:r>
              <a:rPr lang="pl-PL" dirty="0" smtClean="0"/>
              <a:t>Potrzebna duża ilość iteracji oraz długi czas symulacji (w niektórych testach 10-ktotnie dłuższy czas)</a:t>
            </a:r>
          </a:p>
          <a:p>
            <a:pPr lvl="1"/>
            <a:r>
              <a:rPr lang="pl-PL" dirty="0" smtClean="0"/>
              <a:t>Niepotrzebny w prostych testach</a:t>
            </a:r>
            <a:endParaRPr lang="pl-PL" dirty="0"/>
          </a:p>
          <a:p>
            <a:endParaRPr lang="pl-PL" dirty="0" smtClean="0"/>
          </a:p>
          <a:p>
            <a:r>
              <a:rPr lang="pl-PL" b="1" dirty="0" smtClean="0">
                <a:solidFill>
                  <a:schemeClr val="tx2"/>
                </a:solidFill>
              </a:rPr>
              <a:t>Wytyczne na przyszłość</a:t>
            </a:r>
          </a:p>
          <a:p>
            <a:pPr lvl="1"/>
            <a:r>
              <a:rPr lang="pl-PL" dirty="0" smtClean="0"/>
              <a:t>Dodanie uczenia maszynowego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600457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Źródła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Autofit/>
          </a:bodyPr>
          <a:lstStyle/>
          <a:p>
            <a:r>
              <a:rPr lang="pl-PL" sz="2000" dirty="0" err="1" smtClean="0"/>
              <a:t>doc</a:t>
            </a:r>
            <a:r>
              <a:rPr lang="pl-PL" sz="2000" dirty="0" smtClean="0"/>
              <a:t>/DokumentacjaProjektowa.pdf</a:t>
            </a:r>
          </a:p>
          <a:p>
            <a:r>
              <a:rPr lang="pl-PL" sz="2000" dirty="0" err="1" smtClean="0"/>
              <a:t>doc</a:t>
            </a:r>
            <a:r>
              <a:rPr lang="pl-PL" sz="2000" dirty="0" smtClean="0"/>
              <a:t>/doc.pdf</a:t>
            </a:r>
          </a:p>
          <a:p>
            <a:r>
              <a:rPr lang="pl-PL" sz="2000" dirty="0" err="1" smtClean="0"/>
              <a:t>doc</a:t>
            </a:r>
            <a:r>
              <a:rPr lang="pl-PL" sz="2000" dirty="0" smtClean="0"/>
              <a:t>/Instrukcja </a:t>
            </a:r>
            <a:r>
              <a:rPr lang="pl-PL" sz="2000" dirty="0"/>
              <a:t>konfiguracji i instalacji </a:t>
            </a:r>
            <a:r>
              <a:rPr lang="pl-PL" sz="2000" dirty="0" smtClean="0"/>
              <a:t>systemu.pdf</a:t>
            </a:r>
          </a:p>
          <a:p>
            <a:r>
              <a:rPr lang="pl-PL" sz="2000" dirty="0" smtClean="0"/>
              <a:t> </a:t>
            </a:r>
            <a:r>
              <a:rPr lang="en-US" sz="2000" i="1" dirty="0" smtClean="0"/>
              <a:t>An </a:t>
            </a:r>
            <a:r>
              <a:rPr lang="en-US" sz="2000" i="1" dirty="0"/>
              <a:t>Adaptive Large Neighborhood Search Heuristic for the </a:t>
            </a:r>
            <a:r>
              <a:rPr lang="en-US" sz="2000" i="1" dirty="0" smtClean="0"/>
              <a:t>Pickup</a:t>
            </a:r>
            <a:r>
              <a:rPr lang="pl-PL" sz="2000" i="1" dirty="0" smtClean="0"/>
              <a:t> </a:t>
            </a:r>
            <a:r>
              <a:rPr lang="en-US" sz="2000" i="1" dirty="0" smtClean="0"/>
              <a:t>and </a:t>
            </a:r>
            <a:r>
              <a:rPr lang="en-US" sz="2000" i="1" dirty="0"/>
              <a:t>Delivery Problem with Time </a:t>
            </a:r>
            <a:r>
              <a:rPr lang="en-US" sz="2000" i="1" dirty="0" smtClean="0"/>
              <a:t>Windows</a:t>
            </a:r>
            <a:r>
              <a:rPr lang="pl-PL" sz="2000" dirty="0"/>
              <a:t>,</a:t>
            </a:r>
            <a:r>
              <a:rPr lang="pl-PL" sz="2000" dirty="0" smtClean="0"/>
              <a:t> </a:t>
            </a:r>
            <a:r>
              <a:rPr lang="pl-PL" sz="2000" dirty="0"/>
              <a:t>Stefan </a:t>
            </a:r>
            <a:r>
              <a:rPr lang="pl-PL" sz="2000" dirty="0" err="1"/>
              <a:t>Ropke</a:t>
            </a:r>
            <a:r>
              <a:rPr lang="pl-PL" sz="2000" dirty="0"/>
              <a:t>, David </a:t>
            </a:r>
            <a:r>
              <a:rPr lang="pl-PL" sz="2000" dirty="0" err="1" smtClean="0"/>
              <a:t>Pisinger</a:t>
            </a:r>
            <a:r>
              <a:rPr lang="pl-PL" sz="2000" dirty="0" smtClean="0"/>
              <a:t>, 8th </a:t>
            </a:r>
            <a:r>
              <a:rPr lang="pl-PL" sz="2000" dirty="0"/>
              <a:t>August </a:t>
            </a:r>
            <a:r>
              <a:rPr lang="pl-PL" sz="2000" dirty="0" smtClean="0"/>
              <a:t>2005</a:t>
            </a:r>
          </a:p>
          <a:p>
            <a:r>
              <a:rPr lang="pl-PL" sz="2000" dirty="0" smtClean="0"/>
              <a:t>Kod źródłowy aplikacji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83470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Przedstawienie zadania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sz="3500" dirty="0"/>
              <a:t>Rozwiązanie problemu </a:t>
            </a:r>
            <a:r>
              <a:rPr lang="en-US" sz="3500" b="1" dirty="0">
                <a:solidFill>
                  <a:schemeClr val="tx2"/>
                </a:solidFill>
              </a:rPr>
              <a:t>Pickup and Delivery Problem with Time Windows</a:t>
            </a:r>
            <a:r>
              <a:rPr lang="en-US" sz="3500" dirty="0"/>
              <a:t> </a:t>
            </a:r>
            <a:r>
              <a:rPr lang="pl-PL" sz="3500" dirty="0" smtClean="0"/>
              <a:t> </a:t>
            </a:r>
            <a:r>
              <a:rPr lang="pl-PL" sz="3500" dirty="0"/>
              <a:t>polega na znalezieniu zbioru tras przejazdu dla floty przejazdów w celu wykonania zestawu zleceń transportowych. </a:t>
            </a:r>
            <a:endParaRPr lang="pl-PL" sz="3500" dirty="0" smtClean="0"/>
          </a:p>
          <a:p>
            <a:pPr marL="0" indent="0">
              <a:buNone/>
            </a:pPr>
            <a:endParaRPr lang="pl-PL" sz="3500" dirty="0" smtClean="0"/>
          </a:p>
          <a:p>
            <a:r>
              <a:rPr lang="pl-PL" dirty="0" smtClean="0"/>
              <a:t>Każdy </a:t>
            </a:r>
            <a:r>
              <a:rPr lang="pl-PL" dirty="0"/>
              <a:t>pojazd ma określoną </a:t>
            </a:r>
            <a:r>
              <a:rPr lang="pl-PL" b="1" dirty="0">
                <a:solidFill>
                  <a:schemeClr val="tx2"/>
                </a:solidFill>
              </a:rPr>
              <a:t>ładowność.</a:t>
            </a:r>
            <a:r>
              <a:rPr lang="pl-PL" b="1" dirty="0"/>
              <a:t> </a:t>
            </a:r>
            <a:endParaRPr lang="pl-PL" b="1" dirty="0" smtClean="0"/>
          </a:p>
          <a:p>
            <a:r>
              <a:rPr lang="pl-PL" dirty="0" smtClean="0"/>
              <a:t>Każde </a:t>
            </a:r>
            <a:r>
              <a:rPr lang="pl-PL" dirty="0"/>
              <a:t>zlecenie jest zdefiniowane przez </a:t>
            </a:r>
            <a:r>
              <a:rPr lang="pl-PL" b="1" dirty="0">
                <a:solidFill>
                  <a:schemeClr val="tx2"/>
                </a:solidFill>
              </a:rPr>
              <a:t>punkty załadunku i wyładunku</a:t>
            </a:r>
            <a:r>
              <a:rPr lang="pl-PL" dirty="0"/>
              <a:t>, wymagana </a:t>
            </a:r>
            <a:r>
              <a:rPr lang="pl-PL" b="1" dirty="0">
                <a:solidFill>
                  <a:schemeClr val="tx2"/>
                </a:solidFill>
              </a:rPr>
              <a:t>ładowność</a:t>
            </a:r>
            <a:r>
              <a:rPr lang="pl-PL" dirty="0"/>
              <a:t> oraz przez </a:t>
            </a:r>
            <a:r>
              <a:rPr lang="pl-PL" b="1" dirty="0">
                <a:solidFill>
                  <a:schemeClr val="tx2"/>
                </a:solidFill>
              </a:rPr>
              <a:t>czasy odbioru i dostarczenia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/>
              <a:t>zleceń. </a:t>
            </a:r>
            <a:endParaRPr lang="pl-PL" dirty="0" smtClean="0"/>
          </a:p>
          <a:p>
            <a:r>
              <a:rPr lang="pl-PL" dirty="0"/>
              <a:t>Z</a:t>
            </a:r>
            <a:r>
              <a:rPr lang="pl-PL" dirty="0" smtClean="0"/>
              <a:t>definiowany </a:t>
            </a:r>
            <a:r>
              <a:rPr lang="pl-PL" dirty="0"/>
              <a:t>jest </a:t>
            </a:r>
            <a:r>
              <a:rPr lang="pl-PL" b="1" dirty="0">
                <a:solidFill>
                  <a:schemeClr val="tx2"/>
                </a:solidFill>
              </a:rPr>
              <a:t>punkt początkowy i końcowy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/>
              <a:t>dla każdej z tras. </a:t>
            </a:r>
          </a:p>
        </p:txBody>
      </p:sp>
    </p:spTree>
    <p:extLst>
      <p:ext uri="{BB962C8B-B14F-4D97-AF65-F5344CB8AC3E}">
        <p14:creationId xmlns:p14="http://schemas.microsoft.com/office/powerpoint/2010/main" val="301060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Przedstawienie zadania</a:t>
            </a:r>
            <a:endParaRPr lang="pl-PL" dirty="0">
              <a:solidFill>
                <a:schemeClr val="tx2"/>
              </a:solidFill>
            </a:endParaRPr>
          </a:p>
        </p:txBody>
      </p:sp>
      <p:pic>
        <p:nvPicPr>
          <p:cNvPr id="1028" name="Picture 4" descr="http://users.cs.cf.ac.uk/C.L.Mumford/Research%20Topics/PDPTW/pd_new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6967629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90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tx2"/>
                </a:solidFill>
              </a:rPr>
              <a:t>Problem statyczny a problem dynamiczny</a:t>
            </a:r>
            <a:endParaRPr lang="pl-PL" sz="3600" dirty="0">
              <a:solidFill>
                <a:schemeClr val="tx2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36504"/>
          </a:xfrm>
        </p:spPr>
        <p:txBody>
          <a:bodyPr>
            <a:normAutofit/>
          </a:bodyPr>
          <a:lstStyle/>
          <a:p>
            <a:r>
              <a:rPr lang="pl-PL" sz="2400" dirty="0"/>
              <a:t>Klasyczny problem polega na znalezieniu rozwiązania zestawu zleceń transportowych, w którym </a:t>
            </a:r>
            <a:r>
              <a:rPr lang="pl-PL" sz="2400" b="1" dirty="0">
                <a:solidFill>
                  <a:schemeClr val="tx2"/>
                </a:solidFill>
              </a:rPr>
              <a:t>cała pula zleceń jest znana w momencie rozpoczęcia obliczeń</a:t>
            </a:r>
            <a:r>
              <a:rPr lang="pl-PL" sz="2400" dirty="0"/>
              <a:t>. Rozwiązanie stanowi zestaw tras zespołów transportowych. </a:t>
            </a:r>
            <a:endParaRPr lang="pl-PL" sz="2400" dirty="0" smtClean="0"/>
          </a:p>
          <a:p>
            <a:pPr marL="0" indent="0">
              <a:buNone/>
            </a:pPr>
            <a:endParaRPr lang="pl-PL" sz="2400" dirty="0"/>
          </a:p>
          <a:p>
            <a:r>
              <a:rPr lang="pl-PL" sz="2400" dirty="0" smtClean="0"/>
              <a:t>W problemie dynamicznym </a:t>
            </a:r>
            <a:r>
              <a:rPr lang="pl-PL" sz="2400" b="1" dirty="0" smtClean="0">
                <a:solidFill>
                  <a:schemeClr val="tx2"/>
                </a:solidFill>
              </a:rPr>
              <a:t>kolejne </a:t>
            </a:r>
            <a:r>
              <a:rPr lang="pl-PL" sz="2400" b="1" dirty="0">
                <a:solidFill>
                  <a:schemeClr val="tx2"/>
                </a:solidFill>
              </a:rPr>
              <a:t>zlecenia pojawiają się w trakcie trwania symulacji</a:t>
            </a:r>
            <a:r>
              <a:rPr lang="pl-PL" sz="2400" dirty="0"/>
              <a:t>. Wymaga to od systemu dostosowanie się do ciągle zmieniającej się sytuacji. </a:t>
            </a:r>
          </a:p>
        </p:txBody>
      </p:sp>
    </p:spTree>
    <p:extLst>
      <p:ext uri="{BB962C8B-B14F-4D97-AF65-F5344CB8AC3E}">
        <p14:creationId xmlns:p14="http://schemas.microsoft.com/office/powerpoint/2010/main" val="23928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Klasyczny algorytm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 smtClean="0"/>
              <a:t>Po </a:t>
            </a:r>
            <a:r>
              <a:rPr lang="pl-PL" dirty="0"/>
              <a:t>dodaniu zlecenia </a:t>
            </a:r>
            <a:r>
              <a:rPr lang="pl-PL" dirty="0" smtClean="0"/>
              <a:t>inicjowana jest </a:t>
            </a:r>
            <a:r>
              <a:rPr lang="pl-PL" b="1" dirty="0" smtClean="0">
                <a:solidFill>
                  <a:schemeClr val="tx2"/>
                </a:solidFill>
              </a:rPr>
              <a:t>procedura</a:t>
            </a:r>
            <a:r>
              <a:rPr lang="pl-PL" dirty="0" smtClean="0">
                <a:solidFill>
                  <a:schemeClr val="tx2"/>
                </a:solidFill>
              </a:rPr>
              <a:t> </a:t>
            </a:r>
            <a:r>
              <a:rPr lang="pl-PL" b="1" dirty="0" err="1" smtClean="0">
                <a:solidFill>
                  <a:schemeClr val="tx2"/>
                </a:solidFill>
              </a:rPr>
              <a:t>Simulated</a:t>
            </a:r>
            <a:r>
              <a:rPr lang="pl-PL" b="1" dirty="0" smtClean="0">
                <a:solidFill>
                  <a:schemeClr val="tx2"/>
                </a:solidFill>
              </a:rPr>
              <a:t> Trading</a:t>
            </a:r>
            <a:r>
              <a:rPr lang="pl-PL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Jednostka </a:t>
            </a:r>
            <a:r>
              <a:rPr lang="pl-PL" b="1" dirty="0" smtClean="0">
                <a:solidFill>
                  <a:schemeClr val="tx2"/>
                </a:solidFill>
              </a:rPr>
              <a:t>wybiera </a:t>
            </a:r>
            <a:r>
              <a:rPr lang="pl-PL" b="1" dirty="0">
                <a:solidFill>
                  <a:schemeClr val="tx2"/>
                </a:solidFill>
              </a:rPr>
              <a:t>swoje najgorsze zlecenie i wysyła je do licytacji</a:t>
            </a:r>
            <a:r>
              <a:rPr lang="pl-PL" dirty="0"/>
              <a:t>. Teraz zlecenie to jest traktowane jak każde inne zlecenie. 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Każda jednostka </a:t>
            </a:r>
            <a:r>
              <a:rPr lang="pl-PL" b="1" dirty="0">
                <a:solidFill>
                  <a:schemeClr val="tx2"/>
                </a:solidFill>
              </a:rPr>
              <a:t>wysyła swoją ofertę </a:t>
            </a:r>
            <a:r>
              <a:rPr lang="pl-PL" dirty="0"/>
              <a:t>(koszt dodania zlecenia). 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b="1" dirty="0" smtClean="0">
                <a:solidFill>
                  <a:schemeClr val="tx2"/>
                </a:solidFill>
              </a:rPr>
              <a:t>Wybierana </a:t>
            </a:r>
            <a:r>
              <a:rPr lang="pl-PL" b="1" dirty="0">
                <a:solidFill>
                  <a:schemeClr val="tx2"/>
                </a:solidFill>
              </a:rPr>
              <a:t>jest </a:t>
            </a:r>
            <a:r>
              <a:rPr lang="pl-PL" b="1" dirty="0" smtClean="0">
                <a:solidFill>
                  <a:schemeClr val="tx2"/>
                </a:solidFill>
              </a:rPr>
              <a:t>ta, </a:t>
            </a:r>
            <a:r>
              <a:rPr lang="pl-PL" b="1" dirty="0">
                <a:solidFill>
                  <a:schemeClr val="tx2"/>
                </a:solidFill>
              </a:rPr>
              <a:t>który wysyła najlepszą ofertę</a:t>
            </a:r>
            <a:r>
              <a:rPr lang="pl-PL" b="1" dirty="0"/>
              <a:t>. </a:t>
            </a:r>
            <a:endParaRPr lang="pl-PL" b="1" dirty="0" smtClean="0"/>
          </a:p>
          <a:p>
            <a:pPr lvl="1"/>
            <a:r>
              <a:rPr lang="pl-PL" dirty="0" smtClean="0"/>
              <a:t>W przypadku, gdy jest to nie ta jednostka, który wysłała to zlecenie do licytacji - ona inicjuje </a:t>
            </a:r>
            <a:r>
              <a:rPr lang="pl-PL" i="1" dirty="0" err="1" smtClean="0"/>
              <a:t>Simulated</a:t>
            </a:r>
            <a:r>
              <a:rPr lang="pl-PL" i="1" dirty="0" smtClean="0"/>
              <a:t> Trading</a:t>
            </a:r>
            <a:r>
              <a:rPr lang="pl-PL" dirty="0" smtClean="0"/>
              <a:t>. </a:t>
            </a:r>
          </a:p>
          <a:p>
            <a:pPr lvl="1"/>
            <a:r>
              <a:rPr lang="pl-PL" dirty="0" smtClean="0"/>
              <a:t>Gdy wysłane na licytację zlecenie wraca do nadawcy, to wtedy wysyłane jest kolejne „najgorsze zlecenie”.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Procedura </a:t>
            </a:r>
            <a:r>
              <a:rPr lang="pl-PL" dirty="0"/>
              <a:t>kończy się, </a:t>
            </a:r>
            <a:r>
              <a:rPr lang="pl-PL" dirty="0" smtClean="0"/>
              <a:t>gdy </a:t>
            </a:r>
            <a:r>
              <a:rPr lang="pl-PL" b="1" dirty="0" smtClean="0">
                <a:solidFill>
                  <a:schemeClr val="tx2"/>
                </a:solidFill>
              </a:rPr>
              <a:t>nie </a:t>
            </a:r>
            <a:r>
              <a:rPr lang="pl-PL" b="1" dirty="0">
                <a:solidFill>
                  <a:schemeClr val="tx2"/>
                </a:solidFill>
              </a:rPr>
              <a:t>ma już zleceń </a:t>
            </a:r>
            <a:r>
              <a:rPr lang="pl-PL" b="1" dirty="0" smtClean="0">
                <a:solidFill>
                  <a:schemeClr val="tx2"/>
                </a:solidFill>
              </a:rPr>
              <a:t>do wymiany</a:t>
            </a:r>
          </a:p>
        </p:txBody>
      </p:sp>
    </p:spTree>
    <p:extLst>
      <p:ext uri="{BB962C8B-B14F-4D97-AF65-F5344CB8AC3E}">
        <p14:creationId xmlns:p14="http://schemas.microsoft.com/office/powerpoint/2010/main" val="4085811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2"/>
                </a:solidFill>
              </a:rPr>
              <a:t>Wprowadzanie nowego algorytmu</a:t>
            </a:r>
            <a:endParaRPr lang="pl-PL" dirty="0">
              <a:solidFill>
                <a:schemeClr val="tx2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95" y="1257300"/>
            <a:ext cx="6943725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63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>
                <a:solidFill>
                  <a:schemeClr val="tx2"/>
                </a:solidFill>
              </a:rPr>
              <a:t>Adaptive</a:t>
            </a:r>
            <a:r>
              <a:rPr lang="pl-PL" dirty="0" smtClean="0">
                <a:solidFill>
                  <a:schemeClr val="tx2"/>
                </a:solidFill>
              </a:rPr>
              <a:t> </a:t>
            </a:r>
            <a:r>
              <a:rPr lang="pl-PL" dirty="0" err="1" smtClean="0">
                <a:solidFill>
                  <a:schemeClr val="tx2"/>
                </a:solidFill>
              </a:rPr>
              <a:t>Large</a:t>
            </a:r>
            <a:r>
              <a:rPr lang="pl-PL" dirty="0" smtClean="0">
                <a:solidFill>
                  <a:schemeClr val="tx2"/>
                </a:solidFill>
              </a:rPr>
              <a:t> </a:t>
            </a:r>
            <a:r>
              <a:rPr lang="pl-PL" dirty="0" err="1" smtClean="0">
                <a:solidFill>
                  <a:schemeClr val="tx2"/>
                </a:solidFill>
              </a:rPr>
              <a:t>Neighborhood</a:t>
            </a:r>
            <a:r>
              <a:rPr lang="pl-PL" dirty="0" smtClean="0">
                <a:solidFill>
                  <a:schemeClr val="tx2"/>
                </a:solidFill>
              </a:rPr>
              <a:t> </a:t>
            </a:r>
            <a:r>
              <a:rPr lang="pl-PL" dirty="0" err="1" smtClean="0">
                <a:solidFill>
                  <a:schemeClr val="tx2"/>
                </a:solidFill>
              </a:rPr>
              <a:t>Search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err="1"/>
              <a:t>Adaptive</a:t>
            </a:r>
            <a:r>
              <a:rPr lang="pl-PL" dirty="0"/>
              <a:t> </a:t>
            </a:r>
            <a:r>
              <a:rPr lang="pl-PL" dirty="0" err="1"/>
              <a:t>Large</a:t>
            </a:r>
            <a:r>
              <a:rPr lang="pl-PL" dirty="0"/>
              <a:t> </a:t>
            </a:r>
            <a:r>
              <a:rPr lang="pl-PL" dirty="0" err="1"/>
              <a:t>Neighborhood</a:t>
            </a:r>
            <a:r>
              <a:rPr lang="pl-PL" dirty="0"/>
              <a:t> </a:t>
            </a:r>
            <a:r>
              <a:rPr lang="pl-PL" dirty="0" err="1"/>
              <a:t>Search</a:t>
            </a:r>
            <a:r>
              <a:rPr lang="pl-PL" dirty="0"/>
              <a:t> jest algorytmem rozszerzającym </a:t>
            </a:r>
            <a:r>
              <a:rPr lang="pl-PL" dirty="0" err="1"/>
              <a:t>Large</a:t>
            </a:r>
            <a:r>
              <a:rPr lang="pl-PL" dirty="0"/>
              <a:t> </a:t>
            </a:r>
            <a:r>
              <a:rPr lang="pl-PL" dirty="0" err="1"/>
              <a:t>Neighborhood</a:t>
            </a:r>
            <a:r>
              <a:rPr lang="pl-PL" dirty="0"/>
              <a:t> </a:t>
            </a:r>
            <a:r>
              <a:rPr lang="pl-PL" dirty="0" err="1"/>
              <a:t>Search</a:t>
            </a:r>
            <a:r>
              <a:rPr lang="pl-PL" dirty="0"/>
              <a:t>,</a:t>
            </a:r>
            <a:br>
              <a:rPr lang="pl-PL" dirty="0"/>
            </a:br>
            <a:r>
              <a:rPr lang="pl-PL" dirty="0"/>
              <a:t>który opiera się na wprowadzeniu optymalizacji poprzez </a:t>
            </a:r>
            <a:r>
              <a:rPr lang="pl-PL" b="1" dirty="0">
                <a:solidFill>
                  <a:schemeClr val="tx2"/>
                </a:solidFill>
              </a:rPr>
              <a:t>wprowadzenie bardzo dużych ruchów </a:t>
            </a:r>
            <a:r>
              <a:rPr lang="pl-PL" dirty="0"/>
              <a:t>(zmian) w aktualnie przyjętym rozwiązaniu. Zmiany takie powodują </a:t>
            </a:r>
            <a:r>
              <a:rPr lang="pl-PL" b="1" dirty="0">
                <a:solidFill>
                  <a:schemeClr val="tx2"/>
                </a:solidFill>
              </a:rPr>
              <a:t>zmianę przydziału nawet 30-40% zleceń</a:t>
            </a:r>
            <a:r>
              <a:rPr lang="pl-PL" dirty="0"/>
              <a:t>. Podczas gdy LNS najczęściej jest oparty na stosowaniu skomplikowanych i ciężkich metod wstawiania i wyjmowania zleceń, ALNS używa </a:t>
            </a:r>
            <a:r>
              <a:rPr lang="pl-PL" b="1" dirty="0">
                <a:solidFill>
                  <a:schemeClr val="tx2"/>
                </a:solidFill>
              </a:rPr>
              <a:t>prostych metod </a:t>
            </a:r>
            <a:r>
              <a:rPr lang="pl-PL" dirty="0"/>
              <a:t>do tego celu. Co czyni ten algorytm dobrym, jest fakt, że tych metod jest kilka i są </a:t>
            </a:r>
            <a:r>
              <a:rPr lang="pl-PL" b="1" dirty="0">
                <a:solidFill>
                  <a:schemeClr val="tx2"/>
                </a:solidFill>
              </a:rPr>
              <a:t>używane zależnie od statystyk </a:t>
            </a:r>
            <a:r>
              <a:rPr lang="pl-PL" dirty="0"/>
              <a:t>zebranych podczas pracy.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958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>
                <a:solidFill>
                  <a:schemeClr val="tx2"/>
                </a:solidFill>
              </a:rPr>
              <a:t>Adaptive</a:t>
            </a:r>
            <a:r>
              <a:rPr lang="pl-PL" dirty="0" smtClean="0">
                <a:solidFill>
                  <a:schemeClr val="tx2"/>
                </a:solidFill>
              </a:rPr>
              <a:t> </a:t>
            </a:r>
            <a:r>
              <a:rPr lang="pl-PL" dirty="0" err="1" smtClean="0">
                <a:solidFill>
                  <a:schemeClr val="tx2"/>
                </a:solidFill>
              </a:rPr>
              <a:t>Large</a:t>
            </a:r>
            <a:r>
              <a:rPr lang="pl-PL" dirty="0" smtClean="0">
                <a:solidFill>
                  <a:schemeClr val="tx2"/>
                </a:solidFill>
              </a:rPr>
              <a:t> </a:t>
            </a:r>
            <a:r>
              <a:rPr lang="pl-PL" dirty="0" err="1" smtClean="0">
                <a:solidFill>
                  <a:schemeClr val="tx2"/>
                </a:solidFill>
              </a:rPr>
              <a:t>Neighborhood</a:t>
            </a:r>
            <a:r>
              <a:rPr lang="pl-PL" dirty="0" smtClean="0">
                <a:solidFill>
                  <a:schemeClr val="tx2"/>
                </a:solidFill>
              </a:rPr>
              <a:t> </a:t>
            </a:r>
            <a:r>
              <a:rPr lang="pl-PL" dirty="0" err="1" smtClean="0">
                <a:solidFill>
                  <a:schemeClr val="tx2"/>
                </a:solidFill>
              </a:rPr>
              <a:t>Search</a:t>
            </a:r>
            <a:r>
              <a:rPr lang="pl-PL" dirty="0" smtClean="0">
                <a:solidFill>
                  <a:schemeClr val="tx2"/>
                </a:solidFill>
              </a:rPr>
              <a:t> – wyjmowanie zleceń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Autofit/>
          </a:bodyPr>
          <a:lstStyle/>
          <a:p>
            <a:pPr lvl="0"/>
            <a:r>
              <a:rPr lang="pl-PL" sz="2400" b="1" dirty="0">
                <a:solidFill>
                  <a:schemeClr val="tx2"/>
                </a:solidFill>
              </a:rPr>
              <a:t>losowa metoda</a:t>
            </a:r>
            <a:r>
              <a:rPr lang="pl-PL" sz="2400" b="1" dirty="0"/>
              <a:t> </a:t>
            </a:r>
            <a:r>
              <a:rPr lang="pl-PL" sz="2400" dirty="0" smtClean="0"/>
              <a:t>wyjmowania</a:t>
            </a:r>
          </a:p>
          <a:p>
            <a:pPr marL="0" lvl="0" indent="0">
              <a:buNone/>
            </a:pPr>
            <a:endParaRPr lang="pl-PL" sz="2400" dirty="0"/>
          </a:p>
          <a:p>
            <a:pPr lvl="0"/>
            <a:r>
              <a:rPr lang="pl-PL" sz="2400" dirty="0"/>
              <a:t>Wyjmowanie </a:t>
            </a:r>
            <a:r>
              <a:rPr lang="pl-PL" sz="2400" dirty="0" err="1"/>
              <a:t>Shawna</a:t>
            </a:r>
            <a:r>
              <a:rPr lang="pl-PL" sz="2400" dirty="0"/>
              <a:t> - wyjmowanie oparte na wyszukiwaniu </a:t>
            </a:r>
            <a:r>
              <a:rPr lang="pl-PL" sz="2400" b="1" dirty="0">
                <a:solidFill>
                  <a:schemeClr val="tx2"/>
                </a:solidFill>
              </a:rPr>
              <a:t>zleceń które są w pewien sposób podobne do siebie</a:t>
            </a:r>
            <a:r>
              <a:rPr lang="pl-PL" sz="2400" dirty="0"/>
              <a:t>. Tego rodzaju zlecenia powinny </a:t>
            </a:r>
            <a:r>
              <a:rPr lang="pl-PL" sz="2400" dirty="0" err="1"/>
              <a:t>powinny</a:t>
            </a:r>
            <a:r>
              <a:rPr lang="pl-PL" sz="2400" dirty="0"/>
              <a:t> być łatwe do wymiany</a:t>
            </a:r>
            <a:r>
              <a:rPr lang="pl-PL" sz="2400" dirty="0" smtClean="0"/>
              <a:t>.</a:t>
            </a:r>
          </a:p>
          <a:p>
            <a:pPr marL="0" lvl="0" indent="0">
              <a:buNone/>
            </a:pPr>
            <a:endParaRPr lang="pl-PL" sz="2400" dirty="0"/>
          </a:p>
          <a:p>
            <a:pPr lvl="0"/>
            <a:r>
              <a:rPr lang="pl-PL" sz="2400" dirty="0"/>
              <a:t>Wyjmowanie </a:t>
            </a:r>
            <a:r>
              <a:rPr lang="pl-PL" sz="2400" b="1" dirty="0">
                <a:solidFill>
                  <a:schemeClr val="tx2"/>
                </a:solidFill>
              </a:rPr>
              <a:t>najgorszego zlecenia </a:t>
            </a:r>
            <a:r>
              <a:rPr lang="pl-PL" sz="2400" dirty="0"/>
              <a:t>- jest to metoda oparta </a:t>
            </a:r>
            <a:r>
              <a:rPr lang="pl-PL" sz="2400" dirty="0" smtClean="0"/>
              <a:t>na </a:t>
            </a:r>
            <a:r>
              <a:rPr lang="pl-PL" sz="2400" dirty="0"/>
              <a:t>wyjmowaniu zlecenia które najbardziej obciąża dane rozwiązanie. Metoda ta ma na celu przeniesienie zleceń, które są w nieodpowiednim miejscu.</a:t>
            </a:r>
          </a:p>
          <a:p>
            <a:pPr marL="0" indent="0">
              <a:buNone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60045784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696</Words>
  <Application>Microsoft Office PowerPoint</Application>
  <PresentationFormat>Pokaz na ekranie (4:3)</PresentationFormat>
  <Paragraphs>240</Paragraphs>
  <Slides>23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4" baseType="lpstr">
      <vt:lpstr>Motyw pakietu Office</vt:lpstr>
      <vt:lpstr>Rozwój algorytmów optymalizacyjnych dla środowiska do rozwiązywania problemów transportowych </vt:lpstr>
      <vt:lpstr>Agenda</vt:lpstr>
      <vt:lpstr>Przedstawienie zadania</vt:lpstr>
      <vt:lpstr>Przedstawienie zadania</vt:lpstr>
      <vt:lpstr>Problem statyczny a problem dynamiczny</vt:lpstr>
      <vt:lpstr>Klasyczny algorytm</vt:lpstr>
      <vt:lpstr>Wprowadzanie nowego algorytmu</vt:lpstr>
      <vt:lpstr>Adaptive Large Neighborhood Search</vt:lpstr>
      <vt:lpstr>Adaptive Large Neighborhood Search – wyjmowanie zleceń</vt:lpstr>
      <vt:lpstr>Adaptive Large Neighborhood Search – wstawianie zleceń</vt:lpstr>
      <vt:lpstr>Testy</vt:lpstr>
      <vt:lpstr>Testy – co sprawdzamy</vt:lpstr>
      <vt:lpstr>Testy</vt:lpstr>
      <vt:lpstr>Implementacja</vt:lpstr>
      <vt:lpstr>Konfiguracja</vt:lpstr>
      <vt:lpstr>Testy – LC długie okna</vt:lpstr>
      <vt:lpstr>Testy – LR długie okna </vt:lpstr>
      <vt:lpstr>Testy – LRC długie okna</vt:lpstr>
      <vt:lpstr>Testy – wykresy LC krótkie okna</vt:lpstr>
      <vt:lpstr>Testy – wykresy LR krótkie okna</vt:lpstr>
      <vt:lpstr>Testy – wykresy LRC krótkie okna</vt:lpstr>
      <vt:lpstr>Podsumowanie</vt:lpstr>
      <vt:lpstr>Źródła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Rozwój algorytmów optymalizacyjnych dla środowiska do rozwiązywania problemów transportowych</dc:title>
  <dc:creator>Alicja</dc:creator>
  <cp:lastModifiedBy>Alicja</cp:lastModifiedBy>
  <cp:revision>27</cp:revision>
  <dcterms:created xsi:type="dcterms:W3CDTF">2013-04-21T11:48:55Z</dcterms:created>
  <dcterms:modified xsi:type="dcterms:W3CDTF">2013-06-10T10:46:40Z</dcterms:modified>
</cp:coreProperties>
</file>