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2" r:id="rId3"/>
    <p:sldId id="263" r:id="rId4"/>
    <p:sldId id="264" r:id="rId5"/>
    <p:sldId id="259" r:id="rId6"/>
    <p:sldId id="261" r:id="rId7"/>
    <p:sldId id="260" r:id="rId8"/>
    <p:sldId id="265" r:id="rId9"/>
    <p:sldId id="26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6"/>
    <p:restoredTop sz="72016"/>
  </p:normalViewPr>
  <p:slideViewPr>
    <p:cSldViewPr snapToGrid="0" snapToObjects="1">
      <p:cViewPr varScale="1">
        <p:scale>
          <a:sx n="110" d="100"/>
          <a:sy n="110" d="100"/>
        </p:scale>
        <p:origin x="20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7DA52-2328-CC40-8ED5-6B8292C5C975}" type="datetimeFigureOut">
              <a:rPr lang="en-US" smtClean="0"/>
              <a:t>6/3/20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0201D-7602-074C-A878-E3718E537E14}" type="slidenum">
              <a:rPr lang="en-US" smtClean="0"/>
              <a:t>‹#›</a:t>
            </a:fld>
            <a:endParaRPr lang="en-US"/>
          </a:p>
        </p:txBody>
      </p:sp>
    </p:spTree>
    <p:extLst>
      <p:ext uri="{BB962C8B-B14F-4D97-AF65-F5344CB8AC3E}">
        <p14:creationId xmlns:p14="http://schemas.microsoft.com/office/powerpoint/2010/main" val="132203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aws.amazon.com/Route53/latest/DeveloperGuide/route-53-concepts.html#route-53-concepts-domain-registr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aws.amazon.com/Route53/latest/DeveloperGuide/domain-lock.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https://docs.aws.amazon.com/Route53/latest/DeveloperGuide/route-53-concepts.html#route-53-concepts-domain-registration</a:t>
            </a:r>
            <a:endParaRPr lang="en-AU" dirty="0"/>
          </a:p>
          <a:p>
            <a:endParaRPr lang="en-AU" dirty="0"/>
          </a:p>
          <a:p>
            <a:r>
              <a:rPr lang="en-AU" dirty="0"/>
              <a:t>Geo-routing: Your AU traffic will go to your ALB located in ap-southeast-2</a:t>
            </a:r>
          </a:p>
          <a:p>
            <a:r>
              <a:rPr lang="en-AU" dirty="0"/>
              <a:t>Latency: A user’s request will be routed based on best latency</a:t>
            </a:r>
          </a:p>
          <a:p>
            <a:r>
              <a:rPr lang="en-AU" dirty="0"/>
              <a:t>Weighted: Good for testing, you could beta test products to 2% of users</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2</a:t>
            </a:fld>
            <a:endParaRPr lang="en-US"/>
          </a:p>
        </p:txBody>
      </p:sp>
    </p:spTree>
    <p:extLst>
      <p:ext uri="{BB962C8B-B14F-4D97-AF65-F5344CB8AC3E}">
        <p14:creationId xmlns:p14="http://schemas.microsoft.com/office/powerpoint/2010/main" val="336941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CNAME:</a:t>
            </a:r>
          </a:p>
          <a:p>
            <a:r>
              <a:rPr lang="en-AU" sz="1200" b="0" i="0" kern="1200" dirty="0">
                <a:solidFill>
                  <a:schemeClr val="tx1"/>
                </a:solidFill>
                <a:effectLst/>
                <a:latin typeface="+mn-lt"/>
                <a:ea typeface="+mn-ea"/>
                <a:cs typeface="+mn-cs"/>
              </a:rPr>
              <a:t>The DNS protocol does not allow you to create a CNAME record for the top node of a DNS namespace, also known as the zone apex. For example, if you register the DNS name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the zone apex is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You cannot create a CNAME record for </a:t>
            </a:r>
            <a:r>
              <a:rPr lang="en-AU" sz="1200" b="0" i="0" kern="1200" dirty="0" err="1">
                <a:solidFill>
                  <a:schemeClr val="tx1"/>
                </a:solidFill>
                <a:effectLst/>
                <a:latin typeface="+mn-lt"/>
                <a:ea typeface="+mn-ea"/>
                <a:cs typeface="+mn-cs"/>
              </a:rPr>
              <a:t>example.com</a:t>
            </a:r>
            <a:r>
              <a:rPr lang="en-AU" sz="1200" b="0" i="0" kern="1200" dirty="0">
                <a:solidFill>
                  <a:schemeClr val="tx1"/>
                </a:solidFill>
                <a:effectLst/>
                <a:latin typeface="+mn-lt"/>
                <a:ea typeface="+mn-ea"/>
                <a:cs typeface="+mn-cs"/>
              </a:rPr>
              <a:t>, but you can create CNAME records for </a:t>
            </a:r>
            <a:r>
              <a:rPr lang="en-AU" sz="1200" b="0" i="0" kern="1200" dirty="0" err="1">
                <a:solidFill>
                  <a:schemeClr val="tx1"/>
                </a:solidFill>
                <a:effectLst/>
                <a:latin typeface="+mn-lt"/>
                <a:ea typeface="+mn-ea"/>
                <a:cs typeface="+mn-cs"/>
              </a:rPr>
              <a:t>www.example.com</a:t>
            </a:r>
            <a:r>
              <a:rPr lang="en-AU" sz="1200" b="0" i="0" kern="1200" dirty="0">
                <a:solidFill>
                  <a:schemeClr val="tx1"/>
                </a:solidFill>
                <a:effectLst/>
                <a:latin typeface="+mn-lt"/>
                <a:ea typeface="+mn-ea"/>
                <a:cs typeface="+mn-cs"/>
              </a:rPr>
              <a:t>, </a:t>
            </a:r>
            <a:r>
              <a:rPr lang="en-AU" sz="1200" b="0" i="0" kern="1200" dirty="0" err="1">
                <a:solidFill>
                  <a:schemeClr val="tx1"/>
                </a:solidFill>
                <a:effectLst/>
                <a:latin typeface="+mn-lt"/>
                <a:ea typeface="+mn-ea"/>
                <a:cs typeface="+mn-cs"/>
              </a:rPr>
              <a:t>newproduct.example.com</a:t>
            </a:r>
            <a:r>
              <a:rPr lang="en-AU" sz="1200" b="0" i="0" kern="1200" dirty="0">
                <a:solidFill>
                  <a:schemeClr val="tx1"/>
                </a:solidFill>
                <a:effectLst/>
                <a:latin typeface="+mn-lt"/>
                <a:ea typeface="+mn-ea"/>
                <a:cs typeface="+mn-cs"/>
              </a:rPr>
              <a:t>, and so on.</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3</a:t>
            </a:fld>
            <a:endParaRPr lang="en-US"/>
          </a:p>
        </p:txBody>
      </p:sp>
    </p:spTree>
    <p:extLst>
      <p:ext uri="{BB962C8B-B14F-4D97-AF65-F5344CB8AC3E}">
        <p14:creationId xmlns:p14="http://schemas.microsoft.com/office/powerpoint/2010/main" val="43707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Not Enabling Domain Transfer: Hijacking a domain and transferring it to another registrar.</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Having Private DNS Records in Public Zones: </a:t>
            </a:r>
          </a:p>
          <a:p>
            <a:r>
              <a:rPr lang="en-AU" sz="1200" b="0" i="0" kern="1200" dirty="0">
                <a:solidFill>
                  <a:schemeClr val="tx1"/>
                </a:solidFill>
                <a:effectLst/>
                <a:latin typeface="+mn-lt"/>
                <a:ea typeface="+mn-ea"/>
                <a:cs typeface="+mn-cs"/>
              </a:rPr>
              <a:t>If you don’t define your private DNS records within a private hosted zone, your DNS records are not protected from malicious users who seek information about your internal IP addresses or network.</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Not Removing Dangling DNS Records:</a:t>
            </a:r>
          </a:p>
          <a:p>
            <a:r>
              <a:rPr lang="en-AU" sz="1200" b="0" i="0" kern="1200" dirty="0">
                <a:solidFill>
                  <a:schemeClr val="tx1"/>
                </a:solidFill>
                <a:effectLst/>
                <a:latin typeface="+mn-lt"/>
                <a:ea typeface="+mn-ea"/>
                <a:cs typeface="+mn-cs"/>
              </a:rPr>
              <a:t> A dangling DNS record occurs when the resources pointed to by a DNS record are removed (such as when an elastic IP is released into AWS’ EIP pool), but the DNS record itself remains. If an attacker has access to the same resource (such as someone who gets the same elastic IP from the AWS IP pool), they can use the dangling DNS record to control the domain/subdomain in your DNS entries.</a:t>
            </a:r>
          </a:p>
          <a:p>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40201D-7602-074C-A878-E3718E537E14}" type="slidenum">
              <a:rPr lang="en-US" smtClean="0"/>
              <a:t>4</a:t>
            </a:fld>
            <a:endParaRPr lang="en-US"/>
          </a:p>
        </p:txBody>
      </p:sp>
    </p:spTree>
    <p:extLst>
      <p:ext uri="{BB962C8B-B14F-4D97-AF65-F5344CB8AC3E}">
        <p14:creationId xmlns:p14="http://schemas.microsoft.com/office/powerpoint/2010/main" val="141610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 on the HOW?</a:t>
            </a:r>
          </a:p>
          <a:p>
            <a:endParaRPr lang="en-US" dirty="0"/>
          </a:p>
          <a:p>
            <a:r>
              <a:rPr lang="en-AU" sz="1200" b="0" kern="1200" dirty="0">
                <a:solidFill>
                  <a:schemeClr val="tx1"/>
                </a:solidFill>
                <a:effectLst/>
                <a:latin typeface="+mn-lt"/>
                <a:ea typeface="+mn-ea"/>
                <a:cs typeface="+mn-cs"/>
              </a:rPr>
              <a:t>[Basics (beginner friendly-</a:t>
            </a:r>
            <a:r>
              <a:rPr lang="en-AU" sz="1200" b="0" kern="1200" dirty="0" err="1">
                <a:solidFill>
                  <a:schemeClr val="tx1"/>
                </a:solidFill>
                <a:effectLst/>
                <a:latin typeface="+mn-lt"/>
                <a:ea typeface="+mn-ea"/>
                <a:cs typeface="+mn-cs"/>
              </a:rPr>
              <a:t>ish</a:t>
            </a:r>
            <a:r>
              <a:rPr lang="en-AU" sz="1200" b="0" kern="1200" dirty="0">
                <a:solidFill>
                  <a:schemeClr val="tx1"/>
                </a:solidFill>
                <a:effectLst/>
                <a:latin typeface="+mn-lt"/>
                <a:ea typeface="+mn-ea"/>
                <a:cs typeface="+mn-cs"/>
              </a:rPr>
              <a:t>)](</a:t>
            </a:r>
            <a:r>
              <a:rPr lang="en-AU" sz="1200" b="0" u="sng" kern="1200" dirty="0">
                <a:solidFill>
                  <a:schemeClr val="tx1"/>
                </a:solidFill>
                <a:effectLst/>
                <a:latin typeface="+mn-lt"/>
                <a:ea typeface="+mn-ea"/>
                <a:cs typeface="+mn-cs"/>
              </a:rPr>
              <a:t>https://0xpatrik.com/subdomain-takeover-basics/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[Subdomain takeover](</a:t>
            </a:r>
            <a:r>
              <a:rPr lang="en-AU" sz="1200" b="0" u="sng" kern="1200" dirty="0">
                <a:solidFill>
                  <a:schemeClr val="tx1"/>
                </a:solidFill>
                <a:effectLst/>
                <a:latin typeface="+mn-lt"/>
                <a:ea typeface="+mn-ea"/>
                <a:cs typeface="+mn-cs"/>
              </a:rPr>
              <a:t>https://</a:t>
            </a:r>
            <a:r>
              <a:rPr lang="en-AU" sz="1200" b="0" u="sng" kern="1200" dirty="0" err="1">
                <a:solidFill>
                  <a:schemeClr val="tx1"/>
                </a:solidFill>
                <a:effectLst/>
                <a:latin typeface="+mn-lt"/>
                <a:ea typeface="+mn-ea"/>
                <a:cs typeface="+mn-cs"/>
              </a:rPr>
              <a:t>www.hackerone.com</a:t>
            </a:r>
            <a:r>
              <a:rPr lang="en-AU" sz="1200" b="0" u="sng" kern="1200" dirty="0">
                <a:solidFill>
                  <a:schemeClr val="tx1"/>
                </a:solidFill>
                <a:effectLst/>
                <a:latin typeface="+mn-lt"/>
                <a:ea typeface="+mn-ea"/>
                <a:cs typeface="+mn-cs"/>
              </a:rPr>
              <a:t>/blog/Guide-Subdomain-Takeovers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[NS takeover](</a:t>
            </a:r>
            <a:r>
              <a:rPr lang="en-AU" sz="1200" b="0" u="sng" kern="1200" dirty="0">
                <a:solidFill>
                  <a:schemeClr val="tx1"/>
                </a:solidFill>
                <a:effectLst/>
                <a:latin typeface="+mn-lt"/>
                <a:ea typeface="+mn-ea"/>
                <a:cs typeface="+mn-cs"/>
              </a:rPr>
              <a:t>https://0xpatrik.com/subdomain-takeover-ns/</a:t>
            </a:r>
            <a:r>
              <a:rPr lang="en-AU" sz="1200" b="0" kern="1200" dirty="0">
                <a:solidFill>
                  <a:schemeClr val="tx1"/>
                </a:solidFill>
                <a:effectLst/>
                <a:latin typeface="+mn-lt"/>
                <a:ea typeface="+mn-ea"/>
                <a:cs typeface="+mn-cs"/>
              </a:rPr>
              <a:t>)</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[Detailed write-up](</a:t>
            </a:r>
            <a:r>
              <a:rPr lang="en-AU" sz="1200" b="0" u="sng" kern="1200" dirty="0">
                <a:solidFill>
                  <a:schemeClr val="tx1"/>
                </a:solidFill>
                <a:effectLst/>
                <a:latin typeface="+mn-lt"/>
                <a:ea typeface="+mn-ea"/>
                <a:cs typeface="+mn-cs"/>
              </a:rPr>
              <a:t>https://</a:t>
            </a:r>
            <a:r>
              <a:rPr lang="en-AU" sz="1200" b="0" u="sng" kern="1200" dirty="0" err="1">
                <a:solidFill>
                  <a:schemeClr val="tx1"/>
                </a:solidFill>
                <a:effectLst/>
                <a:latin typeface="+mn-lt"/>
                <a:ea typeface="+mn-ea"/>
                <a:cs typeface="+mn-cs"/>
              </a:rPr>
              <a:t>thehackerblog.com</a:t>
            </a:r>
            <a:r>
              <a:rPr lang="en-AU" sz="1200" b="0" u="sng" kern="1200">
                <a:solidFill>
                  <a:schemeClr val="tx1"/>
                </a:solidFill>
                <a:effectLst/>
                <a:latin typeface="+mn-lt"/>
                <a:ea typeface="+mn-ea"/>
                <a:cs typeface="+mn-cs"/>
              </a:rPr>
              <a:t>/the-orphaned-internet-taking-over-120k-domains-via-a-dns-vulnerability-in-aws-google-cloud-rackspace-and-digital-ocean/</a:t>
            </a:r>
            <a:r>
              <a:rPr lang="en-AU" sz="1200" b="0" kern="120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5"/>
          </p:nvPr>
        </p:nvSpPr>
        <p:spPr/>
        <p:txBody>
          <a:bodyPr/>
          <a:lstStyle/>
          <a:p>
            <a:fld id="{1EAEF871-98C5-8C4A-BC92-759A8CBA21D0}" type="slidenum">
              <a:rPr lang="en-US" smtClean="0"/>
              <a:t>6</a:t>
            </a:fld>
            <a:endParaRPr lang="en-US"/>
          </a:p>
        </p:txBody>
      </p:sp>
    </p:spTree>
    <p:extLst>
      <p:ext uri="{BB962C8B-B14F-4D97-AF65-F5344CB8AC3E}">
        <p14:creationId xmlns:p14="http://schemas.microsoft.com/office/powerpoint/2010/main" val="2710125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https://docs.aws.amazon.com/Route53/latest/DeveloperGuide/domain-lock.html</a:t>
            </a:r>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7</a:t>
            </a:fld>
            <a:endParaRPr lang="en-US"/>
          </a:p>
        </p:txBody>
      </p:sp>
    </p:spTree>
    <p:extLst>
      <p:ext uri="{BB962C8B-B14F-4D97-AF65-F5344CB8AC3E}">
        <p14:creationId xmlns:p14="http://schemas.microsoft.com/office/powerpoint/2010/main" val="3038268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0201D-7602-074C-A878-E3718E537E14}" type="slidenum">
              <a:rPr lang="en-US" smtClean="0"/>
              <a:t>9</a:t>
            </a:fld>
            <a:endParaRPr lang="en-US"/>
          </a:p>
        </p:txBody>
      </p:sp>
    </p:spTree>
    <p:extLst>
      <p:ext uri="{BB962C8B-B14F-4D97-AF65-F5344CB8AC3E}">
        <p14:creationId xmlns:p14="http://schemas.microsoft.com/office/powerpoint/2010/main" val="3536752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 as code that couples the deletion of EIPs/s3 buckets with hosted zone records?</a:t>
            </a:r>
          </a:p>
          <a:p>
            <a:r>
              <a:rPr lang="en-US" dirty="0"/>
              <a:t>Script the checks for misconfigurations</a:t>
            </a:r>
          </a:p>
        </p:txBody>
      </p:sp>
      <p:sp>
        <p:nvSpPr>
          <p:cNvPr id="4" name="Slide Number Placeholder 3"/>
          <p:cNvSpPr>
            <a:spLocks noGrp="1"/>
          </p:cNvSpPr>
          <p:nvPr>
            <p:ph type="sldNum" sz="quarter" idx="5"/>
          </p:nvPr>
        </p:nvSpPr>
        <p:spPr/>
        <p:txBody>
          <a:bodyPr/>
          <a:lstStyle/>
          <a:p>
            <a:fld id="{2B40201D-7602-074C-A878-E3718E537E14}" type="slidenum">
              <a:rPr lang="en-US" smtClean="0"/>
              <a:t>10</a:t>
            </a:fld>
            <a:endParaRPr lang="en-US"/>
          </a:p>
        </p:txBody>
      </p:sp>
    </p:spTree>
    <p:extLst>
      <p:ext uri="{BB962C8B-B14F-4D97-AF65-F5344CB8AC3E}">
        <p14:creationId xmlns:p14="http://schemas.microsoft.com/office/powerpoint/2010/main" val="254918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6/3/20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6/3/20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9C8F-6079-EA44-91E6-6B127613FABB}"/>
              </a:ext>
            </a:extLst>
          </p:cNvPr>
          <p:cNvSpPr>
            <a:spLocks noGrp="1"/>
          </p:cNvSpPr>
          <p:nvPr>
            <p:ph type="ctrTitle"/>
          </p:nvPr>
        </p:nvSpPr>
        <p:spPr/>
        <p:txBody>
          <a:bodyPr/>
          <a:lstStyle/>
          <a:p>
            <a:r>
              <a:rPr lang="en-US" dirty="0"/>
              <a:t>Route53 – AWS DNS</a:t>
            </a:r>
          </a:p>
        </p:txBody>
      </p:sp>
      <p:sp>
        <p:nvSpPr>
          <p:cNvPr id="3" name="Subtitle 2">
            <a:extLst>
              <a:ext uri="{FF2B5EF4-FFF2-40B4-BE49-F238E27FC236}">
                <a16:creationId xmlns:a16="http://schemas.microsoft.com/office/drawing/2014/main" id="{8DFC1F0B-3265-B947-91A5-372B7CFD03E5}"/>
              </a:ext>
            </a:extLst>
          </p:cNvPr>
          <p:cNvSpPr>
            <a:spLocks noGrp="1"/>
          </p:cNvSpPr>
          <p:nvPr>
            <p:ph type="subTitle" idx="1"/>
          </p:nvPr>
        </p:nvSpPr>
        <p:spPr/>
        <p:txBody>
          <a:bodyPr/>
          <a:lstStyle/>
          <a:p>
            <a:r>
              <a:rPr lang="en-US" dirty="0"/>
              <a:t>An </a:t>
            </a:r>
            <a:r>
              <a:rPr lang="en-US" b="1" u="sng" dirty="0"/>
              <a:t>EXPRESS</a:t>
            </a:r>
            <a:r>
              <a:rPr lang="en-US" dirty="0"/>
              <a:t> Session</a:t>
            </a:r>
          </a:p>
        </p:txBody>
      </p:sp>
    </p:spTree>
    <p:extLst>
      <p:ext uri="{BB962C8B-B14F-4D97-AF65-F5344CB8AC3E}">
        <p14:creationId xmlns:p14="http://schemas.microsoft.com/office/powerpoint/2010/main" val="317407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BD7D-833B-6148-8871-58C210D0EF27}"/>
              </a:ext>
            </a:extLst>
          </p:cNvPr>
          <p:cNvSpPr>
            <a:spLocks noGrp="1"/>
          </p:cNvSpPr>
          <p:nvPr>
            <p:ph type="title"/>
          </p:nvPr>
        </p:nvSpPr>
        <p:spPr/>
        <p:txBody>
          <a:bodyPr/>
          <a:lstStyle/>
          <a:p>
            <a:r>
              <a:rPr lang="en-US" dirty="0"/>
              <a:t>So, how do I prevent this?</a:t>
            </a:r>
          </a:p>
        </p:txBody>
      </p:sp>
      <p:sp>
        <p:nvSpPr>
          <p:cNvPr id="3" name="Content Placeholder 2">
            <a:extLst>
              <a:ext uri="{FF2B5EF4-FFF2-40B4-BE49-F238E27FC236}">
                <a16:creationId xmlns:a16="http://schemas.microsoft.com/office/drawing/2014/main" id="{60E6392A-2923-0949-A8C2-08DB4403573E}"/>
              </a:ext>
            </a:extLst>
          </p:cNvPr>
          <p:cNvSpPr>
            <a:spLocks noGrp="1"/>
          </p:cNvSpPr>
          <p:nvPr>
            <p:ph idx="1"/>
          </p:nvPr>
        </p:nvSpPr>
        <p:spPr/>
        <p:txBody>
          <a:bodyPr/>
          <a:lstStyle/>
          <a:p>
            <a:r>
              <a:rPr lang="en-US" dirty="0"/>
              <a:t>Be aware of what you’re deleting!</a:t>
            </a:r>
          </a:p>
          <a:p>
            <a:r>
              <a:rPr lang="en-US" dirty="0"/>
              <a:t>SecOps the crap out of it!</a:t>
            </a:r>
          </a:p>
        </p:txBody>
      </p:sp>
    </p:spTree>
    <p:extLst>
      <p:ext uri="{BB962C8B-B14F-4D97-AF65-F5344CB8AC3E}">
        <p14:creationId xmlns:p14="http://schemas.microsoft.com/office/powerpoint/2010/main" val="393310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9F6B-BD38-D74B-A5C0-F4A751FFD9E8}"/>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B25E3D7F-01F8-8C41-9E82-2D2FA8A0C3FA}"/>
              </a:ext>
            </a:extLst>
          </p:cNvPr>
          <p:cNvSpPr>
            <a:spLocks noGrp="1"/>
          </p:cNvSpPr>
          <p:nvPr>
            <p:ph idx="1"/>
          </p:nvPr>
        </p:nvSpPr>
        <p:spPr/>
        <p:txBody>
          <a:bodyPr/>
          <a:lstStyle/>
          <a:p>
            <a:r>
              <a:rPr lang="en-US" dirty="0"/>
              <a:t>Translates friendly web addresses to unfriendly IP’s or other DNS</a:t>
            </a:r>
          </a:p>
          <a:p>
            <a:r>
              <a:rPr lang="en-US" dirty="0"/>
              <a:t>Domain Registration</a:t>
            </a:r>
          </a:p>
          <a:p>
            <a:r>
              <a:rPr lang="en-US" dirty="0"/>
              <a:t>Different routing options</a:t>
            </a:r>
          </a:p>
          <a:p>
            <a:pPr lvl="1"/>
            <a:r>
              <a:rPr lang="en-US" dirty="0"/>
              <a:t>Geo-routing</a:t>
            </a:r>
          </a:p>
          <a:p>
            <a:pPr lvl="1"/>
            <a:r>
              <a:rPr lang="en-US" dirty="0"/>
              <a:t>Latency-based</a:t>
            </a:r>
          </a:p>
          <a:p>
            <a:pPr lvl="1"/>
            <a:r>
              <a:rPr lang="en-US" dirty="0"/>
              <a:t>Weighted</a:t>
            </a:r>
          </a:p>
        </p:txBody>
      </p:sp>
      <p:sp>
        <p:nvSpPr>
          <p:cNvPr id="4" name="Heart 3">
            <a:extLst>
              <a:ext uri="{FF2B5EF4-FFF2-40B4-BE49-F238E27FC236}">
                <a16:creationId xmlns:a16="http://schemas.microsoft.com/office/drawing/2014/main" id="{E501F5AD-7C5D-B843-B0C6-D9F54D3A49AA}"/>
              </a:ext>
            </a:extLst>
          </p:cNvPr>
          <p:cNvSpPr/>
          <p:nvPr/>
        </p:nvSpPr>
        <p:spPr>
          <a:xfrm>
            <a:off x="8634715" y="4176898"/>
            <a:ext cx="2665266" cy="2233914"/>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Activity Time!</a:t>
            </a:r>
          </a:p>
        </p:txBody>
      </p:sp>
      <p:pic>
        <p:nvPicPr>
          <p:cNvPr id="8" name="Picture 7" descr="A close up of a logo&#10;&#10;Description automatically generated">
            <a:extLst>
              <a:ext uri="{FF2B5EF4-FFF2-40B4-BE49-F238E27FC236}">
                <a16:creationId xmlns:a16="http://schemas.microsoft.com/office/drawing/2014/main" id="{8CBC0B6E-1E94-3E4C-B88B-CA519CE9B8FE}"/>
              </a:ext>
            </a:extLst>
          </p:cNvPr>
          <p:cNvPicPr>
            <a:picLocks noChangeAspect="1"/>
          </p:cNvPicPr>
          <p:nvPr/>
        </p:nvPicPr>
        <p:blipFill>
          <a:blip r:embed="rId3"/>
          <a:stretch>
            <a:fillRect/>
          </a:stretch>
        </p:blipFill>
        <p:spPr>
          <a:xfrm>
            <a:off x="5814671" y="4213794"/>
            <a:ext cx="2449653" cy="2449653"/>
          </a:xfrm>
          <a:prstGeom prst="rect">
            <a:avLst/>
          </a:prstGeom>
        </p:spPr>
      </p:pic>
    </p:spTree>
    <p:extLst>
      <p:ext uri="{BB962C8B-B14F-4D97-AF65-F5344CB8AC3E}">
        <p14:creationId xmlns:p14="http://schemas.microsoft.com/office/powerpoint/2010/main" val="399365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06AE-39DA-B446-A8B9-7D3A323F6C05}"/>
              </a:ext>
            </a:extLst>
          </p:cNvPr>
          <p:cNvSpPr>
            <a:spLocks noGrp="1"/>
          </p:cNvSpPr>
          <p:nvPr>
            <p:ph type="title"/>
          </p:nvPr>
        </p:nvSpPr>
        <p:spPr/>
        <p:txBody>
          <a:bodyPr/>
          <a:lstStyle/>
          <a:p>
            <a:r>
              <a:rPr lang="en-US" dirty="0"/>
              <a:t>Match the Term with the Explanation</a:t>
            </a:r>
          </a:p>
        </p:txBody>
      </p:sp>
      <p:sp>
        <p:nvSpPr>
          <p:cNvPr id="3" name="Content Placeholder 2">
            <a:extLst>
              <a:ext uri="{FF2B5EF4-FFF2-40B4-BE49-F238E27FC236}">
                <a16:creationId xmlns:a16="http://schemas.microsoft.com/office/drawing/2014/main" id="{8C190736-C3CD-1D4D-8FC7-CA5E535F9714}"/>
              </a:ext>
            </a:extLst>
          </p:cNvPr>
          <p:cNvSpPr>
            <a:spLocks noGrp="1"/>
          </p:cNvSpPr>
          <p:nvPr>
            <p:ph sz="half" idx="1"/>
          </p:nvPr>
        </p:nvSpPr>
        <p:spPr>
          <a:xfrm>
            <a:off x="818712" y="2222287"/>
            <a:ext cx="5185873" cy="4363708"/>
          </a:xfrm>
        </p:spPr>
        <p:txBody>
          <a:bodyPr>
            <a:normAutofit fontScale="92500" lnSpcReduction="20000"/>
          </a:bodyPr>
          <a:lstStyle/>
          <a:p>
            <a:pPr>
              <a:buFont typeface="+mj-lt"/>
              <a:buAutoNum type="arabicPeriod"/>
            </a:pPr>
            <a:r>
              <a:rPr lang="en-US" dirty="0"/>
              <a:t>Domain Name</a:t>
            </a:r>
          </a:p>
          <a:p>
            <a:pPr>
              <a:buFont typeface="+mj-lt"/>
              <a:buAutoNum type="arabicPeriod"/>
            </a:pPr>
            <a:r>
              <a:rPr lang="en-US" dirty="0"/>
              <a:t>Subdomain</a:t>
            </a:r>
          </a:p>
          <a:p>
            <a:pPr>
              <a:buFont typeface="+mj-lt"/>
              <a:buAutoNum type="arabicPeriod"/>
            </a:pPr>
            <a:r>
              <a:rPr lang="en-US" dirty="0"/>
              <a:t>Top-Level Domains</a:t>
            </a:r>
          </a:p>
          <a:p>
            <a:pPr>
              <a:buFont typeface="+mj-lt"/>
              <a:buAutoNum type="arabicPeriod"/>
            </a:pPr>
            <a:r>
              <a:rPr lang="en-US" dirty="0"/>
              <a:t>Hosted Zone</a:t>
            </a:r>
          </a:p>
          <a:p>
            <a:pPr>
              <a:buFont typeface="+mj-lt"/>
              <a:buAutoNum type="arabicPeriod"/>
            </a:pPr>
            <a:r>
              <a:rPr lang="en-US" dirty="0"/>
              <a:t>Name Servers</a:t>
            </a:r>
          </a:p>
          <a:p>
            <a:pPr>
              <a:buFont typeface="+mj-lt"/>
              <a:buAutoNum type="arabicPeriod"/>
            </a:pPr>
            <a:r>
              <a:rPr lang="en-US" dirty="0"/>
              <a:t>A Record</a:t>
            </a:r>
          </a:p>
          <a:p>
            <a:pPr>
              <a:buFont typeface="+mj-lt"/>
              <a:buAutoNum type="arabicPeriod"/>
            </a:pPr>
            <a:r>
              <a:rPr lang="en-US" dirty="0"/>
              <a:t>CNAME</a:t>
            </a:r>
          </a:p>
          <a:p>
            <a:pPr>
              <a:buFont typeface="+mj-lt"/>
              <a:buAutoNum type="arabicPeriod"/>
            </a:pPr>
            <a:r>
              <a:rPr lang="en-US" dirty="0"/>
              <a:t>MX Record</a:t>
            </a:r>
          </a:p>
          <a:p>
            <a:pPr>
              <a:buFont typeface="+mj-lt"/>
              <a:buAutoNum type="arabicPeriod"/>
            </a:pPr>
            <a:r>
              <a:rPr lang="en-US" dirty="0"/>
              <a:t>TTL</a:t>
            </a:r>
          </a:p>
        </p:txBody>
      </p:sp>
      <p:sp>
        <p:nvSpPr>
          <p:cNvPr id="4" name="Content Placeholder 3">
            <a:extLst>
              <a:ext uri="{FF2B5EF4-FFF2-40B4-BE49-F238E27FC236}">
                <a16:creationId xmlns:a16="http://schemas.microsoft.com/office/drawing/2014/main" id="{5AF07241-BD87-1646-B3EC-F83A9A8454FE}"/>
              </a:ext>
            </a:extLst>
          </p:cNvPr>
          <p:cNvSpPr>
            <a:spLocks noGrp="1"/>
          </p:cNvSpPr>
          <p:nvPr>
            <p:ph sz="half" idx="2"/>
          </p:nvPr>
        </p:nvSpPr>
        <p:spPr>
          <a:xfrm>
            <a:off x="6187415" y="2222287"/>
            <a:ext cx="5194583" cy="4363708"/>
          </a:xfrm>
        </p:spPr>
        <p:txBody>
          <a:bodyPr>
            <a:normAutofit fontScale="92500" lnSpcReduction="20000"/>
          </a:bodyPr>
          <a:lstStyle/>
          <a:p>
            <a:pPr>
              <a:buFont typeface="+mj-lt"/>
              <a:buAutoNum type="alphaUcPeriod"/>
            </a:pPr>
            <a:r>
              <a:rPr lang="en-US" dirty="0"/>
              <a:t>Used for resolving mail servers</a:t>
            </a:r>
          </a:p>
          <a:p>
            <a:pPr>
              <a:buFont typeface="+mj-lt"/>
              <a:buAutoNum type="alphaUcPeriod"/>
            </a:pPr>
            <a:r>
              <a:rPr lang="en-US" dirty="0"/>
              <a:t>What a user types into their </a:t>
            </a:r>
            <a:r>
              <a:rPr lang="en-US" dirty="0" err="1"/>
              <a:t>browers</a:t>
            </a:r>
            <a:r>
              <a:rPr lang="en-US" dirty="0"/>
              <a:t> </a:t>
            </a:r>
            <a:r>
              <a:rPr lang="en-US" dirty="0" err="1"/>
              <a:t>eg.</a:t>
            </a:r>
            <a:r>
              <a:rPr lang="en-US" dirty="0"/>
              <a:t> </a:t>
            </a:r>
            <a:r>
              <a:rPr lang="en-US" i="1" dirty="0"/>
              <a:t>awesome-</a:t>
            </a:r>
            <a:r>
              <a:rPr lang="en-US" i="1" dirty="0" err="1"/>
              <a:t>website.com</a:t>
            </a:r>
            <a:endParaRPr lang="en-US" i="1" dirty="0"/>
          </a:p>
          <a:p>
            <a:pPr>
              <a:buFont typeface="+mj-lt"/>
              <a:buAutoNum type="alphaUcPeriod"/>
            </a:pPr>
            <a:r>
              <a:rPr lang="en-US" dirty="0"/>
              <a:t>Resolves a DNS name to an IP</a:t>
            </a:r>
          </a:p>
          <a:p>
            <a:pPr>
              <a:buFont typeface="+mj-lt"/>
              <a:buAutoNum type="alphaUcPeriod"/>
            </a:pPr>
            <a:r>
              <a:rPr lang="en-US" dirty="0"/>
              <a:t>Subset of a Domain Name </a:t>
            </a:r>
            <a:r>
              <a:rPr lang="en-US" dirty="0" err="1"/>
              <a:t>eg.</a:t>
            </a:r>
            <a:r>
              <a:rPr lang="en-US" dirty="0"/>
              <a:t> </a:t>
            </a:r>
            <a:r>
              <a:rPr lang="en-US" i="1" dirty="0" err="1"/>
              <a:t>example.awesome-website.com</a:t>
            </a:r>
            <a:endParaRPr lang="en-US" i="1" dirty="0"/>
          </a:p>
          <a:p>
            <a:pPr>
              <a:buFont typeface="+mj-lt"/>
              <a:buAutoNum type="alphaUcPeriod"/>
            </a:pPr>
            <a:r>
              <a:rPr lang="en-US" dirty="0"/>
              <a:t>Servers that help look up IP’s for a domain</a:t>
            </a:r>
          </a:p>
          <a:p>
            <a:pPr>
              <a:buFont typeface="+mj-lt"/>
              <a:buAutoNum type="alphaUcPeriod"/>
            </a:pPr>
            <a:r>
              <a:rPr lang="en-US" dirty="0"/>
              <a:t>Records how traffic is routed for a domain and subdomains</a:t>
            </a:r>
          </a:p>
          <a:p>
            <a:pPr>
              <a:buFont typeface="+mj-lt"/>
              <a:buAutoNum type="alphaUcPeriod"/>
            </a:pPr>
            <a:r>
              <a:rPr lang="en-US" dirty="0"/>
              <a:t>The number of seconds you want to your Hosted Zone values to be cached</a:t>
            </a:r>
          </a:p>
          <a:p>
            <a:pPr>
              <a:buFont typeface="+mj-lt"/>
              <a:buAutoNum type="alphaUcPeriod"/>
            </a:pPr>
            <a:r>
              <a:rPr lang="en-US" dirty="0"/>
              <a:t>At the top of the DNS hierarchy, can be “.com” or “</a:t>
            </a:r>
            <a:r>
              <a:rPr lang="en-US" dirty="0" err="1"/>
              <a:t>.net</a:t>
            </a:r>
            <a:r>
              <a:rPr lang="en-US" dirty="0"/>
              <a:t>”</a:t>
            </a:r>
          </a:p>
          <a:p>
            <a:pPr>
              <a:buFont typeface="+mj-lt"/>
              <a:buAutoNum type="alphaUcPeriod"/>
            </a:pPr>
            <a:r>
              <a:rPr lang="en-US" dirty="0"/>
              <a:t>Resolves a DNS to another DNS name (can be used with non-AWS DNS services)</a:t>
            </a:r>
          </a:p>
        </p:txBody>
      </p:sp>
      <p:cxnSp>
        <p:nvCxnSpPr>
          <p:cNvPr id="6" name="Straight Arrow Connector 5">
            <a:extLst>
              <a:ext uri="{FF2B5EF4-FFF2-40B4-BE49-F238E27FC236}">
                <a16:creationId xmlns:a16="http://schemas.microsoft.com/office/drawing/2014/main" id="{83E72BF3-F2FE-A649-B9AA-BB60256D2739}"/>
              </a:ext>
            </a:extLst>
          </p:cNvPr>
          <p:cNvCxnSpPr/>
          <p:nvPr/>
        </p:nvCxnSpPr>
        <p:spPr>
          <a:xfrm flipV="1">
            <a:off x="2916820" y="2766349"/>
            <a:ext cx="3270595" cy="30094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17933EA5-93A1-5C48-AF44-5ED8F74FDB29}"/>
              </a:ext>
            </a:extLst>
          </p:cNvPr>
          <p:cNvCxnSpPr>
            <a:cxnSpLocks/>
          </p:cNvCxnSpPr>
          <p:nvPr/>
        </p:nvCxnSpPr>
        <p:spPr>
          <a:xfrm>
            <a:off x="2559933" y="3387263"/>
            <a:ext cx="3627482" cy="2240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a:extLst>
              <a:ext uri="{FF2B5EF4-FFF2-40B4-BE49-F238E27FC236}">
                <a16:creationId xmlns:a16="http://schemas.microsoft.com/office/drawing/2014/main" id="{66649AD8-90B7-4941-9493-2061C68486E5}"/>
              </a:ext>
            </a:extLst>
          </p:cNvPr>
          <p:cNvCxnSpPr>
            <a:cxnSpLocks/>
          </p:cNvCxnSpPr>
          <p:nvPr/>
        </p:nvCxnSpPr>
        <p:spPr>
          <a:xfrm>
            <a:off x="3298785" y="3703899"/>
            <a:ext cx="2888630" cy="188667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9D20424C-6688-614A-BDD2-829EB9B423D1}"/>
              </a:ext>
            </a:extLst>
          </p:cNvPr>
          <p:cNvCxnSpPr>
            <a:cxnSpLocks/>
          </p:cNvCxnSpPr>
          <p:nvPr/>
        </p:nvCxnSpPr>
        <p:spPr>
          <a:xfrm>
            <a:off x="2662177" y="4085863"/>
            <a:ext cx="3525238" cy="4514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F7B7108D-26BF-E449-A2A1-519928BD61D6}"/>
              </a:ext>
            </a:extLst>
          </p:cNvPr>
          <p:cNvCxnSpPr>
            <a:cxnSpLocks/>
          </p:cNvCxnSpPr>
          <p:nvPr/>
        </p:nvCxnSpPr>
        <p:spPr>
          <a:xfrm flipV="1">
            <a:off x="2754775" y="4166886"/>
            <a:ext cx="3432640" cy="2372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51E9B29F-5B41-F041-A42B-26625F466A32}"/>
              </a:ext>
            </a:extLst>
          </p:cNvPr>
          <p:cNvCxnSpPr>
            <a:cxnSpLocks/>
          </p:cNvCxnSpPr>
          <p:nvPr/>
        </p:nvCxnSpPr>
        <p:spPr>
          <a:xfrm flipV="1">
            <a:off x="2326511" y="3298785"/>
            <a:ext cx="3860904" cy="14775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1D150802-EB0C-344E-9E87-E4CBB5362F93}"/>
              </a:ext>
            </a:extLst>
          </p:cNvPr>
          <p:cNvCxnSpPr>
            <a:cxnSpLocks/>
          </p:cNvCxnSpPr>
          <p:nvPr/>
        </p:nvCxnSpPr>
        <p:spPr>
          <a:xfrm>
            <a:off x="2164466" y="5031169"/>
            <a:ext cx="4022949" cy="10339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F1F115F0-AA7F-4849-A6FE-D0E37C171C46}"/>
              </a:ext>
            </a:extLst>
          </p:cNvPr>
          <p:cNvCxnSpPr>
            <a:cxnSpLocks/>
          </p:cNvCxnSpPr>
          <p:nvPr/>
        </p:nvCxnSpPr>
        <p:spPr>
          <a:xfrm flipV="1">
            <a:off x="2559933" y="2446038"/>
            <a:ext cx="3627482" cy="28958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13B0BE70-0A15-6947-91C2-5E0D2916AB69}"/>
              </a:ext>
            </a:extLst>
          </p:cNvPr>
          <p:cNvCxnSpPr>
            <a:cxnSpLocks/>
          </p:cNvCxnSpPr>
          <p:nvPr/>
        </p:nvCxnSpPr>
        <p:spPr>
          <a:xfrm flipV="1">
            <a:off x="1701478" y="5116011"/>
            <a:ext cx="4485937" cy="6078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777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AD6C-EC5E-874E-A198-2217B413D7DB}"/>
              </a:ext>
            </a:extLst>
          </p:cNvPr>
          <p:cNvSpPr>
            <a:spLocks noGrp="1"/>
          </p:cNvSpPr>
          <p:nvPr>
            <p:ph type="title"/>
          </p:nvPr>
        </p:nvSpPr>
        <p:spPr/>
        <p:txBody>
          <a:bodyPr/>
          <a:lstStyle/>
          <a:p>
            <a:r>
              <a:rPr lang="en-US" dirty="0"/>
              <a:t>Security considerations for Route53</a:t>
            </a:r>
          </a:p>
        </p:txBody>
      </p:sp>
      <p:sp>
        <p:nvSpPr>
          <p:cNvPr id="3" name="Content Placeholder 2">
            <a:extLst>
              <a:ext uri="{FF2B5EF4-FFF2-40B4-BE49-F238E27FC236}">
                <a16:creationId xmlns:a16="http://schemas.microsoft.com/office/drawing/2014/main" id="{81415518-85DD-7F4D-A295-6923C8EBE1DD}"/>
              </a:ext>
            </a:extLst>
          </p:cNvPr>
          <p:cNvSpPr>
            <a:spLocks noGrp="1"/>
          </p:cNvSpPr>
          <p:nvPr>
            <p:ph idx="1"/>
          </p:nvPr>
        </p:nvSpPr>
        <p:spPr/>
        <p:txBody>
          <a:bodyPr/>
          <a:lstStyle/>
          <a:p>
            <a:r>
              <a:rPr lang="en-US" dirty="0"/>
              <a:t>DNS Takeover</a:t>
            </a:r>
          </a:p>
          <a:p>
            <a:r>
              <a:rPr lang="en-US" dirty="0"/>
              <a:t>Dangling DNS Records</a:t>
            </a:r>
          </a:p>
          <a:p>
            <a:r>
              <a:rPr lang="en-US" dirty="0"/>
              <a:t>Misconfiguring private/public hosted zones</a:t>
            </a:r>
          </a:p>
          <a:p>
            <a:endParaRPr lang="en-US" dirty="0"/>
          </a:p>
        </p:txBody>
      </p:sp>
      <p:sp>
        <p:nvSpPr>
          <p:cNvPr id="4" name="Rectangle 3">
            <a:extLst>
              <a:ext uri="{FF2B5EF4-FFF2-40B4-BE49-F238E27FC236}">
                <a16:creationId xmlns:a16="http://schemas.microsoft.com/office/drawing/2014/main" id="{5AF1ED99-56DA-9440-936D-D96665B0741F}"/>
              </a:ext>
            </a:extLst>
          </p:cNvPr>
          <p:cNvSpPr/>
          <p:nvPr/>
        </p:nvSpPr>
        <p:spPr>
          <a:xfrm>
            <a:off x="3428034" y="4908535"/>
            <a:ext cx="5335929" cy="97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can this be harmful?</a:t>
            </a:r>
          </a:p>
        </p:txBody>
      </p:sp>
      <p:pic>
        <p:nvPicPr>
          <p:cNvPr id="5" name="Picture 4">
            <a:extLst>
              <a:ext uri="{FF2B5EF4-FFF2-40B4-BE49-F238E27FC236}">
                <a16:creationId xmlns:a16="http://schemas.microsoft.com/office/drawing/2014/main" id="{78D11A2B-AA43-3941-AA1A-24CD8DD286E0}"/>
              </a:ext>
            </a:extLst>
          </p:cNvPr>
          <p:cNvPicPr>
            <a:picLocks noChangeAspect="1"/>
          </p:cNvPicPr>
          <p:nvPr/>
        </p:nvPicPr>
        <p:blipFill>
          <a:blip r:embed="rId3"/>
          <a:stretch>
            <a:fillRect/>
          </a:stretch>
        </p:blipFill>
        <p:spPr>
          <a:xfrm>
            <a:off x="8251062" y="2476982"/>
            <a:ext cx="2573628" cy="2916778"/>
          </a:xfrm>
          <a:prstGeom prst="rect">
            <a:avLst/>
          </a:prstGeom>
        </p:spPr>
      </p:pic>
    </p:spTree>
    <p:extLst>
      <p:ext uri="{BB962C8B-B14F-4D97-AF65-F5344CB8AC3E}">
        <p14:creationId xmlns:p14="http://schemas.microsoft.com/office/powerpoint/2010/main" val="227418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8239-9D5A-4D4B-84B3-420ED3155E6E}"/>
              </a:ext>
            </a:extLst>
          </p:cNvPr>
          <p:cNvSpPr>
            <a:spLocks noGrp="1"/>
          </p:cNvSpPr>
          <p:nvPr>
            <p:ph type="title"/>
          </p:nvPr>
        </p:nvSpPr>
        <p:spPr/>
        <p:txBody>
          <a:bodyPr/>
          <a:lstStyle/>
          <a:p>
            <a:r>
              <a:rPr lang="en-US" dirty="0"/>
              <a:t>DNS Takeover</a:t>
            </a:r>
            <a:br>
              <a:rPr lang="en-US" dirty="0"/>
            </a:br>
            <a:r>
              <a:rPr lang="en-AU" dirty="0"/>
              <a:t>(The overly simplified explanation!)</a:t>
            </a:r>
            <a:endParaRPr lang="en-US" dirty="0"/>
          </a:p>
        </p:txBody>
      </p:sp>
      <p:sp>
        <p:nvSpPr>
          <p:cNvPr id="3" name="Content Placeholder 2">
            <a:extLst>
              <a:ext uri="{FF2B5EF4-FFF2-40B4-BE49-F238E27FC236}">
                <a16:creationId xmlns:a16="http://schemas.microsoft.com/office/drawing/2014/main" id="{592D3E6B-E1D6-EB4B-BA90-5A4EB9FEA362}"/>
              </a:ext>
            </a:extLst>
          </p:cNvPr>
          <p:cNvSpPr>
            <a:spLocks noGrp="1"/>
          </p:cNvSpPr>
          <p:nvPr>
            <p:ph idx="1"/>
          </p:nvPr>
        </p:nvSpPr>
        <p:spPr/>
        <p:txBody>
          <a:bodyPr/>
          <a:lstStyle/>
          <a:p>
            <a:pPr marL="0" indent="0">
              <a:buNone/>
            </a:pPr>
            <a:r>
              <a:rPr lang="en-US" dirty="0"/>
              <a:t>This can happen to CNAMEs and NS (Name servers)</a:t>
            </a:r>
          </a:p>
          <a:p>
            <a:pPr marL="0" indent="0">
              <a:buNone/>
            </a:pPr>
            <a:endParaRPr lang="en-US" dirty="0"/>
          </a:p>
          <a:p>
            <a:pPr marL="0" indent="0">
              <a:buNone/>
            </a:pPr>
            <a:r>
              <a:rPr lang="en-US" dirty="0"/>
              <a:t>If you have associated a custom CNAME to something like your </a:t>
            </a:r>
            <a:r>
              <a:rPr lang="en-US" dirty="0" err="1"/>
              <a:t>cloudfront</a:t>
            </a:r>
            <a:r>
              <a:rPr lang="en-US" dirty="0"/>
              <a:t> AWS-provided </a:t>
            </a:r>
            <a:r>
              <a:rPr lang="en-US" dirty="0" err="1"/>
              <a:t>url</a:t>
            </a:r>
            <a:r>
              <a:rPr lang="en-US" dirty="0"/>
              <a:t>, then that CNAME becomes available to the public again, someone could take over your DNS.</a:t>
            </a:r>
          </a:p>
          <a:p>
            <a:pPr marL="0" indent="0">
              <a:buNone/>
            </a:pPr>
            <a:endParaRPr lang="en-US" dirty="0"/>
          </a:p>
          <a:p>
            <a:pPr marL="0" indent="0">
              <a:buNone/>
            </a:pPr>
            <a:r>
              <a:rPr lang="en-US" dirty="0"/>
              <a:t>Similarly with NS</a:t>
            </a:r>
          </a:p>
        </p:txBody>
      </p:sp>
    </p:spTree>
    <p:extLst>
      <p:ext uri="{BB962C8B-B14F-4D97-AF65-F5344CB8AC3E}">
        <p14:creationId xmlns:p14="http://schemas.microsoft.com/office/powerpoint/2010/main" val="107038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38E9-4403-D64A-BCFE-7BE0542BDEE3}"/>
              </a:ext>
            </a:extLst>
          </p:cNvPr>
          <p:cNvSpPr>
            <a:spLocks noGrp="1"/>
          </p:cNvSpPr>
          <p:nvPr>
            <p:ph type="title"/>
          </p:nvPr>
        </p:nvSpPr>
        <p:spPr/>
        <p:txBody>
          <a:bodyPr/>
          <a:lstStyle/>
          <a:p>
            <a:r>
              <a:rPr lang="en-AU" dirty="0"/>
              <a:t>DNS takeover </a:t>
            </a:r>
            <a:br>
              <a:rPr lang="en-AU" dirty="0"/>
            </a:br>
            <a:r>
              <a:rPr lang="en-AU" dirty="0"/>
              <a:t>(The overly simplified example!)</a:t>
            </a:r>
          </a:p>
        </p:txBody>
      </p:sp>
      <p:sp>
        <p:nvSpPr>
          <p:cNvPr id="3" name="Content Placeholder 2">
            <a:extLst>
              <a:ext uri="{FF2B5EF4-FFF2-40B4-BE49-F238E27FC236}">
                <a16:creationId xmlns:a16="http://schemas.microsoft.com/office/drawing/2014/main" id="{B13EA914-3282-1440-A48A-A92FF4AEDC7C}"/>
              </a:ext>
            </a:extLst>
          </p:cNvPr>
          <p:cNvSpPr>
            <a:spLocks noGrp="1"/>
          </p:cNvSpPr>
          <p:nvPr>
            <p:ph idx="1"/>
          </p:nvPr>
        </p:nvSpPr>
        <p:spPr>
          <a:xfrm>
            <a:off x="810000" y="2262900"/>
            <a:ext cx="10554574" cy="3731824"/>
          </a:xfrm>
        </p:spPr>
        <p:txBody>
          <a:bodyPr>
            <a:normAutofit fontScale="85000" lnSpcReduction="20000"/>
          </a:bodyPr>
          <a:lstStyle/>
          <a:p>
            <a:pPr marL="0" indent="0">
              <a:buNone/>
            </a:pPr>
            <a:r>
              <a:rPr lang="en-AU" dirty="0"/>
              <a:t>Here's an example:</a:t>
            </a:r>
          </a:p>
          <a:p>
            <a:pPr marL="0" indent="0">
              <a:buNone/>
            </a:pPr>
            <a:br>
              <a:rPr lang="en-AU" dirty="0"/>
            </a:br>
            <a:r>
              <a:rPr lang="en-AU" dirty="0">
                <a:solidFill>
                  <a:srgbClr val="FFFF00"/>
                </a:solidFill>
              </a:rPr>
              <a:t>https://d111111abcdef8.cloudfront.net  </a:t>
            </a:r>
            <a:r>
              <a:rPr lang="en-AU" i="1" dirty="0"/>
              <a:t>👈🏿 this isn't very friendly, probably wouldn't do much for your SEO</a:t>
            </a:r>
          </a:p>
          <a:p>
            <a:pPr marL="0" indent="0">
              <a:buNone/>
            </a:pPr>
            <a:br>
              <a:rPr lang="en-AU" dirty="0"/>
            </a:br>
            <a:r>
              <a:rPr lang="en-AU" dirty="0"/>
              <a:t>You could create a CNAME and it could be this instead:</a:t>
            </a:r>
          </a:p>
          <a:p>
            <a:pPr marL="0" indent="0">
              <a:buNone/>
            </a:pPr>
            <a:br>
              <a:rPr lang="en-AU" dirty="0"/>
            </a:br>
            <a:r>
              <a:rPr lang="en-AU" dirty="0">
                <a:solidFill>
                  <a:srgbClr val="FFFF00"/>
                </a:solidFill>
              </a:rPr>
              <a:t>https://awesome-</a:t>
            </a:r>
            <a:r>
              <a:rPr lang="en-AU" dirty="0" err="1">
                <a:solidFill>
                  <a:srgbClr val="FFFF00"/>
                </a:solidFill>
              </a:rPr>
              <a:t>website.com</a:t>
            </a:r>
            <a:r>
              <a:rPr lang="en-AU" dirty="0">
                <a:solidFill>
                  <a:srgbClr val="FFFF00"/>
                </a:solidFill>
              </a:rPr>
              <a:t> </a:t>
            </a:r>
            <a:r>
              <a:rPr lang="en-AU" dirty="0"/>
              <a:t>😎</a:t>
            </a:r>
          </a:p>
          <a:p>
            <a:pPr marL="0" indent="0">
              <a:buNone/>
            </a:pPr>
            <a:br>
              <a:rPr lang="en-AU" dirty="0"/>
            </a:br>
            <a:br>
              <a:rPr lang="en-AU" dirty="0"/>
            </a:br>
            <a:r>
              <a:rPr lang="en-AU" dirty="0"/>
              <a:t>What happens if the domain registration for </a:t>
            </a:r>
            <a:r>
              <a:rPr lang="en-AU" dirty="0">
                <a:solidFill>
                  <a:srgbClr val="FFFF00"/>
                </a:solidFill>
              </a:rPr>
              <a:t>https://awesome-</a:t>
            </a:r>
            <a:r>
              <a:rPr lang="en-AU" dirty="0" err="1">
                <a:solidFill>
                  <a:srgbClr val="FFFF00"/>
                </a:solidFill>
              </a:rPr>
              <a:t>website.com</a:t>
            </a:r>
            <a:r>
              <a:rPr lang="en-AU" dirty="0">
                <a:solidFill>
                  <a:srgbClr val="FFFF00"/>
                </a:solidFill>
              </a:rPr>
              <a:t> </a:t>
            </a:r>
            <a:r>
              <a:rPr lang="en-AU" dirty="0"/>
              <a:t>expires and is up for grabs again? </a:t>
            </a:r>
          </a:p>
          <a:p>
            <a:pPr marL="0" indent="0">
              <a:buNone/>
            </a:pPr>
            <a:br>
              <a:rPr lang="en-AU" dirty="0"/>
            </a:br>
            <a:r>
              <a:rPr lang="en-AU" dirty="0">
                <a:solidFill>
                  <a:srgbClr val="FFFF00"/>
                </a:solidFill>
              </a:rPr>
              <a:t>https://d111111abcdef8.cloudfront.net </a:t>
            </a:r>
            <a:r>
              <a:rPr lang="en-AU" dirty="0"/>
              <a:t>becomes vulnerable for domain DNS takeover!</a:t>
            </a:r>
          </a:p>
          <a:p>
            <a:pPr marL="0" indent="0">
              <a:buNone/>
            </a:pPr>
            <a:br>
              <a:rPr lang="en-AU" dirty="0"/>
            </a:br>
            <a:br>
              <a:rPr lang="en-AU" dirty="0"/>
            </a:br>
            <a:r>
              <a:rPr lang="en-AU" dirty="0"/>
              <a:t>Something similar can happen with the Name Servers</a:t>
            </a:r>
          </a:p>
          <a:p>
            <a:pPr marL="0" indent="0">
              <a:buNone/>
            </a:pPr>
            <a:endParaRPr lang="en-US" dirty="0"/>
          </a:p>
        </p:txBody>
      </p:sp>
    </p:spTree>
    <p:extLst>
      <p:ext uri="{BB962C8B-B14F-4D97-AF65-F5344CB8AC3E}">
        <p14:creationId xmlns:p14="http://schemas.microsoft.com/office/powerpoint/2010/main" val="332876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BD7D-833B-6148-8871-58C210D0EF27}"/>
              </a:ext>
            </a:extLst>
          </p:cNvPr>
          <p:cNvSpPr>
            <a:spLocks noGrp="1"/>
          </p:cNvSpPr>
          <p:nvPr>
            <p:ph type="title"/>
          </p:nvPr>
        </p:nvSpPr>
        <p:spPr/>
        <p:txBody>
          <a:bodyPr/>
          <a:lstStyle/>
          <a:p>
            <a:r>
              <a:rPr lang="en-US" dirty="0"/>
              <a:t>So, how do I prevent this?</a:t>
            </a:r>
          </a:p>
        </p:txBody>
      </p:sp>
      <p:sp>
        <p:nvSpPr>
          <p:cNvPr id="3" name="Content Placeholder 2">
            <a:extLst>
              <a:ext uri="{FF2B5EF4-FFF2-40B4-BE49-F238E27FC236}">
                <a16:creationId xmlns:a16="http://schemas.microsoft.com/office/drawing/2014/main" id="{60E6392A-2923-0949-A8C2-08DB4403573E}"/>
              </a:ext>
            </a:extLst>
          </p:cNvPr>
          <p:cNvSpPr>
            <a:spLocks noGrp="1"/>
          </p:cNvSpPr>
          <p:nvPr>
            <p:ph idx="1"/>
          </p:nvPr>
        </p:nvSpPr>
        <p:spPr/>
        <p:txBody>
          <a:bodyPr/>
          <a:lstStyle/>
          <a:p>
            <a:pPr marL="0" indent="0">
              <a:buNone/>
            </a:pPr>
            <a:r>
              <a:rPr lang="en-US" dirty="0"/>
              <a:t>Route53 allows you to ‘lock’ your domain, preventing someone else from </a:t>
            </a:r>
            <a:r>
              <a:rPr lang="en-AU" dirty="0"/>
              <a:t>transferring the domain to another registrar without your permission.</a:t>
            </a:r>
          </a:p>
          <a:p>
            <a:pPr marL="0" indent="0">
              <a:buNone/>
            </a:pPr>
            <a:endParaRPr lang="en-AU" dirty="0"/>
          </a:p>
          <a:p>
            <a:pPr marL="0" indent="0">
              <a:buNone/>
            </a:pPr>
            <a:r>
              <a:rPr lang="en-AU" dirty="0"/>
              <a:t>This can be done via the console </a:t>
            </a:r>
            <a:endParaRPr lang="en-US" dirty="0"/>
          </a:p>
        </p:txBody>
      </p:sp>
      <p:pic>
        <p:nvPicPr>
          <p:cNvPr id="5" name="Picture 4">
            <a:extLst>
              <a:ext uri="{FF2B5EF4-FFF2-40B4-BE49-F238E27FC236}">
                <a16:creationId xmlns:a16="http://schemas.microsoft.com/office/drawing/2014/main" id="{FE38EA5C-40BF-6048-AF61-428D7E66D412}"/>
              </a:ext>
            </a:extLst>
          </p:cNvPr>
          <p:cNvPicPr>
            <a:picLocks noChangeAspect="1"/>
          </p:cNvPicPr>
          <p:nvPr/>
        </p:nvPicPr>
        <p:blipFill>
          <a:blip r:embed="rId3"/>
          <a:stretch>
            <a:fillRect/>
          </a:stretch>
        </p:blipFill>
        <p:spPr>
          <a:xfrm>
            <a:off x="6744182" y="4350393"/>
            <a:ext cx="4368800" cy="495300"/>
          </a:xfrm>
          <a:prstGeom prst="rect">
            <a:avLst/>
          </a:prstGeom>
        </p:spPr>
      </p:pic>
      <p:sp>
        <p:nvSpPr>
          <p:cNvPr id="6" name="Right Arrow 5">
            <a:extLst>
              <a:ext uri="{FF2B5EF4-FFF2-40B4-BE49-F238E27FC236}">
                <a16:creationId xmlns:a16="http://schemas.microsoft.com/office/drawing/2014/main" id="{FDE54907-A2B7-4D49-923D-4469FD401070}"/>
              </a:ext>
            </a:extLst>
          </p:cNvPr>
          <p:cNvSpPr/>
          <p:nvPr/>
        </p:nvSpPr>
        <p:spPr>
          <a:xfrm>
            <a:off x="5013893" y="4414898"/>
            <a:ext cx="1469985" cy="366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941B86-51F3-FE47-9FA8-B37C64B9725D}"/>
              </a:ext>
            </a:extLst>
          </p:cNvPr>
          <p:cNvSpPr txBox="1"/>
          <p:nvPr/>
        </p:nvSpPr>
        <p:spPr>
          <a:xfrm>
            <a:off x="810000" y="5208608"/>
            <a:ext cx="3871573" cy="369332"/>
          </a:xfrm>
          <a:prstGeom prst="rect">
            <a:avLst/>
          </a:prstGeom>
          <a:noFill/>
        </p:spPr>
        <p:txBody>
          <a:bodyPr wrap="none" rtlCol="0">
            <a:spAutoFit/>
          </a:bodyPr>
          <a:lstStyle/>
          <a:p>
            <a:r>
              <a:rPr lang="en-US" dirty="0"/>
              <a:t>You can also enable auto-renew</a:t>
            </a:r>
          </a:p>
        </p:txBody>
      </p:sp>
      <p:pic>
        <p:nvPicPr>
          <p:cNvPr id="9" name="Picture 8" descr="A picture containing table&#10;&#10;Description automatically generated">
            <a:extLst>
              <a:ext uri="{FF2B5EF4-FFF2-40B4-BE49-F238E27FC236}">
                <a16:creationId xmlns:a16="http://schemas.microsoft.com/office/drawing/2014/main" id="{D1203E3B-C035-444D-8A77-0D5800F134CC}"/>
              </a:ext>
            </a:extLst>
          </p:cNvPr>
          <p:cNvPicPr>
            <a:picLocks noChangeAspect="1"/>
          </p:cNvPicPr>
          <p:nvPr/>
        </p:nvPicPr>
        <p:blipFill>
          <a:blip r:embed="rId4"/>
          <a:stretch>
            <a:fillRect/>
          </a:stretch>
        </p:blipFill>
        <p:spPr>
          <a:xfrm>
            <a:off x="7226782" y="5208608"/>
            <a:ext cx="3403600" cy="533400"/>
          </a:xfrm>
          <a:prstGeom prst="rect">
            <a:avLst/>
          </a:prstGeom>
        </p:spPr>
      </p:pic>
      <p:sp>
        <p:nvSpPr>
          <p:cNvPr id="10" name="Right Arrow 9">
            <a:extLst>
              <a:ext uri="{FF2B5EF4-FFF2-40B4-BE49-F238E27FC236}">
                <a16:creationId xmlns:a16="http://schemas.microsoft.com/office/drawing/2014/main" id="{C63D594C-2BD6-F044-827F-FCD1E695D278}"/>
              </a:ext>
            </a:extLst>
          </p:cNvPr>
          <p:cNvSpPr/>
          <p:nvPr/>
        </p:nvSpPr>
        <p:spPr>
          <a:xfrm>
            <a:off x="5011466" y="5220391"/>
            <a:ext cx="1469985" cy="366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71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3043-457C-D047-B9C5-0B4180C0E202}"/>
              </a:ext>
            </a:extLst>
          </p:cNvPr>
          <p:cNvSpPr>
            <a:spLocks noGrp="1"/>
          </p:cNvSpPr>
          <p:nvPr>
            <p:ph type="title"/>
          </p:nvPr>
        </p:nvSpPr>
        <p:spPr/>
        <p:txBody>
          <a:bodyPr/>
          <a:lstStyle/>
          <a:p>
            <a:r>
              <a:rPr lang="en-US" dirty="0"/>
              <a:t>Dangling DNS - EIP</a:t>
            </a:r>
            <a:br>
              <a:rPr lang="en-US" dirty="0"/>
            </a:br>
            <a:r>
              <a:rPr lang="en-AU" dirty="0"/>
              <a:t>(The overly simplified example!)</a:t>
            </a:r>
            <a:endParaRPr lang="en-US" dirty="0"/>
          </a:p>
        </p:txBody>
      </p:sp>
      <p:sp>
        <p:nvSpPr>
          <p:cNvPr id="3" name="Content Placeholder 2">
            <a:extLst>
              <a:ext uri="{FF2B5EF4-FFF2-40B4-BE49-F238E27FC236}">
                <a16:creationId xmlns:a16="http://schemas.microsoft.com/office/drawing/2014/main" id="{59DEE64C-E59F-B349-AD32-A0103842CD6A}"/>
              </a:ext>
            </a:extLst>
          </p:cNvPr>
          <p:cNvSpPr>
            <a:spLocks noGrp="1"/>
          </p:cNvSpPr>
          <p:nvPr>
            <p:ph idx="1"/>
          </p:nvPr>
        </p:nvSpPr>
        <p:spPr/>
        <p:txBody>
          <a:bodyPr/>
          <a:lstStyle/>
          <a:p>
            <a:pPr marL="0" indent="0">
              <a:buNone/>
            </a:pPr>
            <a:r>
              <a:rPr lang="en-US" dirty="0"/>
              <a:t>Your create an Elastic IP (EIP) and associate it with an AWS resource</a:t>
            </a:r>
          </a:p>
          <a:p>
            <a:pPr marL="0" indent="0">
              <a:buNone/>
            </a:pPr>
            <a:endParaRPr lang="en-US" dirty="0"/>
          </a:p>
          <a:p>
            <a:pPr marL="0" indent="0">
              <a:buNone/>
            </a:pPr>
            <a:r>
              <a:rPr lang="en-US" dirty="0"/>
              <a:t>You update your hosted zone and add a record for </a:t>
            </a:r>
            <a:r>
              <a:rPr lang="en-US" dirty="0" err="1"/>
              <a:t>example.awesome-website.com</a:t>
            </a:r>
            <a:r>
              <a:rPr lang="en-US" dirty="0"/>
              <a:t> to point to your EIP</a:t>
            </a:r>
          </a:p>
          <a:p>
            <a:pPr marL="0" indent="0">
              <a:buNone/>
            </a:pPr>
            <a:endParaRPr lang="en-US" dirty="0"/>
          </a:p>
          <a:p>
            <a:pPr marL="0" indent="0">
              <a:buNone/>
            </a:pPr>
            <a:r>
              <a:rPr lang="en-US" dirty="0"/>
              <a:t>You delete the EIP and it goes back into the AWS pool of IPs (and now it’s up for grabs!)</a:t>
            </a:r>
          </a:p>
          <a:p>
            <a:pPr marL="0" indent="0">
              <a:buNone/>
            </a:pPr>
            <a:endParaRPr lang="en-US" dirty="0"/>
          </a:p>
          <a:p>
            <a:pPr marL="0" indent="0">
              <a:buNone/>
            </a:pPr>
            <a:r>
              <a:rPr lang="en-US" dirty="0"/>
              <a:t>Someone else 🦹🏻‍♀️ gets allocated your deleted IP and now they can take over your </a:t>
            </a:r>
            <a:r>
              <a:rPr lang="en-US" dirty="0" err="1"/>
              <a:t>example.awesome-website.com</a:t>
            </a:r>
            <a:endParaRPr lang="en-US" dirty="0"/>
          </a:p>
        </p:txBody>
      </p:sp>
    </p:spTree>
    <p:extLst>
      <p:ext uri="{BB962C8B-B14F-4D97-AF65-F5344CB8AC3E}">
        <p14:creationId xmlns:p14="http://schemas.microsoft.com/office/powerpoint/2010/main" val="298792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3043-457C-D047-B9C5-0B4180C0E202}"/>
              </a:ext>
            </a:extLst>
          </p:cNvPr>
          <p:cNvSpPr>
            <a:spLocks noGrp="1"/>
          </p:cNvSpPr>
          <p:nvPr>
            <p:ph type="title"/>
          </p:nvPr>
        </p:nvSpPr>
        <p:spPr/>
        <p:txBody>
          <a:bodyPr/>
          <a:lstStyle/>
          <a:p>
            <a:r>
              <a:rPr lang="en-US" dirty="0"/>
              <a:t>Dangling DNS – s3</a:t>
            </a:r>
            <a:br>
              <a:rPr lang="en-US" dirty="0"/>
            </a:br>
            <a:r>
              <a:rPr lang="en-AU" dirty="0"/>
              <a:t>(The overly simplified example!)</a:t>
            </a:r>
            <a:endParaRPr lang="en-US" dirty="0"/>
          </a:p>
        </p:txBody>
      </p:sp>
      <p:sp>
        <p:nvSpPr>
          <p:cNvPr id="3" name="Content Placeholder 2">
            <a:extLst>
              <a:ext uri="{FF2B5EF4-FFF2-40B4-BE49-F238E27FC236}">
                <a16:creationId xmlns:a16="http://schemas.microsoft.com/office/drawing/2014/main" id="{59DEE64C-E59F-B349-AD32-A0103842CD6A}"/>
              </a:ext>
            </a:extLst>
          </p:cNvPr>
          <p:cNvSpPr>
            <a:spLocks noGrp="1"/>
          </p:cNvSpPr>
          <p:nvPr>
            <p:ph idx="1"/>
          </p:nvPr>
        </p:nvSpPr>
        <p:spPr>
          <a:xfrm>
            <a:off x="818712" y="2222287"/>
            <a:ext cx="10554574" cy="4340559"/>
          </a:xfrm>
        </p:spPr>
        <p:txBody>
          <a:bodyPr>
            <a:normAutofit/>
          </a:bodyPr>
          <a:lstStyle/>
          <a:p>
            <a:pPr marL="0" indent="0">
              <a:buNone/>
            </a:pPr>
            <a:r>
              <a:rPr lang="en-US" dirty="0"/>
              <a:t>You create an s3 bucket for webhosting and associate it with </a:t>
            </a:r>
            <a:r>
              <a:rPr lang="en-US" dirty="0" err="1"/>
              <a:t>Cloudfront</a:t>
            </a:r>
            <a:endParaRPr lang="en-US" dirty="0"/>
          </a:p>
          <a:p>
            <a:pPr marL="0" indent="0">
              <a:buNone/>
            </a:pPr>
            <a:endParaRPr lang="en-US" dirty="0"/>
          </a:p>
          <a:p>
            <a:pPr marL="0" indent="0">
              <a:buNone/>
            </a:pPr>
            <a:r>
              <a:rPr lang="en-US" dirty="0"/>
              <a:t>You update your hosted zone and add a record for </a:t>
            </a:r>
            <a:r>
              <a:rPr lang="en-US" dirty="0" err="1"/>
              <a:t>example.awesome-website.com</a:t>
            </a:r>
            <a:r>
              <a:rPr lang="en-US" dirty="0"/>
              <a:t> to point to your </a:t>
            </a:r>
            <a:r>
              <a:rPr lang="en-US" dirty="0" err="1"/>
              <a:t>Cloudfront</a:t>
            </a:r>
            <a:r>
              <a:rPr lang="en-US" dirty="0"/>
              <a:t> DNS</a:t>
            </a:r>
          </a:p>
          <a:p>
            <a:pPr marL="0" indent="0">
              <a:buNone/>
            </a:pPr>
            <a:endParaRPr lang="en-US" dirty="0"/>
          </a:p>
          <a:p>
            <a:pPr marL="0" indent="0">
              <a:buNone/>
            </a:pPr>
            <a:r>
              <a:rPr lang="en-US" dirty="0"/>
              <a:t>You delete the s3 bucket and </a:t>
            </a:r>
          </a:p>
          <a:p>
            <a:pPr marL="0" indent="0">
              <a:buNone/>
            </a:pPr>
            <a:r>
              <a:rPr lang="en-US" dirty="0"/>
              <a:t>now people see this message:</a:t>
            </a:r>
          </a:p>
          <a:p>
            <a:pPr marL="0" indent="0">
              <a:buNone/>
            </a:pPr>
            <a:endParaRPr lang="en-US" dirty="0"/>
          </a:p>
          <a:p>
            <a:pPr marL="0" indent="0">
              <a:buNone/>
            </a:pPr>
            <a:r>
              <a:rPr lang="en-US" dirty="0"/>
              <a:t>Someone else 🦹🏻‍♀️ creates their own bucket with the same name and </a:t>
            </a:r>
            <a:r>
              <a:rPr lang="en-US" dirty="0" err="1"/>
              <a:t>Cloudfront</a:t>
            </a:r>
            <a:r>
              <a:rPr lang="en-US" dirty="0"/>
              <a:t> picks that up and now </a:t>
            </a:r>
            <a:r>
              <a:rPr lang="en-US" dirty="0" err="1"/>
              <a:t>example.awesome-website.com</a:t>
            </a:r>
            <a:r>
              <a:rPr lang="en-US" dirty="0"/>
              <a:t> is displaying a malicious site 😈</a:t>
            </a:r>
          </a:p>
        </p:txBody>
      </p:sp>
      <p:pic>
        <p:nvPicPr>
          <p:cNvPr id="4" name="Picture 3">
            <a:extLst>
              <a:ext uri="{FF2B5EF4-FFF2-40B4-BE49-F238E27FC236}">
                <a16:creationId xmlns:a16="http://schemas.microsoft.com/office/drawing/2014/main" id="{99F01F02-2916-5948-8073-2A9012B80186}"/>
              </a:ext>
            </a:extLst>
          </p:cNvPr>
          <p:cNvPicPr>
            <a:picLocks noChangeAspect="1"/>
          </p:cNvPicPr>
          <p:nvPr/>
        </p:nvPicPr>
        <p:blipFill>
          <a:blip r:embed="rId3"/>
          <a:stretch>
            <a:fillRect/>
          </a:stretch>
        </p:blipFill>
        <p:spPr>
          <a:xfrm>
            <a:off x="4726328" y="3886441"/>
            <a:ext cx="6096000" cy="1562100"/>
          </a:xfrm>
          <a:prstGeom prst="rect">
            <a:avLst/>
          </a:prstGeom>
        </p:spPr>
      </p:pic>
    </p:spTree>
    <p:extLst>
      <p:ext uri="{BB962C8B-B14F-4D97-AF65-F5344CB8AC3E}">
        <p14:creationId xmlns:p14="http://schemas.microsoft.com/office/powerpoint/2010/main" val="2769968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976</Words>
  <Application>Microsoft Macintosh PowerPoint</Application>
  <PresentationFormat>Widescreen</PresentationFormat>
  <Paragraphs>106</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Wingdings 2</vt:lpstr>
      <vt:lpstr>Quotable</vt:lpstr>
      <vt:lpstr>Route53 – AWS DNS</vt:lpstr>
      <vt:lpstr>Basics….</vt:lpstr>
      <vt:lpstr>Match the Term with the Explanation</vt:lpstr>
      <vt:lpstr>Security considerations for Route53</vt:lpstr>
      <vt:lpstr>DNS Takeover (The overly simplified explanation!)</vt:lpstr>
      <vt:lpstr>DNS takeover  (The overly simplified example!)</vt:lpstr>
      <vt:lpstr>So, how do I prevent this?</vt:lpstr>
      <vt:lpstr>Dangling DNS - EIP (The overly simplified example!)</vt:lpstr>
      <vt:lpstr>Dangling DNS – s3 (The overly simplified example!)</vt:lpstr>
      <vt:lpstr>So, how do I prevent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Route53 – AWS DNS</dc:title>
  <dc:creator>Franca Moretto</dc:creator>
  <cp:lastModifiedBy>Franca Moretto</cp:lastModifiedBy>
  <cp:revision>13</cp:revision>
  <dcterms:created xsi:type="dcterms:W3CDTF">2020-06-03T01:46:09Z</dcterms:created>
  <dcterms:modified xsi:type="dcterms:W3CDTF">2020-06-03T10:43:37Z</dcterms:modified>
</cp:coreProperties>
</file>