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5D683-17D2-453B-971D-D3E20B3D88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2BE5D2-8874-4056-B795-731EE8C27668}">
      <dgm:prSet/>
      <dgm:spPr/>
      <dgm:t>
        <a:bodyPr/>
        <a:lstStyle/>
        <a:p>
          <a:pPr>
            <a:defRPr cap="all"/>
          </a:pPr>
          <a:r>
            <a:rPr lang="en-US"/>
            <a:t>Misconfigured rules can mean ineffective rules</a:t>
          </a:r>
        </a:p>
      </dgm:t>
    </dgm:pt>
    <dgm:pt modelId="{2F39647A-C9B1-43D1-9D8C-2891FF31D91B}" type="parTrans" cxnId="{9863686D-CF3F-422D-9CB2-C9357A374C20}">
      <dgm:prSet/>
      <dgm:spPr/>
      <dgm:t>
        <a:bodyPr/>
        <a:lstStyle/>
        <a:p>
          <a:endParaRPr lang="en-US"/>
        </a:p>
      </dgm:t>
    </dgm:pt>
    <dgm:pt modelId="{D0837FAA-E1EB-4180-8C39-AEA07F76DA7B}" type="sibTrans" cxnId="{9863686D-CF3F-422D-9CB2-C9357A374C20}">
      <dgm:prSet/>
      <dgm:spPr/>
      <dgm:t>
        <a:bodyPr/>
        <a:lstStyle/>
        <a:p>
          <a:endParaRPr lang="en-US"/>
        </a:p>
      </dgm:t>
    </dgm:pt>
    <dgm:pt modelId="{7C5F34AA-F4C0-4B13-8409-A777360F3F47}">
      <dgm:prSet/>
      <dgm:spPr/>
      <dgm:t>
        <a:bodyPr/>
        <a:lstStyle/>
        <a:p>
          <a:pPr>
            <a:defRPr cap="all"/>
          </a:pPr>
          <a:r>
            <a:rPr lang="en-AU"/>
            <a:t>Wildcard deny rule - to cover any rules that aren't covered</a:t>
          </a:r>
          <a:endParaRPr lang="en-US"/>
        </a:p>
      </dgm:t>
    </dgm:pt>
    <dgm:pt modelId="{FAA1B9F4-17E2-4EE2-BA73-00F6FA12B1FD}" type="parTrans" cxnId="{6A1BA084-7AF3-42E1-A3AC-46259A669678}">
      <dgm:prSet/>
      <dgm:spPr/>
      <dgm:t>
        <a:bodyPr/>
        <a:lstStyle/>
        <a:p>
          <a:endParaRPr lang="en-US"/>
        </a:p>
      </dgm:t>
    </dgm:pt>
    <dgm:pt modelId="{DEBB0D36-9174-411B-A436-CF21314EB7DA}" type="sibTrans" cxnId="{6A1BA084-7AF3-42E1-A3AC-46259A669678}">
      <dgm:prSet/>
      <dgm:spPr/>
      <dgm:t>
        <a:bodyPr/>
        <a:lstStyle/>
        <a:p>
          <a:endParaRPr lang="en-US"/>
        </a:p>
      </dgm:t>
    </dgm:pt>
    <dgm:pt modelId="{F3186B76-6473-4BEE-A441-B359A4D22E26}">
      <dgm:prSet/>
      <dgm:spPr/>
      <dgm:t>
        <a:bodyPr/>
        <a:lstStyle/>
        <a:p>
          <a:pPr>
            <a:defRPr cap="all"/>
          </a:pPr>
          <a:r>
            <a:rPr lang="en-US"/>
            <a:t>Default VPCs ALLOW all traffic – this is to make it beginner friendly</a:t>
          </a:r>
        </a:p>
      </dgm:t>
    </dgm:pt>
    <dgm:pt modelId="{A255D099-781C-4F21-8197-653A0665F289}" type="parTrans" cxnId="{7C75B29F-5754-4904-85E0-EFBE2C08E9A2}">
      <dgm:prSet/>
      <dgm:spPr/>
      <dgm:t>
        <a:bodyPr/>
        <a:lstStyle/>
        <a:p>
          <a:endParaRPr lang="en-US"/>
        </a:p>
      </dgm:t>
    </dgm:pt>
    <dgm:pt modelId="{4373B21E-A934-4729-97E5-52D3619B2A9F}" type="sibTrans" cxnId="{7C75B29F-5754-4904-85E0-EFBE2C08E9A2}">
      <dgm:prSet/>
      <dgm:spPr/>
      <dgm:t>
        <a:bodyPr/>
        <a:lstStyle/>
        <a:p>
          <a:endParaRPr lang="en-US"/>
        </a:p>
      </dgm:t>
    </dgm:pt>
    <dgm:pt modelId="{392EEC7F-D508-4BDF-98E9-DE30157BB23F}" type="pres">
      <dgm:prSet presAssocID="{0F85D683-17D2-453B-971D-D3E20B3D88D4}" presName="root" presStyleCnt="0">
        <dgm:presLayoutVars>
          <dgm:dir/>
          <dgm:resizeHandles val="exact"/>
        </dgm:presLayoutVars>
      </dgm:prSet>
      <dgm:spPr/>
    </dgm:pt>
    <dgm:pt modelId="{48B4CD4E-D21B-40A1-9EB4-B4AF5E73829D}" type="pres">
      <dgm:prSet presAssocID="{182BE5D2-8874-4056-B795-731EE8C27668}" presName="compNode" presStyleCnt="0"/>
      <dgm:spPr/>
    </dgm:pt>
    <dgm:pt modelId="{7563EE84-CF4F-4E98-B2D1-3AEEB96A10FD}" type="pres">
      <dgm:prSet presAssocID="{182BE5D2-8874-4056-B795-731EE8C27668}" presName="iconBgRect" presStyleLbl="bgShp" presStyleIdx="0" presStyleCnt="3"/>
      <dgm:spPr/>
    </dgm:pt>
    <dgm:pt modelId="{146A530C-794C-40DC-935B-EF8F435BBB7B}" type="pres">
      <dgm:prSet presAssocID="{182BE5D2-8874-4056-B795-731EE8C276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7FE7512-2736-4A04-B0E4-B6F612A76089}" type="pres">
      <dgm:prSet presAssocID="{182BE5D2-8874-4056-B795-731EE8C27668}" presName="spaceRect" presStyleCnt="0"/>
      <dgm:spPr/>
    </dgm:pt>
    <dgm:pt modelId="{92975149-F1FD-438D-A980-679993D3A4FD}" type="pres">
      <dgm:prSet presAssocID="{182BE5D2-8874-4056-B795-731EE8C27668}" presName="textRect" presStyleLbl="revTx" presStyleIdx="0" presStyleCnt="3">
        <dgm:presLayoutVars>
          <dgm:chMax val="1"/>
          <dgm:chPref val="1"/>
        </dgm:presLayoutVars>
      </dgm:prSet>
      <dgm:spPr/>
    </dgm:pt>
    <dgm:pt modelId="{6A63B1B4-7CEF-4B99-9FCC-8B7D966EBD93}" type="pres">
      <dgm:prSet presAssocID="{D0837FAA-E1EB-4180-8C39-AEA07F76DA7B}" presName="sibTrans" presStyleCnt="0"/>
      <dgm:spPr/>
    </dgm:pt>
    <dgm:pt modelId="{75FAB878-8AD5-440D-8A16-A0EA3D4CCC80}" type="pres">
      <dgm:prSet presAssocID="{7C5F34AA-F4C0-4B13-8409-A777360F3F47}" presName="compNode" presStyleCnt="0"/>
      <dgm:spPr/>
    </dgm:pt>
    <dgm:pt modelId="{17D1E6DE-F487-4C5A-AEBF-0F223FAE8D80}" type="pres">
      <dgm:prSet presAssocID="{7C5F34AA-F4C0-4B13-8409-A777360F3F47}" presName="iconBgRect" presStyleLbl="bgShp" presStyleIdx="1" presStyleCnt="3"/>
      <dgm:spPr/>
    </dgm:pt>
    <dgm:pt modelId="{F988C347-3C86-4A60-85A1-09043AB5F48A}" type="pres">
      <dgm:prSet presAssocID="{7C5F34AA-F4C0-4B13-8409-A777360F3F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41DFEE8-00CB-4200-BF52-51EA2DC283A2}" type="pres">
      <dgm:prSet presAssocID="{7C5F34AA-F4C0-4B13-8409-A777360F3F47}" presName="spaceRect" presStyleCnt="0"/>
      <dgm:spPr/>
    </dgm:pt>
    <dgm:pt modelId="{163AA348-B2B3-4526-8542-0D7515321F45}" type="pres">
      <dgm:prSet presAssocID="{7C5F34AA-F4C0-4B13-8409-A777360F3F47}" presName="textRect" presStyleLbl="revTx" presStyleIdx="1" presStyleCnt="3">
        <dgm:presLayoutVars>
          <dgm:chMax val="1"/>
          <dgm:chPref val="1"/>
        </dgm:presLayoutVars>
      </dgm:prSet>
      <dgm:spPr/>
    </dgm:pt>
    <dgm:pt modelId="{FEF171BC-A4E1-40F6-A696-F84654D519E3}" type="pres">
      <dgm:prSet presAssocID="{DEBB0D36-9174-411B-A436-CF21314EB7DA}" presName="sibTrans" presStyleCnt="0"/>
      <dgm:spPr/>
    </dgm:pt>
    <dgm:pt modelId="{8CD3C606-0E4D-4AFA-B562-641B6B7AAC65}" type="pres">
      <dgm:prSet presAssocID="{F3186B76-6473-4BEE-A441-B359A4D22E26}" presName="compNode" presStyleCnt="0"/>
      <dgm:spPr/>
    </dgm:pt>
    <dgm:pt modelId="{34EC639F-67A6-4A08-95AD-30F967EE64FD}" type="pres">
      <dgm:prSet presAssocID="{F3186B76-6473-4BEE-A441-B359A4D22E26}" presName="iconBgRect" presStyleLbl="bgShp" presStyleIdx="2" presStyleCnt="3"/>
      <dgm:spPr/>
    </dgm:pt>
    <dgm:pt modelId="{4647431B-8E82-43AC-9DE6-105EB4897281}" type="pres">
      <dgm:prSet presAssocID="{F3186B76-6473-4BEE-A441-B359A4D22E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E3013F7C-5E0E-42B3-87C3-ECA43EC80279}" type="pres">
      <dgm:prSet presAssocID="{F3186B76-6473-4BEE-A441-B359A4D22E26}" presName="spaceRect" presStyleCnt="0"/>
      <dgm:spPr/>
    </dgm:pt>
    <dgm:pt modelId="{97644A9D-8037-4479-AAE2-4E6309F9E7D5}" type="pres">
      <dgm:prSet presAssocID="{F3186B76-6473-4BEE-A441-B359A4D22E2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954E17-9EA6-4D50-9C26-841ADAB38252}" type="presOf" srcId="{0F85D683-17D2-453B-971D-D3E20B3D88D4}" destId="{392EEC7F-D508-4BDF-98E9-DE30157BB23F}" srcOrd="0" destOrd="0" presId="urn:microsoft.com/office/officeart/2018/5/layout/IconCircleLabelList"/>
    <dgm:cxn modelId="{F3438036-3876-40D1-9CDE-8850A6783872}" type="presOf" srcId="{182BE5D2-8874-4056-B795-731EE8C27668}" destId="{92975149-F1FD-438D-A980-679993D3A4FD}" srcOrd="0" destOrd="0" presId="urn:microsoft.com/office/officeart/2018/5/layout/IconCircleLabelList"/>
    <dgm:cxn modelId="{4D5BEA5C-C0B3-4F53-AA72-7BC47DB1C2AA}" type="presOf" srcId="{F3186B76-6473-4BEE-A441-B359A4D22E26}" destId="{97644A9D-8037-4479-AAE2-4E6309F9E7D5}" srcOrd="0" destOrd="0" presId="urn:microsoft.com/office/officeart/2018/5/layout/IconCircleLabelList"/>
    <dgm:cxn modelId="{9863686D-CF3F-422D-9CB2-C9357A374C20}" srcId="{0F85D683-17D2-453B-971D-D3E20B3D88D4}" destId="{182BE5D2-8874-4056-B795-731EE8C27668}" srcOrd="0" destOrd="0" parTransId="{2F39647A-C9B1-43D1-9D8C-2891FF31D91B}" sibTransId="{D0837FAA-E1EB-4180-8C39-AEA07F76DA7B}"/>
    <dgm:cxn modelId="{9F942A84-B765-4B99-B538-FAA636E70035}" type="presOf" srcId="{7C5F34AA-F4C0-4B13-8409-A777360F3F47}" destId="{163AA348-B2B3-4526-8542-0D7515321F45}" srcOrd="0" destOrd="0" presId="urn:microsoft.com/office/officeart/2018/5/layout/IconCircleLabelList"/>
    <dgm:cxn modelId="{6A1BA084-7AF3-42E1-A3AC-46259A669678}" srcId="{0F85D683-17D2-453B-971D-D3E20B3D88D4}" destId="{7C5F34AA-F4C0-4B13-8409-A777360F3F47}" srcOrd="1" destOrd="0" parTransId="{FAA1B9F4-17E2-4EE2-BA73-00F6FA12B1FD}" sibTransId="{DEBB0D36-9174-411B-A436-CF21314EB7DA}"/>
    <dgm:cxn modelId="{7C75B29F-5754-4904-85E0-EFBE2C08E9A2}" srcId="{0F85D683-17D2-453B-971D-D3E20B3D88D4}" destId="{F3186B76-6473-4BEE-A441-B359A4D22E26}" srcOrd="2" destOrd="0" parTransId="{A255D099-781C-4F21-8197-653A0665F289}" sibTransId="{4373B21E-A934-4729-97E5-52D3619B2A9F}"/>
    <dgm:cxn modelId="{FD8762A0-C5EE-430E-84B3-88597BE613DC}" type="presParOf" srcId="{392EEC7F-D508-4BDF-98E9-DE30157BB23F}" destId="{48B4CD4E-D21B-40A1-9EB4-B4AF5E73829D}" srcOrd="0" destOrd="0" presId="urn:microsoft.com/office/officeart/2018/5/layout/IconCircleLabelList"/>
    <dgm:cxn modelId="{A52AF7B6-4707-4663-AA3F-4C29FDB003A1}" type="presParOf" srcId="{48B4CD4E-D21B-40A1-9EB4-B4AF5E73829D}" destId="{7563EE84-CF4F-4E98-B2D1-3AEEB96A10FD}" srcOrd="0" destOrd="0" presId="urn:microsoft.com/office/officeart/2018/5/layout/IconCircleLabelList"/>
    <dgm:cxn modelId="{264F2A5D-8D21-4ADF-936A-1E0085ADA2FF}" type="presParOf" srcId="{48B4CD4E-D21B-40A1-9EB4-B4AF5E73829D}" destId="{146A530C-794C-40DC-935B-EF8F435BBB7B}" srcOrd="1" destOrd="0" presId="urn:microsoft.com/office/officeart/2018/5/layout/IconCircleLabelList"/>
    <dgm:cxn modelId="{E17EE77A-C793-4F7F-AE14-CBCF58400B12}" type="presParOf" srcId="{48B4CD4E-D21B-40A1-9EB4-B4AF5E73829D}" destId="{87FE7512-2736-4A04-B0E4-B6F612A76089}" srcOrd="2" destOrd="0" presId="urn:microsoft.com/office/officeart/2018/5/layout/IconCircleLabelList"/>
    <dgm:cxn modelId="{F1749DF3-BE3D-4D1D-A5DA-1A3618D317BD}" type="presParOf" srcId="{48B4CD4E-D21B-40A1-9EB4-B4AF5E73829D}" destId="{92975149-F1FD-438D-A980-679993D3A4FD}" srcOrd="3" destOrd="0" presId="urn:microsoft.com/office/officeart/2018/5/layout/IconCircleLabelList"/>
    <dgm:cxn modelId="{F906C2D0-0BBF-4E2D-8875-4DB12FD483B0}" type="presParOf" srcId="{392EEC7F-D508-4BDF-98E9-DE30157BB23F}" destId="{6A63B1B4-7CEF-4B99-9FCC-8B7D966EBD93}" srcOrd="1" destOrd="0" presId="urn:microsoft.com/office/officeart/2018/5/layout/IconCircleLabelList"/>
    <dgm:cxn modelId="{86921F72-DDDB-46E3-BC3E-2B890F91A019}" type="presParOf" srcId="{392EEC7F-D508-4BDF-98E9-DE30157BB23F}" destId="{75FAB878-8AD5-440D-8A16-A0EA3D4CCC80}" srcOrd="2" destOrd="0" presId="urn:microsoft.com/office/officeart/2018/5/layout/IconCircleLabelList"/>
    <dgm:cxn modelId="{BCEF37D9-1B9B-413B-B894-02516DB8C123}" type="presParOf" srcId="{75FAB878-8AD5-440D-8A16-A0EA3D4CCC80}" destId="{17D1E6DE-F487-4C5A-AEBF-0F223FAE8D80}" srcOrd="0" destOrd="0" presId="urn:microsoft.com/office/officeart/2018/5/layout/IconCircleLabelList"/>
    <dgm:cxn modelId="{482334E0-42EA-4869-B13E-900D1CDAAF12}" type="presParOf" srcId="{75FAB878-8AD5-440D-8A16-A0EA3D4CCC80}" destId="{F988C347-3C86-4A60-85A1-09043AB5F48A}" srcOrd="1" destOrd="0" presId="urn:microsoft.com/office/officeart/2018/5/layout/IconCircleLabelList"/>
    <dgm:cxn modelId="{8C5945BF-5C31-473A-AF65-8772348FEE56}" type="presParOf" srcId="{75FAB878-8AD5-440D-8A16-A0EA3D4CCC80}" destId="{441DFEE8-00CB-4200-BF52-51EA2DC283A2}" srcOrd="2" destOrd="0" presId="urn:microsoft.com/office/officeart/2018/5/layout/IconCircleLabelList"/>
    <dgm:cxn modelId="{280C88FC-833C-4125-A43E-12627DF3093D}" type="presParOf" srcId="{75FAB878-8AD5-440D-8A16-A0EA3D4CCC80}" destId="{163AA348-B2B3-4526-8542-0D7515321F45}" srcOrd="3" destOrd="0" presId="urn:microsoft.com/office/officeart/2018/5/layout/IconCircleLabelList"/>
    <dgm:cxn modelId="{4167C7A4-8284-4087-92B2-0720716687F5}" type="presParOf" srcId="{392EEC7F-D508-4BDF-98E9-DE30157BB23F}" destId="{FEF171BC-A4E1-40F6-A696-F84654D519E3}" srcOrd="3" destOrd="0" presId="urn:microsoft.com/office/officeart/2018/5/layout/IconCircleLabelList"/>
    <dgm:cxn modelId="{C9506E21-3286-491C-BE99-8A7600D6926D}" type="presParOf" srcId="{392EEC7F-D508-4BDF-98E9-DE30157BB23F}" destId="{8CD3C606-0E4D-4AFA-B562-641B6B7AAC65}" srcOrd="4" destOrd="0" presId="urn:microsoft.com/office/officeart/2018/5/layout/IconCircleLabelList"/>
    <dgm:cxn modelId="{B3632242-BF5D-4400-9D44-545E87B9D28B}" type="presParOf" srcId="{8CD3C606-0E4D-4AFA-B562-641B6B7AAC65}" destId="{34EC639F-67A6-4A08-95AD-30F967EE64FD}" srcOrd="0" destOrd="0" presId="urn:microsoft.com/office/officeart/2018/5/layout/IconCircleLabelList"/>
    <dgm:cxn modelId="{833D4131-5211-4BAD-A704-2E5DEE5B2443}" type="presParOf" srcId="{8CD3C606-0E4D-4AFA-B562-641B6B7AAC65}" destId="{4647431B-8E82-43AC-9DE6-105EB4897281}" srcOrd="1" destOrd="0" presId="urn:microsoft.com/office/officeart/2018/5/layout/IconCircleLabelList"/>
    <dgm:cxn modelId="{2C617AC2-502D-443A-8893-BA56B77773B8}" type="presParOf" srcId="{8CD3C606-0E4D-4AFA-B562-641B6B7AAC65}" destId="{E3013F7C-5E0E-42B3-87C3-ECA43EC80279}" srcOrd="2" destOrd="0" presId="urn:microsoft.com/office/officeart/2018/5/layout/IconCircleLabelList"/>
    <dgm:cxn modelId="{8943A4B6-F03E-46E1-8310-6C3A187BD242}" type="presParOf" srcId="{8CD3C606-0E4D-4AFA-B562-641B6B7AAC65}" destId="{97644A9D-8037-4479-AAE2-4E6309F9E7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3EE84-CF4F-4E98-B2D1-3AEEB96A10FD}">
      <dsp:nvSpPr>
        <dsp:cNvPr id="0" name=""/>
        <dsp:cNvSpPr/>
      </dsp:nvSpPr>
      <dsp:spPr>
        <a:xfrm>
          <a:off x="614850" y="35407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A530C-794C-40DC-935B-EF8F435BBB7B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75149-F1FD-438D-A980-679993D3A4FD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Misconfigured rules can mean ineffective rules</a:t>
          </a:r>
        </a:p>
      </dsp:txBody>
      <dsp:txXfrm>
        <a:off x="600" y="2555408"/>
        <a:ext cx="3150000" cy="720000"/>
      </dsp:txXfrm>
    </dsp:sp>
    <dsp:sp modelId="{17D1E6DE-F487-4C5A-AEBF-0F223FAE8D80}">
      <dsp:nvSpPr>
        <dsp:cNvPr id="0" name=""/>
        <dsp:cNvSpPr/>
      </dsp:nvSpPr>
      <dsp:spPr>
        <a:xfrm>
          <a:off x="4316100" y="35407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8C347-3C86-4A60-85A1-09043AB5F48A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AA348-B2B3-4526-8542-0D7515321F45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kern="1200"/>
            <a:t>Wildcard deny rule - to cover any rules that aren't covered</a:t>
          </a:r>
          <a:endParaRPr lang="en-US" sz="1700" kern="1200"/>
        </a:p>
      </dsp:txBody>
      <dsp:txXfrm>
        <a:off x="3701850" y="2555408"/>
        <a:ext cx="3150000" cy="720000"/>
      </dsp:txXfrm>
    </dsp:sp>
    <dsp:sp modelId="{34EC639F-67A6-4A08-95AD-30F967EE64FD}">
      <dsp:nvSpPr>
        <dsp:cNvPr id="0" name=""/>
        <dsp:cNvSpPr/>
      </dsp:nvSpPr>
      <dsp:spPr>
        <a:xfrm>
          <a:off x="8017350" y="35407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7431B-8E82-43AC-9DE6-105EB4897281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44A9D-8037-4479-AAE2-4E6309F9E7D5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Default VPCs ALLOW all traffic – this is to make it beginner friendly</a:t>
          </a:r>
        </a:p>
      </dsp:txBody>
      <dsp:txXfrm>
        <a:off x="7403100" y="2555408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0200-7785-374A-AC86-297C3E26B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Groups &amp; NACLs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4E98-793E-5743-9825-76E28FB47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the difference and when do you use each?</a:t>
            </a:r>
          </a:p>
        </p:txBody>
      </p:sp>
    </p:spTree>
    <p:extLst>
      <p:ext uri="{BB962C8B-B14F-4D97-AF65-F5344CB8AC3E}">
        <p14:creationId xmlns:p14="http://schemas.microsoft.com/office/powerpoint/2010/main" val="391833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7321-6BFF-C14C-AF22-C26C8501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0567-D958-8C4E-9318-1D1D89E744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/>
              <a:t>NACL</a:t>
            </a:r>
          </a:p>
          <a:p>
            <a:r>
              <a:rPr lang="en-US" dirty="0"/>
              <a:t>NACL = Network Access Control List</a:t>
            </a:r>
          </a:p>
          <a:p>
            <a:r>
              <a:rPr lang="en-US" dirty="0"/>
              <a:t>Applies to a Subnet</a:t>
            </a:r>
          </a:p>
          <a:p>
            <a:r>
              <a:rPr lang="en-US" dirty="0"/>
              <a:t>Acts as a Packet Filter against an </a:t>
            </a:r>
            <a:r>
              <a:rPr lang="en-US" u="sng" dirty="0"/>
              <a:t>ORDERED</a:t>
            </a:r>
            <a:r>
              <a:rPr lang="en-US" dirty="0"/>
              <a:t> rule set</a:t>
            </a:r>
          </a:p>
          <a:p>
            <a:r>
              <a:rPr lang="en-US" dirty="0"/>
              <a:t>Stateless – NACL’s require both INBOUND and OUTBOUND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36195-90DE-D14A-AB47-05063E76E0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/>
              <a:t>Security Groups</a:t>
            </a:r>
          </a:p>
          <a:p>
            <a:r>
              <a:rPr lang="en-US" dirty="0"/>
              <a:t>SG for short</a:t>
            </a:r>
          </a:p>
          <a:p>
            <a:r>
              <a:rPr lang="en-US" dirty="0"/>
              <a:t>Applies to objects. </a:t>
            </a:r>
            <a:r>
              <a:rPr lang="en-US" dirty="0" err="1"/>
              <a:t>Eg</a:t>
            </a:r>
            <a:r>
              <a:rPr lang="en-US" dirty="0"/>
              <a:t> you can associate an SG for an EC2</a:t>
            </a:r>
          </a:p>
          <a:p>
            <a:r>
              <a:rPr lang="en-US" dirty="0"/>
              <a:t>Can be applied to IP’s or CIDR’s</a:t>
            </a:r>
          </a:p>
          <a:p>
            <a:r>
              <a:rPr lang="en-US" dirty="0"/>
              <a:t>Stateful – replies/responses are automatically allowed</a:t>
            </a:r>
          </a:p>
          <a:p>
            <a:r>
              <a:rPr lang="en-US" dirty="0"/>
              <a:t>Requires explicit ALLOW as everything is automatically all DENIED</a:t>
            </a:r>
          </a:p>
        </p:txBody>
      </p:sp>
    </p:spTree>
    <p:extLst>
      <p:ext uri="{BB962C8B-B14F-4D97-AF65-F5344CB8AC3E}">
        <p14:creationId xmlns:p14="http://schemas.microsoft.com/office/powerpoint/2010/main" val="18030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2FB8D-D7CA-6C4D-A3C1-296DB273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848" y="168152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700" dirty="0">
                <a:solidFill>
                  <a:schemeClr val="tx1"/>
                </a:solidFill>
              </a:rPr>
              <a:t>Stateful/Stateless?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DA06-DAEF-DD47-8051-CB52E412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NACL - Stateless</a:t>
            </a:r>
          </a:p>
          <a:p>
            <a:r>
              <a:rPr lang="en-US" sz="1600" dirty="0"/>
              <a:t>If you wanted to allow HTTP/80 traffic to your subnet, and for your instances to also communicate over HTTP/80, you’d require both an INBOUND and OUTBOUND rule for HTTP/80</a:t>
            </a:r>
          </a:p>
          <a:p>
            <a:pPr marL="0" indent="0">
              <a:buNone/>
            </a:pPr>
            <a:r>
              <a:rPr lang="en-US" sz="1600" dirty="0"/>
              <a:t>SG – Stateful</a:t>
            </a:r>
          </a:p>
          <a:p>
            <a:r>
              <a:rPr lang="en-US" sz="1600" dirty="0"/>
              <a:t>If you allow HTTP/80 traffic to an instance, responses are auto-allowed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C3742-1B23-AA4E-8245-AB3D585C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22" y="2644691"/>
            <a:ext cx="1242246" cy="21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2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F557-CCC2-D942-94A8-441CB002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Considerations for NACLs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C6A63E-1A5E-4F79-BD8D-6A4A315A2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919354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53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45324-B90F-6740-9D8B-2F6D5F4E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NACL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4A9C1B-FFB5-D243-9FC2-A2FBB52E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524676"/>
            <a:ext cx="6268062" cy="363547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8518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DA124-845B-9340-BDB1-CE019EFC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r>
              <a:rPr lang="en-US" dirty="0"/>
              <a:t>What are we using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F1C6-7AC8-A946-915B-9BA7325AD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SG only, keeping the default NACL</a:t>
            </a:r>
          </a:p>
          <a:p>
            <a:r>
              <a:rPr lang="en-US" dirty="0">
                <a:solidFill>
                  <a:srgbClr val="FFFFFF"/>
                </a:solidFill>
              </a:rPr>
              <a:t>SG will be created for the following: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SSM Agent IAM Role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Webservers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EC2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AFFDAD-6456-6046-B48A-691A301D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668" y="18415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7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215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Security Groups &amp; NACLs</vt:lpstr>
      <vt:lpstr>So, what are they?</vt:lpstr>
      <vt:lpstr>Stateful/Stateless?</vt:lpstr>
      <vt:lpstr>Considerations for NACLs</vt:lpstr>
      <vt:lpstr>NACL example</vt:lpstr>
      <vt:lpstr>What are we using today?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Groups &amp; NACLs</dc:title>
  <dc:creator>Franca Moretto</dc:creator>
  <cp:lastModifiedBy>Franca Moretto</cp:lastModifiedBy>
  <cp:revision>4</cp:revision>
  <dcterms:created xsi:type="dcterms:W3CDTF">2020-06-04T00:17:49Z</dcterms:created>
  <dcterms:modified xsi:type="dcterms:W3CDTF">2020-06-04T04:07:23Z</dcterms:modified>
</cp:coreProperties>
</file>