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3"/>
  </p:notesMasterIdLst>
  <p:sldIdLst>
    <p:sldId id="295" r:id="rId2"/>
    <p:sldId id="487" r:id="rId3"/>
    <p:sldId id="488" r:id="rId4"/>
    <p:sldId id="490" r:id="rId5"/>
    <p:sldId id="489" r:id="rId6"/>
    <p:sldId id="506" r:id="rId7"/>
    <p:sldId id="580" r:id="rId8"/>
    <p:sldId id="507" r:id="rId9"/>
    <p:sldId id="508" r:id="rId10"/>
    <p:sldId id="509" r:id="rId11"/>
    <p:sldId id="510" r:id="rId12"/>
    <p:sldId id="516" r:id="rId13"/>
    <p:sldId id="513" r:id="rId14"/>
    <p:sldId id="511" r:id="rId15"/>
    <p:sldId id="512" r:id="rId16"/>
    <p:sldId id="515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47" r:id="rId26"/>
    <p:sldId id="525" r:id="rId27"/>
    <p:sldId id="526" r:id="rId28"/>
    <p:sldId id="527" r:id="rId29"/>
    <p:sldId id="528" r:id="rId30"/>
    <p:sldId id="530" r:id="rId31"/>
    <p:sldId id="548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9" r:id="rId44"/>
    <p:sldId id="550" r:id="rId45"/>
    <p:sldId id="551" r:id="rId46"/>
    <p:sldId id="552" r:id="rId47"/>
    <p:sldId id="553" r:id="rId48"/>
    <p:sldId id="542" r:id="rId49"/>
    <p:sldId id="543" r:id="rId50"/>
    <p:sldId id="544" r:id="rId51"/>
    <p:sldId id="545" r:id="rId52"/>
    <p:sldId id="546" r:id="rId53"/>
    <p:sldId id="554" r:id="rId54"/>
    <p:sldId id="578" r:id="rId55"/>
    <p:sldId id="556" r:id="rId56"/>
    <p:sldId id="557" r:id="rId57"/>
    <p:sldId id="558" r:id="rId58"/>
    <p:sldId id="581" r:id="rId59"/>
    <p:sldId id="582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83" r:id="rId69"/>
    <p:sldId id="584" r:id="rId70"/>
    <p:sldId id="569" r:id="rId71"/>
    <p:sldId id="586" r:id="rId72"/>
    <p:sldId id="587" r:id="rId73"/>
    <p:sldId id="588" r:id="rId74"/>
    <p:sldId id="589" r:id="rId75"/>
    <p:sldId id="590" r:id="rId76"/>
    <p:sldId id="570" r:id="rId77"/>
    <p:sldId id="591" r:id="rId78"/>
    <p:sldId id="585" r:id="rId79"/>
    <p:sldId id="592" r:id="rId80"/>
    <p:sldId id="579" r:id="rId81"/>
    <p:sldId id="593" r:id="rId8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Consolas" panose="020B0609020204030204" pitchFamily="49" charset="0"/>
      <p:regular r:id="rId88"/>
      <p:bold r:id="rId89"/>
      <p:italic r:id="rId90"/>
      <p:boldItalic r:id="rId91"/>
    </p:embeddedFont>
    <p:embeddedFont>
      <p:font typeface="David" panose="020E0502060401010101" pitchFamily="34" charset="-79"/>
      <p:regular r:id="rId92"/>
      <p:bold r:id="rId9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86473" autoAdjust="0"/>
  </p:normalViewPr>
  <p:slideViewPr>
    <p:cSldViewPr showGuides="1">
      <p:cViewPr>
        <p:scale>
          <a:sx n="110" d="100"/>
          <a:sy n="110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7.fntdata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980C0-4CD9-4857-B9A5-D3C6C976B12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A7B2E9C-C33E-428A-B30C-3272084CA8E4}">
      <dgm:prSet phldrT="[Texto]"/>
      <dgm:spPr/>
      <dgm:t>
        <a:bodyPr/>
        <a:lstStyle/>
        <a:p>
          <a:r>
            <a:rPr lang="es-ES" dirty="0" smtClean="0"/>
            <a:t>Objetivo, </a:t>
          </a:r>
          <a:br>
            <a:rPr lang="es-ES" dirty="0" smtClean="0"/>
          </a:br>
          <a:r>
            <a:rPr lang="es-ES" dirty="0" err="1" smtClean="0"/>
            <a:t>Posicion</a:t>
          </a:r>
          <a:r>
            <a:rPr lang="es-ES" dirty="0" smtClean="0"/>
            <a:t> actual</a:t>
          </a:r>
          <a:endParaRPr lang="es-ES" dirty="0"/>
        </a:p>
      </dgm:t>
    </dgm:pt>
    <dgm:pt modelId="{BEBFA554-2067-4FAE-8ADE-5458124CAFE0}" type="parTrans" cxnId="{8D0651C6-6B3F-42D7-AB11-ADD73F552F88}">
      <dgm:prSet/>
      <dgm:spPr/>
      <dgm:t>
        <a:bodyPr/>
        <a:lstStyle/>
        <a:p>
          <a:endParaRPr lang="es-ES"/>
        </a:p>
      </dgm:t>
    </dgm:pt>
    <dgm:pt modelId="{95C04D3D-2E7D-4D5A-87B0-A75489FBEF25}" type="sibTrans" cxnId="{8D0651C6-6B3F-42D7-AB11-ADD73F552F88}">
      <dgm:prSet/>
      <dgm:spPr/>
      <dgm:t>
        <a:bodyPr/>
        <a:lstStyle/>
        <a:p>
          <a:endParaRPr lang="es-ES"/>
        </a:p>
      </dgm:t>
    </dgm:pt>
    <dgm:pt modelId="{02737B57-859C-40A0-8827-92ACF8AE029A}">
      <dgm:prSet phldrT="[Texto]"/>
      <dgm:spPr/>
      <dgm:t>
        <a:bodyPr/>
        <a:lstStyle/>
        <a:p>
          <a:r>
            <a:rPr lang="es-ES" dirty="0" smtClean="0"/>
            <a:t>Planificador</a:t>
          </a:r>
          <a:endParaRPr lang="es-ES" dirty="0"/>
        </a:p>
      </dgm:t>
    </dgm:pt>
    <dgm:pt modelId="{B5A11578-8831-40E5-ADCE-3B858B9D0BEA}" type="parTrans" cxnId="{3B85328A-AB06-427F-A565-394FEFCDDF27}">
      <dgm:prSet/>
      <dgm:spPr/>
      <dgm:t>
        <a:bodyPr/>
        <a:lstStyle/>
        <a:p>
          <a:endParaRPr lang="es-ES"/>
        </a:p>
      </dgm:t>
    </dgm:pt>
    <dgm:pt modelId="{DAB529A6-EC21-4D45-8D93-BDEA419B3E99}" type="sibTrans" cxnId="{3B85328A-AB06-427F-A565-394FEFCDDF27}">
      <dgm:prSet/>
      <dgm:spPr/>
      <dgm:t>
        <a:bodyPr/>
        <a:lstStyle/>
        <a:p>
          <a:endParaRPr lang="es-ES"/>
        </a:p>
      </dgm:t>
    </dgm:pt>
    <dgm:pt modelId="{A86BAD3D-BD65-4779-84CC-FF82C65749E9}">
      <dgm:prSet phldrT="[Texto]"/>
      <dgm:spPr/>
      <dgm:t>
        <a:bodyPr/>
        <a:lstStyle/>
        <a:p>
          <a:r>
            <a:rPr lang="es-ES" dirty="0" smtClean="0"/>
            <a:t>Lista de poses</a:t>
          </a:r>
          <a:endParaRPr lang="es-ES" dirty="0"/>
        </a:p>
      </dgm:t>
    </dgm:pt>
    <dgm:pt modelId="{3434FC18-4941-4FEE-9370-82EBE7B9CA3A}" type="parTrans" cxnId="{2D11E443-6327-4D65-8437-798BDD10B044}">
      <dgm:prSet/>
      <dgm:spPr/>
      <dgm:t>
        <a:bodyPr/>
        <a:lstStyle/>
        <a:p>
          <a:endParaRPr lang="es-ES"/>
        </a:p>
      </dgm:t>
    </dgm:pt>
    <dgm:pt modelId="{D67F791F-7A70-4935-8D47-C3FB3EEC8E22}" type="sibTrans" cxnId="{2D11E443-6327-4D65-8437-798BDD10B044}">
      <dgm:prSet/>
      <dgm:spPr/>
      <dgm:t>
        <a:bodyPr/>
        <a:lstStyle/>
        <a:p>
          <a:endParaRPr lang="es-ES"/>
        </a:p>
      </dgm:t>
    </dgm:pt>
    <dgm:pt modelId="{45438880-1E3C-46D0-8803-FCC3FA535EFC}">
      <dgm:prSet phldrT="[Texto]"/>
      <dgm:spPr/>
      <dgm:t>
        <a:bodyPr/>
        <a:lstStyle/>
        <a:p>
          <a:r>
            <a:rPr lang="es-ES" dirty="0" err="1" smtClean="0"/>
            <a:t>Postprocesamiento</a:t>
          </a:r>
          <a:endParaRPr lang="es-ES" dirty="0"/>
        </a:p>
      </dgm:t>
    </dgm:pt>
    <dgm:pt modelId="{1B901D77-2F1C-4CF2-9F5E-7916B7ACCE3E}" type="parTrans" cxnId="{2BABBB90-013A-43FA-A086-9654AB604C42}">
      <dgm:prSet/>
      <dgm:spPr/>
      <dgm:t>
        <a:bodyPr/>
        <a:lstStyle/>
        <a:p>
          <a:endParaRPr lang="es-ES"/>
        </a:p>
      </dgm:t>
    </dgm:pt>
    <dgm:pt modelId="{06F9EED1-F3EF-4537-8ECB-00AA94BF1A10}" type="sibTrans" cxnId="{2BABBB90-013A-43FA-A086-9654AB604C42}">
      <dgm:prSet/>
      <dgm:spPr/>
      <dgm:t>
        <a:bodyPr/>
        <a:lstStyle/>
        <a:p>
          <a:endParaRPr lang="es-ES"/>
        </a:p>
      </dgm:t>
    </dgm:pt>
    <dgm:pt modelId="{46107555-C0E5-459B-81B2-712F8DEAF1BE}">
      <dgm:prSet phldrT="[Texto]"/>
      <dgm:spPr/>
      <dgm:t>
        <a:bodyPr/>
        <a:lstStyle/>
        <a:p>
          <a:r>
            <a:rPr lang="es-ES" dirty="0" smtClean="0"/>
            <a:t>Lista </a:t>
          </a:r>
          <a:r>
            <a:rPr lang="es-ES" smtClean="0"/>
            <a:t>de waypoints (para el planificador local)</a:t>
          </a:r>
          <a:endParaRPr lang="es-ES" dirty="0"/>
        </a:p>
      </dgm:t>
    </dgm:pt>
    <dgm:pt modelId="{A2A9BDD8-9A9A-43CF-93F0-682E82EA0316}" type="parTrans" cxnId="{82251536-B769-4C21-BEED-3D722047EDBB}">
      <dgm:prSet/>
      <dgm:spPr/>
      <dgm:t>
        <a:bodyPr/>
        <a:lstStyle/>
        <a:p>
          <a:endParaRPr lang="es-ES"/>
        </a:p>
      </dgm:t>
    </dgm:pt>
    <dgm:pt modelId="{956D8381-E2E3-4D8D-AF8D-3E25FC5FCDEF}" type="sibTrans" cxnId="{82251536-B769-4C21-BEED-3D722047EDBB}">
      <dgm:prSet/>
      <dgm:spPr/>
      <dgm:t>
        <a:bodyPr/>
        <a:lstStyle/>
        <a:p>
          <a:endParaRPr lang="es-ES"/>
        </a:p>
      </dgm:t>
    </dgm:pt>
    <dgm:pt modelId="{459D20A9-62E5-4BF6-A33B-F3DA2F0245DA}" type="pres">
      <dgm:prSet presAssocID="{FCC980C0-4CD9-4857-B9A5-D3C6C976B12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F84EF6-9604-41D5-9986-386E950052B5}" type="pres">
      <dgm:prSet presAssocID="{FCC980C0-4CD9-4857-B9A5-D3C6C976B120}" presName="dummyMaxCanvas" presStyleCnt="0">
        <dgm:presLayoutVars/>
      </dgm:prSet>
      <dgm:spPr/>
    </dgm:pt>
    <dgm:pt modelId="{F6621E6B-9D90-4690-A2E7-4007BD23B1D6}" type="pres">
      <dgm:prSet presAssocID="{FCC980C0-4CD9-4857-B9A5-D3C6C976B12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042FDF-C7AE-4D2F-8FD5-6004E4EAB226}" type="pres">
      <dgm:prSet presAssocID="{FCC980C0-4CD9-4857-B9A5-D3C6C976B12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3958B0-AB4B-44C7-A0C8-D0FA07E38141}" type="pres">
      <dgm:prSet presAssocID="{FCC980C0-4CD9-4857-B9A5-D3C6C976B12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63349-1F69-432A-8387-542D1C71DC3F}" type="pres">
      <dgm:prSet presAssocID="{FCC980C0-4CD9-4857-B9A5-D3C6C976B12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6D04CE-0962-4C17-B2B7-ABC442C1B5BD}" type="pres">
      <dgm:prSet presAssocID="{FCC980C0-4CD9-4857-B9A5-D3C6C976B12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95C00-BB5E-470A-B440-3C96D42EA799}" type="pres">
      <dgm:prSet presAssocID="{FCC980C0-4CD9-4857-B9A5-D3C6C976B12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41C433-ADD2-42BB-9747-53A5662B1C97}" type="pres">
      <dgm:prSet presAssocID="{FCC980C0-4CD9-4857-B9A5-D3C6C976B12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BADAE8-9E1D-4626-AD23-7F97269CDCB6}" type="pres">
      <dgm:prSet presAssocID="{FCC980C0-4CD9-4857-B9A5-D3C6C976B12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854B8A-FCA7-44BE-B3EC-1A21036AC26A}" type="pres">
      <dgm:prSet presAssocID="{FCC980C0-4CD9-4857-B9A5-D3C6C976B12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D0FF57-8D26-48CF-8D40-27644AC47724}" type="pres">
      <dgm:prSet presAssocID="{FCC980C0-4CD9-4857-B9A5-D3C6C976B12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DADF48-1F2A-4FB4-ACC6-B08F11EE5A42}" type="pres">
      <dgm:prSet presAssocID="{FCC980C0-4CD9-4857-B9A5-D3C6C976B12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690FA7-883F-42D9-87DE-6C2683E7E900}" type="pres">
      <dgm:prSet presAssocID="{FCC980C0-4CD9-4857-B9A5-D3C6C976B12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BE7EDA-B753-4563-A0DF-698F11F6672D}" type="pres">
      <dgm:prSet presAssocID="{FCC980C0-4CD9-4857-B9A5-D3C6C976B12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C5B38C-A6B2-48E6-83FD-A5811DA50A28}" type="pres">
      <dgm:prSet presAssocID="{FCC980C0-4CD9-4857-B9A5-D3C6C976B12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4F4671-9BA7-49AD-8CBB-1968E97AAD0B}" type="presOf" srcId="{D67F791F-7A70-4935-8D47-C3FB3EEC8E22}" destId="{01BADAE8-9E1D-4626-AD23-7F97269CDCB6}" srcOrd="0" destOrd="0" presId="urn:microsoft.com/office/officeart/2005/8/layout/vProcess5"/>
    <dgm:cxn modelId="{FF8D1AF2-2F93-4482-94C5-FF8CB406E71E}" type="presOf" srcId="{CA7B2E9C-C33E-428A-B30C-3272084CA8E4}" destId="{F6621E6B-9D90-4690-A2E7-4007BD23B1D6}" srcOrd="0" destOrd="0" presId="urn:microsoft.com/office/officeart/2005/8/layout/vProcess5"/>
    <dgm:cxn modelId="{95763665-3963-4BF7-8FC8-DCAE4F48ADEA}" type="presOf" srcId="{02737B57-859C-40A0-8827-92ACF8AE029A}" destId="{B9DADF48-1F2A-4FB4-ACC6-B08F11EE5A42}" srcOrd="1" destOrd="0" presId="urn:microsoft.com/office/officeart/2005/8/layout/vProcess5"/>
    <dgm:cxn modelId="{81D9AAD0-23AE-4365-9715-F28BECBFEBC8}" type="presOf" srcId="{A86BAD3D-BD65-4779-84CC-FF82C65749E9}" destId="{33690FA7-883F-42D9-87DE-6C2683E7E900}" srcOrd="1" destOrd="0" presId="urn:microsoft.com/office/officeart/2005/8/layout/vProcess5"/>
    <dgm:cxn modelId="{2D11E443-6327-4D65-8437-798BDD10B044}" srcId="{FCC980C0-4CD9-4857-B9A5-D3C6C976B120}" destId="{A86BAD3D-BD65-4779-84CC-FF82C65749E9}" srcOrd="2" destOrd="0" parTransId="{3434FC18-4941-4FEE-9370-82EBE7B9CA3A}" sibTransId="{D67F791F-7A70-4935-8D47-C3FB3EEC8E22}"/>
    <dgm:cxn modelId="{8D0651C6-6B3F-42D7-AB11-ADD73F552F88}" srcId="{FCC980C0-4CD9-4857-B9A5-D3C6C976B120}" destId="{CA7B2E9C-C33E-428A-B30C-3272084CA8E4}" srcOrd="0" destOrd="0" parTransId="{BEBFA554-2067-4FAE-8ADE-5458124CAFE0}" sibTransId="{95C04D3D-2E7D-4D5A-87B0-A75489FBEF25}"/>
    <dgm:cxn modelId="{3B85328A-AB06-427F-A565-394FEFCDDF27}" srcId="{FCC980C0-4CD9-4857-B9A5-D3C6C976B120}" destId="{02737B57-859C-40A0-8827-92ACF8AE029A}" srcOrd="1" destOrd="0" parTransId="{B5A11578-8831-40E5-ADCE-3B858B9D0BEA}" sibTransId="{DAB529A6-EC21-4D45-8D93-BDEA419B3E99}"/>
    <dgm:cxn modelId="{E5CE062D-5DEA-4E4F-8596-E89664E5F935}" type="presOf" srcId="{45438880-1E3C-46D0-8803-FCC3FA535EFC}" destId="{30E63349-1F69-432A-8387-542D1C71DC3F}" srcOrd="0" destOrd="0" presId="urn:microsoft.com/office/officeart/2005/8/layout/vProcess5"/>
    <dgm:cxn modelId="{08F7D1C7-F1A9-454E-8A78-BB2528C6AECE}" type="presOf" srcId="{CA7B2E9C-C33E-428A-B30C-3272084CA8E4}" destId="{A8D0FF57-8D26-48CF-8D40-27644AC47724}" srcOrd="1" destOrd="0" presId="urn:microsoft.com/office/officeart/2005/8/layout/vProcess5"/>
    <dgm:cxn modelId="{E757A178-464A-482A-B419-5CD020CC0097}" type="presOf" srcId="{02737B57-859C-40A0-8827-92ACF8AE029A}" destId="{86042FDF-C7AE-4D2F-8FD5-6004E4EAB226}" srcOrd="0" destOrd="0" presId="urn:microsoft.com/office/officeart/2005/8/layout/vProcess5"/>
    <dgm:cxn modelId="{82251536-B769-4C21-BEED-3D722047EDBB}" srcId="{FCC980C0-4CD9-4857-B9A5-D3C6C976B120}" destId="{46107555-C0E5-459B-81B2-712F8DEAF1BE}" srcOrd="4" destOrd="0" parTransId="{A2A9BDD8-9A9A-43CF-93F0-682E82EA0316}" sibTransId="{956D8381-E2E3-4D8D-AF8D-3E25FC5FCDEF}"/>
    <dgm:cxn modelId="{2BABBB90-013A-43FA-A086-9654AB604C42}" srcId="{FCC980C0-4CD9-4857-B9A5-D3C6C976B120}" destId="{45438880-1E3C-46D0-8803-FCC3FA535EFC}" srcOrd="3" destOrd="0" parTransId="{1B901D77-2F1C-4CF2-9F5E-7916B7ACCE3E}" sibTransId="{06F9EED1-F3EF-4537-8ECB-00AA94BF1A10}"/>
    <dgm:cxn modelId="{879A0B51-6795-4A3E-AC02-3954D8679847}" type="presOf" srcId="{46107555-C0E5-459B-81B2-712F8DEAF1BE}" destId="{2FC5B38C-A6B2-48E6-83FD-A5811DA50A28}" srcOrd="1" destOrd="0" presId="urn:microsoft.com/office/officeart/2005/8/layout/vProcess5"/>
    <dgm:cxn modelId="{CA60DEF1-229E-4C74-91BF-ADC9EF40DA06}" type="presOf" srcId="{45438880-1E3C-46D0-8803-FCC3FA535EFC}" destId="{7CBE7EDA-B753-4563-A0DF-698F11F6672D}" srcOrd="1" destOrd="0" presId="urn:microsoft.com/office/officeart/2005/8/layout/vProcess5"/>
    <dgm:cxn modelId="{864F65D4-FB2F-4D86-A2BE-1F38B6A9CD42}" type="presOf" srcId="{A86BAD3D-BD65-4779-84CC-FF82C65749E9}" destId="{813958B0-AB4B-44C7-A0C8-D0FA07E38141}" srcOrd="0" destOrd="0" presId="urn:microsoft.com/office/officeart/2005/8/layout/vProcess5"/>
    <dgm:cxn modelId="{F91247CA-CBD7-47CE-9840-C209BBFC9B92}" type="presOf" srcId="{DAB529A6-EC21-4D45-8D93-BDEA419B3E99}" destId="{2E41C433-ADD2-42BB-9747-53A5662B1C97}" srcOrd="0" destOrd="0" presId="urn:microsoft.com/office/officeart/2005/8/layout/vProcess5"/>
    <dgm:cxn modelId="{4FDCDBB4-0630-4A84-9A10-E2792A3B5E5E}" type="presOf" srcId="{95C04D3D-2E7D-4D5A-87B0-A75489FBEF25}" destId="{4C995C00-BB5E-470A-B440-3C96D42EA799}" srcOrd="0" destOrd="0" presId="urn:microsoft.com/office/officeart/2005/8/layout/vProcess5"/>
    <dgm:cxn modelId="{FF0B5838-000F-448C-89EE-0FA928793B7C}" type="presOf" srcId="{06F9EED1-F3EF-4537-8ECB-00AA94BF1A10}" destId="{C4854B8A-FCA7-44BE-B3EC-1A21036AC26A}" srcOrd="0" destOrd="0" presId="urn:microsoft.com/office/officeart/2005/8/layout/vProcess5"/>
    <dgm:cxn modelId="{AE8C4513-52AC-4C26-838A-CFCF293DE65B}" type="presOf" srcId="{FCC980C0-4CD9-4857-B9A5-D3C6C976B120}" destId="{459D20A9-62E5-4BF6-A33B-F3DA2F0245DA}" srcOrd="0" destOrd="0" presId="urn:microsoft.com/office/officeart/2005/8/layout/vProcess5"/>
    <dgm:cxn modelId="{9471DD08-EEEB-4035-9B87-AE7EC5AA6BAF}" type="presOf" srcId="{46107555-C0E5-459B-81B2-712F8DEAF1BE}" destId="{1D6D04CE-0962-4C17-B2B7-ABC442C1B5BD}" srcOrd="0" destOrd="0" presId="urn:microsoft.com/office/officeart/2005/8/layout/vProcess5"/>
    <dgm:cxn modelId="{B670D657-4957-4506-9127-28D51357D242}" type="presParOf" srcId="{459D20A9-62E5-4BF6-A33B-F3DA2F0245DA}" destId="{B2F84EF6-9604-41D5-9986-386E950052B5}" srcOrd="0" destOrd="0" presId="urn:microsoft.com/office/officeart/2005/8/layout/vProcess5"/>
    <dgm:cxn modelId="{1FDADD82-9986-41E5-9E81-CF784342ECD8}" type="presParOf" srcId="{459D20A9-62E5-4BF6-A33B-F3DA2F0245DA}" destId="{F6621E6B-9D90-4690-A2E7-4007BD23B1D6}" srcOrd="1" destOrd="0" presId="urn:microsoft.com/office/officeart/2005/8/layout/vProcess5"/>
    <dgm:cxn modelId="{4F7B5B8F-1C10-4E26-9515-1CFB0E410229}" type="presParOf" srcId="{459D20A9-62E5-4BF6-A33B-F3DA2F0245DA}" destId="{86042FDF-C7AE-4D2F-8FD5-6004E4EAB226}" srcOrd="2" destOrd="0" presId="urn:microsoft.com/office/officeart/2005/8/layout/vProcess5"/>
    <dgm:cxn modelId="{62C484F4-030F-41B7-AA07-9B9EB84C4EE9}" type="presParOf" srcId="{459D20A9-62E5-4BF6-A33B-F3DA2F0245DA}" destId="{813958B0-AB4B-44C7-A0C8-D0FA07E38141}" srcOrd="3" destOrd="0" presId="urn:microsoft.com/office/officeart/2005/8/layout/vProcess5"/>
    <dgm:cxn modelId="{27C9BCFD-C97B-491B-9F6A-81E79D7B155A}" type="presParOf" srcId="{459D20A9-62E5-4BF6-A33B-F3DA2F0245DA}" destId="{30E63349-1F69-432A-8387-542D1C71DC3F}" srcOrd="4" destOrd="0" presId="urn:microsoft.com/office/officeart/2005/8/layout/vProcess5"/>
    <dgm:cxn modelId="{90A25A24-030F-4310-B20A-08EDF40DCF6E}" type="presParOf" srcId="{459D20A9-62E5-4BF6-A33B-F3DA2F0245DA}" destId="{1D6D04CE-0962-4C17-B2B7-ABC442C1B5BD}" srcOrd="5" destOrd="0" presId="urn:microsoft.com/office/officeart/2005/8/layout/vProcess5"/>
    <dgm:cxn modelId="{E9EF6AA7-6BC7-432D-8AA0-A002B37BB20F}" type="presParOf" srcId="{459D20A9-62E5-4BF6-A33B-F3DA2F0245DA}" destId="{4C995C00-BB5E-470A-B440-3C96D42EA799}" srcOrd="6" destOrd="0" presId="urn:microsoft.com/office/officeart/2005/8/layout/vProcess5"/>
    <dgm:cxn modelId="{AD8BD7F5-F891-486C-9E50-BE0CB3C7D4B5}" type="presParOf" srcId="{459D20A9-62E5-4BF6-A33B-F3DA2F0245DA}" destId="{2E41C433-ADD2-42BB-9747-53A5662B1C97}" srcOrd="7" destOrd="0" presId="urn:microsoft.com/office/officeart/2005/8/layout/vProcess5"/>
    <dgm:cxn modelId="{1EE73B17-0C44-4AC2-9663-923FF143C44C}" type="presParOf" srcId="{459D20A9-62E5-4BF6-A33B-F3DA2F0245DA}" destId="{01BADAE8-9E1D-4626-AD23-7F97269CDCB6}" srcOrd="8" destOrd="0" presId="urn:microsoft.com/office/officeart/2005/8/layout/vProcess5"/>
    <dgm:cxn modelId="{F7708279-F771-4FEB-A5BB-EE5218E419FF}" type="presParOf" srcId="{459D20A9-62E5-4BF6-A33B-F3DA2F0245DA}" destId="{C4854B8A-FCA7-44BE-B3EC-1A21036AC26A}" srcOrd="9" destOrd="0" presId="urn:microsoft.com/office/officeart/2005/8/layout/vProcess5"/>
    <dgm:cxn modelId="{79B164BE-6C23-4DCD-8676-68E88BD5CB7F}" type="presParOf" srcId="{459D20A9-62E5-4BF6-A33B-F3DA2F0245DA}" destId="{A8D0FF57-8D26-48CF-8D40-27644AC47724}" srcOrd="10" destOrd="0" presId="urn:microsoft.com/office/officeart/2005/8/layout/vProcess5"/>
    <dgm:cxn modelId="{65C4AB12-767C-4B7A-B771-4209B271E7E9}" type="presParOf" srcId="{459D20A9-62E5-4BF6-A33B-F3DA2F0245DA}" destId="{B9DADF48-1F2A-4FB4-ACC6-B08F11EE5A42}" srcOrd="11" destOrd="0" presId="urn:microsoft.com/office/officeart/2005/8/layout/vProcess5"/>
    <dgm:cxn modelId="{08C3C51F-259E-406B-9E24-7246314FAF29}" type="presParOf" srcId="{459D20A9-62E5-4BF6-A33B-F3DA2F0245DA}" destId="{33690FA7-883F-42D9-87DE-6C2683E7E900}" srcOrd="12" destOrd="0" presId="urn:microsoft.com/office/officeart/2005/8/layout/vProcess5"/>
    <dgm:cxn modelId="{0A95ABCD-9DE7-48D1-8D3D-9B797BE088A0}" type="presParOf" srcId="{459D20A9-62E5-4BF6-A33B-F3DA2F0245DA}" destId="{7CBE7EDA-B753-4563-A0DF-698F11F6672D}" srcOrd="13" destOrd="0" presId="urn:microsoft.com/office/officeart/2005/8/layout/vProcess5"/>
    <dgm:cxn modelId="{6E4EF86C-B806-4F24-BFC3-6565EA374D24}" type="presParOf" srcId="{459D20A9-62E5-4BF6-A33B-F3DA2F0245DA}" destId="{2FC5B38C-A6B2-48E6-83FD-A5811DA50A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1E6B-9D90-4690-A2E7-4007BD23B1D6}">
      <dsp:nvSpPr>
        <dsp:cNvPr id="0" name=""/>
        <dsp:cNvSpPr/>
      </dsp:nvSpPr>
      <dsp:spPr>
        <a:xfrm>
          <a:off x="0" y="0"/>
          <a:ext cx="3493547" cy="94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Objetivo, </a:t>
          </a:r>
          <a:br>
            <a:rPr lang="es-ES" sz="1900" kern="1200" dirty="0" smtClean="0"/>
          </a:br>
          <a:r>
            <a:rPr lang="es-ES" sz="1900" kern="1200" dirty="0" err="1" smtClean="0"/>
            <a:t>Posicion</a:t>
          </a:r>
          <a:r>
            <a:rPr lang="es-ES" sz="1900" kern="1200" dirty="0" smtClean="0"/>
            <a:t> actual</a:t>
          </a:r>
          <a:endParaRPr lang="es-ES" sz="1900" kern="1200" dirty="0"/>
        </a:p>
      </dsp:txBody>
      <dsp:txXfrm>
        <a:off x="27711" y="27711"/>
        <a:ext cx="2361916" cy="890696"/>
      </dsp:txXfrm>
    </dsp:sp>
    <dsp:sp modelId="{86042FDF-C7AE-4D2F-8FD5-6004E4EAB226}">
      <dsp:nvSpPr>
        <dsp:cNvPr id="0" name=""/>
        <dsp:cNvSpPr/>
      </dsp:nvSpPr>
      <dsp:spPr>
        <a:xfrm>
          <a:off x="260881" y="1077523"/>
          <a:ext cx="3493547" cy="94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Planificador</a:t>
          </a:r>
          <a:endParaRPr lang="es-ES" sz="1900" kern="1200" dirty="0"/>
        </a:p>
      </dsp:txBody>
      <dsp:txXfrm>
        <a:off x="288592" y="1105234"/>
        <a:ext cx="2562267" cy="890696"/>
      </dsp:txXfrm>
    </dsp:sp>
    <dsp:sp modelId="{813958B0-AB4B-44C7-A0C8-D0FA07E38141}">
      <dsp:nvSpPr>
        <dsp:cNvPr id="0" name=""/>
        <dsp:cNvSpPr/>
      </dsp:nvSpPr>
      <dsp:spPr>
        <a:xfrm>
          <a:off x="521763" y="2155047"/>
          <a:ext cx="3493547" cy="94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Lista de poses</a:t>
          </a:r>
          <a:endParaRPr lang="es-ES" sz="1900" kern="1200" dirty="0"/>
        </a:p>
      </dsp:txBody>
      <dsp:txXfrm>
        <a:off x="549474" y="2182758"/>
        <a:ext cx="2562267" cy="890696"/>
      </dsp:txXfrm>
    </dsp:sp>
    <dsp:sp modelId="{30E63349-1F69-432A-8387-542D1C71DC3F}">
      <dsp:nvSpPr>
        <dsp:cNvPr id="0" name=""/>
        <dsp:cNvSpPr/>
      </dsp:nvSpPr>
      <dsp:spPr>
        <a:xfrm>
          <a:off x="782645" y="3232570"/>
          <a:ext cx="3493547" cy="94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Postprocesamiento</a:t>
          </a:r>
          <a:endParaRPr lang="es-ES" sz="1900" kern="1200" dirty="0"/>
        </a:p>
      </dsp:txBody>
      <dsp:txXfrm>
        <a:off x="810356" y="3260281"/>
        <a:ext cx="2562267" cy="890696"/>
      </dsp:txXfrm>
    </dsp:sp>
    <dsp:sp modelId="{1D6D04CE-0962-4C17-B2B7-ABC442C1B5BD}">
      <dsp:nvSpPr>
        <dsp:cNvPr id="0" name=""/>
        <dsp:cNvSpPr/>
      </dsp:nvSpPr>
      <dsp:spPr>
        <a:xfrm>
          <a:off x="1043527" y="4310094"/>
          <a:ext cx="3493547" cy="94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Lista </a:t>
          </a:r>
          <a:r>
            <a:rPr lang="es-ES" sz="1900" kern="1200" smtClean="0"/>
            <a:t>de waypoints (para el planificador local)</a:t>
          </a:r>
          <a:endParaRPr lang="es-ES" sz="1900" kern="1200" dirty="0"/>
        </a:p>
      </dsp:txBody>
      <dsp:txXfrm>
        <a:off x="1071238" y="4337805"/>
        <a:ext cx="2562267" cy="890696"/>
      </dsp:txXfrm>
    </dsp:sp>
    <dsp:sp modelId="{4C995C00-BB5E-470A-B440-3C96D42EA799}">
      <dsp:nvSpPr>
        <dsp:cNvPr id="0" name=""/>
        <dsp:cNvSpPr/>
      </dsp:nvSpPr>
      <dsp:spPr>
        <a:xfrm>
          <a:off x="2878570" y="691192"/>
          <a:ext cx="614976" cy="614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3016940" y="691192"/>
        <a:ext cx="338236" cy="462769"/>
      </dsp:txXfrm>
    </dsp:sp>
    <dsp:sp modelId="{2E41C433-ADD2-42BB-9747-53A5662B1C97}">
      <dsp:nvSpPr>
        <dsp:cNvPr id="0" name=""/>
        <dsp:cNvSpPr/>
      </dsp:nvSpPr>
      <dsp:spPr>
        <a:xfrm>
          <a:off x="3139452" y="1768715"/>
          <a:ext cx="614976" cy="614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3277822" y="1768715"/>
        <a:ext cx="338236" cy="462769"/>
      </dsp:txXfrm>
    </dsp:sp>
    <dsp:sp modelId="{01BADAE8-9E1D-4626-AD23-7F97269CDCB6}">
      <dsp:nvSpPr>
        <dsp:cNvPr id="0" name=""/>
        <dsp:cNvSpPr/>
      </dsp:nvSpPr>
      <dsp:spPr>
        <a:xfrm>
          <a:off x="3400334" y="2830470"/>
          <a:ext cx="614976" cy="614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3538704" y="2830470"/>
        <a:ext cx="338236" cy="462769"/>
      </dsp:txXfrm>
    </dsp:sp>
    <dsp:sp modelId="{C4854B8A-FCA7-44BE-B3EC-1A21036AC26A}">
      <dsp:nvSpPr>
        <dsp:cNvPr id="0" name=""/>
        <dsp:cNvSpPr/>
      </dsp:nvSpPr>
      <dsp:spPr>
        <a:xfrm>
          <a:off x="3661216" y="3918506"/>
          <a:ext cx="614976" cy="614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/>
        </a:p>
      </dsp:txBody>
      <dsp:txXfrm>
        <a:off x="3799586" y="3918506"/>
        <a:ext cx="338236" cy="462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2E05-64CB-4D32-8860-F275549DA14E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3747-7284-4F06-A0F3-BBB2D3281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781A-DF29-4CDF-BDAC-240CC2C80AC5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91325" cy="1000107"/>
          </a:xfrm>
          <a:prstGeom prst="rect">
            <a:avLst/>
          </a:prstGeom>
          <a:noFill/>
        </p:spPr>
      </p:pic>
      <p:pic>
        <p:nvPicPr>
          <p:cNvPr id="8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 l="20897" r="44391"/>
          <a:stretch>
            <a:fillRect/>
          </a:stretch>
        </p:blipFill>
        <p:spPr bwMode="auto">
          <a:xfrm>
            <a:off x="6786578" y="0"/>
            <a:ext cx="2357422" cy="10001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91325" cy="1000107"/>
          </a:xfrm>
          <a:prstGeom prst="rect">
            <a:avLst/>
          </a:prstGeom>
          <a:noFill/>
        </p:spPr>
      </p:pic>
      <p:pic>
        <p:nvPicPr>
          <p:cNvPr id="8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 l="20897" r="44391"/>
          <a:stretch>
            <a:fillRect/>
          </a:stretch>
        </p:blipFill>
        <p:spPr bwMode="auto">
          <a:xfrm>
            <a:off x="6786578" y="0"/>
            <a:ext cx="2357422" cy="100010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786742" cy="654032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282" y="1000108"/>
            <a:ext cx="8643998" cy="5572164"/>
          </a:xfrm>
        </p:spPr>
        <p:txBody>
          <a:bodyPr numCol="1"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DEF2-B10E-401A-BC6A-61D8886964C0}" type="datetimeFigureOut">
              <a:rPr lang="es-ES" smtClean="0"/>
              <a:pPr/>
              <a:t>28/03/2017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91325" cy="1000107"/>
          </a:xfrm>
          <a:prstGeom prst="rect">
            <a:avLst/>
          </a:prstGeom>
          <a:noFill/>
        </p:spPr>
      </p:pic>
      <p:pic>
        <p:nvPicPr>
          <p:cNvPr id="9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 l="20897" r="44391"/>
          <a:stretch>
            <a:fillRect/>
          </a:stretch>
        </p:blipFill>
        <p:spPr bwMode="auto">
          <a:xfrm>
            <a:off x="6786578" y="0"/>
            <a:ext cx="2357422" cy="100010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71184" cy="64807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9344" y="980728"/>
            <a:ext cx="454265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53650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A90F-FF06-4BB2-A5DD-62273B799410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CD8-26DF-4059-B12A-A12BA29B635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928670"/>
            <a:ext cx="4572000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1000108"/>
            <a:ext cx="4572000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91325" cy="1000107"/>
          </a:xfrm>
          <a:prstGeom prst="rect">
            <a:avLst/>
          </a:prstGeom>
          <a:noFill/>
        </p:spPr>
      </p:pic>
      <p:pic>
        <p:nvPicPr>
          <p:cNvPr id="9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 l="20897" r="44391"/>
          <a:stretch>
            <a:fillRect/>
          </a:stretch>
        </p:blipFill>
        <p:spPr bwMode="auto">
          <a:xfrm>
            <a:off x="6786578" y="0"/>
            <a:ext cx="2357422" cy="1000107"/>
          </a:xfrm>
          <a:prstGeom prst="rect">
            <a:avLst/>
          </a:prstGeom>
          <a:noFill/>
        </p:spPr>
      </p:pic>
      <p:sp>
        <p:nvSpPr>
          <p:cNvPr id="10" name="1 Título"/>
          <p:cNvSpPr txBox="1">
            <a:spLocks/>
          </p:cNvSpPr>
          <p:nvPr userDrawn="1"/>
        </p:nvSpPr>
        <p:spPr>
          <a:xfrm>
            <a:off x="1071538" y="274638"/>
            <a:ext cx="778674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Haga clic para modificar el estilo de título del patrón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91325" cy="1000107"/>
          </a:xfrm>
          <a:prstGeom prst="rect">
            <a:avLst/>
          </a:prstGeom>
          <a:noFill/>
        </p:spPr>
      </p:pic>
      <p:pic>
        <p:nvPicPr>
          <p:cNvPr id="11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2" cstate="print"/>
          <a:srcRect l="20897" r="44391"/>
          <a:stretch>
            <a:fillRect/>
          </a:stretch>
        </p:blipFill>
        <p:spPr bwMode="auto">
          <a:xfrm>
            <a:off x="6786578" y="0"/>
            <a:ext cx="2357422" cy="100010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9176" cy="64807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9764" y="980728"/>
            <a:ext cx="447223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7504" y="1628800"/>
            <a:ext cx="4464496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72000" y="980728"/>
            <a:ext cx="4572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72000" y="1628800"/>
            <a:ext cx="4392488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70D1-CD4E-45C6-9EA9-AAD01EB169FD}" type="datetimeFigureOut">
              <a:rPr lang="es-ES" smtClean="0"/>
              <a:pPr/>
              <a:t>28/03/2017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3927-FD2F-4A97-9210-2CB470DAE8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51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ove_base" TargetMode="External"/><Relationship Id="rId2" Type="http://schemas.openxmlformats.org/officeDocument/2006/relationships/hyperlink" Target="http://wiki.ros.org/costmap_2d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ziUJcUDfBc" TargetMode="External"/><Relationship Id="rId2" Type="http://schemas.openxmlformats.org/officeDocument/2006/relationships/hyperlink" Target="http://wiki.ros.org/navigation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babilistic-robotics.org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ros.org/api/geometry_msgs/html/msg/PolygonStamped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base_local_planner" TargetMode="External"/><Relationship Id="rId2" Type="http://schemas.openxmlformats.org/officeDocument/2006/relationships/hyperlink" Target="http://wiki.ros.org/navfn" TargetMode="Externa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ub1.willowgarage.com/apubdb_html/files_upload/8.pdf" TargetMode="External"/><Relationship Id="rId2" Type="http://schemas.openxmlformats.org/officeDocument/2006/relationships/hyperlink" Target="http://wiki.ros.org/global_planner?distro=indigo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iki.ros.org/navigation/Tutorials/Writing%20A%20Global%20Path%20Planner%20As%20Plugin%20in%20ROS" TargetMode="External"/><Relationship Id="rId4" Type="http://schemas.openxmlformats.org/officeDocument/2006/relationships/hyperlink" Target="http://www.cs.washington.edu/ai/Mobile_Robotics/postscripts/colli-ieee.ps.gz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ctionlib/DetailedDescription" TargetMode="External"/><Relationship Id="rId2" Type="http://schemas.openxmlformats.org/officeDocument/2006/relationships/hyperlink" Target="http://wiki.ros.org/actionli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ros.org/actionlib/Tutorial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ove_base_msgs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ftp.isr.ist.utl.pt/pub/roswiki/doc/api/move_base_msgs/html/msg/MoveBaseActionGoal.html" TargetMode="External"/><Relationship Id="rId7" Type="http://schemas.openxmlformats.org/officeDocument/2006/relationships/hyperlink" Target="http://ftp.isr.ist.utl.pt/pub/roswiki/doc/api/move_base_msgs/html/msg/MoveBaseFeedback.html" TargetMode="External"/><Relationship Id="rId2" Type="http://schemas.openxmlformats.org/officeDocument/2006/relationships/hyperlink" Target="http://ftp.isr.ist.utl.pt/pub/roswiki/doc/api/move_base_msgs/html/msg/MoveBaseActio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tp.isr.ist.utl.pt/pub/roswiki/doc/api/move_base_msgs/html/msg/MoveBaseGoal.html" TargetMode="External"/><Relationship Id="rId5" Type="http://schemas.openxmlformats.org/officeDocument/2006/relationships/hyperlink" Target="http://ftp.isr.ist.utl.pt/pub/roswiki/doc/api/move_base_msgs/html/msg/MoveBaseActionFeedback.html" TargetMode="External"/><Relationship Id="rId4" Type="http://schemas.openxmlformats.org/officeDocument/2006/relationships/hyperlink" Target="http://ftp.isr.ist.utl.pt/pub/roswiki/doc/api/move_base_msgs/html/msg/MoveBaseActionResult.htm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.wpi.edu/wiki/index.php/Actionlib" TargetMode="External"/><Relationship Id="rId2" Type="http://schemas.openxmlformats.org/officeDocument/2006/relationships/hyperlink" Target="http://wiki.ros.org/actionlib_tutorials/Tutorials/SimpleActionClient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PoseStamped.html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Técnicas</a:t>
            </a:r>
            <a:r>
              <a:rPr lang="en-US" dirty="0" smtClean="0"/>
              <a:t> de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Inteligentes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Práctica1: </a:t>
            </a:r>
            <a:r>
              <a:rPr lang="en-US" dirty="0" err="1" smtClean="0"/>
              <a:t>Robótica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Sesion5. </a:t>
            </a:r>
            <a:r>
              <a:rPr lang="en-US" dirty="0" err="1" smtClean="0"/>
              <a:t>Localización</a:t>
            </a:r>
            <a:r>
              <a:rPr lang="en-US" dirty="0" smtClean="0"/>
              <a:t> y </a:t>
            </a:r>
            <a:r>
              <a:rPr lang="en-US" dirty="0" err="1" smtClean="0"/>
              <a:t>Navegación</a:t>
            </a:r>
            <a:endParaRPr lang="en-US" dirty="0" smtClean="0"/>
          </a:p>
          <a:p>
            <a:r>
              <a:rPr lang="en-US" dirty="0" err="1" smtClean="0"/>
              <a:t>Curso</a:t>
            </a:r>
            <a:r>
              <a:rPr lang="en-US" dirty="0" smtClean="0"/>
              <a:t> 2016-17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046C-2A1F-4E41-A1CA-E75D338AD9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amcl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endParaRPr lang="en-US" dirty="0" smtClean="0"/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 – para </a:t>
            </a:r>
            <a:r>
              <a:rPr lang="en-US" dirty="0" err="1" smtClean="0"/>
              <a:t>cargar</a:t>
            </a:r>
            <a:r>
              <a:rPr lang="en-US" dirty="0" smtClean="0"/>
              <a:t> y </a:t>
            </a:r>
            <a:r>
              <a:rPr lang="en-US" dirty="0" err="1" smtClean="0"/>
              <a:t>publicar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endParaRPr lang="en-US" dirty="0" smtClean="0"/>
          </a:p>
          <a:p>
            <a:pPr lvl="1"/>
            <a:r>
              <a:rPr lang="en-US" dirty="0" err="1" smtClean="0"/>
              <a:t>stageros</a:t>
            </a:r>
            <a:r>
              <a:rPr lang="en-US" dirty="0" smtClean="0"/>
              <a:t> – para el </a:t>
            </a:r>
            <a:r>
              <a:rPr lang="en-US" dirty="0" err="1" smtClean="0"/>
              <a:t>simulador</a:t>
            </a:r>
            <a:r>
              <a:rPr lang="en-US" dirty="0" smtClean="0"/>
              <a:t> Stage con un </a:t>
            </a:r>
            <a:r>
              <a:rPr lang="en-US" dirty="0" err="1" smtClean="0"/>
              <a:t>fichero</a:t>
            </a:r>
            <a:r>
              <a:rPr lang="en-US" dirty="0"/>
              <a:t> </a:t>
            </a:r>
            <a:r>
              <a:rPr lang="en-US" dirty="0" smtClean="0"/>
              <a:t>world </a:t>
            </a:r>
            <a:r>
              <a:rPr lang="en-US" dirty="0" err="1" smtClean="0"/>
              <a:t>correspondiente</a:t>
            </a:r>
            <a:r>
              <a:rPr lang="en-US" dirty="0" smtClean="0"/>
              <a:t> al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publicado</a:t>
            </a:r>
            <a:endParaRPr lang="en-US" dirty="0" smtClean="0"/>
          </a:p>
          <a:p>
            <a:pPr lvl="1"/>
            <a:r>
              <a:rPr lang="en-US" dirty="0" err="1" smtClean="0"/>
              <a:t>amcl</a:t>
            </a:r>
            <a:r>
              <a:rPr lang="en-US" dirty="0" smtClean="0"/>
              <a:t> –para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localización</a:t>
            </a:r>
            <a:endParaRPr lang="en-US" dirty="0" smtClean="0"/>
          </a:p>
          <a:p>
            <a:pPr lvl="1"/>
            <a:r>
              <a:rPr lang="es-ES" dirty="0" err="1" smtClean="0"/>
              <a:t>move_base</a:t>
            </a:r>
            <a:r>
              <a:rPr lang="es-ES" dirty="0" smtClean="0"/>
              <a:t>  - para que el robot navegue solo</a:t>
            </a:r>
          </a:p>
          <a:p>
            <a:r>
              <a:rPr lang="es-ES" dirty="0" err="1" smtClean="0"/>
              <a:t>move_base</a:t>
            </a:r>
            <a:r>
              <a:rPr lang="es-ES" dirty="0" smtClean="0"/>
              <a:t> lo veremos un poco más adelante.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7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mi_acml.launch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980728"/>
            <a:ext cx="7620000" cy="455201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&lt;launch&gt;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&lt;master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auto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"start"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use_sim_time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"true"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para </a:t>
            </a:r>
            <a:r>
              <a:rPr lang="es-E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navegacion</a:t>
            </a: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&lt;include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/move_base.xml"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un mapa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/maps/willow-full-0.05.pgm 0.05"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stage</a:t>
            </a: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el mundo correspondiente al mapa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stage_ros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/worlds/willow-pr2-5cm.world"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base_watchdog_timeout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LOCALIZACION: Lanzamos el nodo </a:t>
            </a:r>
            <a:r>
              <a:rPr lang="es-E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s-E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&lt;include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/amcl_node.xml"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&lt;/include&gt;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Lanzamos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"-d 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single_robot.rviz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&lt;/launch&gt;</a:t>
            </a:r>
            <a:endParaRPr lang="en-US" sz="1000" dirty="0">
              <a:ea typeface="Calibri"/>
              <a:cs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87240" y="5549393"/>
            <a:ext cx="75947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El nodo </a:t>
            </a:r>
            <a:r>
              <a:rPr lang="es-ES" sz="1200" b="1" dirty="0" err="1" smtClean="0"/>
              <a:t>map_server</a:t>
            </a:r>
            <a:r>
              <a:rPr lang="es-ES" sz="1200" b="1" dirty="0" smtClean="0"/>
              <a:t> publica un mapa </a:t>
            </a:r>
            <a:r>
              <a:rPr lang="es-ES" sz="1200" dirty="0" smtClean="0"/>
              <a:t>a una resolución pasados como argumento. Los mapas están en el directorio </a:t>
            </a:r>
            <a:r>
              <a:rPr lang="es-ES" sz="1200" i="1" dirty="0" err="1" smtClean="0"/>
              <a:t>map</a:t>
            </a:r>
            <a:r>
              <a:rPr lang="es-ES" sz="1200" dirty="0" smtClean="0"/>
              <a:t> de </a:t>
            </a:r>
            <a:r>
              <a:rPr lang="es-ES" sz="1200" dirty="0" err="1" smtClean="0"/>
              <a:t>mi_mapeo_stage</a:t>
            </a:r>
            <a:endParaRPr lang="es-ES" sz="1200" dirty="0" smtClean="0"/>
          </a:p>
          <a:p>
            <a:r>
              <a:rPr lang="es-ES" sz="1200" dirty="0" smtClean="0"/>
              <a:t>El nodo </a:t>
            </a:r>
            <a:r>
              <a:rPr lang="es-ES" sz="1200" b="1" dirty="0" err="1" smtClean="0"/>
              <a:t>stage_ros</a:t>
            </a:r>
            <a:r>
              <a:rPr lang="es-ES" sz="1200" b="1" dirty="0" smtClean="0"/>
              <a:t> necesita como argumento un mundo</a:t>
            </a:r>
            <a:r>
              <a:rPr lang="es-ES" sz="1200" dirty="0" smtClean="0"/>
              <a:t>. Los mundos están en el directorio </a:t>
            </a:r>
            <a:r>
              <a:rPr lang="es-ES" sz="1200" i="1" dirty="0" err="1" smtClean="0"/>
              <a:t>worlds</a:t>
            </a:r>
            <a:r>
              <a:rPr lang="es-ES" sz="1200" dirty="0" smtClean="0"/>
              <a:t>.</a:t>
            </a:r>
          </a:p>
          <a:p>
            <a:endParaRPr lang="es-ES" sz="1200" dirty="0"/>
          </a:p>
          <a:p>
            <a:r>
              <a:rPr lang="es-ES" sz="1200" dirty="0" smtClean="0"/>
              <a:t>Tener en cuenta que en el fichero </a:t>
            </a:r>
            <a:r>
              <a:rPr lang="es-ES" sz="1200" b="1" dirty="0" err="1" smtClean="0"/>
              <a:t>mi_gmapping.launch</a:t>
            </a:r>
            <a:r>
              <a:rPr lang="es-ES" sz="1200" b="1" dirty="0" smtClean="0"/>
              <a:t> hay un ejemplo de como pasar otro mapa y mundo </a:t>
            </a:r>
            <a:r>
              <a:rPr lang="es-ES" sz="1200" dirty="0" smtClean="0"/>
              <a:t>a </a:t>
            </a:r>
            <a:r>
              <a:rPr lang="es-ES" sz="1200" dirty="0" err="1" smtClean="0"/>
              <a:t>map_server</a:t>
            </a:r>
            <a:r>
              <a:rPr lang="es-ES" sz="1200" dirty="0" smtClean="0"/>
              <a:t> y </a:t>
            </a:r>
            <a:r>
              <a:rPr lang="es-ES" sz="1200" dirty="0" err="1" smtClean="0"/>
              <a:t>stage</a:t>
            </a:r>
            <a:r>
              <a:rPr lang="es-ES" sz="1200" dirty="0" smtClean="0"/>
              <a:t>, respectivamente.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58629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mi_amcl.launch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Editar el fichero </a:t>
            </a:r>
            <a:r>
              <a:rPr lang="es-ES" dirty="0" err="1" smtClean="0"/>
              <a:t>mi_amcl.launch</a:t>
            </a:r>
            <a:r>
              <a:rPr lang="es-ES" dirty="0" smtClean="0"/>
              <a:t> y cambiar la posición inicial por 0.0 (si no está ya así puesta).</a:t>
            </a:r>
          </a:p>
          <a:p>
            <a:r>
              <a:rPr lang="es-ES" dirty="0" smtClean="0"/>
              <a:t>Para ejecutar escribir: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Observar </a:t>
            </a:r>
            <a:r>
              <a:rPr lang="es-ES" dirty="0" smtClean="0"/>
              <a:t>que el robot se muestra en </a:t>
            </a:r>
            <a:r>
              <a:rPr lang="es-ES" dirty="0" err="1" smtClean="0"/>
              <a:t>rviz</a:t>
            </a:r>
            <a:r>
              <a:rPr lang="es-ES" dirty="0" smtClean="0"/>
              <a:t> (ver el pentágono rojo representado como su </a:t>
            </a:r>
            <a:r>
              <a:rPr lang="es-ES" dirty="0" err="1" smtClean="0"/>
              <a:t>footprint</a:t>
            </a:r>
            <a:r>
              <a:rPr lang="es-ES" dirty="0" smtClean="0"/>
              <a:t>) en la posición origen del mapa.</a:t>
            </a:r>
          </a:p>
          <a:p>
            <a:r>
              <a:rPr lang="es-ES" dirty="0" smtClean="0"/>
              <a:t>Para ver la nube de partículas:</a:t>
            </a:r>
          </a:p>
          <a:p>
            <a:pPr lvl="1"/>
            <a:r>
              <a:rPr lang="es-ES" dirty="0" smtClean="0"/>
              <a:t>Añadir un </a:t>
            </a:r>
            <a:r>
              <a:rPr lang="es-ES" dirty="0" err="1" smtClean="0"/>
              <a:t>display</a:t>
            </a:r>
            <a:r>
              <a:rPr lang="es-ES" dirty="0" smtClean="0"/>
              <a:t> de tipo : Pose </a:t>
            </a:r>
            <a:r>
              <a:rPr lang="es-ES" dirty="0" err="1" smtClean="0"/>
              <a:t>Array</a:t>
            </a:r>
            <a:endParaRPr lang="es-ES" dirty="0" smtClean="0"/>
          </a:p>
          <a:p>
            <a:pPr lvl="1"/>
            <a:r>
              <a:rPr lang="es-ES" dirty="0" smtClean="0"/>
              <a:t>Asociarle el </a:t>
            </a:r>
            <a:r>
              <a:rPr lang="es-ES" dirty="0" err="1" smtClean="0"/>
              <a:t>topic</a:t>
            </a:r>
            <a:r>
              <a:rPr lang="es-ES" dirty="0" smtClean="0"/>
              <a:t> /</a:t>
            </a:r>
            <a:r>
              <a:rPr lang="es-ES" dirty="0" err="1" smtClean="0"/>
              <a:t>particlecloud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Asignarle cualquier color que no sea rojo para no confundirse con el </a:t>
            </a:r>
            <a:r>
              <a:rPr lang="es-ES" dirty="0" err="1" smtClean="0"/>
              <a:t>footprint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3568" y="2564904"/>
            <a:ext cx="7620000" cy="33855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</a:t>
            </a:r>
            <a:r>
              <a:rPr lang="en-US" sz="1600" dirty="0" err="1" smtClean="0"/>
              <a:t>mi_mapeo_stage</a:t>
            </a:r>
            <a:r>
              <a:rPr lang="en-US" sz="1600" dirty="0" smtClean="0"/>
              <a:t> </a:t>
            </a:r>
            <a:r>
              <a:rPr lang="en-US" sz="1600" dirty="0" err="1" smtClean="0"/>
              <a:t>mi_amcl.launch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344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Particle </a:t>
            </a:r>
            <a:r>
              <a:rPr lang="en-US" b="1" dirty="0" smtClean="0"/>
              <a:t>Cloud </a:t>
            </a:r>
            <a:r>
              <a:rPr lang="en-US" dirty="0" smtClean="0"/>
              <a:t>display </a:t>
            </a:r>
            <a:r>
              <a:rPr lang="en-US" dirty="0" err="1" smtClean="0"/>
              <a:t>muestra</a:t>
            </a:r>
            <a:r>
              <a:rPr lang="en-US" dirty="0" smtClean="0"/>
              <a:t> la </a:t>
            </a:r>
            <a:r>
              <a:rPr lang="en-US" dirty="0" err="1" smtClean="0"/>
              <a:t>nube</a:t>
            </a:r>
            <a:r>
              <a:rPr lang="en-US" dirty="0" smtClean="0"/>
              <a:t> de </a:t>
            </a:r>
            <a:r>
              <a:rPr lang="en-US" dirty="0" err="1" smtClean="0"/>
              <a:t>partículas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localización</a:t>
            </a:r>
            <a:r>
              <a:rPr lang="en-US" dirty="0" smtClean="0"/>
              <a:t> del robot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dispersión</a:t>
            </a:r>
            <a:r>
              <a:rPr lang="en-US" dirty="0" smtClean="0"/>
              <a:t> de la </a:t>
            </a:r>
            <a:r>
              <a:rPr lang="en-US" dirty="0" err="1" smtClean="0"/>
              <a:t>nube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la </a:t>
            </a:r>
            <a:r>
              <a:rPr lang="en-US" dirty="0" err="1" smtClean="0"/>
              <a:t>incertidumbre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pose del robot:</a:t>
            </a:r>
          </a:p>
          <a:p>
            <a:pPr lvl="1"/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dispersa</a:t>
            </a:r>
            <a:r>
              <a:rPr lang="en-US" dirty="0" smtClean="0"/>
              <a:t> =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incertidumbre</a:t>
            </a:r>
            <a:r>
              <a:rPr lang="en-US" dirty="0" smtClean="0"/>
              <a:t>. </a:t>
            </a:r>
            <a:r>
              <a:rPr lang="en-US" dirty="0" err="1" smtClean="0"/>
              <a:t>Condensada</a:t>
            </a:r>
            <a:r>
              <a:rPr lang="en-US" dirty="0" smtClean="0"/>
              <a:t> = </a:t>
            </a:r>
            <a:r>
              <a:rPr lang="en-US" dirty="0" err="1" smtClean="0"/>
              <a:t>baja</a:t>
            </a:r>
            <a:r>
              <a:rPr lang="en-US" dirty="0" smtClean="0"/>
              <a:t> </a:t>
            </a:r>
            <a:r>
              <a:rPr lang="en-US" dirty="0" err="1" smtClean="0"/>
              <a:t>incertidumbre</a:t>
            </a:r>
            <a:endParaRPr lang="en-US" dirty="0" smtClean="0"/>
          </a:p>
          <a:p>
            <a:pPr lvl="1"/>
            <a:r>
              <a:rPr lang="en-US" dirty="0" err="1" smtClean="0"/>
              <a:t>Conforme</a:t>
            </a:r>
            <a:r>
              <a:rPr lang="en-US" dirty="0" smtClean="0"/>
              <a:t> el robot se </a:t>
            </a:r>
            <a:r>
              <a:rPr lang="en-US" dirty="0" err="1" smtClean="0"/>
              <a:t>mueve</a:t>
            </a:r>
            <a:r>
              <a:rPr lang="en-US" dirty="0" smtClean="0"/>
              <a:t>, la </a:t>
            </a:r>
            <a:r>
              <a:rPr lang="en-US" dirty="0" err="1" smtClean="0"/>
              <a:t>nube</a:t>
            </a:r>
            <a:r>
              <a:rPr lang="en-US" dirty="0" smtClean="0"/>
              <a:t> se </a:t>
            </a:r>
            <a:r>
              <a:rPr lang="en-US" dirty="0" err="1" smtClean="0"/>
              <a:t>desplaza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r>
              <a:rPr lang="en-US" dirty="0" smtClean="0"/>
              <a:t> que </a:t>
            </a:r>
            <a:r>
              <a:rPr lang="en-US" dirty="0" err="1" smtClean="0"/>
              <a:t>llegan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del </a:t>
            </a:r>
            <a:r>
              <a:rPr lang="en-US" dirty="0" err="1" smtClean="0"/>
              <a:t>scaner</a:t>
            </a:r>
            <a:r>
              <a:rPr lang="en-US" dirty="0" smtClean="0"/>
              <a:t>, lo que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estimar</a:t>
            </a:r>
            <a:r>
              <a:rPr lang="en-US" dirty="0" smtClean="0"/>
              <a:t> a </a:t>
            </a:r>
            <a:r>
              <a:rPr lang="en-US" dirty="0" err="1" smtClean="0"/>
              <a:t>amcl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y </a:t>
            </a:r>
            <a:r>
              <a:rPr lang="en-US" dirty="0" err="1" smtClean="0"/>
              <a:t>orientación</a:t>
            </a:r>
            <a:r>
              <a:rPr lang="en-US" dirty="0" smtClean="0"/>
              <a:t> del robot.</a:t>
            </a:r>
          </a:p>
          <a:p>
            <a:r>
              <a:rPr lang="es-ES" dirty="0"/>
              <a:t>Observar la nube de puntos alrededor del </a:t>
            </a:r>
            <a:r>
              <a:rPr lang="es-ES" dirty="0" err="1"/>
              <a:t>footprint</a:t>
            </a:r>
            <a:r>
              <a:rPr lang="es-ES" dirty="0"/>
              <a:t> del robot.</a:t>
            </a:r>
          </a:p>
          <a:p>
            <a:r>
              <a:rPr lang="es-ES" dirty="0"/>
              <a:t>Si hacemos “trampa” arrastrando y moviendo el robot con el ratón en </a:t>
            </a:r>
            <a:r>
              <a:rPr lang="es-ES" dirty="0" err="1"/>
              <a:t>Stage</a:t>
            </a:r>
            <a:r>
              <a:rPr lang="es-ES" dirty="0"/>
              <a:t> observaremos cómo la nube de puntos se dispersa y trata de encontrar la posición del robot</a:t>
            </a:r>
            <a:r>
              <a:rPr lang="es-ES" dirty="0" smtClean="0"/>
              <a:t>.</a:t>
            </a:r>
          </a:p>
          <a:p>
            <a:r>
              <a:rPr lang="es-ES" dirty="0" smtClean="0"/>
              <a:t>También podemos usar </a:t>
            </a:r>
            <a:r>
              <a:rPr lang="es-ES" dirty="0" err="1" smtClean="0"/>
              <a:t>teleoperación</a:t>
            </a:r>
            <a:r>
              <a:rPr lang="es-E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0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2D Pose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indicar</a:t>
            </a:r>
            <a:r>
              <a:rPr lang="en-US" dirty="0" smtClean="0"/>
              <a:t> de forma </a:t>
            </a:r>
            <a:r>
              <a:rPr lang="en-US" dirty="0" err="1" smtClean="0"/>
              <a:t>interactiva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del robot, para </a:t>
            </a:r>
            <a:r>
              <a:rPr lang="en-US" dirty="0" err="1" smtClean="0"/>
              <a:t>facilitar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a </a:t>
            </a:r>
            <a:r>
              <a:rPr lang="en-US" dirty="0" err="1" smtClean="0"/>
              <a:t>amcl</a:t>
            </a:r>
            <a:r>
              <a:rPr lang="en-US" dirty="0" smtClean="0"/>
              <a:t> y que no </a:t>
            </a:r>
            <a:r>
              <a:rPr lang="en-US" dirty="0" err="1" smtClean="0"/>
              <a:t>tarde</a:t>
            </a:r>
            <a:r>
              <a:rPr lang="en-US" dirty="0" smtClean="0"/>
              <a:t> mucho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converger</a:t>
            </a:r>
            <a:r>
              <a:rPr lang="en-US" dirty="0" smtClean="0"/>
              <a:t> y </a:t>
            </a:r>
            <a:r>
              <a:rPr lang="en-US" dirty="0" err="1" smtClean="0"/>
              <a:t>autolocalizarse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paquete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suscrito</a:t>
            </a:r>
            <a:r>
              <a:rPr lang="en-US" dirty="0" smtClean="0"/>
              <a:t> a un topic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b="1" dirty="0" err="1" smtClean="0"/>
              <a:t>initialpose</a:t>
            </a:r>
            <a:r>
              <a:rPr lang="en-US" b="1" dirty="0" smtClean="0"/>
              <a:t> </a:t>
            </a:r>
            <a:r>
              <a:rPr lang="en-US" b="1" dirty="0" err="1" smtClean="0"/>
              <a:t>publicado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rviz</a:t>
            </a:r>
            <a:endParaRPr lang="en-US" b="1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botón</a:t>
            </a:r>
            <a:r>
              <a:rPr lang="en-US" dirty="0" smtClean="0"/>
              <a:t> </a:t>
            </a:r>
            <a:r>
              <a:rPr lang="en-US" b="1" dirty="0" smtClean="0"/>
              <a:t>2D Pose Estimate 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la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err="1" smtClean="0"/>
              <a:t>poniendo</a:t>
            </a:r>
            <a:r>
              <a:rPr lang="en-US" dirty="0" smtClean="0"/>
              <a:t> un valor a la </a:t>
            </a:r>
            <a:r>
              <a:rPr lang="en-US" dirty="0" err="1" smtClean="0"/>
              <a:t>posición</a:t>
            </a:r>
            <a:r>
              <a:rPr lang="en-US" dirty="0" smtClean="0"/>
              <a:t> del robot </a:t>
            </a:r>
          </a:p>
          <a:p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 para </a:t>
            </a:r>
            <a:r>
              <a:rPr lang="en-US" dirty="0" err="1" smtClean="0"/>
              <a:t>indicar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robot.</a:t>
            </a:r>
          </a:p>
          <a:p>
            <a:r>
              <a:rPr lang="en-US" dirty="0" smtClean="0"/>
              <a:t>Si no lo </a:t>
            </a:r>
            <a:r>
              <a:rPr lang="en-US" dirty="0" err="1" smtClean="0"/>
              <a:t>hacemos</a:t>
            </a:r>
            <a:r>
              <a:rPr lang="en-US" dirty="0" smtClean="0"/>
              <a:t> al principio, el robot </a:t>
            </a:r>
            <a:r>
              <a:rPr lang="en-US" dirty="0" err="1" smtClean="0"/>
              <a:t>tratará</a:t>
            </a:r>
            <a:r>
              <a:rPr lang="en-US" dirty="0" smtClean="0"/>
              <a:t> de </a:t>
            </a:r>
            <a:r>
              <a:rPr lang="en-US" dirty="0" err="1" smtClean="0"/>
              <a:t>autolocalizarse</a:t>
            </a:r>
            <a:r>
              <a:rPr lang="en-US" dirty="0" smtClean="0"/>
              <a:t> y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momentos</a:t>
            </a:r>
            <a:r>
              <a:rPr lang="en-US" dirty="0" smtClean="0"/>
              <a:t> (que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smtClean="0"/>
              <a:t>) </a:t>
            </a:r>
            <a:r>
              <a:rPr lang="en-US" dirty="0" smtClean="0"/>
              <a:t>no </a:t>
            </a:r>
            <a:r>
              <a:rPr lang="en-US" dirty="0" err="1" smtClean="0"/>
              <a:t>reconocerá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smtClean="0"/>
              <a:t>real</a:t>
            </a:r>
            <a:r>
              <a:rPr lang="en-US" dirty="0"/>
              <a:t> </a:t>
            </a:r>
            <a:r>
              <a:rPr lang="en-US" dirty="0" smtClean="0"/>
              <a:t>y no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navegar</a:t>
            </a:r>
            <a:r>
              <a:rPr lang="en-US" dirty="0" smtClean="0"/>
              <a:t> de forma </a:t>
            </a:r>
            <a:r>
              <a:rPr lang="en-US" dirty="0" err="1" smtClean="0"/>
              <a:t>eficiente</a:t>
            </a:r>
            <a:r>
              <a:rPr lang="en-US" dirty="0" smtClean="0"/>
              <a:t> (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quedarse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recomendable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resolver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9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280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6586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38992"/>
          </a:xfr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/>
              </a:rPr>
              <a:t>Planificación global (planificación de </a:t>
            </a:r>
            <a:r>
              <a:rPr lang="es-ES" dirty="0" smtClean="0">
                <a:solidFill>
                  <a:srgbClr val="000000"/>
                </a:solidFill>
                <a:latin typeface="Arial"/>
              </a:rPr>
              <a:t>caminos)</a:t>
            </a:r>
            <a:endParaRPr lang="es-E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5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caminos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Objetivo de la planificación de caminos:</a:t>
            </a:r>
          </a:p>
          <a:p>
            <a:pPr lvl="1"/>
            <a:r>
              <a:rPr lang="es-ES" dirty="0" smtClean="0"/>
              <a:t>Determinar un camino hacia un objetivo especificado.</a:t>
            </a:r>
          </a:p>
          <a:p>
            <a:pPr lvl="1"/>
            <a:r>
              <a:rPr lang="es-ES" dirty="0" smtClean="0"/>
              <a:t>Camino: secuencia de "poses"</a:t>
            </a:r>
          </a:p>
          <a:p>
            <a:pPr lvl="1"/>
            <a:r>
              <a:rPr lang="es-ES" dirty="0" smtClean="0"/>
              <a:t>Objetivo: una pose.</a:t>
            </a:r>
          </a:p>
          <a:p>
            <a:r>
              <a:rPr lang="es-ES" dirty="0" smtClean="0"/>
              <a:t>Principales características</a:t>
            </a:r>
          </a:p>
          <a:p>
            <a:pPr lvl="1"/>
            <a:r>
              <a:rPr lang="es-ES" dirty="0" smtClean="0"/>
              <a:t>Tratan de encontrar un camino óptimo.</a:t>
            </a:r>
          </a:p>
          <a:p>
            <a:pPr lvl="1"/>
            <a:r>
              <a:rPr lang="es-ES" smtClean="0"/>
              <a:t>Waypoint (hito)</a:t>
            </a:r>
            <a:endParaRPr lang="es-ES" dirty="0" smtClean="0"/>
          </a:p>
          <a:p>
            <a:pPr lvl="2"/>
            <a:r>
              <a:rPr lang="es-ES" dirty="0" smtClean="0"/>
              <a:t>La secuencia de configuraciones se "</a:t>
            </a:r>
            <a:r>
              <a:rPr lang="es-ES" dirty="0" err="1" smtClean="0"/>
              <a:t>postprocesa</a:t>
            </a:r>
            <a:r>
              <a:rPr lang="es-ES" dirty="0" smtClean="0"/>
              <a:t>" y se obtiene un conjunto de  </a:t>
            </a:r>
            <a:r>
              <a:rPr lang="es-ES" dirty="0" err="1" smtClean="0"/>
              <a:t>subobjetivos</a:t>
            </a:r>
            <a:endParaRPr lang="es-ES" dirty="0" smtClean="0"/>
          </a:p>
          <a:p>
            <a:pPr lvl="2"/>
            <a:r>
              <a:rPr lang="es-ES" dirty="0" smtClean="0"/>
              <a:t>Cada punto guía (</a:t>
            </a:r>
            <a:r>
              <a:rPr lang="es-ES" dirty="0" err="1" smtClean="0"/>
              <a:t>subobjetivo</a:t>
            </a:r>
            <a:r>
              <a:rPr lang="es-ES" dirty="0" smtClean="0"/>
              <a:t>) es </a:t>
            </a:r>
            <a:r>
              <a:rPr lang="es-ES" smtClean="0"/>
              <a:t>una pose (x,y, theta).</a:t>
            </a:r>
            <a:endParaRPr lang="es-ES" dirty="0" smtClean="0"/>
          </a:p>
          <a:p>
            <a:pPr lvl="2"/>
            <a:r>
              <a:rPr lang="es-ES" dirty="0" smtClean="0"/>
              <a:t>Ubicaciones donde el robot podría cambiar su orientación</a:t>
            </a:r>
          </a:p>
          <a:p>
            <a:endParaRPr lang="es-ES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572000" y="981075"/>
          <a:ext cx="4537075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de caminos (2)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Componentes de un planificador de caminos global</a:t>
            </a:r>
          </a:p>
          <a:p>
            <a:pPr lvl="1"/>
            <a:r>
              <a:rPr lang="es-ES" dirty="0" smtClean="0"/>
              <a:t>La representación</a:t>
            </a:r>
          </a:p>
          <a:p>
            <a:pPr lvl="2"/>
            <a:r>
              <a:rPr lang="es-ES" dirty="0" smtClean="0"/>
              <a:t>Normalmente cuadrículas regulares. Hemos visto como se puede representar un mapa del entorno en ROS como una </a:t>
            </a:r>
            <a:r>
              <a:rPr lang="es-ES" dirty="0" err="1" smtClean="0"/>
              <a:t>Occupancy</a:t>
            </a:r>
            <a:r>
              <a:rPr lang="es-ES" dirty="0" smtClean="0"/>
              <a:t> </a:t>
            </a:r>
            <a:r>
              <a:rPr lang="es-ES" dirty="0" err="1" smtClean="0"/>
              <a:t>Grid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Para Navegación no es suficiente la representación [libre, ocupada, desconocida].  Necesitamos información que nos diga si una posición del mapa está lejos, cerca o muy cerca de un obstáculo, para poder hacer navegación segura.</a:t>
            </a:r>
          </a:p>
          <a:p>
            <a:pPr lvl="2"/>
            <a:r>
              <a:rPr lang="es-ES" dirty="0" smtClean="0"/>
              <a:t>En ROS se utiliza el concepto de </a:t>
            </a:r>
            <a:r>
              <a:rPr lang="es-ES" b="1" dirty="0" err="1" smtClean="0"/>
              <a:t>costmap</a:t>
            </a:r>
            <a:r>
              <a:rPr lang="es-ES" dirty="0" smtClean="0"/>
              <a:t> para representar el mundo </a:t>
            </a:r>
            <a:r>
              <a:rPr lang="es-ES" dirty="0" err="1" smtClean="0"/>
              <a:t>discretizado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>
                <a:hlinkClick r:id="rId2"/>
              </a:rPr>
              <a:t>http://wiki.ros.org/costmap_2d</a:t>
            </a:r>
            <a:endParaRPr lang="es-ES" dirty="0" smtClean="0"/>
          </a:p>
          <a:p>
            <a:pPr lvl="1"/>
            <a:r>
              <a:rPr lang="es-ES" dirty="0" smtClean="0"/>
              <a:t>El algoritmo</a:t>
            </a:r>
          </a:p>
          <a:p>
            <a:pPr lvl="2"/>
            <a:r>
              <a:rPr lang="es-ES" dirty="0" smtClean="0"/>
              <a:t>Problema de búsqueda en grafos (por ejemplo A*)</a:t>
            </a:r>
          </a:p>
          <a:p>
            <a:pPr lvl="2"/>
            <a:r>
              <a:rPr lang="es-ES" dirty="0" smtClean="0"/>
              <a:t>El proceso de búsqueda hace uso directo del mapa como un </a:t>
            </a:r>
            <a:r>
              <a:rPr lang="es-ES" dirty="0" err="1" smtClean="0"/>
              <a:t>costmap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 problema que siempre aparece</a:t>
            </a:r>
          </a:p>
          <a:p>
            <a:pPr lvl="2"/>
            <a:r>
              <a:rPr lang="es-ES" dirty="0" smtClean="0"/>
              <a:t>¿Cuándo uso el planificador y cuando me muevo?</a:t>
            </a:r>
          </a:p>
          <a:p>
            <a:pPr lvl="2"/>
            <a:r>
              <a:rPr lang="es-ES" dirty="0" smtClean="0"/>
              <a:t>Entrelazado de planificación y ejecución, este problema está resuelto en ROS con el paquete </a:t>
            </a:r>
            <a:r>
              <a:rPr lang="es-ES" dirty="0" err="1" smtClean="0"/>
              <a:t>move_base</a:t>
            </a:r>
            <a:r>
              <a:rPr lang="es-ES" dirty="0" smtClean="0"/>
              <a:t> </a:t>
            </a:r>
            <a:r>
              <a:rPr lang="es-ES" dirty="0" smtClean="0">
                <a:hlinkClick r:id="rId3"/>
              </a:rPr>
              <a:t>http://wiki.ros.org/move_base</a:t>
            </a:r>
            <a:r>
              <a:rPr lang="es-ES" dirty="0" smtClean="0"/>
              <a:t> dentro de </a:t>
            </a:r>
            <a:r>
              <a:rPr lang="es-ES" dirty="0" err="1" smtClean="0"/>
              <a:t>navigation</a:t>
            </a:r>
            <a:r>
              <a:rPr lang="es-ES" dirty="0" smtClean="0"/>
              <a:t> </a:t>
            </a:r>
            <a:r>
              <a:rPr lang="es-ES" dirty="0" err="1" smtClean="0"/>
              <a:t>stack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Localization </a:t>
            </a:r>
            <a:r>
              <a:rPr lang="en-US" sz="3000" dirty="0"/>
              <a:t> </a:t>
            </a:r>
            <a:r>
              <a:rPr lang="en-US" sz="3000" dirty="0" err="1" smtClean="0"/>
              <a:t>es</a:t>
            </a:r>
            <a:r>
              <a:rPr lang="en-US" sz="3000" dirty="0" smtClean="0"/>
              <a:t> el </a:t>
            </a:r>
            <a:r>
              <a:rPr lang="en-US" sz="3000" dirty="0" err="1" smtClean="0"/>
              <a:t>problema</a:t>
            </a:r>
            <a:r>
              <a:rPr lang="en-US" sz="3000" dirty="0" smtClean="0"/>
              <a:t> de </a:t>
            </a:r>
            <a:r>
              <a:rPr lang="en-US" sz="3000" dirty="0" err="1" smtClean="0"/>
              <a:t>estimar</a:t>
            </a:r>
            <a:r>
              <a:rPr lang="en-US" sz="3000" dirty="0" smtClean="0"/>
              <a:t> la pose de un robot </a:t>
            </a:r>
            <a:r>
              <a:rPr lang="en-US" sz="3000" dirty="0" err="1" smtClean="0"/>
              <a:t>relativa</a:t>
            </a:r>
            <a:r>
              <a:rPr lang="en-US" sz="3000" dirty="0" smtClean="0"/>
              <a:t> a un </a:t>
            </a:r>
            <a:r>
              <a:rPr lang="en-US" sz="3000" dirty="0" err="1" smtClean="0"/>
              <a:t>mapa</a:t>
            </a:r>
            <a:r>
              <a:rPr lang="en-US" sz="3000" dirty="0" smtClean="0"/>
              <a:t> </a:t>
            </a:r>
            <a:r>
              <a:rPr lang="en-US" sz="3000" dirty="0" err="1" smtClean="0"/>
              <a:t>conocido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Localization no </a:t>
            </a:r>
            <a:r>
              <a:rPr lang="en-US" sz="3000" dirty="0" err="1" smtClean="0"/>
              <a:t>es</a:t>
            </a:r>
            <a:r>
              <a:rPr lang="en-US" sz="3000" dirty="0" smtClean="0"/>
              <a:t> </a:t>
            </a:r>
            <a:r>
              <a:rPr lang="en-US" sz="3000" dirty="0" err="1" smtClean="0"/>
              <a:t>muy</a:t>
            </a:r>
            <a:r>
              <a:rPr lang="en-US" sz="3000" dirty="0" smtClean="0"/>
              <a:t> sensible a la </a:t>
            </a:r>
            <a:r>
              <a:rPr lang="en-US" sz="3000" dirty="0" err="1" smtClean="0"/>
              <a:t>situación</a:t>
            </a:r>
            <a:r>
              <a:rPr lang="en-US" sz="3000" dirty="0" smtClean="0"/>
              <a:t> exacta de </a:t>
            </a:r>
            <a:r>
              <a:rPr lang="en-US" sz="3000" dirty="0" err="1" smtClean="0"/>
              <a:t>objetos</a:t>
            </a:r>
            <a:r>
              <a:rPr lang="en-US" sz="3000" dirty="0" smtClean="0"/>
              <a:t>, </a:t>
            </a:r>
            <a:r>
              <a:rPr lang="en-US" sz="3000" dirty="0" err="1" smtClean="0"/>
              <a:t>por</a:t>
            </a:r>
            <a:r>
              <a:rPr lang="en-US" sz="3000" dirty="0" smtClean="0"/>
              <a:t> lo que </a:t>
            </a:r>
            <a:r>
              <a:rPr lang="en-US" sz="3000" dirty="0" err="1" smtClean="0"/>
              <a:t>puede</a:t>
            </a:r>
            <a:r>
              <a:rPr lang="en-US" sz="3000" dirty="0" smtClean="0"/>
              <a:t> </a:t>
            </a:r>
            <a:r>
              <a:rPr lang="en-US" sz="3000" dirty="0" err="1" smtClean="0"/>
              <a:t>manejar</a:t>
            </a:r>
            <a:r>
              <a:rPr lang="en-US" sz="3000" dirty="0" smtClean="0"/>
              <a:t> </a:t>
            </a:r>
            <a:r>
              <a:rPr lang="en-US" sz="3000" dirty="0" err="1" smtClean="0"/>
              <a:t>pequeños</a:t>
            </a:r>
            <a:r>
              <a:rPr lang="en-US" sz="3000" dirty="0" smtClean="0"/>
              <a:t> </a:t>
            </a:r>
            <a:r>
              <a:rPr lang="en-US" sz="3000" dirty="0" err="1" smtClean="0"/>
              <a:t>cambios</a:t>
            </a:r>
            <a:r>
              <a:rPr lang="en-US" sz="3000" dirty="0" smtClean="0"/>
              <a:t> </a:t>
            </a:r>
            <a:r>
              <a:rPr lang="en-US" sz="3000" dirty="0" err="1" smtClean="0"/>
              <a:t>en</a:t>
            </a:r>
            <a:r>
              <a:rPr lang="en-US" sz="3000" dirty="0" smtClean="0"/>
              <a:t> </a:t>
            </a:r>
            <a:r>
              <a:rPr lang="en-US" sz="3000" dirty="0" err="1" smtClean="0"/>
              <a:t>los</a:t>
            </a:r>
            <a:r>
              <a:rPr lang="en-US" sz="3000" dirty="0" smtClean="0"/>
              <a:t> </a:t>
            </a:r>
            <a:r>
              <a:rPr lang="en-US" sz="3000" dirty="0" err="1" smtClean="0"/>
              <a:t>emplazamientos</a:t>
            </a:r>
            <a:r>
              <a:rPr lang="en-US" sz="3000" dirty="0" smtClean="0"/>
              <a:t> de </a:t>
            </a:r>
            <a:r>
              <a:rPr lang="en-US" sz="3000" dirty="0" err="1" smtClean="0"/>
              <a:t>objetos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ROS </a:t>
            </a:r>
            <a:r>
              <a:rPr lang="en-US" sz="3000" dirty="0" err="1" smtClean="0"/>
              <a:t>usa</a:t>
            </a:r>
            <a:r>
              <a:rPr lang="en-US" sz="3000" dirty="0" smtClean="0"/>
              <a:t> el </a:t>
            </a:r>
            <a:r>
              <a:rPr lang="en-US" sz="3000" dirty="0" err="1" smtClean="0"/>
              <a:t>paquete</a:t>
            </a:r>
            <a:r>
              <a:rPr lang="en-US" sz="3000" dirty="0" smtClean="0"/>
              <a:t> </a:t>
            </a:r>
            <a:r>
              <a:rPr lang="en-US" sz="3000" b="1" dirty="0" err="1" smtClean="0"/>
              <a:t>amcl</a:t>
            </a:r>
            <a:r>
              <a:rPr lang="en-US" sz="3000" dirty="0" smtClean="0"/>
              <a:t> para </a:t>
            </a:r>
            <a:r>
              <a:rPr lang="en-US" sz="3000" dirty="0" err="1" smtClean="0"/>
              <a:t>localización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4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hlinkClick r:id="rId2"/>
              </a:rPr>
              <a:t>http://wiki.ros.org/navigation</a:t>
            </a:r>
            <a:endParaRPr lang="es-ES" dirty="0" smtClean="0"/>
          </a:p>
          <a:p>
            <a:pPr lvl="1"/>
            <a:r>
              <a:rPr lang="es-ES" dirty="0" smtClean="0"/>
              <a:t>Un  </a:t>
            </a:r>
            <a:r>
              <a:rPr lang="es-ES" dirty="0" err="1" smtClean="0"/>
              <a:t>stack</a:t>
            </a:r>
            <a:r>
              <a:rPr lang="es-ES" dirty="0" smtClean="0"/>
              <a:t> de paquetes ROS que </a:t>
            </a:r>
          </a:p>
          <a:p>
            <a:pPr lvl="2"/>
            <a:r>
              <a:rPr lang="es-ES" dirty="0" smtClean="0"/>
              <a:t>a partir de información sobre </a:t>
            </a:r>
            <a:r>
              <a:rPr lang="es-ES" dirty="0" err="1" smtClean="0"/>
              <a:t>odometría</a:t>
            </a:r>
            <a:r>
              <a:rPr lang="es-ES" dirty="0" smtClean="0"/>
              <a:t>, sensores y una pose objetivo,</a:t>
            </a:r>
          </a:p>
          <a:p>
            <a:pPr lvl="2"/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base </a:t>
            </a:r>
            <a:r>
              <a:rPr lang="en-US" dirty="0" err="1" smtClean="0"/>
              <a:t>móvil</a:t>
            </a:r>
            <a:r>
              <a:rPr lang="en-US" dirty="0" smtClean="0"/>
              <a:t> de robot</a:t>
            </a:r>
          </a:p>
          <a:p>
            <a:pPr lvl="1"/>
            <a:r>
              <a:rPr lang="en-US" dirty="0" err="1" smtClean="0"/>
              <a:t>Diseñada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mover </a:t>
            </a:r>
            <a:r>
              <a:rPr lang="en-US" dirty="0" err="1" smtClean="0"/>
              <a:t>cualquier</a:t>
            </a:r>
            <a:r>
              <a:rPr lang="en-US" dirty="0" smtClean="0"/>
              <a:t> robot </a:t>
            </a:r>
            <a:r>
              <a:rPr lang="en-US" dirty="0" err="1" smtClean="0"/>
              <a:t>móvil</a:t>
            </a:r>
            <a:r>
              <a:rPr lang="en-US" dirty="0" smtClean="0"/>
              <a:t> sin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quede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choque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Incorpora</a:t>
            </a:r>
            <a:r>
              <a:rPr lang="en-US" dirty="0" smtClean="0"/>
              <a:t> </a:t>
            </a:r>
            <a:r>
              <a:rPr lang="en-US" dirty="0" err="1" smtClean="0"/>
              <a:t>soluciones</a:t>
            </a:r>
            <a:r>
              <a:rPr lang="en-US" dirty="0" smtClean="0"/>
              <a:t> para </a:t>
            </a:r>
          </a:p>
          <a:p>
            <a:pPr lvl="2"/>
            <a:r>
              <a:rPr lang="en-US" dirty="0" err="1" smtClean="0"/>
              <a:t>Navegación</a:t>
            </a:r>
            <a:r>
              <a:rPr lang="en-US" dirty="0" smtClean="0"/>
              <a:t> Global: </a:t>
            </a:r>
            <a:r>
              <a:rPr lang="en-US" dirty="0" err="1" smtClean="0"/>
              <a:t>encontrar</a:t>
            </a:r>
            <a:r>
              <a:rPr lang="en-US" dirty="0" smtClean="0"/>
              <a:t> un </a:t>
            </a:r>
            <a:r>
              <a:rPr lang="en-US" dirty="0" err="1" smtClean="0"/>
              <a:t>camino</a:t>
            </a:r>
            <a:r>
              <a:rPr lang="en-US" dirty="0" smtClean="0"/>
              <a:t> entre dos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alejados</a:t>
            </a:r>
            <a:r>
              <a:rPr lang="en-US" dirty="0" smtClean="0"/>
              <a:t> del </a:t>
            </a:r>
            <a:r>
              <a:rPr lang="en-US" dirty="0" err="1" smtClean="0"/>
              <a:t>mapa</a:t>
            </a:r>
            <a:r>
              <a:rPr lang="en-US" dirty="0" smtClean="0"/>
              <a:t>, no se </a:t>
            </a:r>
            <a:r>
              <a:rPr lang="en-US" dirty="0" err="1" smtClean="0"/>
              <a:t>ajusta</a:t>
            </a:r>
            <a:r>
              <a:rPr lang="en-US" dirty="0" smtClean="0"/>
              <a:t> a </a:t>
            </a:r>
            <a:r>
              <a:rPr lang="en-US" dirty="0" err="1" smtClean="0"/>
              <a:t>requisitos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real.</a:t>
            </a:r>
            <a:endParaRPr lang="en-US" dirty="0"/>
          </a:p>
          <a:p>
            <a:pPr lvl="2"/>
            <a:r>
              <a:rPr lang="en-US" dirty="0" err="1" smtClean="0"/>
              <a:t>Navegación</a:t>
            </a:r>
            <a:r>
              <a:rPr lang="en-US" dirty="0" smtClean="0"/>
              <a:t> Local con </a:t>
            </a:r>
            <a:r>
              <a:rPr lang="en-US" dirty="0" err="1" smtClean="0"/>
              <a:t>mapa</a:t>
            </a:r>
            <a:r>
              <a:rPr lang="en-US" dirty="0" smtClean="0"/>
              <a:t>: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trayectoria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real,  a un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entorno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/>
              <a:t> </a:t>
            </a:r>
            <a:r>
              <a:rPr lang="en-US" dirty="0" smtClean="0"/>
              <a:t>del robot.</a:t>
            </a:r>
          </a:p>
          <a:p>
            <a:pPr lvl="1"/>
            <a:r>
              <a:rPr lang="en-US" b="1" dirty="0" err="1" smtClean="0"/>
              <a:t>Instalar</a:t>
            </a:r>
            <a:r>
              <a:rPr lang="en-US" b="1" dirty="0" smtClean="0"/>
              <a:t> Navigation Stack (</a:t>
            </a:r>
            <a:r>
              <a:rPr lang="en-US" b="1" dirty="0" err="1" smtClean="0"/>
              <a:t>debería</a:t>
            </a:r>
            <a:r>
              <a:rPr lang="en-US" b="1" dirty="0" smtClean="0"/>
              <a:t> </a:t>
            </a:r>
            <a:r>
              <a:rPr lang="en-US" b="1" dirty="0" err="1" smtClean="0"/>
              <a:t>estar</a:t>
            </a:r>
            <a:r>
              <a:rPr lang="en-US" b="1" dirty="0" smtClean="0"/>
              <a:t> </a:t>
            </a:r>
            <a:r>
              <a:rPr lang="en-US" b="1" dirty="0" err="1" smtClean="0"/>
              <a:t>instalada</a:t>
            </a:r>
            <a:r>
              <a:rPr lang="en-US" b="1" dirty="0" smtClean="0"/>
              <a:t>):</a:t>
            </a:r>
          </a:p>
          <a:p>
            <a:pPr lvl="2"/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ros</a:t>
            </a:r>
            <a:r>
              <a:rPr lang="en-US" b="1" dirty="0" smtClean="0"/>
              <a:t>-indigo-navigation</a:t>
            </a:r>
          </a:p>
          <a:p>
            <a:r>
              <a:rPr lang="en-US" dirty="0">
                <a:hlinkClick r:id="rId3"/>
              </a:rPr>
              <a:t>ROS Navigation Introductory </a:t>
            </a:r>
            <a:r>
              <a:rPr lang="en-US" dirty="0" smtClean="0">
                <a:hlinkClick r:id="rId3"/>
              </a:rPr>
              <a:t>Video</a:t>
            </a:r>
            <a:r>
              <a:rPr lang="en-US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1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60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Tres requisitos fundamentales: </a:t>
            </a:r>
            <a:endParaRPr lang="en-US" dirty="0" smtClean="0"/>
          </a:p>
          <a:p>
            <a:pPr lvl="1"/>
            <a:r>
              <a:rPr lang="en-US" i="1" smtClean="0"/>
              <a:t>Navigation stack </a:t>
            </a:r>
            <a:r>
              <a:rPr lang="en-US" smtClean="0"/>
              <a:t>solo maneja robots con ruedas con conducción diferencial y holonómicos.</a:t>
            </a:r>
            <a:endParaRPr lang="en-US" dirty="0" smtClean="0"/>
          </a:p>
          <a:p>
            <a:pPr lvl="2"/>
            <a:r>
              <a:rPr lang="en-US" smtClean="0"/>
              <a:t>Puede hacer algo más con robots bípedos, como localización, pro siempre que el robot no se mueva de lado</a:t>
            </a:r>
            <a:endParaRPr lang="en-US" dirty="0" smtClean="0"/>
          </a:p>
          <a:p>
            <a:pPr lvl="1"/>
            <a:r>
              <a:rPr lang="en-US" smtClean="0"/>
              <a:t>La base tiene que tener un laser montado para poder crear mapas y localizarse</a:t>
            </a:r>
          </a:p>
          <a:p>
            <a:pPr lvl="2"/>
            <a:r>
              <a:rPr lang="en-US" smtClean="0"/>
              <a:t>O bien otro sensores equivalentes a los scans de un laser( como sonars o Kinect por ejemplo)</a:t>
            </a:r>
            <a:endParaRPr lang="en-US" dirty="0" smtClean="0"/>
          </a:p>
          <a:p>
            <a:pPr lvl="1"/>
            <a:r>
              <a:rPr lang="en-US" smtClean="0"/>
              <a:t>Funciona mejor con robots con forma aproximada cuadrada o circular.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3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Paquete move_base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3927-FD2F-4A97-9210-2CB470DAE848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56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Move_base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híbrida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.</a:t>
            </a:r>
          </a:p>
          <a:p>
            <a:r>
              <a:rPr lang="en-US" dirty="0" err="1"/>
              <a:t>Arquitecturas</a:t>
            </a:r>
            <a:r>
              <a:rPr lang="en-US" dirty="0"/>
              <a:t> </a:t>
            </a:r>
            <a:r>
              <a:rPr lang="en-US" dirty="0" err="1"/>
              <a:t>híbridas</a:t>
            </a:r>
            <a:r>
              <a:rPr lang="en-US" dirty="0"/>
              <a:t>: </a:t>
            </a:r>
            <a:r>
              <a:rPr lang="en-US" dirty="0" err="1"/>
              <a:t>combinan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reactivas</a:t>
            </a:r>
            <a:r>
              <a:rPr lang="en-US" dirty="0"/>
              <a:t> y </a:t>
            </a:r>
            <a:r>
              <a:rPr lang="en-US" dirty="0" err="1"/>
              <a:t>deliberativas</a:t>
            </a:r>
            <a:r>
              <a:rPr lang="en-US" dirty="0"/>
              <a:t>.</a:t>
            </a:r>
          </a:p>
          <a:p>
            <a:r>
              <a:rPr lang="en-US" dirty="0" err="1"/>
              <a:t>Arquitectura</a:t>
            </a:r>
            <a:r>
              <a:rPr lang="en-US" dirty="0"/>
              <a:t> de 3 </a:t>
            </a:r>
            <a:r>
              <a:rPr lang="en-US" dirty="0" err="1"/>
              <a:t>niveles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Reactivo</a:t>
            </a:r>
            <a:r>
              <a:rPr lang="en-US" dirty="0"/>
              <a:t>:  control a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del robot. </a:t>
            </a:r>
            <a:r>
              <a:rPr lang="en-US" dirty="0" err="1"/>
              <a:t>Bucle</a:t>
            </a:r>
            <a:r>
              <a:rPr lang="en-US" dirty="0"/>
              <a:t> sensor-</a:t>
            </a:r>
            <a:r>
              <a:rPr lang="en-US" dirty="0" err="1"/>
              <a:t>acción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acoplado</a:t>
            </a:r>
            <a:r>
              <a:rPr lang="en-US" dirty="0"/>
              <a:t>.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decisión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ms.</a:t>
            </a:r>
            <a:endParaRPr lang="en-US" dirty="0"/>
          </a:p>
          <a:p>
            <a:pPr lvl="1"/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Ejecutivo</a:t>
            </a:r>
            <a:r>
              <a:rPr lang="en-US" dirty="0"/>
              <a:t>: </a:t>
            </a:r>
            <a:r>
              <a:rPr lang="en-US" dirty="0" err="1"/>
              <a:t>establece</a:t>
            </a:r>
            <a:r>
              <a:rPr lang="en-US" dirty="0"/>
              <a:t> la </a:t>
            </a:r>
            <a:r>
              <a:rPr lang="en-US" dirty="0" err="1"/>
              <a:t>unión</a:t>
            </a:r>
            <a:r>
              <a:rPr lang="en-US" dirty="0"/>
              <a:t> entre el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deliberativo</a:t>
            </a:r>
            <a:r>
              <a:rPr lang="en-US" dirty="0"/>
              <a:t> y el </a:t>
            </a:r>
            <a:r>
              <a:rPr lang="en-US" dirty="0" err="1"/>
              <a:t>reactivo</a:t>
            </a:r>
            <a:r>
              <a:rPr lang="en-US" dirty="0"/>
              <a:t>.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directivas</a:t>
            </a:r>
            <a:r>
              <a:rPr lang="en-US" dirty="0"/>
              <a:t> del </a:t>
            </a:r>
            <a:r>
              <a:rPr lang="en-US" dirty="0" err="1"/>
              <a:t>deliberativo</a:t>
            </a:r>
            <a:r>
              <a:rPr lang="en-US" dirty="0"/>
              <a:t>. </a:t>
            </a:r>
            <a:r>
              <a:rPr lang="en-US" dirty="0" err="1"/>
              <a:t>Cico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1/10 </a:t>
            </a:r>
            <a:r>
              <a:rPr lang="en-US" dirty="0" err="1"/>
              <a:t>sgs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Deliberativo</a:t>
            </a:r>
            <a:r>
              <a:rPr lang="en-US" dirty="0"/>
              <a:t>: genera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 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 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planificación</a:t>
            </a:r>
            <a:r>
              <a:rPr lang="en-US" dirty="0"/>
              <a:t> (de </a:t>
            </a:r>
            <a:r>
              <a:rPr lang="en-US" dirty="0" err="1"/>
              <a:t>movimientos</a:t>
            </a:r>
            <a:r>
              <a:rPr lang="en-US" dirty="0"/>
              <a:t> o the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abstractas</a:t>
            </a:r>
            <a:r>
              <a:rPr lang="en-US" dirty="0"/>
              <a:t>).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minutos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4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mover el robot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deseada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b="1" i="1" dirty="0" err="1" smtClean="0"/>
              <a:t>navigation_stack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i="1" dirty="0" err="1" smtClean="0"/>
              <a:t>nodo</a:t>
            </a:r>
            <a:r>
              <a:rPr lang="en-US" i="1" dirty="0" smtClean="0"/>
              <a:t> </a:t>
            </a:r>
            <a:r>
              <a:rPr lang="en-US" i="1" dirty="0" err="1" smtClean="0"/>
              <a:t>move_base</a:t>
            </a:r>
            <a:r>
              <a:rPr lang="en-US" dirty="0" smtClean="0"/>
              <a:t> </a:t>
            </a:r>
            <a:r>
              <a:rPr lang="en-US" dirty="0" err="1" smtClean="0"/>
              <a:t>aúna</a:t>
            </a:r>
            <a:r>
              <a:rPr lang="en-US" dirty="0" smtClean="0"/>
              <a:t> un </a:t>
            </a:r>
            <a:r>
              <a:rPr lang="en-US" i="1" dirty="0" err="1" smtClean="0"/>
              <a:t>global_planner</a:t>
            </a:r>
            <a:r>
              <a:rPr lang="en-US" i="1" dirty="0" smtClean="0"/>
              <a:t> (</a:t>
            </a:r>
            <a:r>
              <a:rPr lang="en-US" i="1" dirty="0" err="1" smtClean="0"/>
              <a:t>Nivel</a:t>
            </a:r>
            <a:r>
              <a:rPr lang="en-US" i="1" dirty="0" smtClean="0"/>
              <a:t> </a:t>
            </a:r>
            <a:r>
              <a:rPr lang="en-US" i="1" dirty="0" err="1" smtClean="0"/>
              <a:t>Deliberativo</a:t>
            </a:r>
            <a:r>
              <a:rPr lang="en-US" i="1" dirty="0" smtClean="0"/>
              <a:t>) </a:t>
            </a:r>
            <a:r>
              <a:rPr lang="en-US" dirty="0" smtClean="0"/>
              <a:t> y un </a:t>
            </a:r>
            <a:r>
              <a:rPr lang="en-US" i="1" dirty="0" err="1" smtClean="0"/>
              <a:t>local_planner</a:t>
            </a:r>
            <a:r>
              <a:rPr lang="en-US" i="1" dirty="0" smtClean="0"/>
              <a:t> (</a:t>
            </a:r>
            <a:r>
              <a:rPr lang="en-US" i="1" dirty="0" err="1" smtClean="0"/>
              <a:t>Nivel</a:t>
            </a:r>
            <a:r>
              <a:rPr lang="en-US" i="1" dirty="0" smtClean="0"/>
              <a:t> </a:t>
            </a:r>
            <a:r>
              <a:rPr lang="en-US" i="1" dirty="0" err="1" smtClean="0"/>
              <a:t>Ejecutivo</a:t>
            </a:r>
            <a:r>
              <a:rPr lang="en-US" i="1" dirty="0" smtClean="0"/>
              <a:t>)</a:t>
            </a:r>
            <a:r>
              <a:rPr lang="en-US" dirty="0" smtClean="0"/>
              <a:t> para </a:t>
            </a:r>
            <a:r>
              <a:rPr lang="en-US" dirty="0" err="1" smtClean="0"/>
              <a:t>desempeñar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de </a:t>
            </a:r>
            <a:r>
              <a:rPr lang="en-US" b="1" i="1" dirty="0" err="1" smtClean="0"/>
              <a:t>navegación</a:t>
            </a:r>
            <a:r>
              <a:rPr lang="en-US" b="1" i="1" dirty="0" smtClean="0"/>
              <a:t> global.</a:t>
            </a:r>
          </a:p>
          <a:p>
            <a:pPr lvl="1"/>
            <a:r>
              <a:rPr lang="es-ES" b="1" i="1" dirty="0" smtClean="0"/>
              <a:t>El nivel reactivo está en general implementado como sistema de control en el propio robot.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i="1" dirty="0" err="1" smtClean="0"/>
              <a:t>nodo</a:t>
            </a:r>
            <a:r>
              <a:rPr lang="en-US" i="1" dirty="0" smtClean="0"/>
              <a:t> </a:t>
            </a:r>
            <a:r>
              <a:rPr lang="en-US" i="1" dirty="0" err="1" smtClean="0"/>
              <a:t>move_base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opcionalmente</a:t>
            </a:r>
            <a:r>
              <a:rPr lang="en-US" dirty="0" smtClean="0"/>
              <a:t> </a:t>
            </a:r>
            <a:r>
              <a:rPr lang="en-US" i="1" dirty="0" smtClean="0"/>
              <a:t>recovery </a:t>
            </a:r>
            <a:r>
              <a:rPr lang="en-US" i="1" dirty="0" err="1" smtClean="0"/>
              <a:t>behaviours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robot </a:t>
            </a:r>
            <a:r>
              <a:rPr lang="en-US" dirty="0" err="1" smtClean="0"/>
              <a:t>percibe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ejecutar</a:t>
            </a:r>
            <a:r>
              <a:rPr lang="en-US" dirty="0" smtClean="0"/>
              <a:t> un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i="1" dirty="0" smtClean="0"/>
              <a:t>launch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el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b="1" i="1" dirty="0" err="1" smtClean="0"/>
              <a:t>move_base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con la </a:t>
            </a:r>
            <a:r>
              <a:rPr lang="en-US" dirty="0" err="1" smtClean="0"/>
              <a:t>instalación</a:t>
            </a:r>
            <a:r>
              <a:rPr lang="en-US" dirty="0" smtClean="0"/>
              <a:t> de ROS.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54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move_base package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2209800"/>
            <a:ext cx="1371600" cy="1676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581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Ejecutar ROS </a:t>
            </a:r>
            <a:r>
              <a:rPr lang="en-US" b="1" smtClean="0"/>
              <a:t>navigation_stack</a:t>
            </a:r>
            <a:r>
              <a:rPr lang="en-US" smtClean="0"/>
              <a:t> con </a:t>
            </a:r>
            <a:r>
              <a:rPr lang="en-US" b="1" i="1" smtClean="0"/>
              <a:t>Stage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Descargar</a:t>
            </a:r>
            <a:r>
              <a:rPr lang="en-US" dirty="0" smtClean="0"/>
              <a:t> el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/>
              <a:t>mi_mapeo_stage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/>
              <a:t>Prado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smtClean="0"/>
              <a:t>no lo has </a:t>
            </a:r>
            <a:r>
              <a:rPr lang="en-US" dirty="0" err="1" smtClean="0"/>
              <a:t>descargado</a:t>
            </a:r>
            <a:r>
              <a:rPr lang="en-US" dirty="0" smtClean="0"/>
              <a:t> antes)</a:t>
            </a:r>
            <a:endParaRPr lang="en-US" dirty="0" smtClean="0"/>
          </a:p>
          <a:p>
            <a:pPr lvl="1"/>
            <a:r>
              <a:rPr lang="es-ES" dirty="0" smtClean="0"/>
              <a:t>en el directorio </a:t>
            </a:r>
            <a:r>
              <a:rPr lang="es-ES" dirty="0" err="1" smtClean="0"/>
              <a:t>move_base_config</a:t>
            </a:r>
            <a:r>
              <a:rPr lang="es-ES" dirty="0" smtClean="0"/>
              <a:t> hay varios ficheros de configuración para lanzar apropiadamente el conjunto de nodos que incluye el </a:t>
            </a:r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move_base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43050"/>
            <a:ext cx="7620000" cy="428655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&lt;launch&gt;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Example 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configuration. Descriptions of parameters, as well as a full list of all 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parameters, can be found at </a:t>
            </a:r>
            <a:r>
              <a:rPr lang="en-US" sz="800" u="sng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http://www.ros.org/wiki/move_base.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move_base_node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output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"screen"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footprint_padding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"0.01"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controller_frequency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"10.0"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controller_patience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"3.0"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oscillation_timeout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"30.0"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oscillation_distance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"0.5"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&lt;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name="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base_local_planner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 value="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dwa_local_planner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DWAPlannerROS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 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costmap_common_params.yaml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"load"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ns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global_costmap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costmap_common_params.yaml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"load"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ns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local_costmap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local_costmap_params.yaml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"load"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global_costmap_params.yaml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"load"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base_local_planner_params.yaml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8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"load"</a:t>
            </a:r>
            <a:r>
              <a:rPr lang="en-US" sz="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&lt;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rosparam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file="$(find 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sz="8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dwa_local_planner_params.yaml</a:t>
            </a: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 command="load" /&gt;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--&gt;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&lt;/node&gt;</a:t>
            </a:r>
            <a:endParaRPr lang="en-US" sz="1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&lt;/launch&gt;</a:t>
            </a:r>
            <a:endParaRPr lang="en-US" sz="1000" dirty="0">
              <a:ea typeface="Calibri"/>
              <a:cs typeface="Times New Roman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85786" y="1214422"/>
            <a:ext cx="618015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mi_mapeo_stage</a:t>
            </a:r>
            <a:r>
              <a:rPr lang="en-US" dirty="0" smtClean="0"/>
              <a:t>/</a:t>
            </a:r>
            <a:r>
              <a:rPr lang="en-US" dirty="0" err="1" smtClean="0"/>
              <a:t>move_base_config</a:t>
            </a:r>
            <a:r>
              <a:rPr lang="en-US" dirty="0" smtClean="0"/>
              <a:t>/move_base.xml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88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Move_base.xml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 l="3932" t="8421" b="11570"/>
          <a:stretch>
            <a:fillRect/>
          </a:stretch>
        </p:blipFill>
        <p:spPr bwMode="auto">
          <a:xfrm>
            <a:off x="0" y="980728"/>
            <a:ext cx="9144000" cy="475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51520" y="1916832"/>
            <a:ext cx="5544616" cy="13681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323528" y="3429000"/>
            <a:ext cx="5544616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23528" y="4077072"/>
            <a:ext cx="8568952" cy="709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5796136" y="1916832"/>
            <a:ext cx="3023776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smtClean="0"/>
              <a:t>Configuración planificador local</a:t>
            </a:r>
          </a:p>
          <a:p>
            <a:r>
              <a:rPr lang="es-ES" sz="1400" smtClean="0"/>
              <a:t>http://wiki.ros.org/base_local_planner</a:t>
            </a:r>
            <a:endParaRPr lang="es-ES" sz="1400"/>
          </a:p>
        </p:txBody>
      </p:sp>
      <p:sp>
        <p:nvSpPr>
          <p:cNvPr id="18" name="17 CuadroTexto"/>
          <p:cNvSpPr txBox="1"/>
          <p:nvPr/>
        </p:nvSpPr>
        <p:spPr>
          <a:xfrm>
            <a:off x="5868144" y="3356992"/>
            <a:ext cx="3273653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mtClean="0"/>
              <a:t>Configuración planificador global</a:t>
            </a:r>
          </a:p>
          <a:p>
            <a:r>
              <a:rPr lang="es-ES" smtClean="0"/>
              <a:t>http://wiki.ros.org/move_base</a:t>
            </a:r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652120" y="5085184"/>
            <a:ext cx="3151953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mtClean="0"/>
              <a:t>Configuración costmaps</a:t>
            </a:r>
          </a:p>
          <a:p>
            <a:endParaRPr lang="es-ES" smtClean="0"/>
          </a:p>
          <a:p>
            <a:r>
              <a:rPr lang="es-ES" smtClean="0"/>
              <a:t>http://wiki.ros.org/costmap_2d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amcl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err="1" smtClean="0"/>
              <a:t>probabilístico</a:t>
            </a:r>
            <a:r>
              <a:rPr lang="en-US" dirty="0" smtClean="0"/>
              <a:t> para un robot </a:t>
            </a:r>
            <a:r>
              <a:rPr lang="en-US" dirty="0" err="1" smtClean="0"/>
              <a:t>en</a:t>
            </a:r>
            <a:r>
              <a:rPr lang="en-US" dirty="0" smtClean="0"/>
              <a:t> 2D</a:t>
            </a:r>
          </a:p>
          <a:p>
            <a:r>
              <a:rPr lang="en-US" dirty="0" err="1" smtClean="0"/>
              <a:t>Implementa</a:t>
            </a:r>
            <a:r>
              <a:rPr lang="en-US" dirty="0" smtClean="0"/>
              <a:t> la </a:t>
            </a:r>
            <a:r>
              <a:rPr lang="en-US" dirty="0" err="1" smtClean="0"/>
              <a:t>técnica</a:t>
            </a:r>
            <a:r>
              <a:rPr lang="en-US" b="1" dirty="0" smtClean="0"/>
              <a:t> Adaptive Monte Carlo Localization </a:t>
            </a:r>
            <a:r>
              <a:rPr lang="en-US" dirty="0" smtClean="0"/>
              <a:t>que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partículas</a:t>
            </a:r>
            <a:r>
              <a:rPr lang="en-US" dirty="0" smtClean="0"/>
              <a:t> para registrar y </a:t>
            </a:r>
            <a:r>
              <a:rPr lang="en-US" dirty="0" err="1" smtClean="0"/>
              <a:t>actualizar</a:t>
            </a:r>
            <a:r>
              <a:rPr lang="en-US" dirty="0" smtClean="0"/>
              <a:t> la pose de un robot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conocido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descrito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b="1" dirty="0" smtClean="0"/>
              <a:t>Probabilistic Robotics</a:t>
            </a:r>
            <a:r>
              <a:rPr lang="en-US" dirty="0" smtClean="0"/>
              <a:t> by </a:t>
            </a:r>
            <a:r>
              <a:rPr lang="en-US" dirty="0" err="1" smtClean="0"/>
              <a:t>Thrun</a:t>
            </a:r>
            <a:r>
              <a:rPr lang="en-US" dirty="0" smtClean="0"/>
              <a:t>, </a:t>
            </a:r>
            <a:r>
              <a:rPr lang="en-US" dirty="0" err="1" smtClean="0"/>
              <a:t>Burgard</a:t>
            </a:r>
            <a:r>
              <a:rPr lang="en-US" dirty="0" smtClean="0"/>
              <a:t>, and Fox (</a:t>
            </a:r>
            <a:r>
              <a:rPr lang="en-US" dirty="0" smtClean="0">
                <a:hlinkClick r:id="rId2"/>
              </a:rPr>
              <a:t>http://www.probabilistic-robotics.org/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amcl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solo con </a:t>
            </a:r>
            <a:r>
              <a:rPr lang="en-US" dirty="0" err="1" smtClean="0"/>
              <a:t>scaner</a:t>
            </a:r>
            <a:r>
              <a:rPr lang="en-US" dirty="0" smtClean="0"/>
              <a:t> </a:t>
            </a:r>
            <a:r>
              <a:rPr lang="en-US" dirty="0" err="1" smtClean="0"/>
              <a:t>láser</a:t>
            </a:r>
            <a:endParaRPr lang="en-US" dirty="0" smtClean="0"/>
          </a:p>
          <a:p>
            <a:pPr lvl="1"/>
            <a:r>
              <a:rPr lang="en-US" dirty="0" err="1" smtClean="0"/>
              <a:t>Aunque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extender para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13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move_base_amcl_5cm.launch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980728"/>
            <a:ext cx="7620000" cy="531299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&lt;launch&gt;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&lt;master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auto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"start"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use_sim_time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"true"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para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navegacion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&lt;include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/move_base.xml"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un mapa --&gt;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/maps/willow-full-0.05.pgm 0.05"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stage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el mundo correspondiente al mapa --&gt;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stage_ros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/worlds/willow-pr2-5cm.world"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base_watchdog_timeout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el nodo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&lt;include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"$(find 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/amcl_node.xml"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</a:t>
            </a:r>
            <a:r>
              <a:rPr lang="en-U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Lanzamos</a:t>
            </a:r>
            <a:r>
              <a:rPr lang="en-U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"-d $(find 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n-U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single_robot.rviz</a:t>
            </a:r>
            <a:r>
              <a:rPr lang="en-U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&lt;/launch&gt;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0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004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move_base_amcl_5cm.launch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196752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Ejecutar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3200" dirty="0" smtClean="0"/>
              <a:t>comprobar antes que </a:t>
            </a:r>
            <a:r>
              <a:rPr lang="es-ES" sz="3200" dirty="0" err="1" smtClean="0"/>
              <a:t>mi_mapeo_stage</a:t>
            </a:r>
            <a:r>
              <a:rPr lang="es-ES" sz="3200" dirty="0" smtClean="0"/>
              <a:t> está reconocido como un paquete ROS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3356992"/>
            <a:ext cx="7620000" cy="5847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endParaRPr lang="en-US" sz="1600" dirty="0" smtClean="0"/>
          </a:p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</a:t>
            </a:r>
            <a:r>
              <a:rPr lang="en-US" sz="1600" dirty="0" err="1" smtClean="0"/>
              <a:t>mi_mapeo_stage</a:t>
            </a:r>
            <a:r>
              <a:rPr lang="en-US" sz="1600" dirty="0" smtClean="0"/>
              <a:t> move_base_amcl_5cm.launch</a:t>
            </a:r>
          </a:p>
        </p:txBody>
      </p:sp>
    </p:spTree>
    <p:extLst>
      <p:ext uri="{BB962C8B-B14F-4D97-AF65-F5344CB8AC3E}">
        <p14:creationId xmlns:p14="http://schemas.microsoft.com/office/powerpoint/2010/main" val="1024774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Ejecutando fichero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858000" cy="490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8104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Rviz con </a:t>
            </a:r>
            <a:r>
              <a:rPr lang="en-US" b="1" i="1" smtClean="0"/>
              <a:t>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Configurar </a:t>
            </a:r>
            <a:r>
              <a:rPr lang="en-US" i="1" smtClean="0"/>
              <a:t>rviz</a:t>
            </a:r>
            <a:r>
              <a:rPr lang="en-US" smtClean="0"/>
              <a:t> con </a:t>
            </a:r>
            <a:r>
              <a:rPr lang="en-US" i="1" smtClean="0"/>
              <a:t>navigation stack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en-US" smtClean="0"/>
              <a:t>Asignar la pose del robot para el sistema de localización.</a:t>
            </a:r>
            <a:endParaRPr lang="en-US" dirty="0" smtClean="0"/>
          </a:p>
          <a:p>
            <a:pPr lvl="1"/>
            <a:r>
              <a:rPr lang="en-US" smtClean="0"/>
              <a:t>Visualizar toda la información que suministra </a:t>
            </a:r>
            <a:r>
              <a:rPr lang="en-US" b="1" i="1" smtClean="0"/>
              <a:t>navigation stack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n-US" smtClean="0"/>
              <a:t>Enviar goals desde rviz.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8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Muestra</a:t>
            </a:r>
            <a:r>
              <a:rPr lang="en-US" sz="2000" dirty="0" smtClean="0"/>
              <a:t> la “</a:t>
            </a:r>
            <a:r>
              <a:rPr lang="en-US" sz="2000" dirty="0" err="1" smtClean="0"/>
              <a:t>huella</a:t>
            </a:r>
            <a:r>
              <a:rPr lang="en-US" sz="2000" dirty="0" smtClean="0"/>
              <a:t>” </a:t>
            </a:r>
            <a:r>
              <a:rPr lang="en-US" sz="2000" b="1" dirty="0" smtClean="0"/>
              <a:t>(footprint)</a:t>
            </a:r>
            <a:r>
              <a:rPr lang="en-US" sz="2000" dirty="0" smtClean="0"/>
              <a:t> del robot</a:t>
            </a:r>
          </a:p>
          <a:p>
            <a:pPr lvl="1"/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nuestro</a:t>
            </a:r>
            <a:r>
              <a:rPr lang="en-US" sz="1800" dirty="0" smtClean="0"/>
              <a:t> </a:t>
            </a:r>
            <a:r>
              <a:rPr lang="en-US" sz="1800" dirty="0" err="1" smtClean="0"/>
              <a:t>caso</a:t>
            </a:r>
            <a:r>
              <a:rPr lang="en-US" sz="1800" dirty="0" smtClean="0"/>
              <a:t> un </a:t>
            </a:r>
            <a:r>
              <a:rPr lang="en-US" sz="1800" dirty="0" err="1" smtClean="0"/>
              <a:t>pentágono</a:t>
            </a:r>
            <a:endParaRPr lang="en-US" sz="1800" dirty="0" smtClean="0"/>
          </a:p>
          <a:p>
            <a:pPr lvl="1"/>
            <a:r>
              <a:rPr lang="en-US" sz="1800" dirty="0" err="1" smtClean="0"/>
              <a:t>Parámetro</a:t>
            </a:r>
            <a:r>
              <a:rPr lang="en-US" sz="1800" dirty="0" smtClean="0"/>
              <a:t> </a:t>
            </a:r>
            <a:r>
              <a:rPr lang="en-US" sz="1800" dirty="0" err="1" smtClean="0"/>
              <a:t>configurado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el </a:t>
            </a:r>
            <a:r>
              <a:rPr lang="en-US" sz="1800" dirty="0" err="1" smtClean="0"/>
              <a:t>fichero</a:t>
            </a:r>
            <a:r>
              <a:rPr lang="en-US" sz="1800" dirty="0" smtClean="0"/>
              <a:t> </a:t>
            </a:r>
            <a:r>
              <a:rPr lang="en-US" sz="1800" i="1" dirty="0" err="1" smtClean="0"/>
              <a:t>costmap_common_params.yaml</a:t>
            </a:r>
            <a:endParaRPr lang="en-US" sz="1800" dirty="0" smtClean="0"/>
          </a:p>
          <a:p>
            <a:r>
              <a:rPr lang="en-US" sz="2000" dirty="0" smtClean="0"/>
              <a:t>Topic: </a:t>
            </a:r>
          </a:p>
          <a:p>
            <a:pPr lvl="1"/>
            <a:r>
              <a:rPr lang="en-US" sz="1600" dirty="0" err="1" smtClean="0"/>
              <a:t>move_base_node</a:t>
            </a:r>
            <a:r>
              <a:rPr lang="en-US" sz="1600" dirty="0" smtClean="0"/>
              <a:t>/</a:t>
            </a:r>
            <a:r>
              <a:rPr lang="en-US" sz="1600" dirty="0" err="1" smtClean="0"/>
              <a:t>local_costmap</a:t>
            </a:r>
            <a:r>
              <a:rPr lang="en-US" sz="1600" dirty="0" smtClean="0"/>
              <a:t>/</a:t>
            </a:r>
            <a:r>
              <a:rPr lang="en-US" sz="1600" dirty="0" err="1" smtClean="0"/>
              <a:t>footprint_layer</a:t>
            </a:r>
            <a:r>
              <a:rPr lang="en-US" sz="1600" dirty="0" smtClean="0"/>
              <a:t>/</a:t>
            </a:r>
            <a:r>
              <a:rPr lang="en-US" sz="1600" dirty="0" err="1" smtClean="0"/>
              <a:t>footprint_stamped</a:t>
            </a:r>
            <a:endParaRPr lang="en-US" sz="1800" dirty="0" smtClean="0"/>
          </a:p>
          <a:p>
            <a:r>
              <a:rPr lang="en-US" sz="2000" dirty="0" smtClean="0"/>
              <a:t>Type: </a:t>
            </a:r>
          </a:p>
          <a:p>
            <a:pPr lvl="1"/>
            <a:r>
              <a:rPr lang="en-US" sz="1800" dirty="0" err="1" smtClean="0">
                <a:hlinkClick r:id="rId2"/>
              </a:rPr>
              <a:t>geometry_msgs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err="1" smtClean="0">
                <a:hlinkClick r:id="rId2"/>
              </a:rPr>
              <a:t>PolygonStamped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94444"/>
            <a:ext cx="4537075" cy="402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16678"/>
            <a:ext cx="4038600" cy="248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93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La estimación de la pose en 2D (P </a:t>
            </a:r>
            <a:r>
              <a:rPr lang="en-US" dirty="0" smtClean="0"/>
              <a:t>shortcut</a:t>
            </a:r>
            <a:r>
              <a:rPr lang="en-US" smtClean="0"/>
              <a:t>) nos permite inicializar el sistema de localización usado por </a:t>
            </a:r>
            <a:r>
              <a:rPr lang="en-US" i="1" smtClean="0"/>
              <a:t>navigation </a:t>
            </a:r>
            <a:r>
              <a:rPr lang="en-US" smtClean="0"/>
              <a:t>stack mediante la asignación de la </a:t>
            </a:r>
            <a:r>
              <a:rPr lang="en-US" i="1" smtClean="0"/>
              <a:t>pose </a:t>
            </a:r>
            <a:r>
              <a:rPr lang="en-US" smtClean="0"/>
              <a:t> del robot.</a:t>
            </a:r>
            <a:endParaRPr lang="en-US" dirty="0" smtClean="0"/>
          </a:p>
          <a:p>
            <a:r>
              <a:rPr lang="en-US" i="1" smtClean="0"/>
              <a:t>Navigation </a:t>
            </a:r>
            <a:r>
              <a:rPr lang="en-US" smtClean="0"/>
              <a:t>stack </a:t>
            </a:r>
            <a:r>
              <a:rPr lang="en-US" b="1" smtClean="0"/>
              <a:t>espera </a:t>
            </a:r>
            <a:r>
              <a:rPr lang="en-US" b="1" i="1" smtClean="0"/>
              <a:t> </a:t>
            </a:r>
            <a:r>
              <a:rPr lang="en-US" smtClean="0"/>
              <a:t>a que se le asigne esta nueva pose en un </a:t>
            </a:r>
            <a:r>
              <a:rPr lang="en-US" i="1" smtClean="0"/>
              <a:t>topic </a:t>
            </a:r>
            <a:r>
              <a:rPr lang="en-US" smtClean="0"/>
              <a:t>llamado </a:t>
            </a:r>
            <a:r>
              <a:rPr lang="en-US" b="1" smtClean="0"/>
              <a:t>initialpose</a:t>
            </a:r>
            <a:r>
              <a:rPr lang="en-US" dirty="0" smtClean="0"/>
              <a:t>.</a:t>
            </a:r>
          </a:p>
          <a:p>
            <a:r>
              <a:rPr lang="en-US" smtClean="0"/>
              <a:t>Para asignar la </a:t>
            </a:r>
            <a:r>
              <a:rPr lang="en-US" i="1" smtClean="0"/>
              <a:t>pose </a:t>
            </a:r>
          </a:p>
          <a:p>
            <a:pPr lvl="1"/>
            <a:r>
              <a:rPr lang="en-US" smtClean="0"/>
              <a:t>Click </a:t>
            </a:r>
            <a:r>
              <a:rPr lang="en-US" dirty="0" smtClean="0"/>
              <a:t>on the </a:t>
            </a:r>
            <a:r>
              <a:rPr lang="en-US" b="1" dirty="0" smtClean="0"/>
              <a:t>2D Pose Estimate </a:t>
            </a:r>
            <a:r>
              <a:rPr lang="en-US" smtClean="0"/>
              <a:t>button </a:t>
            </a:r>
          </a:p>
          <a:p>
            <a:pPr lvl="1"/>
            <a:r>
              <a:rPr lang="en-US" smtClean="0"/>
              <a:t>Then click </a:t>
            </a:r>
            <a:r>
              <a:rPr lang="en-US" dirty="0" smtClean="0"/>
              <a:t>on the map to indicate the initial position of your robot. </a:t>
            </a:r>
          </a:p>
          <a:p>
            <a:pPr lvl="1"/>
            <a:r>
              <a:rPr lang="en-US" dirty="0" smtClean="0"/>
              <a:t>If you don't do this at the beginning, the robot will start the auto-localization process and try to set an initial pose.</a:t>
            </a:r>
          </a:p>
          <a:p>
            <a:r>
              <a:rPr lang="en-US" b="1" i="1" smtClean="0"/>
              <a:t>Note: For the "2d Nav Goal" and "2D Pose Estimate" buttons to work, the Fixed Frame must be set to "map". </a:t>
            </a:r>
            <a:endParaRPr lang="en-US" b="1" i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50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280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23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 (G shortcut</a:t>
            </a:r>
            <a:r>
              <a:rPr lang="en-US" smtClean="0"/>
              <a:t>) nos permite enviar un goal a </a:t>
            </a:r>
            <a:r>
              <a:rPr lang="en-US" i="1" smtClean="0"/>
              <a:t>navigation stack.</a:t>
            </a:r>
            <a:endParaRPr lang="en-US" dirty="0" smtClean="0"/>
          </a:p>
          <a:p>
            <a:r>
              <a:rPr lang="en-US" dirty="0" smtClean="0"/>
              <a:t>Click on the </a:t>
            </a:r>
            <a:r>
              <a:rPr lang="en-US" b="1" dirty="0" smtClean="0"/>
              <a:t>2D </a:t>
            </a:r>
            <a:r>
              <a:rPr lang="en-US" b="1" dirty="0" err="1" smtClean="0"/>
              <a:t>Nav</a:t>
            </a:r>
            <a:r>
              <a:rPr lang="en-US" b="1" dirty="0" smtClean="0"/>
              <a:t> Goal </a:t>
            </a:r>
            <a:r>
              <a:rPr lang="en-US" dirty="0" smtClean="0"/>
              <a:t>button and select the map and the goal for your robot.</a:t>
            </a:r>
          </a:p>
          <a:p>
            <a:r>
              <a:rPr lang="en-US" smtClean="0"/>
              <a:t>Podemos seleccionar la posición (x,y) y la orientación (theta) del robot deseados.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14661"/>
            <a:ext cx="4537075" cy="2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64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 robot se mueve al destino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CD8-26DF-4059-B12A-A12BA29B635F}" type="slidenum">
              <a:rPr lang="es-ES" smtClean="0"/>
              <a:pPr/>
              <a:t>38</a:t>
            </a:fld>
            <a:endParaRPr lang="es-E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4543425" cy="27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0968"/>
            <a:ext cx="4537075" cy="278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482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Para mostrar el goal actual que </a:t>
            </a:r>
            <a:r>
              <a:rPr lang="en-US" i="1" smtClean="0"/>
              <a:t>navigation stack</a:t>
            </a:r>
            <a:r>
              <a:rPr lang="en-US" smtClean="0"/>
              <a:t> trata de alcanzar añadir un </a:t>
            </a:r>
            <a:r>
              <a:rPr lang="en-US" b="1" i="1" smtClean="0"/>
              <a:t>Pose Display.</a:t>
            </a:r>
            <a:endParaRPr lang="en-US" dirty="0" smtClean="0"/>
          </a:p>
          <a:p>
            <a:r>
              <a:rPr lang="en-US" smtClean="0"/>
              <a:t>Poner su topic a </a:t>
            </a:r>
            <a:r>
              <a:rPr lang="en-US" b="1" smtClean="0"/>
              <a:t>/move_base_simple/goal</a:t>
            </a:r>
            <a:endParaRPr lang="en-US" b="1" dirty="0" smtClean="0"/>
          </a:p>
          <a:p>
            <a:r>
              <a:rPr lang="en-US" smtClean="0"/>
              <a:t>El goal se visualiza como una flecha roja.</a:t>
            </a:r>
            <a:endParaRPr lang="en-US" dirty="0" smtClean="0"/>
          </a:p>
          <a:p>
            <a:r>
              <a:rPr lang="en-US" smtClean="0"/>
              <a:t>Puede usarse para conocer la posición final del robot.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13703"/>
            <a:ext cx="4537075" cy="279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0466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 - Particle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(C)2016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  <p:pic>
        <p:nvPicPr>
          <p:cNvPr id="1026" name="Picture 2" descr="C:\Users\Roi\Desktop\global-flo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303962" cy="4662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752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2209800"/>
            <a:ext cx="1371600" cy="1676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034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and Local </a:t>
            </a:r>
            <a:r>
              <a:rPr lang="en-US" dirty="0" smtClean="0"/>
              <a:t>Planner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Global planner: </a:t>
            </a:r>
            <a:r>
              <a:rPr lang="es-ES" b="0" i="1" smtClean="0"/>
              <a:t>navfn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http://wiki.ros.org/navfn </a:t>
            </a:r>
            <a:endParaRPr lang="en-US" dirty="0" smtClean="0"/>
          </a:p>
          <a:p>
            <a:pPr lvl="1"/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planes </a:t>
            </a:r>
            <a:r>
              <a:rPr lang="en-US" dirty="0" err="1" smtClean="0"/>
              <a:t>globales</a:t>
            </a:r>
            <a:r>
              <a:rPr lang="en-US" dirty="0" smtClean="0"/>
              <a:t> (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grafos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 plan global se </a:t>
            </a:r>
            <a:r>
              <a:rPr lang="en-US" dirty="0" err="1" smtClean="0"/>
              <a:t>calcula</a:t>
            </a:r>
            <a:r>
              <a:rPr lang="en-US" dirty="0" smtClean="0"/>
              <a:t> antes de que el robot se </a:t>
            </a:r>
            <a:r>
              <a:rPr lang="en-US" dirty="0" err="1" smtClean="0"/>
              <a:t>mueva</a:t>
            </a:r>
            <a:r>
              <a:rPr lang="en-US" dirty="0" smtClean="0"/>
              <a:t> a la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Asume</a:t>
            </a:r>
            <a:r>
              <a:rPr lang="en-US" dirty="0" smtClean="0"/>
              <a:t> un robot circular y opera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b="1" i="1" dirty="0" err="1" smtClean="0"/>
              <a:t>costmap</a:t>
            </a:r>
            <a:r>
              <a:rPr lang="en-US" dirty="0" smtClean="0"/>
              <a:t> </a:t>
            </a:r>
            <a:r>
              <a:rPr lang="en-US" b="1" i="1" dirty="0" smtClean="0"/>
              <a:t>global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un </a:t>
            </a:r>
            <a:r>
              <a:rPr lang="en-US" dirty="0" err="1" smtClean="0"/>
              <a:t>camino</a:t>
            </a:r>
            <a:r>
              <a:rPr lang="en-US" dirty="0" smtClean="0"/>
              <a:t> de </a:t>
            </a:r>
            <a:r>
              <a:rPr lang="en-US" dirty="0" err="1" smtClean="0"/>
              <a:t>coste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cuadrícula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b="1" i="1" dirty="0" err="1" smtClean="0"/>
              <a:t>navfn</a:t>
            </a:r>
            <a:r>
              <a:rPr lang="en-US" b="1" i="1" dirty="0" smtClean="0"/>
              <a:t> ) </a:t>
            </a:r>
            <a:r>
              <a:rPr lang="en-US" dirty="0" smtClean="0"/>
              <a:t>se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de  Dijkstra's </a:t>
            </a:r>
          </a:p>
          <a:p>
            <a:pPr lvl="1"/>
            <a:r>
              <a:rPr lang="en-US" dirty="0" err="1" smtClean="0"/>
              <a:t>aun</a:t>
            </a:r>
            <a:r>
              <a:rPr lang="en-US" dirty="0" smtClean="0"/>
              <a:t> 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para A*.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mtClean="0"/>
              <a:t>Local planner: </a:t>
            </a:r>
            <a:r>
              <a:rPr lang="es-ES" b="0" i="1" smtClean="0"/>
              <a:t>base_local_planner</a:t>
            </a:r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mtClean="0">
                <a:hlinkClick r:id="rId3"/>
              </a:rPr>
              <a:t>http://wiki.ros.org/base_local_planner </a:t>
            </a:r>
            <a:endParaRPr lang="en-US" smtClean="0"/>
          </a:p>
          <a:p>
            <a:pPr lvl="1"/>
            <a:r>
              <a:rPr lang="en-US" smtClean="0"/>
              <a:t>este paquete provee funciones para calcular trayectorias como planes locales.</a:t>
            </a:r>
          </a:p>
          <a:p>
            <a:r>
              <a:rPr lang="en-US" smtClean="0"/>
              <a:t>Monitoriza datos de sensores y selecciona las velocidades angular y lineal apropiadas para que el robot atraviese un segmento del plan global.</a:t>
            </a:r>
          </a:p>
          <a:p>
            <a:r>
              <a:rPr lang="en-US" smtClean="0"/>
              <a:t>Combina datos de odometría con los mapas de coste global y local para seleccionar el  camino que debe seguir el robot.</a:t>
            </a:r>
          </a:p>
          <a:p>
            <a:r>
              <a:rPr lang="en-US" smtClean="0"/>
              <a:t>Puede recalcular el camino sobre la marcha para mantener al robot lejos de zonas de colisión, garantizando alcanzar el destino.</a:t>
            </a:r>
          </a:p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89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and Local Planner</a:t>
            </a:r>
            <a:endParaRPr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Global planner: </a:t>
            </a:r>
            <a:r>
              <a:rPr lang="en-US" b="0" i="1" smtClean="0"/>
              <a:t>navfn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Hay ficheros de configuración para definir el comportamiento del global planner por defecto (Dijkstra).</a:t>
            </a:r>
          </a:p>
          <a:p>
            <a:r>
              <a:rPr lang="en-US" sz="2000" smtClean="0"/>
              <a:t>Ver: </a:t>
            </a:r>
            <a:r>
              <a:rPr lang="en-US" sz="2000" smtClean="0">
                <a:hlinkClick r:id="rId2"/>
              </a:rPr>
              <a:t>http://wiki.ros.org/global_planner?distro=indigo</a:t>
            </a:r>
            <a:endParaRPr lang="en-US" sz="2000" smtClean="0"/>
          </a:p>
          <a:p>
            <a:r>
              <a:rPr lang="en-US" sz="2000" smtClean="0"/>
              <a:t>Es posible implementar global planners diferentes, siguiendo las recomendaciones e interfaces provistas por ROS.</a:t>
            </a: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Local Planner: </a:t>
            </a:r>
            <a:r>
              <a:rPr lang="en-US" b="0" i="1" smtClean="0"/>
              <a:t>base_local_planner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Implementa dos tipos distintos de técnicas de navegación local:</a:t>
            </a:r>
          </a:p>
          <a:p>
            <a:pPr lvl="1"/>
            <a:r>
              <a:rPr lang="en-US" sz="1600" b="1" smtClean="0"/>
              <a:t>Trajectory Rollout. </a:t>
            </a:r>
            <a:r>
              <a:rPr lang="en-US" sz="1600" smtClean="0">
                <a:hlinkClick r:id="rId3"/>
              </a:rPr>
              <a:t>Brian P. Gerkey and Kurt Konolige. "Planning and Control in Unstructured Terrain"</a:t>
            </a:r>
            <a:r>
              <a:rPr lang="en-US" sz="1600" smtClean="0"/>
              <a:t>. Discussion of the Trajectory Rollout algorithm in use on the LAGR robot</a:t>
            </a:r>
          </a:p>
          <a:p>
            <a:pPr lvl="1"/>
            <a:r>
              <a:rPr lang="en-US" sz="1600" b="1" smtClean="0"/>
              <a:t>Dynamic Window.</a:t>
            </a:r>
            <a:r>
              <a:rPr lang="en-US" sz="1600" smtClean="0"/>
              <a:t> </a:t>
            </a:r>
            <a:r>
              <a:rPr lang="en-US" sz="1600" smtClean="0">
                <a:hlinkClick r:id="rId4"/>
              </a:rPr>
              <a:t>D. Fox, W. Burgard, and S. Thrun. "The dynamic window approach to collision avoidance".</a:t>
            </a:r>
            <a:r>
              <a:rPr lang="en-US" sz="1600" smtClean="0"/>
              <a:t> The Dynamic Window Approach to local control.</a:t>
            </a:r>
          </a:p>
          <a:p>
            <a:r>
              <a:rPr lang="en-US" sz="1800" smtClean="0"/>
              <a:t>Puede reimplementarse también. Ver base_local_planner::TrajectoryPlannerROS.</a:t>
            </a:r>
            <a:endParaRPr lang="en-US" sz="18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CD8-26DF-4059-B12A-A12BA29B635F}" type="slidenum">
              <a:rPr lang="es-ES" smtClean="0"/>
              <a:pPr/>
              <a:t>42</a:t>
            </a:fld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28596" y="4826675"/>
            <a:ext cx="3500462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Ver documentación en: </a:t>
            </a:r>
            <a:r>
              <a:rPr lang="es-ES" smtClean="0">
                <a:hlinkClick r:id="rId5"/>
              </a:rPr>
              <a:t>http://wiki.ros.org/navigation/Tutorials/Writing%20A%20Global%20Path%20Planner%20As%20Plugin%20in%20ROS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muestreo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las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velocidades</a:t>
            </a:r>
            <a:r>
              <a:rPr lang="en-US" dirty="0" smtClean="0"/>
              <a:t> del robot (</a:t>
            </a:r>
            <a:r>
              <a:rPr lang="en-US" dirty="0" err="1" smtClean="0"/>
              <a:t>dx,dy,dθ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muestreada</a:t>
            </a:r>
            <a:r>
              <a:rPr lang="en-US" dirty="0" smtClean="0"/>
              <a:t>,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trayectoria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simulación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actual del robot para </a:t>
            </a:r>
            <a:r>
              <a:rPr lang="en-US" dirty="0" err="1" smtClean="0"/>
              <a:t>predecir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pasaría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muestreada</a:t>
            </a:r>
            <a:r>
              <a:rPr lang="en-US" dirty="0" smtClean="0"/>
              <a:t> se </a:t>
            </a:r>
            <a:r>
              <a:rPr lang="en-US" dirty="0" err="1" smtClean="0"/>
              <a:t>aplicara</a:t>
            </a:r>
            <a:r>
              <a:rPr lang="en-US" dirty="0" smtClean="0"/>
              <a:t> un </a:t>
            </a:r>
            <a:r>
              <a:rPr lang="en-US" dirty="0" err="1" smtClean="0"/>
              <a:t>corto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Evaluar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trayectoria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metricas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 </a:t>
            </a:r>
            <a:r>
              <a:rPr lang="en-US" dirty="0" err="1" smtClean="0"/>
              <a:t>proximidad</a:t>
            </a:r>
            <a:r>
              <a:rPr lang="en-US" dirty="0" smtClean="0"/>
              <a:t> a </a:t>
            </a:r>
            <a:r>
              <a:rPr lang="en-US" dirty="0" err="1" smtClean="0"/>
              <a:t>obstáculos</a:t>
            </a:r>
            <a:r>
              <a:rPr lang="en-US" dirty="0" smtClean="0"/>
              <a:t>, al goal, al </a:t>
            </a:r>
            <a:r>
              <a:rPr lang="en-US" dirty="0" err="1" smtClean="0"/>
              <a:t>camino</a:t>
            </a:r>
            <a:r>
              <a:rPr lang="en-US" dirty="0" smtClean="0"/>
              <a:t> global y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Descartar</a:t>
            </a:r>
            <a:r>
              <a:rPr lang="en-US" dirty="0" smtClean="0"/>
              <a:t> </a:t>
            </a:r>
            <a:r>
              <a:rPr lang="en-US" dirty="0" err="1" smtClean="0"/>
              <a:t>trayectorias</a:t>
            </a:r>
            <a:r>
              <a:rPr lang="en-US" dirty="0" smtClean="0"/>
              <a:t> </a:t>
            </a:r>
            <a:r>
              <a:rPr lang="en-US" dirty="0" err="1" smtClean="0"/>
              <a:t>ilegales</a:t>
            </a:r>
            <a:r>
              <a:rPr lang="en-US" dirty="0" smtClean="0"/>
              <a:t>  (</a:t>
            </a:r>
            <a:r>
              <a:rPr lang="en-US" dirty="0" err="1" smtClean="0"/>
              <a:t>aquellas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que se </a:t>
            </a:r>
            <a:r>
              <a:rPr lang="en-US" dirty="0" err="1" smtClean="0"/>
              <a:t>colisione</a:t>
            </a:r>
            <a:r>
              <a:rPr lang="en-US" dirty="0" smtClean="0"/>
              <a:t> con </a:t>
            </a:r>
            <a:r>
              <a:rPr lang="en-US" dirty="0" err="1" smtClean="0"/>
              <a:t>obstáculos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Escoger</a:t>
            </a:r>
            <a:r>
              <a:rPr lang="en-US" dirty="0" smtClean="0"/>
              <a:t> la </a:t>
            </a:r>
            <a:r>
              <a:rPr lang="en-US" dirty="0" err="1" smtClean="0"/>
              <a:t>trayectoria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evaluada</a:t>
            </a:r>
            <a:r>
              <a:rPr lang="en-US" dirty="0" smtClean="0"/>
              <a:t> y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asociada</a:t>
            </a:r>
            <a:r>
              <a:rPr lang="en-US" dirty="0" smtClean="0"/>
              <a:t> a la base </a:t>
            </a:r>
            <a:r>
              <a:rPr lang="en-US" dirty="0" err="1" smtClean="0"/>
              <a:t>móvil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 and repeat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4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6866" name="Picture 2" descr="local_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143750" cy="39433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Wiki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286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Planner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base_local_planner.yaml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un gran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configurarse</a:t>
            </a:r>
            <a:r>
              <a:rPr lang="en-US" dirty="0" smtClean="0"/>
              <a:t> para </a:t>
            </a:r>
            <a:r>
              <a:rPr lang="en-US" dirty="0" err="1" smtClean="0"/>
              <a:t>personalizar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del </a:t>
            </a:r>
            <a:r>
              <a:rPr lang="en-US" dirty="0" err="1" smtClean="0"/>
              <a:t>planificador</a:t>
            </a:r>
            <a:r>
              <a:rPr lang="en-US" dirty="0" smtClean="0"/>
              <a:t> local</a:t>
            </a:r>
          </a:p>
          <a:p>
            <a:r>
              <a:rPr lang="en-US" dirty="0" smtClean="0"/>
              <a:t>These parameters are grouped into several categories:</a:t>
            </a:r>
          </a:p>
          <a:p>
            <a:pPr lvl="1"/>
            <a:r>
              <a:rPr lang="en-US" dirty="0" smtClean="0"/>
              <a:t>robot configuration</a:t>
            </a:r>
          </a:p>
          <a:p>
            <a:pPr lvl="1"/>
            <a:r>
              <a:rPr lang="en-US" dirty="0" smtClean="0"/>
              <a:t>goal tolerance</a:t>
            </a:r>
          </a:p>
          <a:p>
            <a:pPr lvl="1"/>
            <a:r>
              <a:rPr lang="en-US" dirty="0" smtClean="0"/>
              <a:t>forward simulation</a:t>
            </a:r>
          </a:p>
          <a:p>
            <a:pPr lvl="1"/>
            <a:r>
              <a:rPr lang="en-US" dirty="0" smtClean="0"/>
              <a:t>trajectory scoring</a:t>
            </a:r>
          </a:p>
          <a:p>
            <a:pPr lvl="1"/>
            <a:r>
              <a:rPr lang="en-US" dirty="0" smtClean="0"/>
              <a:t>oscillation prevention</a:t>
            </a:r>
          </a:p>
          <a:p>
            <a:pPr lvl="1"/>
            <a:r>
              <a:rPr lang="en-US" dirty="0" smtClean="0"/>
              <a:t>global 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2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base_local_planner.yaml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#For full documentation of the parameters in this file, and a list of all the</a:t>
            </a:r>
          </a:p>
          <a:p>
            <a:pPr marL="0" lvl="1"/>
            <a:r>
              <a:rPr lang="en-US" sz="1400" dirty="0" smtClean="0"/>
              <a:t>#parameters available for </a:t>
            </a:r>
            <a:r>
              <a:rPr lang="en-US" sz="1400" dirty="0" err="1" smtClean="0"/>
              <a:t>TrajectoryPlannerROS</a:t>
            </a:r>
            <a:r>
              <a:rPr lang="en-US" sz="1400" dirty="0" smtClean="0"/>
              <a:t>, please see</a:t>
            </a:r>
          </a:p>
          <a:p>
            <a:pPr marL="0" lvl="1"/>
            <a:r>
              <a:rPr lang="en-US" sz="1400" dirty="0" smtClean="0"/>
              <a:t>#http://www.ros.org/wiki/base_local_planner</a:t>
            </a:r>
          </a:p>
          <a:p>
            <a:pPr marL="0" lvl="1"/>
            <a:r>
              <a:rPr lang="en-US" sz="1400" dirty="0" err="1" smtClean="0"/>
              <a:t>TrajectoryPlannerROS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#Set the acceleration limits of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acc_lim_th</a:t>
            </a:r>
            <a:r>
              <a:rPr lang="en-US" sz="1400" dirty="0" smtClean="0"/>
              <a:t>: 3.2 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acc_lim_x</a:t>
            </a:r>
            <a:r>
              <a:rPr lang="en-US" sz="1400" dirty="0" smtClean="0"/>
              <a:t>: 2.5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acc_lim_y</a:t>
            </a:r>
            <a:r>
              <a:rPr lang="en-US" sz="1400" dirty="0" smtClean="0"/>
              <a:t>: 2.5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velocity limits of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max_vel_x</a:t>
            </a:r>
            <a:r>
              <a:rPr lang="en-US" sz="1400" dirty="0" smtClean="0"/>
              <a:t>: 0.65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min_vel_x</a:t>
            </a:r>
            <a:r>
              <a:rPr lang="en-US" sz="1400" dirty="0" smtClean="0"/>
              <a:t>: 0.1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max_rotational_vel</a:t>
            </a:r>
            <a:r>
              <a:rPr lang="en-US" sz="1400" dirty="0" smtClean="0"/>
              <a:t>: 1.0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min_in_place_rotational_vel</a:t>
            </a:r>
            <a:r>
              <a:rPr lang="en-US" sz="1400" dirty="0" smtClean="0"/>
              <a:t>: 0.4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#The velocity the robot will command when trying to escape from a stuck situation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escape_vel</a:t>
            </a:r>
            <a:r>
              <a:rPr lang="en-US" sz="1400" dirty="0" smtClean="0"/>
              <a:t>: -0.1</a:t>
            </a:r>
          </a:p>
          <a:p>
            <a:pPr marL="0" lvl="1"/>
            <a:r>
              <a:rPr lang="en-US" sz="1400" dirty="0" smtClean="0"/>
              <a:t>  </a:t>
            </a:r>
          </a:p>
          <a:p>
            <a:pPr marL="0" lvl="1"/>
            <a:r>
              <a:rPr lang="en-US" sz="1400" dirty="0" smtClean="0"/>
              <a:t>  #For this example, we'll use a </a:t>
            </a:r>
            <a:r>
              <a:rPr lang="en-US" sz="1400" dirty="0" err="1" smtClean="0"/>
              <a:t>holonomic</a:t>
            </a:r>
            <a:r>
              <a:rPr lang="en-US" sz="1400" dirty="0" smtClean="0"/>
              <a:t>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holonomic_robot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#Since we're using a </a:t>
            </a:r>
            <a:r>
              <a:rPr lang="en-US" sz="1400" dirty="0" err="1" smtClean="0"/>
              <a:t>holonomic</a:t>
            </a:r>
            <a:r>
              <a:rPr lang="en-US" sz="1400" dirty="0" smtClean="0"/>
              <a:t> robot, we'll set the set of y velocities it will sample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y_vels</a:t>
            </a:r>
            <a:r>
              <a:rPr lang="en-US" sz="1400" dirty="0" smtClean="0"/>
              <a:t>: [-0.3, -0.1, 0.1, -0.3]  </a:t>
            </a:r>
          </a:p>
        </p:txBody>
      </p:sp>
    </p:spTree>
    <p:extLst>
      <p:ext uri="{BB962C8B-B14F-4D97-AF65-F5344CB8AC3E}">
        <p14:creationId xmlns:p14="http://schemas.microsoft.com/office/powerpoint/2010/main" val="171305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base_local_planner.yaml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  #Set the tolerance on achieving a goal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xy_goal_tolerance</a:t>
            </a:r>
            <a:r>
              <a:rPr lang="en-US" sz="1400" dirty="0" smtClean="0"/>
              <a:t>: 0.1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yaw_goal_tolerance</a:t>
            </a:r>
            <a:r>
              <a:rPr lang="en-US" sz="1400" dirty="0" smtClean="0"/>
              <a:t>: 0.05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configure how long and with what granularity we'll forward simulate trajectories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sim_time</a:t>
            </a:r>
            <a:r>
              <a:rPr lang="en-US" sz="1400" dirty="0" smtClean="0"/>
              <a:t>: 1.7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sim_granularity</a:t>
            </a:r>
            <a:r>
              <a:rPr lang="en-US" sz="1400" dirty="0" smtClean="0"/>
              <a:t>: 0.025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vx_samples</a:t>
            </a:r>
            <a:r>
              <a:rPr lang="en-US" sz="1400" dirty="0" smtClean="0"/>
              <a:t>: 3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vtheta_samples</a:t>
            </a:r>
            <a:r>
              <a:rPr lang="en-US" sz="1400" dirty="0" smtClean="0"/>
              <a:t>: 20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#Parameters for scoring trajectories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goal_distance_bias</a:t>
            </a:r>
            <a:r>
              <a:rPr lang="en-US" sz="1400" dirty="0" smtClean="0"/>
              <a:t>: 0.8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path_distance_bias</a:t>
            </a:r>
            <a:r>
              <a:rPr lang="en-US" sz="1400" dirty="0" smtClean="0"/>
              <a:t>: 0.6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occdist_scale</a:t>
            </a:r>
            <a:r>
              <a:rPr lang="en-US" sz="1400" dirty="0" smtClean="0"/>
              <a:t>: 0.01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heading_lookahead</a:t>
            </a:r>
            <a:r>
              <a:rPr lang="en-US" sz="1400" dirty="0" smtClean="0"/>
              <a:t>: 0.325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use the Dynamic Window Approach to control instead of Trajectory Rollout for this example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dwa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#How far the robot must travel before oscillation flags are reset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oscillation_reset_dist</a:t>
            </a:r>
            <a:r>
              <a:rPr lang="en-US" sz="1400" dirty="0" smtClean="0"/>
              <a:t>: 0.05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#Eat up the plan as the robot moves along it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prune_plan</a:t>
            </a:r>
            <a:r>
              <a:rPr lang="en-US" sz="1400" dirty="0" smtClean="0"/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261130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NavFn Plan </a:t>
            </a:r>
          </a:p>
          <a:p>
            <a:pPr lvl="1"/>
            <a:r>
              <a:rPr lang="en-US" dirty="0" smtClean="0"/>
              <a:t>Displays the full plan for the robot computed by the global planner</a:t>
            </a:r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NavfnROS</a:t>
            </a:r>
            <a:r>
              <a:rPr lang="en-US" dirty="0"/>
              <a:t>/plan </a:t>
            </a:r>
            <a:endParaRPr lang="en-US" dirty="0" smtClean="0"/>
          </a:p>
          <a:p>
            <a:r>
              <a:rPr lang="en-US" b="1" dirty="0" smtClean="0"/>
              <a:t>Global Plan</a:t>
            </a:r>
          </a:p>
          <a:p>
            <a:pPr lvl="1"/>
            <a:r>
              <a:rPr lang="en-US" dirty="0" smtClean="0"/>
              <a:t>It shows the portion of the global plan that the local planner is currently pursuing.</a:t>
            </a:r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TrajectoryPlannerROS</a:t>
            </a:r>
            <a:r>
              <a:rPr lang="en-US" dirty="0"/>
              <a:t>/</a:t>
            </a:r>
            <a:r>
              <a:rPr lang="en-US" dirty="0" err="1"/>
              <a:t>global_plan</a:t>
            </a:r>
            <a:endParaRPr lang="en-US" dirty="0" smtClean="0"/>
          </a:p>
          <a:p>
            <a:r>
              <a:rPr lang="en-US" b="1" dirty="0" smtClean="0"/>
              <a:t>Local Plan</a:t>
            </a:r>
          </a:p>
          <a:p>
            <a:pPr lvl="1"/>
            <a:r>
              <a:rPr lang="en-US" dirty="0" smtClean="0"/>
              <a:t>It shows the trajectory associated with the velocity commands currently being commanded to the base by the local planner</a:t>
            </a:r>
          </a:p>
          <a:p>
            <a:pPr lvl="1"/>
            <a:r>
              <a:rPr lang="en-US" dirty="0" smtClean="0"/>
              <a:t>Topic: 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TrajectoryPlannerROS</a:t>
            </a:r>
            <a:r>
              <a:rPr lang="en-US" dirty="0" smtClean="0"/>
              <a:t>/</a:t>
            </a:r>
            <a:r>
              <a:rPr lang="en-US" dirty="0" err="1" smtClean="0"/>
              <a:t>local_plan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75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572000" y="39624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3733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NavFn Plan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5638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Global Plan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24400" y="55626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4648200"/>
            <a:ext cx="762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10200" y="4495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Local Plan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24400" y="4114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06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amcl </a:t>
            </a:r>
            <a:r>
              <a:rPr lang="en-US" dirty="0" err="1" smtClean="0"/>
              <a:t>toma</a:t>
            </a:r>
            <a:r>
              <a:rPr lang="en-US" dirty="0" smtClean="0"/>
              <a:t> un </a:t>
            </a:r>
            <a:r>
              <a:rPr lang="en-US" dirty="0" err="1" smtClean="0"/>
              <a:t>mapa</a:t>
            </a:r>
            <a:r>
              <a:rPr lang="en-US" dirty="0" smtClean="0"/>
              <a:t>, laser scans, y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estimaciones</a:t>
            </a:r>
            <a:r>
              <a:rPr lang="en-US" dirty="0" smtClean="0"/>
              <a:t> de la pose del robot</a:t>
            </a:r>
          </a:p>
          <a:p>
            <a:r>
              <a:rPr lang="en-US" dirty="0" smtClean="0"/>
              <a:t>Subscribed topics:</a:t>
            </a:r>
          </a:p>
          <a:p>
            <a:pPr lvl="1"/>
            <a:r>
              <a:rPr lang="en-US" dirty="0" smtClean="0"/>
              <a:t>scan – Laser scans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 – Transforms</a:t>
            </a:r>
          </a:p>
          <a:p>
            <a:pPr lvl="1"/>
            <a:r>
              <a:rPr lang="en-US" dirty="0" err="1" smtClean="0"/>
              <a:t>initialpose</a:t>
            </a:r>
            <a:r>
              <a:rPr lang="en-US" dirty="0" smtClean="0"/>
              <a:t> – Mean and covariance with which to (re-) initialize the particle filter</a:t>
            </a:r>
          </a:p>
          <a:p>
            <a:pPr lvl="1"/>
            <a:r>
              <a:rPr lang="en-US" dirty="0" smtClean="0"/>
              <a:t>map – the map used for laser-based localization</a:t>
            </a:r>
          </a:p>
          <a:p>
            <a:r>
              <a:rPr lang="en-US" dirty="0" smtClean="0"/>
              <a:t>Published topics:</a:t>
            </a:r>
          </a:p>
          <a:p>
            <a:pPr lvl="1"/>
            <a:r>
              <a:rPr lang="en-US" b="1" dirty="0" err="1" smtClean="0"/>
              <a:t>amcl_pose</a:t>
            </a:r>
            <a:r>
              <a:rPr lang="en-US" b="1" dirty="0" smtClean="0"/>
              <a:t> </a:t>
            </a:r>
            <a:r>
              <a:rPr lang="en-US" dirty="0" smtClean="0"/>
              <a:t>– Robot's estimated pose in the map, with covariance.</a:t>
            </a:r>
          </a:p>
          <a:p>
            <a:pPr lvl="1"/>
            <a:r>
              <a:rPr lang="en-US" dirty="0" err="1" smtClean="0"/>
              <a:t>Particlecloud</a:t>
            </a:r>
            <a:r>
              <a:rPr lang="en-US" dirty="0" smtClean="0"/>
              <a:t> – The set of pose estimates being maintained by the filter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Trajectory Scoring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</a:t>
            </a:r>
            <a:r>
              <a:rPr lang="en-US" dirty="0" err="1" smtClean="0"/>
              <a:t>rqt_reconfigure</a:t>
            </a:r>
            <a:r>
              <a:rPr lang="en-US" dirty="0" smtClean="0"/>
              <a:t> tool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tool allows changing dynamic configuration values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move_base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Select the </a:t>
            </a:r>
            <a:r>
              <a:rPr lang="en-US" dirty="0" err="1" smtClean="0"/>
              <a:t>TrajectoryPlannerROS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Then set the </a:t>
            </a:r>
            <a:r>
              <a:rPr lang="en-US" dirty="0" err="1" smtClean="0"/>
              <a:t>pdist_scale</a:t>
            </a:r>
            <a:r>
              <a:rPr lang="en-US" dirty="0" smtClean="0"/>
              <a:t> parameter to something high like 2.5</a:t>
            </a:r>
          </a:p>
          <a:p>
            <a:r>
              <a:rPr lang="en-US" dirty="0" smtClean="0"/>
              <a:t>After that, you should see that the local path (blue) now more closely follows the global path (yellow). 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516722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537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Trajectory Scoring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29400" cy="47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8790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Trajectory Scoring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62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429000" y="26670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0" y="2362200"/>
            <a:ext cx="2286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Local plan follows global plan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97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más concreto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Ya sabemos cómo detectar frontera y cómo seleccionar un punto de la frontera.</a:t>
            </a:r>
          </a:p>
          <a:p>
            <a:r>
              <a:rPr lang="es-ES" dirty="0" smtClean="0"/>
              <a:t>¿Cómo le decimos al robot que navegue hasta ese punto?</a:t>
            </a:r>
          </a:p>
          <a:p>
            <a:r>
              <a:rPr lang="es-ES" dirty="0" smtClean="0"/>
              <a:t>ROS contiene un paquete que ayuda a hacer parte de estas tareas: </a:t>
            </a:r>
            <a:r>
              <a:rPr lang="es-ES" b="1" dirty="0" err="1" smtClean="0"/>
              <a:t>actionlib</a:t>
            </a:r>
            <a:endParaRPr lang="es-ES" b="1" dirty="0" smtClean="0"/>
          </a:p>
          <a:p>
            <a:pPr lvl="1"/>
            <a:r>
              <a:rPr lang="es-ES" dirty="0" smtClean="0">
                <a:hlinkClick r:id="rId2"/>
              </a:rPr>
              <a:t>http://wiki.ros.org/actionlib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5 Cilindro"/>
          <p:cNvSpPr/>
          <p:nvPr/>
        </p:nvSpPr>
        <p:spPr>
          <a:xfrm>
            <a:off x="1907704" y="1772816"/>
            <a:ext cx="1008112" cy="64807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Mapa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6 Cilindro"/>
          <p:cNvSpPr/>
          <p:nvPr/>
        </p:nvSpPr>
        <p:spPr>
          <a:xfrm>
            <a:off x="1907704" y="2924944"/>
            <a:ext cx="1008112" cy="64807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Odometría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79512" y="1772816"/>
            <a:ext cx="100811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gmapping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63888" y="1844824"/>
            <a:ext cx="194421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mi_mapeo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572000" y="5229200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rviz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34188" y="5229200"/>
            <a:ext cx="15121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simulador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524328" y="1844824"/>
            <a:ext cx="151216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move_base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1331640" y="1988840"/>
            <a:ext cx="504056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15 Flecha derecha"/>
          <p:cNvSpPr/>
          <p:nvPr/>
        </p:nvSpPr>
        <p:spPr>
          <a:xfrm>
            <a:off x="3047882" y="1988840"/>
            <a:ext cx="504056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3047882" y="3140968"/>
            <a:ext cx="504056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17 Flecha doblada hacia arriba"/>
          <p:cNvSpPr/>
          <p:nvPr/>
        </p:nvSpPr>
        <p:spPr>
          <a:xfrm flipH="1">
            <a:off x="2195736" y="3645024"/>
            <a:ext cx="432048" cy="1872208"/>
          </a:xfrm>
          <a:prstGeom prst="bentUpArrow">
            <a:avLst>
              <a:gd name="adj1" fmla="val 25000"/>
              <a:gd name="adj2" fmla="val 28159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18 Flecha abajo"/>
          <p:cNvSpPr/>
          <p:nvPr/>
        </p:nvSpPr>
        <p:spPr>
          <a:xfrm>
            <a:off x="4644008" y="4077072"/>
            <a:ext cx="144016" cy="10801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19 Flecha abajo"/>
          <p:cNvSpPr/>
          <p:nvPr/>
        </p:nvSpPr>
        <p:spPr>
          <a:xfrm>
            <a:off x="5292080" y="4077072"/>
            <a:ext cx="144016" cy="10801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20 Flecha abajo"/>
          <p:cNvSpPr/>
          <p:nvPr/>
        </p:nvSpPr>
        <p:spPr>
          <a:xfrm>
            <a:off x="3851920" y="4077072"/>
            <a:ext cx="144016" cy="108012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5580112" y="2004408"/>
            <a:ext cx="1872208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22 Flecha derecha"/>
          <p:cNvSpPr/>
          <p:nvPr/>
        </p:nvSpPr>
        <p:spPr>
          <a:xfrm flipH="1">
            <a:off x="5570554" y="2442110"/>
            <a:ext cx="1881765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63888" y="1916832"/>
            <a:ext cx="4924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100" dirty="0" smtClean="0"/>
              <a:t>/</a:t>
            </a:r>
            <a:r>
              <a:rPr lang="es-ES" sz="1100" dirty="0" err="1" smtClean="0"/>
              <a:t>map</a:t>
            </a:r>
            <a:endParaRPr lang="en-US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551938" y="3118175"/>
            <a:ext cx="57259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100" dirty="0" smtClean="0"/>
              <a:t>/</a:t>
            </a:r>
            <a:r>
              <a:rPr lang="es-ES" sz="1100" dirty="0" err="1" smtClean="0"/>
              <a:t>odom</a:t>
            </a:r>
            <a:endParaRPr lang="en-US" sz="11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634304" y="3815462"/>
            <a:ext cx="7216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100" dirty="0" smtClean="0"/>
              <a:t>/</a:t>
            </a:r>
            <a:r>
              <a:rPr lang="es-ES" sz="1100" dirty="0" err="1" smtClean="0"/>
              <a:t>cmd_vel</a:t>
            </a:r>
            <a:endParaRPr lang="en-US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427984" y="3718193"/>
            <a:ext cx="152798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100" dirty="0" smtClean="0"/>
              <a:t>/</a:t>
            </a:r>
            <a:r>
              <a:rPr lang="es-ES" sz="1100" dirty="0" err="1" smtClean="0"/>
              <a:t>visualizacion_objetivo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/</a:t>
            </a:r>
            <a:r>
              <a:rPr lang="es-ES" sz="1100" dirty="0" err="1" smtClean="0"/>
              <a:t>visualization_marker</a:t>
            </a:r>
            <a:endParaRPr lang="en-US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868144" y="1820916"/>
            <a:ext cx="1250189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100" dirty="0" err="1" smtClean="0"/>
              <a:t>client.send_goal</a:t>
            </a:r>
            <a:r>
              <a:rPr lang="es-ES" sz="1100" dirty="0" smtClean="0"/>
              <a:t>()</a:t>
            </a:r>
            <a:endParaRPr lang="en-US" sz="11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868144" y="2220432"/>
            <a:ext cx="1250189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100" dirty="0" err="1" smtClean="0"/>
              <a:t>client.getState</a:t>
            </a:r>
            <a:r>
              <a:rPr lang="es-ES" sz="1100" dirty="0" smtClean="0"/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7478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i="1" dirty="0" err="1" smtClean="0"/>
              <a:t>actionlib</a:t>
            </a:r>
            <a:r>
              <a:rPr lang="en-US" dirty="0" smtClean="0"/>
              <a:t> de 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actionlib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Proveer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estándar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gestionar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de largo </a:t>
            </a:r>
            <a:r>
              <a:rPr lang="en-US" dirty="0" err="1" smtClean="0"/>
              <a:t>plazo</a:t>
            </a:r>
            <a:r>
              <a:rPr lang="en-US" dirty="0" smtClean="0"/>
              <a:t> (no </a:t>
            </a:r>
            <a:r>
              <a:rPr lang="en-US" dirty="0" err="1" smtClean="0"/>
              <a:t>instantáneas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Node A </a:t>
            </a:r>
            <a:r>
              <a:rPr lang="en-US" dirty="0" err="1" smtClean="0"/>
              <a:t>envía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a Node B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realice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Moverse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escaneo</a:t>
            </a:r>
            <a:r>
              <a:rPr lang="en-US" dirty="0" smtClean="0"/>
              <a:t> </a:t>
            </a:r>
            <a:r>
              <a:rPr lang="en-US" dirty="0" err="1" smtClean="0"/>
              <a:t>láser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endParaRPr lang="en-US" dirty="0" smtClean="0"/>
          </a:p>
          <a:p>
            <a:pPr lvl="2"/>
            <a:r>
              <a:rPr lang="en-US" dirty="0" err="1" smtClean="0"/>
              <a:t>Detectar</a:t>
            </a:r>
            <a:r>
              <a:rPr lang="en-US" dirty="0" smtClean="0"/>
              <a:t> el </a:t>
            </a:r>
            <a:r>
              <a:rPr lang="en-US" dirty="0" err="1" smtClean="0"/>
              <a:t>pomo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puerta</a:t>
            </a:r>
            <a:endParaRPr lang="en-US" dirty="0" smtClean="0"/>
          </a:p>
          <a:p>
            <a:pPr lvl="2"/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90780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actionlib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ROS </a:t>
            </a:r>
            <a:r>
              <a:rPr lang="en-US" dirty="0" err="1" smtClean="0"/>
              <a:t>provee</a:t>
            </a:r>
            <a:endParaRPr lang="en-US" dirty="0" smtClean="0"/>
          </a:p>
          <a:p>
            <a:pPr lvl="1"/>
            <a:r>
              <a:rPr lang="en-US" b="1" dirty="0" smtClean="0"/>
              <a:t>Services,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apropiados</a:t>
            </a:r>
            <a:r>
              <a:rPr lang="en-US" dirty="0" smtClean="0"/>
              <a:t> para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instantáneas</a:t>
            </a:r>
            <a:r>
              <a:rPr lang="en-US" dirty="0" smtClean="0"/>
              <a:t>,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requieran</a:t>
            </a:r>
            <a:r>
              <a:rPr lang="en-US" dirty="0" smtClean="0"/>
              <a:t> </a:t>
            </a:r>
            <a:r>
              <a:rPr lang="en-US" dirty="0" err="1" smtClean="0"/>
              <a:t>comunicación</a:t>
            </a:r>
            <a:r>
              <a:rPr lang="en-US" dirty="0" smtClean="0"/>
              <a:t> </a:t>
            </a:r>
            <a:r>
              <a:rPr lang="en-US" dirty="0" err="1" smtClean="0"/>
              <a:t>síncrona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solicitar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map_saver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guarde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fichero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adquirido</a:t>
            </a:r>
            <a:r>
              <a:rPr lang="en-US" dirty="0" smtClean="0"/>
              <a:t> con </a:t>
            </a:r>
            <a:r>
              <a:rPr lang="en-US" dirty="0" err="1" smtClean="0"/>
              <a:t>gmapping</a:t>
            </a:r>
            <a:endParaRPr lang="en-US" dirty="0" smtClean="0"/>
          </a:p>
          <a:p>
            <a:pPr lvl="1"/>
            <a:r>
              <a:rPr lang="en-US" b="1" dirty="0" smtClean="0"/>
              <a:t>Actions,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apropiadas</a:t>
            </a:r>
            <a:r>
              <a:rPr lang="en-US" dirty="0" smtClean="0"/>
              <a:t>  </a:t>
            </a:r>
            <a:r>
              <a:rPr lang="en-US" dirty="0" err="1" smtClean="0"/>
              <a:t>cuando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solicitada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y </a:t>
            </a:r>
            <a:r>
              <a:rPr lang="en-US" dirty="0" err="1" smtClean="0"/>
              <a:t>además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b="1" dirty="0" err="1" smtClean="0"/>
              <a:t>monitorizar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progreso</a:t>
            </a:r>
            <a:endParaRPr lang="en-US" dirty="0" smtClean="0"/>
          </a:p>
          <a:p>
            <a:pPr lvl="2"/>
            <a:r>
              <a:rPr lang="en-US" b="0" dirty="0" err="1" smtClean="0"/>
              <a:t>obtener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feedback </a:t>
            </a:r>
            <a:r>
              <a:rPr lang="en-US" b="1" baseline="0" dirty="0" err="1" smtClean="0"/>
              <a:t>contínuo</a:t>
            </a:r>
            <a:endParaRPr lang="en-US" b="1" baseline="0" dirty="0" smtClean="0"/>
          </a:p>
          <a:p>
            <a:pPr lvl="2"/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cancelar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petición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ejecución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556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actionlib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es un paquete que provee</a:t>
            </a:r>
            <a:r>
              <a:rPr lang="en-US" baseline="0" smtClean="0"/>
              <a:t> herramientas para:</a:t>
            </a:r>
          </a:p>
          <a:p>
            <a:pPr lvl="1"/>
            <a:r>
              <a:rPr lang="en-US" smtClean="0"/>
              <a:t>crear servidores que ejecutan</a:t>
            </a:r>
            <a:r>
              <a:rPr lang="en-US" baseline="0" smtClean="0"/>
              <a:t> tareas de largo plazo (y que pueden ser aplazadas</a:t>
            </a:r>
            <a:r>
              <a:rPr lang="en-US" smtClean="0"/>
              <a:t> - preempted</a:t>
            </a:r>
            <a:r>
              <a:rPr lang="en-US" baseline="0" smtClean="0"/>
              <a:t>).</a:t>
            </a:r>
          </a:p>
          <a:p>
            <a:pPr lvl="1"/>
            <a:r>
              <a:rPr lang="en-US" smtClean="0"/>
              <a:t>crear clientes que interactúan con los servidores.</a:t>
            </a:r>
          </a:p>
          <a:p>
            <a:r>
              <a:rPr lang="en-US" smtClean="0"/>
              <a:t>Referencias:</a:t>
            </a:r>
          </a:p>
          <a:p>
            <a:pPr lvl="1"/>
            <a:r>
              <a:rPr lang="es-ES" smtClean="0">
                <a:hlinkClick r:id="rId2"/>
              </a:rPr>
              <a:t>http://wiki.ros.org/actionlib</a:t>
            </a:r>
            <a:endParaRPr lang="en-US" smtClean="0"/>
          </a:p>
          <a:p>
            <a:pPr lvl="1"/>
            <a:r>
              <a:rPr lang="es-ES" smtClean="0">
                <a:hlinkClick r:id="rId3"/>
              </a:rPr>
              <a:t>http://wiki.ros.org/actionlib/DetailedDescription</a:t>
            </a:r>
            <a:endParaRPr lang="es-ES" smtClean="0"/>
          </a:p>
          <a:p>
            <a:pPr lvl="1"/>
            <a:r>
              <a:rPr lang="es-ES" smtClean="0">
                <a:hlinkClick r:id="rId4"/>
              </a:rPr>
              <a:t>http://wiki.ros.org/actionlib/Tutorials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259210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smtClean="0"/>
              <a:t>: Interacción client-server usando ROS</a:t>
            </a:r>
            <a:r>
              <a:rPr lang="en-US" baseline="0" smtClean="0"/>
              <a:t> </a:t>
            </a:r>
            <a:r>
              <a:rPr lang="en-US" baseline="0" dirty="0" smtClean="0"/>
              <a:t>Action protocol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214282" y="3861048"/>
            <a:ext cx="8643998" cy="2423192"/>
          </a:xfrm>
        </p:spPr>
        <p:txBody>
          <a:bodyPr>
            <a:noAutofit/>
          </a:bodyPr>
          <a:lstStyle/>
          <a:p>
            <a:r>
              <a:rPr lang="en-US" sz="1400" dirty="0" smtClean="0"/>
              <a:t>Con la </a:t>
            </a:r>
            <a:r>
              <a:rPr lang="en-US" sz="1400" dirty="0" err="1" smtClean="0"/>
              <a:t>librería</a:t>
            </a:r>
            <a:r>
              <a:rPr lang="en-US" sz="1400" dirty="0" smtClean="0"/>
              <a:t> </a:t>
            </a:r>
            <a:r>
              <a:rPr lang="en-US" sz="1400" dirty="0" err="1" smtClean="0"/>
              <a:t>actionlib</a:t>
            </a:r>
            <a:r>
              <a:rPr lang="en-US" sz="1400" dirty="0" smtClean="0"/>
              <a:t> </a:t>
            </a:r>
            <a:r>
              <a:rPr lang="en-US" sz="1400" dirty="0" err="1" smtClean="0"/>
              <a:t>podemos</a:t>
            </a:r>
            <a:r>
              <a:rPr lang="en-US" sz="1400" dirty="0" smtClean="0"/>
              <a:t> </a:t>
            </a:r>
            <a:r>
              <a:rPr lang="en-US" sz="1400" dirty="0" err="1" smtClean="0"/>
              <a:t>levantar</a:t>
            </a:r>
            <a:r>
              <a:rPr lang="en-US" sz="1400" dirty="0" smtClean="0"/>
              <a:t> un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 </a:t>
            </a:r>
            <a:r>
              <a:rPr lang="en-US" sz="1400" dirty="0" err="1" smtClean="0"/>
              <a:t>asociado</a:t>
            </a:r>
            <a:r>
              <a:rPr lang="en-US" sz="1400" dirty="0" smtClean="0"/>
              <a:t> a </a:t>
            </a:r>
            <a:r>
              <a:rPr lang="en-US" sz="1400" dirty="0" err="1" smtClean="0"/>
              <a:t>nuestro</a:t>
            </a:r>
            <a:r>
              <a:rPr lang="en-US" sz="1400" dirty="0" smtClean="0"/>
              <a:t> </a:t>
            </a:r>
            <a:r>
              <a:rPr lang="en-US" sz="1400" dirty="0" err="1" smtClean="0"/>
              <a:t>nodo</a:t>
            </a:r>
            <a:r>
              <a:rPr lang="en-US" sz="1400" dirty="0" smtClean="0"/>
              <a:t> (o un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) que opera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hebra</a:t>
            </a:r>
            <a:r>
              <a:rPr lang="en-US" sz="1400" dirty="0" smtClean="0"/>
              <a:t> </a:t>
            </a:r>
            <a:r>
              <a:rPr lang="en-US" sz="1400" dirty="0" err="1" smtClean="0"/>
              <a:t>lanzada</a:t>
            </a:r>
            <a:r>
              <a:rPr lang="en-US" sz="1400" dirty="0" smtClean="0"/>
              <a:t> </a:t>
            </a:r>
            <a:r>
              <a:rPr lang="en-US" sz="1400" dirty="0" err="1" smtClean="0"/>
              <a:t>desde</a:t>
            </a:r>
            <a:r>
              <a:rPr lang="en-US" sz="1400" dirty="0" smtClean="0"/>
              <a:t>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de </a:t>
            </a:r>
            <a:r>
              <a:rPr lang="en-US" sz="1400" dirty="0" err="1" smtClean="0"/>
              <a:t>nuestro</a:t>
            </a:r>
            <a:r>
              <a:rPr lang="en-US" sz="1400" dirty="0" smtClean="0"/>
              <a:t> </a:t>
            </a:r>
            <a:r>
              <a:rPr lang="en-US" sz="1400" dirty="0" err="1" smtClean="0"/>
              <a:t>nodo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smtClean="0"/>
              <a:t>el </a:t>
            </a:r>
            <a:r>
              <a:rPr lang="en-US" sz="1400" dirty="0" err="1" smtClean="0"/>
              <a:t>nodo</a:t>
            </a:r>
            <a:r>
              <a:rPr lang="en-US" sz="1400" dirty="0" smtClean="0"/>
              <a:t>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 se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petición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acción</a:t>
            </a:r>
            <a:r>
              <a:rPr lang="en-US" sz="1400" dirty="0" smtClean="0"/>
              <a:t> (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ejemplo</a:t>
            </a:r>
            <a:r>
              <a:rPr lang="en-US" sz="1400" dirty="0" smtClean="0"/>
              <a:t>: “</a:t>
            </a:r>
            <a:r>
              <a:rPr lang="en-US" sz="1400" dirty="0" err="1" smtClean="0"/>
              <a:t>ir</a:t>
            </a:r>
            <a:r>
              <a:rPr lang="en-US" sz="1400" dirty="0" smtClean="0"/>
              <a:t> a </a:t>
            </a:r>
            <a:r>
              <a:rPr lang="en-US" sz="1400" dirty="0" err="1" smtClean="0"/>
              <a:t>posición</a:t>
            </a:r>
            <a:r>
              <a:rPr lang="en-US" sz="1400" dirty="0" smtClean="0"/>
              <a:t> </a:t>
            </a:r>
            <a:r>
              <a:rPr lang="en-US" sz="1400" dirty="0" err="1" smtClean="0"/>
              <a:t>objetivo</a:t>
            </a:r>
            <a:r>
              <a:rPr lang="en-US" sz="1400" dirty="0" smtClean="0"/>
              <a:t> (</a:t>
            </a:r>
            <a:r>
              <a:rPr lang="en-US" sz="1400" dirty="0" err="1" smtClean="0"/>
              <a:t>x,y</a:t>
            </a:r>
            <a:r>
              <a:rPr lang="en-US" sz="1400" dirty="0" smtClean="0"/>
              <a:t>)” ) </a:t>
            </a:r>
            <a:r>
              <a:rPr lang="en-US" sz="1400" dirty="0" err="1" smtClean="0"/>
              <a:t>como</a:t>
            </a:r>
            <a:r>
              <a:rPr lang="en-US" sz="1400" dirty="0" smtClean="0"/>
              <a:t> un </a:t>
            </a:r>
            <a:r>
              <a:rPr lang="en-US" sz="1400" dirty="0" err="1" smtClean="0"/>
              <a:t>envío</a:t>
            </a:r>
            <a:r>
              <a:rPr lang="en-US" sz="1400" dirty="0" smtClean="0"/>
              <a:t> de </a:t>
            </a:r>
            <a:r>
              <a:rPr lang="en-US" sz="1400" dirty="0" err="1" smtClean="0"/>
              <a:t>mensaje</a:t>
            </a:r>
            <a:r>
              <a:rPr lang="en-US" sz="1400" dirty="0" smtClean="0"/>
              <a:t> (</a:t>
            </a:r>
            <a:r>
              <a:rPr lang="en-US" sz="1400" dirty="0" err="1" smtClean="0"/>
              <a:t>mediante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llamada</a:t>
            </a:r>
            <a:r>
              <a:rPr lang="en-US" sz="1400" dirty="0" smtClean="0"/>
              <a:t> a </a:t>
            </a:r>
            <a:r>
              <a:rPr lang="en-US" sz="1400" dirty="0" err="1" smtClean="0"/>
              <a:t>función</a:t>
            </a:r>
            <a:r>
              <a:rPr lang="en-US" sz="1400" dirty="0" smtClean="0"/>
              <a:t>) y </a:t>
            </a:r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nodo</a:t>
            </a:r>
            <a:r>
              <a:rPr lang="en-US" sz="1400" dirty="0" smtClean="0"/>
              <a:t>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 se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la </a:t>
            </a:r>
            <a:r>
              <a:rPr lang="en-US" sz="1400" dirty="0" err="1" smtClean="0"/>
              <a:t>recepción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mensajes</a:t>
            </a:r>
            <a:r>
              <a:rPr lang="en-US" sz="1400" dirty="0" smtClean="0"/>
              <a:t> </a:t>
            </a:r>
            <a:r>
              <a:rPr lang="en-US" sz="1400" dirty="0" err="1" smtClean="0"/>
              <a:t>mediante</a:t>
            </a:r>
            <a:r>
              <a:rPr lang="en-US" sz="1400" dirty="0" smtClean="0"/>
              <a:t> callbacks.</a:t>
            </a:r>
          </a:p>
          <a:p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nodo</a:t>
            </a:r>
            <a:r>
              <a:rPr lang="en-US" sz="1400" dirty="0" smtClean="0"/>
              <a:t>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 se </a:t>
            </a:r>
            <a:r>
              <a:rPr lang="en-US" sz="1400" dirty="0" err="1" smtClean="0"/>
              <a:t>reciben</a:t>
            </a:r>
            <a:r>
              <a:rPr lang="en-US" sz="1400" dirty="0" smtClean="0"/>
              <a:t> </a:t>
            </a:r>
            <a:r>
              <a:rPr lang="en-US" sz="1400" dirty="0" err="1" smtClean="0"/>
              <a:t>mensajes</a:t>
            </a:r>
            <a:r>
              <a:rPr lang="en-US" sz="1400" dirty="0" smtClean="0"/>
              <a:t> de </a:t>
            </a:r>
            <a:r>
              <a:rPr lang="en-US" sz="1400" dirty="0" err="1" smtClean="0"/>
              <a:t>progreso</a:t>
            </a:r>
            <a:r>
              <a:rPr lang="en-US" sz="1400" dirty="0" smtClean="0"/>
              <a:t>, </a:t>
            </a:r>
            <a:r>
              <a:rPr lang="en-US" sz="1400" dirty="0" err="1" smtClean="0"/>
              <a:t>enviados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el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, y se </a:t>
            </a:r>
            <a:r>
              <a:rPr lang="en-US" sz="1400" dirty="0" err="1" smtClean="0"/>
              <a:t>gestionan</a:t>
            </a:r>
            <a:r>
              <a:rPr lang="en-US" sz="1400" dirty="0" smtClean="0"/>
              <a:t> </a:t>
            </a:r>
            <a:r>
              <a:rPr lang="en-US" sz="1400" dirty="0" err="1" smtClean="0"/>
              <a:t>mediante</a:t>
            </a:r>
            <a:r>
              <a:rPr lang="en-US" sz="1400" dirty="0" smtClean="0"/>
              <a:t> callbacks. </a:t>
            </a:r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nodo</a:t>
            </a:r>
            <a:r>
              <a:rPr lang="en-US" sz="1400" dirty="0" smtClean="0"/>
              <a:t>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 se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con </a:t>
            </a:r>
            <a:r>
              <a:rPr lang="en-US" sz="1400" dirty="0" err="1" smtClean="0"/>
              <a:t>llamadas</a:t>
            </a:r>
            <a:r>
              <a:rPr lang="en-US" sz="1400" dirty="0" smtClean="0"/>
              <a:t> a </a:t>
            </a:r>
            <a:r>
              <a:rPr lang="en-US" sz="1400" dirty="0" err="1" smtClean="0"/>
              <a:t>función</a:t>
            </a:r>
            <a:r>
              <a:rPr lang="en-US" sz="1400" dirty="0" smtClean="0"/>
              <a:t> el </a:t>
            </a:r>
            <a:r>
              <a:rPr lang="en-US" sz="1400" dirty="0" err="1" smtClean="0"/>
              <a:t>envío</a:t>
            </a:r>
            <a:r>
              <a:rPr lang="en-US" sz="1400" dirty="0" smtClean="0"/>
              <a:t> de </a:t>
            </a:r>
            <a:r>
              <a:rPr lang="en-US" sz="1400" dirty="0" err="1" smtClean="0"/>
              <a:t>mensajes</a:t>
            </a:r>
            <a:r>
              <a:rPr lang="en-US" sz="1400" dirty="0" smtClean="0"/>
              <a:t> de </a:t>
            </a:r>
            <a:r>
              <a:rPr lang="en-US" sz="1400" dirty="0" err="1" smtClean="0"/>
              <a:t>progreso</a:t>
            </a:r>
            <a:r>
              <a:rPr lang="en-US" sz="1400" dirty="0" smtClean="0"/>
              <a:t> de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acción</a:t>
            </a:r>
            <a:r>
              <a:rPr lang="en-US" sz="1400" dirty="0" smtClean="0"/>
              <a:t>.</a:t>
            </a:r>
          </a:p>
          <a:p>
            <a:r>
              <a:rPr lang="en-US" sz="1400" baseline="0" dirty="0" smtClean="0"/>
              <a:t>El </a:t>
            </a:r>
            <a:r>
              <a:rPr lang="en-US" sz="1400" baseline="0" dirty="0" err="1" smtClean="0"/>
              <a:t>nodo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cliente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tiene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asociado</a:t>
            </a:r>
            <a:r>
              <a:rPr lang="en-US" sz="1400" baseline="0" dirty="0" smtClean="0"/>
              <a:t> un </a:t>
            </a:r>
            <a:r>
              <a:rPr lang="en-US" sz="1400" baseline="0" dirty="0" err="1" smtClean="0"/>
              <a:t>tipo</a:t>
            </a:r>
            <a:r>
              <a:rPr lang="en-US" sz="1400" baseline="0" dirty="0" smtClean="0"/>
              <a:t> de </a:t>
            </a:r>
            <a:r>
              <a:rPr lang="en-US" sz="1400" baseline="0" dirty="0" err="1" smtClean="0"/>
              <a:t>objeto</a:t>
            </a:r>
            <a:r>
              <a:rPr lang="en-US" sz="1400" baseline="0" dirty="0" smtClean="0"/>
              <a:t> </a:t>
            </a:r>
            <a:r>
              <a:rPr lang="en-US" sz="1400" baseline="0" dirty="0" err="1" smtClean="0"/>
              <a:t>llamado</a:t>
            </a:r>
            <a:r>
              <a:rPr lang="en-US" sz="1400" baseline="0" dirty="0" smtClean="0"/>
              <a:t> “Action Client” que </a:t>
            </a:r>
            <a:r>
              <a:rPr lang="en-US" sz="1400" baseline="0" dirty="0" err="1" smtClean="0"/>
              <a:t>es</a:t>
            </a:r>
            <a:r>
              <a:rPr lang="en-US" sz="1400" baseline="0" dirty="0" smtClean="0"/>
              <a:t> el que se </a:t>
            </a:r>
            <a:r>
              <a:rPr lang="en-US" sz="1400" baseline="0" dirty="0" err="1" smtClean="0"/>
              <a:t>encarga</a:t>
            </a:r>
            <a:r>
              <a:rPr lang="en-US" sz="1400" baseline="0" dirty="0" smtClean="0"/>
              <a:t> de </a:t>
            </a:r>
            <a:r>
              <a:rPr lang="en-US" sz="1400" baseline="0" dirty="0" err="1" smtClean="0"/>
              <a:t>gestionar</a:t>
            </a:r>
            <a:r>
              <a:rPr lang="en-US" sz="1400" baseline="0" dirty="0" smtClean="0"/>
              <a:t> la</a:t>
            </a:r>
            <a:r>
              <a:rPr lang="en-US" sz="1400" dirty="0" smtClean="0"/>
              <a:t> </a:t>
            </a:r>
            <a:r>
              <a:rPr lang="en-US" sz="1400" dirty="0" err="1" smtClean="0"/>
              <a:t>comunicación</a:t>
            </a:r>
            <a:r>
              <a:rPr lang="en-US" sz="1400" dirty="0" smtClean="0"/>
              <a:t> a </a:t>
            </a:r>
            <a:r>
              <a:rPr lang="en-US" sz="1400" dirty="0" err="1" smtClean="0"/>
              <a:t>bajo</a:t>
            </a:r>
            <a:r>
              <a:rPr lang="en-US" sz="1400" dirty="0" smtClean="0"/>
              <a:t> </a:t>
            </a:r>
            <a:r>
              <a:rPr lang="en-US" sz="1400" dirty="0" err="1" smtClean="0"/>
              <a:t>nivel</a:t>
            </a:r>
            <a:r>
              <a:rPr lang="en-US" sz="1400" dirty="0" smtClean="0"/>
              <a:t> (un </a:t>
            </a:r>
            <a:r>
              <a:rPr lang="en-US" sz="1400" dirty="0" err="1" smtClean="0"/>
              <a:t>programador</a:t>
            </a:r>
            <a:r>
              <a:rPr lang="en-US" sz="1400" dirty="0" smtClean="0"/>
              <a:t> </a:t>
            </a:r>
            <a:r>
              <a:rPr lang="en-US" sz="1400" dirty="0" err="1" smtClean="0"/>
              <a:t>sólo</a:t>
            </a:r>
            <a:r>
              <a:rPr lang="en-US" sz="1400" dirty="0" smtClean="0"/>
              <a:t> se </a:t>
            </a:r>
            <a:r>
              <a:rPr lang="en-US" sz="1400" dirty="0" err="1" smtClean="0"/>
              <a:t>centra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determinar</a:t>
            </a:r>
            <a:r>
              <a:rPr lang="en-US" sz="1400" dirty="0" smtClean="0"/>
              <a:t> </a:t>
            </a:r>
            <a:r>
              <a:rPr lang="en-US" sz="1400" dirty="0" err="1" smtClean="0"/>
              <a:t>cuándo</a:t>
            </a:r>
            <a:r>
              <a:rPr lang="en-US" sz="1400" dirty="0" smtClean="0"/>
              <a:t>  </a:t>
            </a:r>
            <a:r>
              <a:rPr lang="en-US" sz="1400" dirty="0" err="1" smtClean="0"/>
              <a:t>hacer</a:t>
            </a:r>
            <a:r>
              <a:rPr lang="en-US" sz="1400" dirty="0" smtClean="0"/>
              <a:t> el </a:t>
            </a:r>
            <a:r>
              <a:rPr lang="en-US" sz="1400" dirty="0" err="1" smtClean="0"/>
              <a:t>envío</a:t>
            </a:r>
            <a:r>
              <a:rPr lang="en-US" sz="1400" dirty="0" smtClean="0"/>
              <a:t> de </a:t>
            </a:r>
            <a:r>
              <a:rPr lang="en-US" sz="1400" dirty="0" err="1" smtClean="0"/>
              <a:t>mensaje</a:t>
            </a:r>
            <a:r>
              <a:rPr lang="en-US" sz="1400" dirty="0" smtClean="0"/>
              <a:t>)</a:t>
            </a:r>
          </a:p>
          <a:p>
            <a:r>
              <a:rPr lang="en-US" sz="1400" baseline="0" dirty="0" smtClean="0"/>
              <a:t>El</a:t>
            </a:r>
            <a:r>
              <a:rPr lang="en-US" sz="1400" dirty="0" smtClean="0"/>
              <a:t> </a:t>
            </a:r>
            <a:r>
              <a:rPr lang="en-US" sz="1400" dirty="0" err="1" smtClean="0"/>
              <a:t>nodo</a:t>
            </a:r>
            <a:r>
              <a:rPr lang="en-US" sz="1400" dirty="0" smtClean="0"/>
              <a:t>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 </a:t>
            </a:r>
            <a:r>
              <a:rPr lang="en-US" sz="1400" dirty="0" err="1" smtClean="0"/>
              <a:t>tiene</a:t>
            </a:r>
            <a:r>
              <a:rPr lang="en-US" sz="1400" dirty="0" smtClean="0"/>
              <a:t> </a:t>
            </a:r>
            <a:r>
              <a:rPr lang="en-US" sz="1400" dirty="0" err="1" smtClean="0"/>
              <a:t>asociado</a:t>
            </a:r>
            <a:r>
              <a:rPr lang="en-US" sz="1400" dirty="0" smtClean="0"/>
              <a:t> un </a:t>
            </a:r>
            <a:r>
              <a:rPr lang="en-US" sz="1400" dirty="0" err="1" smtClean="0"/>
              <a:t>tipo</a:t>
            </a:r>
            <a:r>
              <a:rPr lang="en-US" sz="1400" dirty="0" smtClean="0"/>
              <a:t> de </a:t>
            </a:r>
            <a:r>
              <a:rPr lang="en-US" sz="1400" dirty="0" err="1" smtClean="0"/>
              <a:t>objeto</a:t>
            </a:r>
            <a:r>
              <a:rPr lang="en-US" sz="1400" dirty="0" smtClean="0"/>
              <a:t> </a:t>
            </a:r>
            <a:r>
              <a:rPr lang="en-US" sz="1400" dirty="0" err="1" smtClean="0"/>
              <a:t>llamado</a:t>
            </a:r>
            <a:r>
              <a:rPr lang="en-US" sz="1400" dirty="0" smtClean="0"/>
              <a:t> “Action Server” que se </a:t>
            </a:r>
            <a:r>
              <a:rPr lang="en-US" sz="1400" dirty="0" err="1" smtClean="0"/>
              <a:t>encarga</a:t>
            </a:r>
            <a:r>
              <a:rPr lang="en-US" sz="1400" dirty="0" smtClean="0"/>
              <a:t> de </a:t>
            </a:r>
            <a:r>
              <a:rPr lang="en-US" sz="1400" dirty="0" err="1" smtClean="0"/>
              <a:t>comunicación</a:t>
            </a:r>
            <a:r>
              <a:rPr lang="en-US" sz="1400" dirty="0" smtClean="0"/>
              <a:t> a </a:t>
            </a:r>
            <a:r>
              <a:rPr lang="en-US" sz="1400" dirty="0" err="1" smtClean="0"/>
              <a:t>bajo</a:t>
            </a:r>
            <a:r>
              <a:rPr lang="en-US" sz="1400" dirty="0" smtClean="0"/>
              <a:t> </a:t>
            </a:r>
            <a:r>
              <a:rPr lang="en-US" sz="1400" dirty="0" err="1" smtClean="0"/>
              <a:t>nivel</a:t>
            </a:r>
            <a:r>
              <a:rPr lang="en-US" sz="1400" dirty="0" smtClean="0"/>
              <a:t> y el </a:t>
            </a:r>
            <a:r>
              <a:rPr lang="en-US" sz="1400" dirty="0" err="1" smtClean="0"/>
              <a:t>programador</a:t>
            </a:r>
            <a:r>
              <a:rPr lang="en-US" sz="1400" dirty="0" smtClean="0"/>
              <a:t> se </a:t>
            </a:r>
            <a:r>
              <a:rPr lang="en-US" sz="1400" dirty="0" err="1" smtClean="0"/>
              <a:t>centra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implementar</a:t>
            </a:r>
            <a:r>
              <a:rPr lang="en-US" sz="1400" dirty="0" smtClean="0"/>
              <a:t> las callbacks functions </a:t>
            </a:r>
            <a:r>
              <a:rPr lang="en-US" sz="1400" dirty="0" err="1" smtClean="0"/>
              <a:t>asociadas</a:t>
            </a:r>
            <a:r>
              <a:rPr lang="en-US" sz="1400" dirty="0" smtClean="0"/>
              <a:t> a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tipo</a:t>
            </a:r>
            <a:r>
              <a:rPr lang="en-US" sz="1400" dirty="0" smtClean="0"/>
              <a:t> de </a:t>
            </a:r>
            <a:r>
              <a:rPr lang="en-US" sz="1400" dirty="0" err="1" smtClean="0"/>
              <a:t>mensaje</a:t>
            </a:r>
            <a:r>
              <a:rPr lang="en-US" sz="1400" dirty="0" smtClean="0"/>
              <a:t> que se </a:t>
            </a:r>
            <a:r>
              <a:rPr lang="en-US" sz="1400" dirty="0" err="1" smtClean="0"/>
              <a:t>pueda</a:t>
            </a:r>
            <a:r>
              <a:rPr lang="en-US" sz="1400" dirty="0" smtClean="0"/>
              <a:t> </a:t>
            </a:r>
            <a:r>
              <a:rPr lang="en-US" sz="1400" dirty="0" err="1" smtClean="0"/>
              <a:t>recibir</a:t>
            </a:r>
            <a:r>
              <a:rPr lang="en-US" sz="1400" dirty="0" smtClean="0"/>
              <a:t>.</a:t>
            </a:r>
            <a:endParaRPr lang="en-US" sz="1400" baseline="0" dirty="0" smtClean="0"/>
          </a:p>
        </p:txBody>
      </p:sp>
      <p:pic>
        <p:nvPicPr>
          <p:cNvPr id="2050" name="Picture 2" descr="client_server_inter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1052736"/>
            <a:ext cx="8712968" cy="2808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5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ROS Action</a:t>
            </a:r>
            <a:r>
              <a:rPr lang="en-US" baseline="0" dirty="0" smtClean="0"/>
              <a:t> protocol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>
          <a:xfrm>
            <a:off x="214282" y="4077072"/>
            <a:ext cx="8643998" cy="2495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El </a:t>
            </a:r>
            <a:r>
              <a:rPr lang="en-US" i="1" smtClean="0"/>
              <a:t>action</a:t>
            </a:r>
            <a:r>
              <a:rPr lang="en-US" i="1" baseline="0" smtClean="0"/>
              <a:t> client</a:t>
            </a:r>
            <a:r>
              <a:rPr lang="en-US" i="0" baseline="0" smtClean="0"/>
              <a:t> y el </a:t>
            </a:r>
            <a:r>
              <a:rPr lang="en-US" i="1" baseline="0" smtClean="0"/>
              <a:t>action server</a:t>
            </a:r>
            <a:r>
              <a:rPr lang="en-US" i="0" baseline="0" smtClean="0"/>
              <a:t> se comunican enviando mensajes mediante unos </a:t>
            </a:r>
            <a:r>
              <a:rPr lang="en-US" i="1" baseline="0" smtClean="0"/>
              <a:t>topics</a:t>
            </a:r>
            <a:r>
              <a:rPr lang="en-US" i="0" baseline="0" smtClean="0"/>
              <a:t> concretos (dentro de un </a:t>
            </a:r>
            <a:r>
              <a:rPr lang="en-US" i="1" baseline="0" smtClean="0"/>
              <a:t>namespace</a:t>
            </a:r>
            <a:r>
              <a:rPr lang="en-US" i="0" baseline="0" smtClean="0"/>
              <a:t> definido por los tipos de mensajes).</a:t>
            </a:r>
          </a:p>
          <a:p>
            <a:r>
              <a:rPr lang="en-US" smtClean="0"/>
              <a:t>El action client publica mensajes en los topics “goal” y “cancel”.</a:t>
            </a:r>
          </a:p>
          <a:p>
            <a:r>
              <a:rPr lang="en-US" i="0" baseline="0" smtClean="0"/>
              <a:t>El action server publica mensajes en los topics “status”, “result” y “feedback”</a:t>
            </a:r>
          </a:p>
          <a:p>
            <a:r>
              <a:rPr lang="en-US" smtClean="0"/>
              <a:t>Esta comunicación es absolutamente transparente para el programador (pero tenemos que saber que se está realizando así).</a:t>
            </a:r>
            <a:endParaRPr lang="en-US" i="0" baseline="0" smtClean="0"/>
          </a:p>
        </p:txBody>
      </p:sp>
      <p:pic>
        <p:nvPicPr>
          <p:cNvPr id="20482" name="Picture 2" descr="action_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7303691" cy="2999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6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 Parameters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7772399" cy="4297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00199"/>
                <a:gridCol w="4480560"/>
                <a:gridCol w="16916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allowed number of particles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min_particles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5000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allowed number of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max_particles</a:t>
                      </a:r>
                      <a:endParaRPr lang="he-IL" sz="1600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likelihood_field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model to use, either beam or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likelihood_field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laser_model_type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to do obstacle inflation on map, for use in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likelihood_field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laser_likelihood_max_dist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(x),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initial_pose_x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(y),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initial_pose_y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(yaw),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initial_pose_a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34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</a:t>
            </a:r>
            <a:r>
              <a:rPr lang="en-US" dirty="0" err="1" smtClean="0"/>
              <a:t>Interacción</a:t>
            </a:r>
            <a:r>
              <a:rPr lang="en-US" baseline="0" dirty="0" smtClean="0"/>
              <a:t> Client-Server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¿</a:t>
            </a:r>
            <a:r>
              <a:rPr lang="en-US" sz="2800" b="1" dirty="0" err="1" smtClean="0"/>
              <a:t>Qué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podemos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hacer</a:t>
            </a:r>
            <a:r>
              <a:rPr lang="en-US" sz="2800" b="1" dirty="0" smtClean="0"/>
              <a:t> con </a:t>
            </a:r>
            <a:r>
              <a:rPr lang="en-US" sz="2800" b="1" dirty="0" err="1" smtClean="0"/>
              <a:t>actionlib</a:t>
            </a:r>
            <a:r>
              <a:rPr lang="en-US" sz="2800" b="1" dirty="0" smtClean="0"/>
              <a:t>?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ROS </a:t>
            </a:r>
            <a:r>
              <a:rPr lang="en-US" sz="2800" b="1" dirty="0" smtClean="0">
                <a:solidFill>
                  <a:srgbClr val="FF0000"/>
                </a:solidFill>
              </a:rPr>
              <a:t>Topics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PUBLICADOS POR EL CLIENTE </a:t>
            </a:r>
            <a:r>
              <a:rPr lang="en-US" sz="2400" dirty="0" smtClean="0">
                <a:solidFill>
                  <a:srgbClr val="FF0000"/>
                </a:solidFill>
              </a:rPr>
              <a:t>(de forma </a:t>
            </a:r>
            <a:r>
              <a:rPr lang="en-US" sz="2400" dirty="0" err="1" smtClean="0">
                <a:solidFill>
                  <a:srgbClr val="FF0000"/>
                </a:solidFill>
              </a:rPr>
              <a:t>transparente</a:t>
            </a:r>
            <a:r>
              <a:rPr lang="en-US" sz="2400" dirty="0" smtClean="0">
                <a:solidFill>
                  <a:srgbClr val="FF0000"/>
                </a:solidFill>
              </a:rPr>
              <a:t> a </a:t>
            </a:r>
            <a:r>
              <a:rPr lang="en-US" sz="2400" dirty="0" err="1" smtClean="0">
                <a:solidFill>
                  <a:srgbClr val="FF0000"/>
                </a:solidFill>
              </a:rPr>
              <a:t>nuestro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programa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goal </a:t>
            </a:r>
            <a:r>
              <a:rPr lang="en-US" sz="2400" dirty="0"/>
              <a:t>- Used to </a:t>
            </a:r>
            <a:r>
              <a:rPr lang="en-US" sz="2400" b="1" dirty="0"/>
              <a:t>send new goals to server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cancel</a:t>
            </a:r>
            <a:r>
              <a:rPr lang="en-US" sz="2400" dirty="0" smtClean="0"/>
              <a:t> </a:t>
            </a:r>
            <a:r>
              <a:rPr lang="en-US" sz="2400" dirty="0"/>
              <a:t>- Used to send </a:t>
            </a:r>
            <a:r>
              <a:rPr lang="en-US" sz="2400" b="1" dirty="0"/>
              <a:t>cancel requests </a:t>
            </a:r>
            <a:r>
              <a:rPr lang="en-US" sz="2400" dirty="0"/>
              <a:t>to </a:t>
            </a:r>
            <a:r>
              <a:rPr lang="en-US" sz="2400" dirty="0" smtClean="0"/>
              <a:t>server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PUBLICADOS POR EL SERVIDOR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también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forma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transparente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nuestro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programa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status</a:t>
            </a:r>
            <a:r>
              <a:rPr lang="en-US" sz="2400" dirty="0" smtClean="0"/>
              <a:t> </a:t>
            </a:r>
            <a:r>
              <a:rPr lang="en-US" sz="2400" dirty="0"/>
              <a:t>- Used to </a:t>
            </a:r>
            <a:r>
              <a:rPr lang="en-US" sz="2400" b="1" dirty="0"/>
              <a:t>notify clients on the current state </a:t>
            </a:r>
            <a:r>
              <a:rPr lang="en-US" sz="2400" dirty="0"/>
              <a:t>of </a:t>
            </a:r>
            <a:r>
              <a:rPr lang="en-US" sz="2400" dirty="0" smtClean="0"/>
              <a:t>every goal </a:t>
            </a:r>
            <a:r>
              <a:rPr lang="en-US" sz="2400" dirty="0"/>
              <a:t>in the system.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</a:t>
            </a:r>
            <a:r>
              <a:rPr lang="en-US" sz="2400" dirty="0" smtClean="0"/>
              <a:t> </a:t>
            </a:r>
            <a:r>
              <a:rPr lang="en-US" sz="2400" dirty="0"/>
              <a:t>- Used to </a:t>
            </a:r>
            <a:r>
              <a:rPr lang="en-US" sz="2400" b="1" dirty="0"/>
              <a:t>send clients periodic auxiliary </a:t>
            </a:r>
            <a:r>
              <a:rPr lang="en-US" sz="2400" b="1" dirty="0" smtClean="0"/>
              <a:t>information </a:t>
            </a:r>
            <a:r>
              <a:rPr lang="en-US" sz="2400" dirty="0" smtClean="0"/>
              <a:t>for </a:t>
            </a:r>
            <a:r>
              <a:rPr lang="en-US" sz="2400" dirty="0"/>
              <a:t>a goal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sz="2400" dirty="0" smtClean="0"/>
              <a:t> </a:t>
            </a:r>
            <a:r>
              <a:rPr lang="en-US" sz="2400" dirty="0"/>
              <a:t>- Used to </a:t>
            </a:r>
            <a:r>
              <a:rPr lang="en-US" sz="2400" b="1" dirty="0"/>
              <a:t>send clients one-time auxiliary </a:t>
            </a:r>
            <a:r>
              <a:rPr lang="en-US" sz="2400" b="1" dirty="0" smtClean="0"/>
              <a:t>information upon </a:t>
            </a:r>
            <a:r>
              <a:rPr lang="en-US" sz="2400" b="1" dirty="0"/>
              <a:t>completion</a:t>
            </a:r>
            <a:r>
              <a:rPr lang="en-US" sz="2400" dirty="0"/>
              <a:t> of a </a:t>
            </a:r>
            <a:r>
              <a:rPr lang="en-US" sz="2400" dirty="0" smtClean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6518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actionlib</a:t>
            </a:r>
            <a:r>
              <a:rPr lang="en-US" dirty="0" smtClean="0"/>
              <a:t>: </a:t>
            </a:r>
            <a:r>
              <a:rPr lang="en-US" dirty="0" err="1" smtClean="0"/>
              <a:t>estructura</a:t>
            </a:r>
            <a:r>
              <a:rPr lang="en-US" dirty="0" smtClean="0"/>
              <a:t> de los </a:t>
            </a:r>
            <a:r>
              <a:rPr lang="en-US" dirty="0" err="1" smtClean="0"/>
              <a:t>mensajes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mensajes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comunicarse</a:t>
            </a:r>
            <a:r>
              <a:rPr lang="en-US" dirty="0" smtClean="0"/>
              <a:t> entre </a:t>
            </a:r>
            <a:r>
              <a:rPr lang="en-US" dirty="0" err="1" smtClean="0"/>
              <a:t>cliente</a:t>
            </a:r>
            <a:r>
              <a:rPr lang="en-US" dirty="0" smtClean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autogenerarse</a:t>
            </a:r>
            <a:r>
              <a:rPr lang="en-US" dirty="0" smtClean="0"/>
              <a:t>,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ficheros</a:t>
            </a:r>
            <a:r>
              <a:rPr lang="en-US" dirty="0" smtClean="0"/>
              <a:t> de </a:t>
            </a:r>
            <a:r>
              <a:rPr lang="en-US" dirty="0" err="1" smtClean="0"/>
              <a:t>especificación</a:t>
            </a:r>
            <a:r>
              <a:rPr lang="en-US" dirty="0" smtClean="0"/>
              <a:t> de </a:t>
            </a:r>
            <a:r>
              <a:rPr lang="en-US" dirty="0" err="1" smtClean="0"/>
              <a:t>acciones</a:t>
            </a:r>
            <a:r>
              <a:rPr lang="en-US" dirty="0" smtClean="0"/>
              <a:t>,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especificación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ficheros</a:t>
            </a:r>
            <a:r>
              <a:rPr lang="en-US" dirty="0" smtClean="0"/>
              <a:t> con </a:t>
            </a:r>
            <a:r>
              <a:rPr lang="en-US" dirty="0" err="1" smtClean="0"/>
              <a:t>extensión</a:t>
            </a:r>
            <a:r>
              <a:rPr lang="en-US" dirty="0" smtClean="0"/>
              <a:t> </a:t>
            </a:r>
            <a:r>
              <a:rPr lang="en-US" b="1" dirty="0" smtClean="0"/>
              <a:t>.action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ficheros</a:t>
            </a:r>
            <a:r>
              <a:rPr lang="en-US" dirty="0" smtClean="0"/>
              <a:t> y </a:t>
            </a:r>
            <a:r>
              <a:rPr lang="en-US" dirty="0" err="1" smtClean="0"/>
              <a:t>mensajes</a:t>
            </a:r>
            <a:r>
              <a:rPr lang="en-US" dirty="0" smtClean="0"/>
              <a:t> </a:t>
            </a:r>
            <a:r>
              <a:rPr lang="en-US" b="1" dirty="0" smtClean="0"/>
              <a:t>que </a:t>
            </a:r>
            <a:r>
              <a:rPr lang="en-US" b="1" dirty="0" err="1" smtClean="0"/>
              <a:t>ya</a:t>
            </a:r>
            <a:r>
              <a:rPr lang="en-US" b="1" dirty="0" smtClean="0"/>
              <a:t> </a:t>
            </a:r>
            <a:r>
              <a:rPr lang="en-US" b="1" dirty="0" err="1" smtClean="0"/>
              <a:t>están</a:t>
            </a:r>
            <a:r>
              <a:rPr lang="en-US" b="1" dirty="0" smtClean="0"/>
              <a:t> </a:t>
            </a:r>
            <a:r>
              <a:rPr lang="en-US" b="1" dirty="0" err="1" smtClean="0"/>
              <a:t>generados</a:t>
            </a:r>
            <a:r>
              <a:rPr lang="en-US" b="1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move_base_msgs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36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actionlib:estructura</a:t>
            </a:r>
            <a:r>
              <a:rPr lang="en-US" dirty="0" smtClean="0"/>
              <a:t> de </a:t>
            </a:r>
            <a:r>
              <a:rPr lang="en-US" dirty="0" err="1" smtClean="0"/>
              <a:t>mensajes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 err="1" smtClean="0"/>
              <a:t>Fichero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MoveBase.action</a:t>
            </a:r>
            <a:r>
              <a:rPr lang="en-US" sz="2200" dirty="0" smtClean="0"/>
              <a:t>: </a:t>
            </a:r>
            <a:r>
              <a:rPr lang="en-US" sz="1700" dirty="0" err="1" smtClean="0"/>
              <a:t>fichero</a:t>
            </a:r>
            <a:r>
              <a:rPr lang="en-US" sz="1700" dirty="0" smtClean="0"/>
              <a:t> de </a:t>
            </a:r>
            <a:r>
              <a:rPr lang="en-US" sz="1700" dirty="0" err="1" smtClean="0"/>
              <a:t>texto</a:t>
            </a:r>
            <a:r>
              <a:rPr lang="en-US" sz="1700" dirty="0" smtClean="0"/>
              <a:t> para la </a:t>
            </a:r>
            <a:r>
              <a:rPr lang="en-US" sz="1900" dirty="0" err="1" smtClean="0"/>
              <a:t>especificación</a:t>
            </a:r>
            <a:r>
              <a:rPr lang="en-US" sz="1900" dirty="0" smtClean="0"/>
              <a:t> de la </a:t>
            </a:r>
            <a:r>
              <a:rPr lang="en-US" sz="1900" dirty="0" err="1" smtClean="0"/>
              <a:t>estructura</a:t>
            </a:r>
            <a:r>
              <a:rPr lang="en-US" sz="1900" dirty="0" smtClean="0"/>
              <a:t> de </a:t>
            </a:r>
            <a:r>
              <a:rPr lang="en-US" sz="1900" dirty="0" err="1" smtClean="0"/>
              <a:t>los</a:t>
            </a:r>
            <a:r>
              <a:rPr lang="en-US" sz="1900" dirty="0" smtClean="0"/>
              <a:t> </a:t>
            </a:r>
            <a:r>
              <a:rPr lang="en-US" sz="1900" dirty="0" err="1" smtClean="0"/>
              <a:t>mensajes</a:t>
            </a:r>
            <a:r>
              <a:rPr lang="en-US" sz="1900" dirty="0" smtClean="0"/>
              <a:t> </a:t>
            </a:r>
            <a:r>
              <a:rPr lang="en-US" sz="1900" dirty="0" err="1" smtClean="0"/>
              <a:t>enviados</a:t>
            </a:r>
            <a:r>
              <a:rPr lang="en-US" sz="1900" dirty="0" smtClean="0"/>
              <a:t>/</a:t>
            </a:r>
            <a:r>
              <a:rPr lang="en-US" sz="1900" dirty="0" err="1" smtClean="0"/>
              <a:t>recibidos</a:t>
            </a:r>
            <a:r>
              <a:rPr lang="en-US" sz="1900" dirty="0" smtClean="0"/>
              <a:t> para </a:t>
            </a:r>
            <a:r>
              <a:rPr lang="en-US" sz="1900" dirty="0" err="1" smtClean="0"/>
              <a:t>comunicarse</a:t>
            </a:r>
            <a:r>
              <a:rPr lang="en-US" sz="1900" dirty="0" smtClean="0"/>
              <a:t> con </a:t>
            </a:r>
            <a:r>
              <a:rPr lang="en-US" sz="1900" dirty="0" err="1" smtClean="0"/>
              <a:t>move_base</a:t>
            </a:r>
            <a:endParaRPr lang="en-US" sz="1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2600" dirty="0" err="1" smtClean="0"/>
              <a:t>Aquí</a:t>
            </a:r>
            <a:r>
              <a:rPr lang="en-US" sz="2600" dirty="0" smtClean="0"/>
              <a:t> se </a:t>
            </a:r>
            <a:r>
              <a:rPr lang="en-US" sz="2600" dirty="0" err="1" smtClean="0"/>
              <a:t>especifica</a:t>
            </a:r>
            <a:r>
              <a:rPr lang="en-US" sz="2600" dirty="0" smtClean="0"/>
              <a:t> lo </a:t>
            </a:r>
            <a:r>
              <a:rPr lang="en-US" sz="2600" dirty="0" err="1" smtClean="0"/>
              <a:t>siguiente</a:t>
            </a:r>
            <a:r>
              <a:rPr lang="en-US" sz="2600" dirty="0" smtClean="0"/>
              <a:t>: hay </a:t>
            </a:r>
            <a:r>
              <a:rPr lang="en-US" sz="2600" dirty="0" err="1" smtClean="0"/>
              <a:t>tres</a:t>
            </a:r>
            <a:r>
              <a:rPr lang="en-US" sz="2600" dirty="0" smtClean="0"/>
              <a:t> </a:t>
            </a:r>
            <a:r>
              <a:rPr lang="en-US" sz="2600" dirty="0" err="1" smtClean="0"/>
              <a:t>tipos</a:t>
            </a:r>
            <a:r>
              <a:rPr lang="en-US" sz="2600" dirty="0" smtClean="0"/>
              <a:t> de </a:t>
            </a:r>
            <a:r>
              <a:rPr lang="en-US" sz="2600" dirty="0" err="1" smtClean="0"/>
              <a:t>mensajes</a:t>
            </a:r>
            <a:endParaRPr lang="en-US" sz="2600" dirty="0" smtClean="0"/>
          </a:p>
          <a:p>
            <a:pPr lvl="1"/>
            <a:r>
              <a:rPr lang="en-US" sz="2200" dirty="0" err="1" smtClean="0"/>
              <a:t>Mensaje</a:t>
            </a:r>
            <a:r>
              <a:rPr lang="en-US" sz="2200" dirty="0" smtClean="0"/>
              <a:t> </a:t>
            </a:r>
            <a:r>
              <a:rPr lang="en-US" sz="2200" dirty="0" err="1" smtClean="0"/>
              <a:t>usado</a:t>
            </a:r>
            <a:r>
              <a:rPr lang="en-US" sz="2200" dirty="0" smtClean="0"/>
              <a:t> para </a:t>
            </a:r>
            <a:r>
              <a:rPr lang="en-US" sz="2200" dirty="0" err="1" smtClean="0"/>
              <a:t>enviar</a:t>
            </a:r>
            <a:r>
              <a:rPr lang="en-US" sz="2200" dirty="0" smtClean="0"/>
              <a:t>/</a:t>
            </a:r>
            <a:r>
              <a:rPr lang="en-US" sz="2200" dirty="0" err="1" smtClean="0"/>
              <a:t>recibir</a:t>
            </a:r>
            <a:r>
              <a:rPr lang="en-US" sz="2200" dirty="0" smtClean="0"/>
              <a:t>  un goal: </a:t>
            </a:r>
            <a:r>
              <a:rPr lang="en-US" sz="2200" dirty="0" err="1" smtClean="0"/>
              <a:t>tiene</a:t>
            </a:r>
            <a:r>
              <a:rPr lang="en-US" sz="2200" dirty="0" smtClean="0"/>
              <a:t> un campo </a:t>
            </a:r>
            <a:r>
              <a:rPr lang="en-US" sz="2200" dirty="0" err="1" smtClean="0"/>
              <a:t>llamado</a:t>
            </a:r>
            <a:r>
              <a:rPr lang="en-US" sz="2200" dirty="0" smtClean="0"/>
              <a:t> “</a:t>
            </a:r>
            <a:r>
              <a:rPr lang="en-US" sz="2200" dirty="0" err="1" smtClean="0"/>
              <a:t>target_pose</a:t>
            </a:r>
            <a:r>
              <a:rPr lang="en-US" sz="2200" dirty="0" smtClean="0"/>
              <a:t>” que </a:t>
            </a:r>
            <a:r>
              <a:rPr lang="en-US" sz="2200" dirty="0" err="1" smtClean="0"/>
              <a:t>es</a:t>
            </a:r>
            <a:r>
              <a:rPr lang="en-US" sz="2200" dirty="0" smtClean="0"/>
              <a:t> de </a:t>
            </a:r>
            <a:r>
              <a:rPr lang="en-US" sz="2200" dirty="0" err="1" smtClean="0"/>
              <a:t>tipo</a:t>
            </a:r>
            <a:r>
              <a:rPr lang="en-US" sz="2200" dirty="0" smtClean="0"/>
              <a:t> </a:t>
            </a:r>
            <a:r>
              <a:rPr lang="en-US" sz="2200" i="1" dirty="0" err="1" smtClean="0"/>
              <a:t>geometry_msgs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PoseStamped</a:t>
            </a:r>
            <a:endParaRPr lang="en-US" sz="2200" dirty="0" smtClean="0"/>
          </a:p>
          <a:p>
            <a:pPr lvl="1"/>
            <a:r>
              <a:rPr lang="en-US" sz="2200" dirty="0" smtClean="0"/>
              <a:t>No se </a:t>
            </a:r>
            <a:r>
              <a:rPr lang="en-US" sz="2200" dirty="0" err="1" smtClean="0"/>
              <a:t>contemplan</a:t>
            </a:r>
            <a:r>
              <a:rPr lang="en-US" sz="2200" dirty="0" smtClean="0"/>
              <a:t> </a:t>
            </a:r>
            <a:r>
              <a:rPr lang="en-US" sz="2200" dirty="0" err="1" smtClean="0"/>
              <a:t>mensajes</a:t>
            </a:r>
            <a:r>
              <a:rPr lang="en-US" sz="2200" dirty="0" smtClean="0"/>
              <a:t> para </a:t>
            </a:r>
            <a:r>
              <a:rPr lang="en-US" sz="2200" dirty="0" err="1" smtClean="0"/>
              <a:t>enviar</a:t>
            </a:r>
            <a:r>
              <a:rPr lang="en-US" sz="2200" dirty="0" smtClean="0"/>
              <a:t>/</a:t>
            </a:r>
            <a:r>
              <a:rPr lang="en-US" sz="2200" dirty="0" err="1" smtClean="0"/>
              <a:t>recibir</a:t>
            </a:r>
            <a:r>
              <a:rPr lang="en-US" sz="2200" dirty="0" smtClean="0"/>
              <a:t>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(el </a:t>
            </a:r>
            <a:r>
              <a:rPr lang="en-US" sz="2200" dirty="0" err="1" smtClean="0"/>
              <a:t>espacio</a:t>
            </a:r>
            <a:r>
              <a:rPr lang="en-US" sz="2200" dirty="0" smtClean="0"/>
              <a:t> </a:t>
            </a:r>
            <a:r>
              <a:rPr lang="en-US" sz="2200" dirty="0" err="1" smtClean="0"/>
              <a:t>destinado</a:t>
            </a:r>
            <a:r>
              <a:rPr lang="en-US" sz="2200" dirty="0" smtClean="0"/>
              <a:t> a </a:t>
            </a:r>
            <a:r>
              <a:rPr lang="en-US" sz="2200" dirty="0" err="1" smtClean="0"/>
              <a:t>definirlo</a:t>
            </a:r>
            <a:r>
              <a:rPr lang="en-US" sz="2200" dirty="0" smtClean="0"/>
              <a:t> se </a:t>
            </a:r>
            <a:r>
              <a:rPr lang="en-US" sz="2200" dirty="0" err="1" smtClean="0"/>
              <a:t>deja</a:t>
            </a:r>
            <a:r>
              <a:rPr lang="en-US" sz="2200" dirty="0" smtClean="0"/>
              <a:t> </a:t>
            </a:r>
            <a:r>
              <a:rPr lang="en-US" sz="2200" dirty="0" err="1" smtClean="0"/>
              <a:t>vacío</a:t>
            </a:r>
            <a:r>
              <a:rPr lang="en-US" sz="2200" dirty="0" smtClean="0"/>
              <a:t>)</a:t>
            </a:r>
          </a:p>
          <a:p>
            <a:pPr lvl="1" algn="l"/>
            <a:r>
              <a:rPr lang="en-US" sz="2200" dirty="0" err="1" smtClean="0"/>
              <a:t>Mensaje</a:t>
            </a:r>
            <a:r>
              <a:rPr lang="en-US" sz="2200" dirty="0" smtClean="0"/>
              <a:t> </a:t>
            </a:r>
            <a:r>
              <a:rPr lang="en-US" sz="2200" dirty="0" err="1" smtClean="0"/>
              <a:t>usado</a:t>
            </a:r>
            <a:r>
              <a:rPr lang="en-US" sz="2200" dirty="0" smtClean="0"/>
              <a:t> para </a:t>
            </a:r>
            <a:r>
              <a:rPr lang="en-US" sz="2200" dirty="0" err="1" smtClean="0"/>
              <a:t>enviar</a:t>
            </a:r>
            <a:r>
              <a:rPr lang="en-US" sz="2200" dirty="0" smtClean="0"/>
              <a:t>/</a:t>
            </a:r>
            <a:r>
              <a:rPr lang="en-US" sz="2200" dirty="0" err="1" smtClean="0"/>
              <a:t>recibir</a:t>
            </a:r>
            <a:r>
              <a:rPr lang="en-US" sz="2200" dirty="0" smtClean="0"/>
              <a:t> feedback: </a:t>
            </a:r>
            <a:r>
              <a:rPr lang="en-US" sz="2200" dirty="0" err="1" smtClean="0"/>
              <a:t>tiene</a:t>
            </a:r>
            <a:r>
              <a:rPr lang="en-US" sz="2200" dirty="0" smtClean="0"/>
              <a:t> un campo </a:t>
            </a:r>
            <a:r>
              <a:rPr lang="en-US" sz="2200" dirty="0" err="1" smtClean="0"/>
              <a:t>llamado</a:t>
            </a:r>
            <a:r>
              <a:rPr lang="en-US" sz="2200" dirty="0" smtClean="0"/>
              <a:t> “</a:t>
            </a:r>
            <a:r>
              <a:rPr lang="en-US" sz="2200" dirty="0" err="1" smtClean="0"/>
              <a:t>base_position</a:t>
            </a:r>
            <a:r>
              <a:rPr lang="en-US" sz="2200" dirty="0" smtClean="0"/>
              <a:t>” que </a:t>
            </a:r>
            <a:r>
              <a:rPr lang="en-US" sz="2200" dirty="0" err="1" smtClean="0"/>
              <a:t>es</a:t>
            </a:r>
            <a:r>
              <a:rPr lang="en-US" sz="2200" dirty="0" smtClean="0"/>
              <a:t> de </a:t>
            </a:r>
            <a:r>
              <a:rPr lang="en-US" sz="2200" dirty="0" err="1" smtClean="0"/>
              <a:t>tipo</a:t>
            </a:r>
            <a:r>
              <a:rPr lang="en-US" sz="2200" dirty="0" smtClean="0"/>
              <a:t> </a:t>
            </a:r>
            <a:r>
              <a:rPr lang="en-US" sz="2200" i="1" dirty="0" err="1" smtClean="0"/>
              <a:t>geometry_msgs</a:t>
            </a:r>
            <a:r>
              <a:rPr lang="en-US" sz="2200" i="1" dirty="0" smtClean="0"/>
              <a:t>/</a:t>
            </a:r>
            <a:r>
              <a:rPr lang="en-US" sz="2200" i="1" dirty="0" err="1" smtClean="0"/>
              <a:t>PoseStamped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76" y="1916832"/>
            <a:ext cx="646587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6876256" y="2104958"/>
            <a:ext cx="21602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Tipo del mensaje para enviar un </a:t>
            </a:r>
            <a:r>
              <a:rPr lang="es-ES" sz="1400" dirty="0" err="1" smtClean="0">
                <a:solidFill>
                  <a:schemeClr val="tx1"/>
                </a:solidFill>
              </a:rPr>
              <a:t>goal</a:t>
            </a:r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952527" y="3222805"/>
            <a:ext cx="21602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Tipo del mensaje para recibir </a:t>
            </a:r>
            <a:r>
              <a:rPr lang="es-ES" sz="1400" dirty="0" err="1" smtClean="0">
                <a:solidFill>
                  <a:schemeClr val="tx1"/>
                </a:solidFill>
              </a:rPr>
              <a:t>feedback</a:t>
            </a:r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42912" y="2167726"/>
            <a:ext cx="5757280" cy="30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2912" y="3285573"/>
            <a:ext cx="6045312" cy="30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552" y="2780928"/>
            <a:ext cx="6984776" cy="125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Aquí podría venir otro tipo de mensaje pero se ha decidido dejarlo vacío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21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r>
              <a:rPr lang="en-US" dirty="0" smtClean="0"/>
              <a:t>: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mensajes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Desde</a:t>
            </a:r>
            <a:r>
              <a:rPr lang="en-US" smtClean="0"/>
              <a:t> el </a:t>
            </a:r>
            <a:r>
              <a:rPr lang="en-US" err="1" smtClean="0"/>
              <a:t>fichero</a:t>
            </a:r>
            <a:r>
              <a:rPr lang="en-US" smtClean="0"/>
              <a:t> </a:t>
            </a:r>
            <a:r>
              <a:rPr lang="en-US" err="1" smtClean="0"/>
              <a:t>MoveBase.action</a:t>
            </a:r>
            <a:r>
              <a:rPr lang="en-US" smtClean="0"/>
              <a:t> se </a:t>
            </a:r>
            <a:r>
              <a:rPr lang="en-US" err="1" smtClean="0"/>
              <a:t>generan</a:t>
            </a:r>
            <a:r>
              <a:rPr lang="en-US" smtClean="0"/>
              <a:t>:</a:t>
            </a:r>
          </a:p>
          <a:p>
            <a:pPr lvl="1"/>
            <a:r>
              <a:rPr lang="en-US" smtClean="0">
                <a:hlinkClick r:id="rId2"/>
              </a:rPr>
              <a:t>MoveBaseAction.msg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MovebaseActionGoal.msg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MoveBaseActionResult.msg</a:t>
            </a:r>
            <a:endParaRPr lang="en-US" smtClean="0"/>
          </a:p>
          <a:p>
            <a:pPr lvl="1"/>
            <a:r>
              <a:rPr lang="en-US" smtClean="0">
                <a:hlinkClick r:id="rId5"/>
              </a:rPr>
              <a:t>MoveBaseActionFeedback.msg</a:t>
            </a:r>
            <a:endParaRPr lang="en-US" smtClean="0"/>
          </a:p>
          <a:p>
            <a:pPr lvl="1"/>
            <a:r>
              <a:rPr lang="en-US" smtClean="0">
                <a:hlinkClick r:id="rId6"/>
              </a:rPr>
              <a:t>MoveBaseGoal.msg</a:t>
            </a:r>
            <a:endParaRPr lang="en-US" smtClean="0"/>
          </a:p>
          <a:p>
            <a:pPr lvl="1"/>
            <a:r>
              <a:rPr lang="en-US" smtClean="0"/>
              <a:t>MoveBaseResult.msg (</a:t>
            </a:r>
            <a:r>
              <a:rPr lang="en-US" err="1" smtClean="0"/>
              <a:t>vacío</a:t>
            </a:r>
            <a:r>
              <a:rPr lang="en-US" smtClean="0"/>
              <a:t>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MoveBase</a:t>
            </a:r>
            <a:r>
              <a:rPr lang="en-US" smtClean="0"/>
              <a:t>)</a:t>
            </a:r>
          </a:p>
          <a:p>
            <a:pPr lvl="1"/>
            <a:r>
              <a:rPr lang="en-US" smtClean="0">
                <a:hlinkClick r:id="rId7"/>
              </a:rPr>
              <a:t>MoveBaseFeedback.msg</a:t>
            </a:r>
            <a:endParaRPr lang="en-US" smtClean="0"/>
          </a:p>
          <a:p>
            <a:r>
              <a:rPr lang="en-US" err="1" smtClean="0"/>
              <a:t>Estos</a:t>
            </a:r>
            <a:r>
              <a:rPr lang="en-US" smtClean="0"/>
              <a:t> </a:t>
            </a:r>
            <a:r>
              <a:rPr lang="en-US" err="1" smtClean="0"/>
              <a:t>mensajes</a:t>
            </a:r>
            <a:r>
              <a:rPr lang="en-US" smtClean="0"/>
              <a:t> son </a:t>
            </a:r>
            <a:r>
              <a:rPr lang="en-US" err="1" smtClean="0"/>
              <a:t>usados</a:t>
            </a:r>
            <a:r>
              <a:rPr lang="en-US" smtClean="0"/>
              <a:t> </a:t>
            </a:r>
            <a:r>
              <a:rPr lang="en-US" err="1" smtClean="0"/>
              <a:t>internament</a:t>
            </a:r>
            <a:r>
              <a:rPr lang="en-US" smtClean="0"/>
              <a:t> </a:t>
            </a:r>
            <a:r>
              <a:rPr lang="en-US" err="1" smtClean="0"/>
              <a:t>por</a:t>
            </a:r>
            <a:r>
              <a:rPr lang="en-US" smtClean="0"/>
              <a:t> </a:t>
            </a:r>
            <a:r>
              <a:rPr lang="en-US" b="1" err="1" smtClean="0"/>
              <a:t>actionlib</a:t>
            </a:r>
            <a:r>
              <a:rPr lang="en-US" b="1" smtClean="0"/>
              <a:t>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que</a:t>
            </a:r>
            <a:r>
              <a:rPr lang="en-US" smtClean="0"/>
              <a:t> </a:t>
            </a:r>
            <a:r>
              <a:rPr lang="en-US" i="1" err="1" smtClean="0"/>
              <a:t>ActionClient</a:t>
            </a:r>
            <a:r>
              <a:rPr lang="en-US" i="1" smtClean="0"/>
              <a:t> </a:t>
            </a:r>
            <a:r>
              <a:rPr lang="en-US" smtClean="0"/>
              <a:t>y </a:t>
            </a:r>
            <a:r>
              <a:rPr lang="en-US" i="1" err="1" smtClean="0"/>
              <a:t>ActionServer</a:t>
            </a:r>
            <a:r>
              <a:rPr lang="en-US" smtClean="0"/>
              <a:t> se </a:t>
            </a:r>
            <a:r>
              <a:rPr lang="en-US" err="1" smtClean="0"/>
              <a:t>comuniquen</a:t>
            </a:r>
            <a:r>
              <a:rPr lang="en-US" smtClean="0"/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39325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Implementación de un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Implementación de un cliente simple que soporta sólo un </a:t>
            </a:r>
            <a:r>
              <a:rPr lang="es-ES" i="1" err="1" smtClean="0"/>
              <a:t>goal</a:t>
            </a:r>
            <a:r>
              <a:rPr lang="es-ES" smtClean="0"/>
              <a:t> a la vez.</a:t>
            </a:r>
          </a:p>
          <a:p>
            <a:pPr lvl="1"/>
            <a:r>
              <a:rPr lang="es-ES" smtClean="0">
                <a:hlinkClick r:id="rId2"/>
              </a:rPr>
              <a:t>Tutorial de ROS para crear un </a:t>
            </a:r>
            <a:r>
              <a:rPr lang="es-ES" i="1" err="1" smtClean="0">
                <a:hlinkClick r:id="rId2"/>
              </a:rPr>
              <a:t>action</a:t>
            </a:r>
            <a:r>
              <a:rPr lang="es-ES" i="1" smtClean="0">
                <a:hlinkClick r:id="rId2"/>
              </a:rPr>
              <a:t> </a:t>
            </a:r>
            <a:r>
              <a:rPr lang="es-ES" i="1" err="1" smtClean="0">
                <a:hlinkClick r:id="rId2"/>
              </a:rPr>
              <a:t>client</a:t>
            </a:r>
            <a:r>
              <a:rPr lang="es-ES" smtClean="0">
                <a:hlinkClick r:id="rId2"/>
              </a:rPr>
              <a:t> simple</a:t>
            </a:r>
            <a:r>
              <a:rPr lang="es-ES" smtClean="0"/>
              <a:t>.</a:t>
            </a:r>
          </a:p>
          <a:p>
            <a:pPr lvl="1"/>
            <a:r>
              <a:rPr lang="es-ES" smtClean="0">
                <a:hlinkClick r:id="rId3"/>
              </a:rPr>
              <a:t>Tutorial de </a:t>
            </a:r>
            <a:r>
              <a:rPr lang="es-ES" err="1" smtClean="0">
                <a:hlinkClick r:id="rId3"/>
              </a:rPr>
              <a:t>RiverLab</a:t>
            </a:r>
            <a:r>
              <a:rPr lang="es-ES" smtClean="0">
                <a:hlinkClick r:id="rId3"/>
              </a:rPr>
              <a:t>, más detallado, para crear un </a:t>
            </a:r>
            <a:r>
              <a:rPr lang="es-ES" i="1" err="1" smtClean="0">
                <a:hlinkClick r:id="rId3"/>
              </a:rPr>
              <a:t>action</a:t>
            </a:r>
            <a:r>
              <a:rPr lang="es-ES" i="1" smtClean="0">
                <a:hlinkClick r:id="rId3"/>
              </a:rPr>
              <a:t> </a:t>
            </a:r>
            <a:r>
              <a:rPr lang="es-ES" i="1" err="1" smtClean="0">
                <a:hlinkClick r:id="rId3"/>
              </a:rPr>
              <a:t>client</a:t>
            </a:r>
            <a:r>
              <a:rPr lang="es-ES" i="1" smtClean="0">
                <a:hlinkClick r:id="rId3"/>
              </a:rPr>
              <a:t>.</a:t>
            </a:r>
            <a:endParaRPr lang="es-ES" i="1" smtClean="0"/>
          </a:p>
          <a:p>
            <a:r>
              <a:rPr lang="es-ES" smtClean="0"/>
              <a:t>La implementación de un </a:t>
            </a:r>
            <a:r>
              <a:rPr lang="es-ES" i="1" err="1" smtClean="0"/>
              <a:t>action</a:t>
            </a:r>
            <a:r>
              <a:rPr lang="es-ES" i="1" smtClean="0"/>
              <a:t> </a:t>
            </a:r>
            <a:r>
              <a:rPr lang="es-ES" i="1" err="1" smtClean="0"/>
              <a:t>client</a:t>
            </a:r>
            <a:r>
              <a:rPr lang="es-ES" i="1" smtClean="0"/>
              <a:t> </a:t>
            </a:r>
            <a:r>
              <a:rPr lang="es-ES" smtClean="0"/>
              <a:t>depende de los tipos de </a:t>
            </a:r>
            <a:r>
              <a:rPr lang="es-ES" i="1" err="1" smtClean="0"/>
              <a:t>action</a:t>
            </a:r>
            <a:r>
              <a:rPr lang="es-ES" i="1" smtClean="0"/>
              <a:t> </a:t>
            </a:r>
            <a:r>
              <a:rPr lang="es-ES" i="1" err="1" smtClean="0"/>
              <a:t>messages</a:t>
            </a:r>
            <a:r>
              <a:rPr lang="es-ES" smtClean="0"/>
              <a:t> usados.</a:t>
            </a:r>
          </a:p>
          <a:p>
            <a:r>
              <a:rPr lang="es-ES" smtClean="0"/>
              <a:t>Nosotros implementaremos un </a:t>
            </a:r>
            <a:r>
              <a:rPr lang="es-ES" i="1" err="1" smtClean="0"/>
              <a:t>action</a:t>
            </a:r>
            <a:r>
              <a:rPr lang="es-ES" i="1" smtClean="0"/>
              <a:t> </a:t>
            </a:r>
            <a:r>
              <a:rPr lang="es-ES" i="1" err="1" smtClean="0"/>
              <a:t>client</a:t>
            </a:r>
            <a:r>
              <a:rPr lang="es-ES" smtClean="0"/>
              <a:t>  basado en los mensajes </a:t>
            </a:r>
            <a:r>
              <a:rPr lang="es-ES" b="1" i="1" err="1" smtClean="0"/>
              <a:t>move_base_msgs</a:t>
            </a:r>
            <a:r>
              <a:rPr lang="es-ES" b="1" i="1" smtClean="0"/>
              <a:t>/*</a:t>
            </a:r>
            <a:r>
              <a:rPr lang="es-ES" b="1" smtClean="0"/>
              <a:t> </a:t>
            </a:r>
            <a:r>
              <a:rPr lang="es-ES" smtClean="0"/>
              <a:t>que hemos visto antes.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953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siguiente código es un ejemplo de un nodo que implemente un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dirty="0" smtClean="0"/>
              <a:t> para enviar un </a:t>
            </a:r>
            <a:r>
              <a:rPr lang="es-ES" i="1" dirty="0" err="1" smtClean="0"/>
              <a:t>goal</a:t>
            </a:r>
            <a:r>
              <a:rPr lang="es-ES" dirty="0" smtClean="0"/>
              <a:t> para que se mueva un robot.</a:t>
            </a:r>
          </a:p>
          <a:p>
            <a:r>
              <a:rPr lang="es-ES" dirty="0" smtClean="0"/>
              <a:t>En este caso el </a:t>
            </a:r>
            <a:r>
              <a:rPr lang="es-ES" i="1" dirty="0" err="1" smtClean="0"/>
              <a:t>goal</a:t>
            </a:r>
            <a:r>
              <a:rPr lang="es-ES" dirty="0" smtClean="0"/>
              <a:t> incluye un mensaje de tipo </a:t>
            </a:r>
            <a:r>
              <a:rPr lang="es-ES" i="1" dirty="0" smtClean="0"/>
              <a:t> </a:t>
            </a:r>
            <a:r>
              <a:rPr lang="es-ES" i="1" dirty="0" err="1" smtClean="0">
                <a:hlinkClick r:id="rId2"/>
              </a:rPr>
              <a:t>PoseStamped</a:t>
            </a:r>
            <a:r>
              <a:rPr lang="es-ES" dirty="0" smtClean="0"/>
              <a:t> que contiene información sobre dónde debería moverse el robot en el mundo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Documentación en </a:t>
            </a:r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docs.ros.org/api/geometry_msgs/html/msg/PoseStamped.html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99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Compilar</a:t>
            </a:r>
          </a:p>
          <a:p>
            <a:pPr lvl="1"/>
            <a:r>
              <a:rPr lang="es-ES" dirty="0" smtClean="0"/>
              <a:t>Descargar el fichero </a:t>
            </a:r>
            <a:r>
              <a:rPr lang="es-ES" dirty="0" smtClean="0"/>
              <a:t>mi_send_goals.zip desde PRADO</a:t>
            </a:r>
            <a:endParaRPr lang="es-ES" dirty="0" smtClean="0"/>
          </a:p>
          <a:p>
            <a:pPr lvl="1"/>
            <a:r>
              <a:rPr lang="es-ES" dirty="0" smtClean="0"/>
              <a:t>Descomprimirlo en </a:t>
            </a:r>
            <a:r>
              <a:rPr lang="es-ES" dirty="0" smtClean="0"/>
              <a:t>&lt;</a:t>
            </a:r>
            <a:r>
              <a:rPr lang="es-ES" dirty="0" err="1" smtClean="0"/>
              <a:t>workspace</a:t>
            </a:r>
            <a:r>
              <a:rPr lang="es-ES" dirty="0" smtClean="0"/>
              <a:t>&gt;</a:t>
            </a:r>
            <a:r>
              <a:rPr lang="es-ES" dirty="0" smtClean="0"/>
              <a:t>/</a:t>
            </a:r>
            <a:r>
              <a:rPr lang="es-ES" dirty="0" err="1" smtClean="0"/>
              <a:t>src</a:t>
            </a:r>
            <a:endParaRPr lang="es-ES" dirty="0" smtClean="0"/>
          </a:p>
          <a:p>
            <a:pPr lvl="1"/>
            <a:r>
              <a:rPr lang="es-ES" dirty="0" smtClean="0"/>
              <a:t>Hacer </a:t>
            </a:r>
            <a:r>
              <a:rPr lang="es-ES" dirty="0" err="1" smtClean="0"/>
              <a:t>catkin_make</a:t>
            </a:r>
            <a:r>
              <a:rPr lang="es-ES" dirty="0" smtClean="0"/>
              <a:t> en </a:t>
            </a:r>
            <a:r>
              <a:rPr lang="es-ES" dirty="0" smtClean="0"/>
              <a:t>&lt;</a:t>
            </a:r>
            <a:r>
              <a:rPr lang="es-ES" dirty="0" err="1" smtClean="0"/>
              <a:t>workspace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Hacer </a:t>
            </a:r>
            <a:r>
              <a:rPr lang="es-ES" dirty="0" err="1" smtClean="0"/>
              <a:t>source</a:t>
            </a:r>
            <a:r>
              <a:rPr lang="es-ES" dirty="0"/>
              <a:t> </a:t>
            </a:r>
            <a:r>
              <a:rPr lang="es-ES" dirty="0" smtClean="0"/>
              <a:t>devel/setup.sh</a:t>
            </a:r>
          </a:p>
          <a:p>
            <a:pPr lvl="1"/>
            <a:r>
              <a:rPr lang="es-ES" dirty="0" smtClean="0"/>
              <a:t>Comprobar que se reconoce el paquete con </a:t>
            </a:r>
            <a:br>
              <a:rPr lang="es-ES" dirty="0" smtClean="0"/>
            </a:br>
            <a:r>
              <a:rPr lang="es-ES" dirty="0" err="1" smtClean="0"/>
              <a:t>rospack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mi_send_goals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237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Ejecutar</a:t>
            </a:r>
          </a:p>
          <a:p>
            <a:pPr lvl="1"/>
            <a:r>
              <a:rPr lang="es-ES" dirty="0" err="1" smtClean="0"/>
              <a:t>roslaunch</a:t>
            </a:r>
            <a:r>
              <a:rPr lang="es-ES" dirty="0" smtClean="0"/>
              <a:t> </a:t>
            </a:r>
            <a:r>
              <a:rPr lang="es-ES" dirty="0" err="1" smtClean="0"/>
              <a:t>mi_send_goals</a:t>
            </a:r>
            <a:r>
              <a:rPr lang="es-ES" dirty="0" smtClean="0"/>
              <a:t> </a:t>
            </a:r>
            <a:r>
              <a:rPr lang="es-ES" dirty="0" err="1" smtClean="0"/>
              <a:t>mi_send_goals.launch</a:t>
            </a:r>
            <a:endParaRPr lang="en-US" dirty="0" smtClean="0"/>
          </a:p>
          <a:p>
            <a:r>
              <a:rPr lang="en-US" dirty="0" err="1" smtClean="0"/>
              <a:t>Observar</a:t>
            </a:r>
            <a:r>
              <a:rPr lang="en-US" dirty="0" smtClean="0"/>
              <a:t> </a:t>
            </a:r>
            <a:r>
              <a:rPr lang="en-US" dirty="0" err="1" smtClean="0"/>
              <a:t>comportamiento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/>
              <a:t>stage.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desplazarse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r>
              <a:rPr lang="en-US" dirty="0" smtClean="0"/>
              <a:t> hasta la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proporcionada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fichero</a:t>
            </a:r>
            <a:r>
              <a:rPr lang="en-US" dirty="0" smtClean="0"/>
              <a:t> </a:t>
            </a:r>
            <a:r>
              <a:rPr lang="en-US" dirty="0" err="1" smtClean="0"/>
              <a:t>mi_send_goals.launch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35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</a:t>
            </a:r>
            <a:r>
              <a:rPr lang="es-ES" dirty="0" smtClean="0"/>
              <a:t>ejemplo (</a:t>
            </a:r>
            <a:r>
              <a:rPr lang="es-ES" dirty="0" err="1" smtClean="0"/>
              <a:t>mi_send_goals.launch</a:t>
            </a:r>
            <a:r>
              <a:rPr lang="es-ES" dirty="0"/>
              <a:t>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68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3808735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"18.75"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"29.64"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"180"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&lt;master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auto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start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use_sim_time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"true"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para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navegacion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s-ES" sz="105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find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/move_base.xml"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un mapa --&gt;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map_server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05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s-ES" sz="1050" dirty="0" err="1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find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maps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/willow-full-0.05.pgm 0.05"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stage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 el mundo correspondiente al mapa --&gt;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stage_ros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stageros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05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</a:t>
            </a:r>
            <a:r>
              <a:rPr lang="es-ES" sz="1050" dirty="0" err="1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find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stage_config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worlds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/willow-pr2-5cm.world"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base_watchdog_timeout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Calibri"/>
              <a:cs typeface="David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67943" y="1124744"/>
            <a:ext cx="442826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Representamos como parámetros del </a:t>
            </a:r>
            <a:r>
              <a:rPr lang="es-ES" dirty="0" err="1" smtClean="0"/>
              <a:t>launch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la posición y orientación objetivo (en grados).</a:t>
            </a:r>
          </a:p>
          <a:p>
            <a:r>
              <a:rPr lang="es-ES" dirty="0" smtClean="0"/>
              <a:t>Luego son capturados por el nodo.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56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</a:t>
            </a:r>
            <a:r>
              <a:rPr lang="es-ES" dirty="0" smtClean="0"/>
              <a:t>ejemplo (</a:t>
            </a:r>
            <a:r>
              <a:rPr lang="es-ES" dirty="0" err="1" smtClean="0"/>
              <a:t>mi_send_goals.launch</a:t>
            </a:r>
            <a:r>
              <a:rPr lang="es-ES" dirty="0"/>
              <a:t>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CAAF-3F3A-4E2C-B4A4-9B90A3813513}" type="slidenum">
              <a:rPr lang="es-ES" smtClean="0"/>
              <a:pPr/>
              <a:t>69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3412857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LOCALIZACION: Lanzamos el nodo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"13.56"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"28.61"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file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find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move_base_config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/amcl_node.xml"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Lanzamos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rviz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args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"-d $(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find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mi_mapeo_stage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)/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single_robot.rviz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send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goals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--&gt;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node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mi_send_goals_node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mi_send_goals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mi_send_goals_node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output</a:t>
            </a:r>
            <a:r>
              <a:rPr lang="es-ES" sz="105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screen</a:t>
            </a:r>
            <a:r>
              <a:rPr lang="es-ES" sz="105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s-ES" sz="105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05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600" dirty="0">
              <a:ea typeface="Calibri"/>
              <a:cs typeface="Times New Roman"/>
            </a:endParaRPr>
          </a:p>
          <a:p>
            <a:pPr marL="0" indent="0" algn="l">
              <a:spcBef>
                <a:spcPts val="0"/>
              </a:spcBef>
              <a:buNone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Calibri"/>
              <a:cs typeface="David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084167" y="1124744"/>
            <a:ext cx="2880321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Indicamos a </a:t>
            </a:r>
            <a:r>
              <a:rPr lang="es-ES" sz="1200" dirty="0" err="1" smtClean="0"/>
              <a:t>amcl</a:t>
            </a:r>
            <a:r>
              <a:rPr lang="es-ES" sz="1200" dirty="0" smtClean="0"/>
              <a:t> cual es la posición inicial del robot.</a:t>
            </a:r>
          </a:p>
          <a:p>
            <a:r>
              <a:rPr lang="es-ES" sz="1200" b="1" dirty="0" smtClean="0"/>
              <a:t>Atención: por motivos de creación de la</a:t>
            </a:r>
            <a:br>
              <a:rPr lang="es-ES" sz="1200" b="1" dirty="0" smtClean="0"/>
            </a:br>
            <a:r>
              <a:rPr lang="es-ES" sz="1200" b="1" dirty="0" smtClean="0"/>
              <a:t>imagen del mapa en </a:t>
            </a:r>
            <a:r>
              <a:rPr lang="es-ES" sz="1200" b="1" dirty="0" err="1" smtClean="0"/>
              <a:t>Stage</a:t>
            </a:r>
            <a:r>
              <a:rPr lang="es-ES" sz="1200" b="1" dirty="0" smtClean="0"/>
              <a:t> es necesario realizar esta transformación (manualmente).</a:t>
            </a:r>
          </a:p>
          <a:p>
            <a:endParaRPr lang="es-ES" sz="1200" b="1" dirty="0"/>
          </a:p>
          <a:p>
            <a:r>
              <a:rPr lang="es-ES" sz="1200" b="1" dirty="0" err="1" smtClean="0"/>
              <a:t>rviz.x</a:t>
            </a:r>
            <a:r>
              <a:rPr lang="es-ES" sz="1200" b="1" dirty="0" smtClean="0"/>
              <a:t> = </a:t>
            </a:r>
            <a:r>
              <a:rPr lang="es-ES" sz="1200" b="1" dirty="0" err="1" smtClean="0"/>
              <a:t>stage.y</a:t>
            </a:r>
            <a:endParaRPr lang="es-ES" sz="1200" b="1" dirty="0" smtClean="0"/>
          </a:p>
          <a:p>
            <a:r>
              <a:rPr lang="es-ES" sz="1200" b="1" dirty="0" err="1" smtClean="0"/>
              <a:t>rviz.y</a:t>
            </a:r>
            <a:r>
              <a:rPr lang="es-ES" sz="1200" b="1" dirty="0" smtClean="0"/>
              <a:t> = -</a:t>
            </a:r>
            <a:r>
              <a:rPr lang="es-ES" sz="1200" b="1" dirty="0" err="1" smtClean="0"/>
              <a:t>stage.x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20123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dirty="0" err="1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Descargar </a:t>
            </a:r>
            <a:r>
              <a:rPr lang="es-ES" dirty="0" err="1" smtClean="0"/>
              <a:t>mi_mapeo_stage</a:t>
            </a:r>
            <a:r>
              <a:rPr lang="es-ES" dirty="0" smtClean="0"/>
              <a:t> desde PRADO.</a:t>
            </a:r>
          </a:p>
          <a:p>
            <a:r>
              <a:rPr lang="es-ES" dirty="0" smtClean="0"/>
              <a:t>Si lo has descargado antes: Actualizarlo</a:t>
            </a:r>
          </a:p>
          <a:p>
            <a:pPr lvl="1"/>
            <a:r>
              <a:rPr lang="en-US" dirty="0" err="1" smtClean="0"/>
              <a:t>Copiar</a:t>
            </a:r>
            <a:r>
              <a:rPr lang="en-US" dirty="0" smtClean="0"/>
              <a:t>/</a:t>
            </a:r>
            <a:r>
              <a:rPr lang="en-US" dirty="0" err="1" smtClean="0"/>
              <a:t>reemplazar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directorios</a:t>
            </a:r>
            <a:r>
              <a:rPr lang="en-US" dirty="0" smtClean="0"/>
              <a:t> launch y </a:t>
            </a:r>
            <a:r>
              <a:rPr lang="en-US" dirty="0" err="1" smtClean="0"/>
              <a:t>move_base_config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de </a:t>
            </a:r>
            <a:r>
              <a:rPr lang="en-US" dirty="0" err="1" smtClean="0"/>
              <a:t>vuestro</a:t>
            </a:r>
            <a:r>
              <a:rPr lang="en-US" dirty="0" smtClean="0"/>
              <a:t> actual </a:t>
            </a:r>
            <a:r>
              <a:rPr lang="en-US" dirty="0" err="1" smtClean="0"/>
              <a:t>paquete</a:t>
            </a:r>
            <a:r>
              <a:rPr lang="en-US" dirty="0" smtClean="0"/>
              <a:t> </a:t>
            </a:r>
            <a:r>
              <a:rPr lang="en-US" dirty="0" err="1" smtClean="0"/>
              <a:t>mi_mapeo_stage</a:t>
            </a:r>
            <a:r>
              <a:rPr lang="en-US" dirty="0" smtClean="0"/>
              <a:t>. 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habéis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smtClean="0"/>
              <a:t>Sino</a:t>
            </a:r>
          </a:p>
          <a:p>
            <a:pPr lvl="1"/>
            <a:r>
              <a:rPr lang="en-US" dirty="0" err="1" smtClean="0"/>
              <a:t>Descomprimir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directorio</a:t>
            </a:r>
            <a:r>
              <a:rPr lang="en-US" dirty="0" smtClean="0"/>
              <a:t> &lt;workspace&gt;/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pPr lvl="1"/>
            <a:r>
              <a:rPr lang="en-US" dirty="0" err="1" smtClean="0"/>
              <a:t>Hacer</a:t>
            </a:r>
            <a:r>
              <a:rPr lang="en-US" dirty="0" smtClean="0"/>
              <a:t> source devel/setup.sh</a:t>
            </a:r>
          </a:p>
          <a:p>
            <a:pPr lvl="1" algn="l"/>
            <a:r>
              <a:rPr lang="en-US" dirty="0" err="1" smtClean="0"/>
              <a:t>Comprobar</a:t>
            </a:r>
            <a:r>
              <a:rPr lang="en-US" dirty="0" smtClean="0"/>
              <a:t> que el </a:t>
            </a:r>
            <a:r>
              <a:rPr lang="en-US" dirty="0" err="1" smtClean="0"/>
              <a:t>paquete</a:t>
            </a:r>
            <a:r>
              <a:rPr lang="en-US" dirty="0" smtClean="0"/>
              <a:t> se </a:t>
            </a:r>
            <a:r>
              <a:rPr lang="en-US" dirty="0" err="1" smtClean="0"/>
              <a:t>reconoce</a:t>
            </a:r>
            <a:r>
              <a:rPr lang="en-US" dirty="0" smtClean="0"/>
              <a:t> con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rospack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mi_mapeo_stage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2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51520" y="1076543"/>
            <a:ext cx="5112568" cy="720080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067944" y="3140968"/>
            <a:ext cx="5112568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/>
              <a:t>Necesitamos:</a:t>
            </a:r>
          </a:p>
          <a:p>
            <a:r>
              <a:rPr lang="es-ES" sz="1600" dirty="0" smtClean="0"/>
              <a:t>La librería de </a:t>
            </a:r>
            <a:r>
              <a:rPr lang="es-ES" sz="1600" dirty="0" err="1" smtClean="0"/>
              <a:t>roscpp</a:t>
            </a:r>
            <a:endParaRPr lang="es-ES" sz="1600" dirty="0" smtClean="0"/>
          </a:p>
          <a:p>
            <a:r>
              <a:rPr lang="es-ES" sz="1600" dirty="0" smtClean="0"/>
              <a:t>Usar algún tipo de mensaje de </a:t>
            </a:r>
            <a:r>
              <a:rPr lang="es-ES" sz="1600" dirty="0" err="1" smtClean="0"/>
              <a:t>MoveBaseAction</a:t>
            </a:r>
            <a:endParaRPr lang="es-ES" sz="1600" dirty="0" smtClean="0"/>
          </a:p>
          <a:p>
            <a:r>
              <a:rPr lang="es-ES" sz="1600" dirty="0" smtClean="0"/>
              <a:t>Usar la librería </a:t>
            </a:r>
            <a:r>
              <a:rPr lang="es-ES" sz="1600" dirty="0" err="1" smtClean="0"/>
              <a:t>actionlib</a:t>
            </a:r>
            <a:r>
              <a:rPr lang="es-ES" sz="1600" dirty="0" smtClean="0"/>
              <a:t> (para el lado del </a:t>
            </a:r>
            <a:r>
              <a:rPr lang="es-ES" sz="1600" dirty="0" smtClean="0"/>
              <a:t>cliente)</a:t>
            </a:r>
          </a:p>
          <a:p>
            <a:r>
              <a:rPr lang="es-ES" sz="1600" dirty="0" smtClean="0"/>
              <a:t>Usar la librería de transformaciones entre marcos de referencia (solo saber que existe, no es necesario más)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219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1520" y="1844824"/>
            <a:ext cx="8568952" cy="360040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419872" y="3068960"/>
            <a:ext cx="547669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Definimos </a:t>
            </a:r>
            <a:r>
              <a:rPr lang="es-ES" dirty="0" smtClean="0"/>
              <a:t>el tipo </a:t>
            </a:r>
            <a:r>
              <a:rPr lang="es-ES" b="1" i="1" dirty="0" err="1" smtClean="0"/>
              <a:t>MoveBaseClient</a:t>
            </a:r>
            <a:r>
              <a:rPr lang="es-ES" b="1" i="1" dirty="0" smtClean="0"/>
              <a:t>.</a:t>
            </a:r>
            <a:r>
              <a:rPr lang="es-ES" dirty="0" smtClean="0"/>
              <a:t> Luego lo usaremos</a:t>
            </a:r>
          </a:p>
          <a:p>
            <a:r>
              <a:rPr lang="es-ES" dirty="0" smtClean="0"/>
              <a:t>para crear un objeto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.</a:t>
            </a:r>
          </a:p>
          <a:p>
            <a:r>
              <a:rPr lang="es-ES" dirty="0" smtClean="0"/>
              <a:t>Observar que aquí está la clave en la dependencia de los</a:t>
            </a:r>
          </a:p>
          <a:p>
            <a:r>
              <a:rPr lang="es-ES" dirty="0" smtClean="0"/>
              <a:t>mensajes usado.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6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1407" y="2564904"/>
            <a:ext cx="6984776" cy="432048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151727" y="3861048"/>
            <a:ext cx="603921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Iniciamos el nodo. El nombre del nodo tiene que ser único,</a:t>
            </a:r>
          </a:p>
          <a:p>
            <a:r>
              <a:rPr lang="es-ES" dirty="0" smtClean="0"/>
              <a:t>pero no afecta al </a:t>
            </a:r>
            <a:r>
              <a:rPr lang="es-ES" i="1" dirty="0" smtClean="0"/>
              <a:t>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dirty="0" smtClean="0"/>
              <a:t> que es una hebra dependiente, </a:t>
            </a:r>
          </a:p>
          <a:p>
            <a:r>
              <a:rPr lang="es-ES" dirty="0" smtClean="0"/>
              <a:t>pero </a:t>
            </a:r>
            <a:r>
              <a:rPr lang="es-ES" dirty="0" smtClean="0"/>
              <a:t>con </a:t>
            </a:r>
            <a:r>
              <a:rPr lang="es-ES" dirty="0" smtClean="0"/>
              <a:t>su propio nombre , de este nodo.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6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2673" y="3501008"/>
            <a:ext cx="6984776" cy="648072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211960" y="2420888"/>
            <a:ext cx="316835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Capturamos los parámetros que se nos han enviado desde el </a:t>
            </a:r>
            <a:r>
              <a:rPr lang="es-ES" dirty="0" err="1" smtClean="0"/>
              <a:t>launch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2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4293096"/>
            <a:ext cx="6984776" cy="576064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27313" y="5646913"/>
            <a:ext cx="601786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 smtClean="0"/>
              <a:t>Creamos el </a:t>
            </a:r>
            <a:r>
              <a:rPr lang="es-ES" b="1" i="1" dirty="0" err="1" smtClean="0"/>
              <a:t>action</a:t>
            </a:r>
            <a:r>
              <a:rPr lang="es-ES" b="1" i="1" dirty="0" smtClean="0"/>
              <a:t> </a:t>
            </a:r>
            <a:r>
              <a:rPr lang="es-ES" b="1" i="1" dirty="0" err="1" smtClean="0"/>
              <a:t>client</a:t>
            </a:r>
            <a:r>
              <a:rPr lang="es-ES" b="1" dirty="0" smtClean="0"/>
              <a:t> asociado a este nodo.</a:t>
            </a:r>
          </a:p>
          <a:p>
            <a:r>
              <a:rPr lang="es-ES" dirty="0" smtClean="0"/>
              <a:t>La cadena que pasamos tenemos que verla como un </a:t>
            </a:r>
            <a:r>
              <a:rPr lang="es-ES" i="1" dirty="0" err="1" smtClean="0"/>
              <a:t>topic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cliente enviará mensajes a un servidor que esté escuchando</a:t>
            </a:r>
            <a:br>
              <a:rPr lang="es-ES" dirty="0" smtClean="0"/>
            </a:br>
            <a:r>
              <a:rPr lang="es-ES" dirty="0" smtClean="0"/>
              <a:t>mensajes de ese </a:t>
            </a:r>
            <a:r>
              <a:rPr lang="es-ES" dirty="0" err="1" smtClean="0"/>
              <a:t>topic</a:t>
            </a:r>
            <a:r>
              <a:rPr lang="es-ES" dirty="0" smtClean="0"/>
              <a:t>, en nuestro caso es “</a:t>
            </a:r>
            <a:r>
              <a:rPr lang="es-ES" dirty="0" err="1" smtClean="0"/>
              <a:t>move_base</a:t>
            </a:r>
            <a:r>
              <a:rPr lang="es-ES" dirty="0" smtClean="0"/>
              <a:t>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80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643998" cy="5153719"/>
          </a:xfrm>
          <a:prstGeom prst="rect">
            <a:avLst/>
          </a:prstGeom>
          <a:solidFill>
            <a:sysClr val="window" lastClr="FFFFFF"/>
          </a:solidFill>
          <a:ln w="25400" algn="ctr">
            <a:solidFill>
              <a:srgbClr val="1F497D">
                <a:lumMod val="50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&lt;ros/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ros.h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MoveBaseAction.h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simple_action_client.h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include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 &lt;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10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10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transform_datatypes.h</a:t>
            </a:r>
            <a:r>
              <a:rPr lang="es-ES" sz="11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typedef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SimpleActionClient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MoveBaseAction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**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argv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send_goals_node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Get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goal's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x, y and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file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NodeHandle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goal_x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goal_y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nh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getParam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goal_theta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create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client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MoveBaseClient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true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60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seconds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server to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become</a:t>
            </a:r>
            <a:r>
              <a:rPr lang="es-ES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Waiting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1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waitForServer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Duration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60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Connected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1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move</a:t>
            </a:r>
            <a:r>
              <a:rPr lang="es-ES" sz="11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server"</a:t>
            </a:r>
            <a:r>
              <a:rPr lang="es-ES" sz="11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4797152"/>
            <a:ext cx="6984776" cy="1368152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5655" y="4427820"/>
            <a:ext cx="56982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err="1" smtClean="0"/>
              <a:t>Timeout</a:t>
            </a:r>
            <a:r>
              <a:rPr lang="es-ES" smtClean="0"/>
              <a:t> para comprobar si el </a:t>
            </a:r>
            <a:r>
              <a:rPr lang="es-ES" i="1" err="1" smtClean="0"/>
              <a:t>action</a:t>
            </a:r>
            <a:r>
              <a:rPr lang="es-ES" i="1" smtClean="0"/>
              <a:t> server</a:t>
            </a:r>
            <a:r>
              <a:rPr lang="es-ES" smtClean="0"/>
              <a:t> está levantado.</a:t>
            </a:r>
            <a:endParaRPr lang="es-ES" b="1" smtClean="0"/>
          </a:p>
        </p:txBody>
      </p:sp>
    </p:spTree>
    <p:extLst>
      <p:ext uri="{BB962C8B-B14F-4D97-AF65-F5344CB8AC3E}">
        <p14:creationId xmlns:p14="http://schemas.microsoft.com/office/powerpoint/2010/main" val="1750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79169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Send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MoveBaseGoal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frame_id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map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stamp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ros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Time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now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position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position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Convert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Euler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radians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M_PI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4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180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createQuaternionFromYaw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radians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geometry_msgs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quaternionTFToMsg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orientation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55170" y="1628211"/>
            <a:ext cx="6984776" cy="1872208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355548" y="3473361"/>
            <a:ext cx="569829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Rellenamos el contenido el mensaje</a:t>
            </a:r>
            <a:r>
              <a:rPr lang="es-ES" b="1" i="1" dirty="0" smtClean="0"/>
              <a:t> </a:t>
            </a:r>
            <a:r>
              <a:rPr lang="es-ES" b="1" i="1" dirty="0" err="1" smtClean="0"/>
              <a:t>MoveBaseGoal</a:t>
            </a:r>
            <a:r>
              <a:rPr lang="es-ES" b="1" i="1" dirty="0"/>
              <a:t> </a:t>
            </a:r>
            <a:r>
              <a:rPr lang="es-ES" b="1" i="1" dirty="0" smtClean="0"/>
              <a:t>con la posición del objetivo.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992484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79169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Send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move_base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move_base_msgs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MoveBaseGoal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frame_id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map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header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stamp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ros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Time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now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position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position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Convert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Euler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angle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double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radians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M_PI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s-ES" sz="14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180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createQuaternionFromYaw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radians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geometry_msgs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tf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quaternionTFToMsg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quaternion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target_pose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pose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orientation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qMsg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03412" y="3573016"/>
            <a:ext cx="6984776" cy="2448272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267744" y="1268760"/>
            <a:ext cx="5698291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Rellenamos el contenido el mensaje</a:t>
            </a:r>
            <a:r>
              <a:rPr lang="es-ES" b="1" i="1" dirty="0" smtClean="0"/>
              <a:t> </a:t>
            </a:r>
            <a:r>
              <a:rPr lang="es-ES" b="1" i="1" dirty="0" err="1" smtClean="0"/>
              <a:t>MoveBaseGoal</a:t>
            </a:r>
            <a:r>
              <a:rPr lang="es-ES" b="1" i="1" dirty="0"/>
              <a:t> </a:t>
            </a:r>
            <a:r>
              <a:rPr lang="es-ES" b="1" i="1" dirty="0" smtClean="0"/>
              <a:t>con la orientación.</a:t>
            </a:r>
            <a:br>
              <a:rPr lang="es-ES" b="1" i="1" dirty="0" smtClean="0"/>
            </a:br>
            <a:r>
              <a:rPr lang="es-ES" i="1" dirty="0" smtClean="0"/>
              <a:t>Antes transformamos el ángulo a radianes y lo transformamos a su vez en una representación basada en </a:t>
            </a:r>
            <a:r>
              <a:rPr lang="es-ES" i="1" dirty="0" err="1" smtClean="0"/>
              <a:t>quaternions</a:t>
            </a:r>
            <a:r>
              <a:rPr lang="es-ES" i="1" dirty="0" smtClean="0"/>
              <a:t> (un mecanismo para representar de forma compacta la orientación). La transformación entre marcos de referencia y la representación de rotaciones como </a:t>
            </a:r>
            <a:r>
              <a:rPr lang="es-ES" i="1" dirty="0" err="1" smtClean="0"/>
              <a:t>quaternions</a:t>
            </a:r>
            <a:r>
              <a:rPr lang="es-ES" i="1" dirty="0" smtClean="0"/>
              <a:t> queda fuera de los contenidos de la práctica)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914404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0564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Send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Sending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robot to: x = %f, y = %f, theta = %f"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sendGoal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return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waitForResult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getState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SimpleClientGoalState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SUCCEEDED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You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have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reached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!"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failed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some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reason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03412" y="1486818"/>
            <a:ext cx="6984776" cy="1366118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483767" y="2996952"/>
            <a:ext cx="569829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ENVIAMOS EL OBJETIVO!!!</a:t>
            </a:r>
          </a:p>
          <a:p>
            <a:r>
              <a:rPr lang="es-ES" dirty="0" smtClean="0"/>
              <a:t>Usando el método </a:t>
            </a:r>
            <a:r>
              <a:rPr lang="es-ES" dirty="0" err="1" smtClean="0"/>
              <a:t>sendGoal</a:t>
            </a:r>
            <a:r>
              <a:rPr lang="es-ES" dirty="0" smtClean="0"/>
              <a:t> del cliente “</a:t>
            </a:r>
            <a:r>
              <a:rPr lang="es-ES" dirty="0" err="1" smtClean="0"/>
              <a:t>ac</a:t>
            </a:r>
            <a:r>
              <a:rPr lang="es-ES" dirty="0" smtClean="0"/>
              <a:t>”.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35278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</a:t>
            </a:r>
            <a:r>
              <a:rPr lang="es-ES" i="1" dirty="0" err="1" smtClean="0"/>
              <a:t>Action</a:t>
            </a:r>
            <a:r>
              <a:rPr lang="es-ES" i="1" dirty="0" smtClean="0"/>
              <a:t> </a:t>
            </a:r>
            <a:r>
              <a:rPr lang="es-ES" i="1" dirty="0" err="1" smtClean="0"/>
              <a:t>Client</a:t>
            </a:r>
            <a:r>
              <a:rPr lang="es-ES" i="1" dirty="0" smtClean="0"/>
              <a:t>:</a:t>
            </a:r>
            <a:br>
              <a:rPr lang="es-ES" i="1" dirty="0" smtClean="0"/>
            </a:br>
            <a:r>
              <a:rPr lang="es-ES" i="1" dirty="0" smtClean="0"/>
              <a:t>sendGoals.cpp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0564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Send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command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Sending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robot to: x = %f, y = %f, theta = %f"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theta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sendGoal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Wait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action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to </a:t>
            </a:r>
            <a:r>
              <a:rPr lang="es-E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return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waitForResult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</a:t>
            </a:r>
            <a:r>
              <a:rPr lang="es-ES" sz="1400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getState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==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actionlib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SimpleClientGoalState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SUCCEEDED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You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have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reached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goal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!"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ROS_INFO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The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base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failed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some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reason</a:t>
            </a:r>
            <a:r>
              <a:rPr lang="es-ES" sz="140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s-ES" sz="140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s-E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s-ES" sz="1400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s-ES" sz="1400" dirty="0">
              <a:ea typeface="Calibri"/>
              <a:cs typeface="Times New Roman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03412" y="3182907"/>
            <a:ext cx="6984776" cy="2232248"/>
          </a:xfrm>
          <a:prstGeom prst="rect">
            <a:avLst/>
          </a:prstGeom>
          <a:solidFill>
            <a:srgbClr val="DDD9C3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663832" y="548680"/>
            <a:ext cx="5698291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Detenemos el proceso hasta que el </a:t>
            </a:r>
            <a:r>
              <a:rPr lang="es-ES" b="1" i="1" dirty="0" err="1" smtClean="0"/>
              <a:t>action</a:t>
            </a:r>
            <a:r>
              <a:rPr lang="es-ES" b="1" i="1" dirty="0" smtClean="0"/>
              <a:t> server</a:t>
            </a:r>
            <a:r>
              <a:rPr lang="es-ES" b="1" dirty="0" smtClean="0"/>
              <a:t> nos devuelve un resultado</a:t>
            </a:r>
            <a:r>
              <a:rPr lang="es-ES" b="1" dirty="0" smtClean="0"/>
              <a:t>.</a:t>
            </a:r>
            <a:r>
              <a:rPr lang="es-ES" dirty="0" smtClean="0"/>
              <a:t> Una vez recibido un resultado, podemos acceder al resultado de la acción con el método </a:t>
            </a:r>
            <a:r>
              <a:rPr lang="es-ES" dirty="0" err="1" smtClean="0"/>
              <a:t>ac.getState</a:t>
            </a:r>
            <a:r>
              <a:rPr lang="es-ES" dirty="0" smtClean="0"/>
              <a:t>(). La constante SUCCEEDED representa que el objetivo enviado con </a:t>
            </a:r>
            <a:r>
              <a:rPr lang="es-ES" dirty="0" err="1" smtClean="0"/>
              <a:t>sendGoals</a:t>
            </a:r>
            <a:r>
              <a:rPr lang="es-ES" dirty="0" smtClean="0"/>
              <a:t>() se alcanzó. Si el resultado de </a:t>
            </a:r>
            <a:r>
              <a:rPr lang="es-ES" dirty="0" err="1" smtClean="0"/>
              <a:t>getState</a:t>
            </a:r>
            <a:r>
              <a:rPr lang="es-ES" dirty="0" smtClean="0"/>
              <a:t>() es otro, se entiende que el objetivo falló.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Y actuamos en consecuencia.</a:t>
            </a:r>
          </a:p>
        </p:txBody>
      </p:sp>
    </p:spTree>
    <p:extLst>
      <p:ext uri="{BB962C8B-B14F-4D97-AF65-F5344CB8AC3E}">
        <p14:creationId xmlns:p14="http://schemas.microsoft.com/office/powerpoint/2010/main" val="293917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amcl_node.xml (1)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Este archivo esta en </a:t>
            </a:r>
            <a:r>
              <a:rPr lang="es-ES" sz="2400" dirty="0" err="1" smtClean="0"/>
              <a:t>mi_mapeo_stage</a:t>
            </a:r>
            <a:r>
              <a:rPr lang="es-ES" sz="2400" dirty="0" smtClean="0"/>
              <a:t>/</a:t>
            </a:r>
            <a:r>
              <a:rPr lang="es-ES" sz="2400" dirty="0" err="1" smtClean="0"/>
              <a:t>move_base_config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587649"/>
            <a:ext cx="8130480" cy="515371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s-E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launch</a:t>
            </a:r>
            <a:r>
              <a:rPr lang="es-E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ARGUMENTOS ADMITIDOS POR FICHERO LAUNCH --&gt;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Example </a:t>
            </a:r>
            <a:r>
              <a:rPr lang="en-U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configuration. Descriptions of parameters, as well as a full list of all </a:t>
            </a:r>
            <a:r>
              <a:rPr lang="en-US" sz="14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parameters, can be found at </a:t>
            </a:r>
            <a:r>
              <a:rPr lang="en-US" sz="1400" u="sng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http://www.ros.org/wiki/amcl.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--&gt;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&lt;node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pkg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amcl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respawn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"true"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&lt;remap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"scan"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base_scan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use_map_topic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"false"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s-E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POSICION INICIAL INTRODUCIDA POR USUARIO --&gt;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initial_pose_x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initial_pose_y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"$(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arg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initial_pose_a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)"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Publish scans from best pose at a max of 10 Hz --&gt;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odom_model_type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omni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"odom_alpha5"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"0.1"</a:t>
            </a:r>
            <a:r>
              <a:rPr lang="en-US" sz="1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dirty="0">
              <a:ea typeface="Calibri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20401" y="1724615"/>
            <a:ext cx="277207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Podemos pasarle a </a:t>
            </a:r>
            <a:r>
              <a:rPr lang="es-ES" dirty="0" err="1" smtClean="0"/>
              <a:t>amcl</a:t>
            </a:r>
            <a:r>
              <a:rPr lang="es-ES" dirty="0" smtClean="0"/>
              <a:t> una posición inicial para facilitar el proceso de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3210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propuesto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Modificar la función </a:t>
            </a:r>
            <a:r>
              <a:rPr lang="es-ES" dirty="0" err="1" smtClean="0"/>
              <a:t>main</a:t>
            </a:r>
            <a:r>
              <a:rPr lang="es-ES" dirty="0" smtClean="0"/>
              <a:t> del código fuente donde hayáis implementado los ejercicios de mapeo para</a:t>
            </a:r>
          </a:p>
          <a:p>
            <a:pPr lvl="1"/>
            <a:r>
              <a:rPr lang="es-ES" dirty="0" smtClean="0"/>
              <a:t>Enviar el punto seleccionado por la función </a:t>
            </a:r>
            <a:r>
              <a:rPr lang="es-ES" dirty="0" err="1" smtClean="0"/>
              <a:t>selectNode</a:t>
            </a:r>
            <a:r>
              <a:rPr lang="es-ES" dirty="0" smtClean="0"/>
              <a:t> a </a:t>
            </a:r>
            <a:r>
              <a:rPr lang="es-ES" dirty="0" err="1" smtClean="0"/>
              <a:t>move_base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Integrando la idea de cómo enviar objetivos implementada en el fichero ejemplo SendGoals.cpp.</a:t>
            </a:r>
          </a:p>
          <a:p>
            <a:pPr lvl="1"/>
            <a:endParaRPr lang="es-ES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44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 básica de detección de fronteras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Repetir sin fin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Girar 360º (quizá recomendable un par de veces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Detectar la frontera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Seleccionar un punto de la frontera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Enviar al robot a ese punto objetivo.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Adoptar una estrategia si no se alcanza el objetivo.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Cuando se haya terminado el proceso (frontera vacía), escribir el mapa en un fichero de formato imagen</a:t>
            </a:r>
          </a:p>
          <a:p>
            <a:r>
              <a:rPr lang="es-ES" dirty="0" smtClean="0"/>
              <a:t>Tener en cuenta que es una propuesta básica, pueden hacerse las modificaciones que se consideren oportunas para mejorar la eficiencia y efectividad de la exploración basada en fronteras.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4E6-538D-473F-924E-9501D3BBA17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amcl_node.xml (2)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219200"/>
            <a:ext cx="7620000" cy="54014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gui_publish_rate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"10.0"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laser_max_beams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"30"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min_particles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"500"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max_particles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"5000"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kld_err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kld_z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"0.99"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"odom_alpha1"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"odom_alpha2"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translation </a:t>
            </a:r>
            <a:r>
              <a:rPr lang="en-US" sz="10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en-US" sz="10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dev, m --&gt;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"odom_alpha3"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"0.8"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"odom_alpha4"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laser_z_hit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laser_z_short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laser_z_max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laser_z_rand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laser_sigma_hit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laser_lambda_short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"0.1"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laser_lambda_short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"0.1"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laser_model_type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likelihood_field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&lt;!-- &lt;</a:t>
            </a:r>
            <a:r>
              <a:rPr lang="en-US" sz="10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name="</a:t>
            </a:r>
            <a:r>
              <a:rPr lang="en-US" sz="10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laser_model_type</a:t>
            </a:r>
            <a:r>
              <a:rPr lang="en-US" sz="10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 value="beam"/&gt; --&gt;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laser_likelihood_max_dist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"2.0"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update_min_d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"0.2"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update_min_a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"0.5"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odom_frame_id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odom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resample_interval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"1"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transform_tolerance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"0.1"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recovery_alpha_slow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param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b="1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recovery_alpha_fast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"0.0"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/&gt;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&lt;/node&gt;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&lt;/launch</a:t>
            </a:r>
            <a:r>
              <a:rPr lang="en-US" sz="1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267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5438</Words>
  <Application>Microsoft Office PowerPoint</Application>
  <PresentationFormat>Presentación en pantalla (4:3)</PresentationFormat>
  <Paragraphs>1061</Paragraphs>
  <Slides>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Times New Roman</vt:lpstr>
      <vt:lpstr>David</vt:lpstr>
      <vt:lpstr>Tema de Office</vt:lpstr>
      <vt:lpstr>Técnicas de los Sistemas Inteligentes</vt:lpstr>
      <vt:lpstr>Localization</vt:lpstr>
      <vt:lpstr>AMCL</vt:lpstr>
      <vt:lpstr>AMCL - Particle Filter</vt:lpstr>
      <vt:lpstr>AMCL</vt:lpstr>
      <vt:lpstr>AMCL Parameters</vt:lpstr>
      <vt:lpstr>Ejecutar el nodo amcl</vt:lpstr>
      <vt:lpstr>amcl_node.xml (1)</vt:lpstr>
      <vt:lpstr>amcl_node.xml (2)</vt:lpstr>
      <vt:lpstr>Ejecutar el nodo amcl</vt:lpstr>
      <vt:lpstr>mi_acml.launch</vt:lpstr>
      <vt:lpstr>mi_amcl.launch</vt:lpstr>
      <vt:lpstr>Particle Cloud in rviz</vt:lpstr>
      <vt:lpstr>rviz 2D Pose Estimate</vt:lpstr>
      <vt:lpstr>2D Pose Estimate</vt:lpstr>
      <vt:lpstr>Particle Cloud in rviz</vt:lpstr>
      <vt:lpstr>Planificación global (planificación de caminos)</vt:lpstr>
      <vt:lpstr>Planificación de caminos</vt:lpstr>
      <vt:lpstr>Planificación de caminos (2)</vt:lpstr>
      <vt:lpstr>ROS Navigation Stack</vt:lpstr>
      <vt:lpstr>Navigation Stack</vt:lpstr>
      <vt:lpstr>Navigation Stack Requirements</vt:lpstr>
      <vt:lpstr>Paquete move_base</vt:lpstr>
      <vt:lpstr>move_base</vt:lpstr>
      <vt:lpstr>move_base</vt:lpstr>
      <vt:lpstr>move_base package</vt:lpstr>
      <vt:lpstr>Ejecutar ROS navigation_stack con Stage</vt:lpstr>
      <vt:lpstr>move_base Configuration File</vt:lpstr>
      <vt:lpstr>Move_base.xml</vt:lpstr>
      <vt:lpstr>move_base_amcl_5cm.launch</vt:lpstr>
      <vt:lpstr>move_base_amcl_5cm.launch</vt:lpstr>
      <vt:lpstr>Ejecutando fichero launch</vt:lpstr>
      <vt:lpstr>Rviz con Navigation Stack</vt:lpstr>
      <vt:lpstr>Robot Footprint</vt:lpstr>
      <vt:lpstr>2D Pose Estimate</vt:lpstr>
      <vt:lpstr>2D Pose Estimate</vt:lpstr>
      <vt:lpstr>2D Nav Goal</vt:lpstr>
      <vt:lpstr>El robot se mueve al destino</vt:lpstr>
      <vt:lpstr>Current Goal</vt:lpstr>
      <vt:lpstr>Navigation Stack</vt:lpstr>
      <vt:lpstr>Global and Local Planner</vt:lpstr>
      <vt:lpstr>Global and Local Planner</vt:lpstr>
      <vt:lpstr>Trajectory Rollout Algorithm</vt:lpstr>
      <vt:lpstr>Trajectory Rollout Algorithm</vt:lpstr>
      <vt:lpstr>Local Planner Parameters</vt:lpstr>
      <vt:lpstr>base_local_planner.yaml (1)</vt:lpstr>
      <vt:lpstr>base_local_planner.yaml (2)</vt:lpstr>
      <vt:lpstr>Navigation Plans in rviz</vt:lpstr>
      <vt:lpstr>Navigation Plans in rviz</vt:lpstr>
      <vt:lpstr>Changing Trajectory Scoring</vt:lpstr>
      <vt:lpstr>Changing Trajectory Scoring</vt:lpstr>
      <vt:lpstr>Changing Trajectory Scoring</vt:lpstr>
      <vt:lpstr>Objetivo más concreto</vt:lpstr>
      <vt:lpstr>Arquitectura</vt:lpstr>
      <vt:lpstr>Paquete actionlib de ROS</vt:lpstr>
      <vt:lpstr>Por qué actionlib</vt:lpstr>
      <vt:lpstr>Qué es actionlib</vt:lpstr>
      <vt:lpstr>actionlib: Interacción client-server usando ROS Action protocol</vt:lpstr>
      <vt:lpstr>actionlib: ROS Action protocol</vt:lpstr>
      <vt:lpstr>actionlib: Interacción Client-Server</vt:lpstr>
      <vt:lpstr>actionlib: estructura de los mensajes</vt:lpstr>
      <vt:lpstr>actionlib:estructura de mensajes</vt:lpstr>
      <vt:lpstr>actionlib: estructura de mensajes</vt:lpstr>
      <vt:lpstr>Implementación de un Action Client</vt:lpstr>
      <vt:lpstr>Implementación Action Client</vt:lpstr>
      <vt:lpstr>Ejecución ejemplo</vt:lpstr>
      <vt:lpstr>Ejecución ejemplo</vt:lpstr>
      <vt:lpstr>Ejecución ejemplo (mi_send_goals.launch)</vt:lpstr>
      <vt:lpstr>Ejecución ejemplo (mi_send_goals.launch)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Implementación Action Client: sendGoals.cpp</vt:lpstr>
      <vt:lpstr>Ejercicio propuesto</vt:lpstr>
      <vt:lpstr>Estrategia básica de detección de fronteras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Sesion3</dc:title>
  <dc:creator>Juan</dc:creator>
  <cp:lastModifiedBy>juan</cp:lastModifiedBy>
  <cp:revision>256</cp:revision>
  <dcterms:created xsi:type="dcterms:W3CDTF">2013-05-02T02:21:02Z</dcterms:created>
  <dcterms:modified xsi:type="dcterms:W3CDTF">2017-03-28T23:48:29Z</dcterms:modified>
</cp:coreProperties>
</file>