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21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0496" y="5760095"/>
            <a:ext cx="8652113" cy="6168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251" y="1849120"/>
            <a:ext cx="8389240" cy="2809042"/>
          </a:xfrm>
          <a:effectLst/>
        </p:spPr>
        <p:txBody>
          <a:bodyPr anchor="b">
            <a:normAutofit/>
          </a:bodyPr>
          <a:lstStyle>
            <a:lvl1pPr>
              <a:defRPr sz="378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251" y="4658163"/>
            <a:ext cx="8389240" cy="1101933"/>
          </a:xfrm>
        </p:spPr>
        <p:txBody>
          <a:bodyPr anchor="t">
            <a:normAutofit/>
          </a:bodyPr>
          <a:lstStyle>
            <a:lvl1pPr marL="0" indent="0" algn="l">
              <a:buNone/>
              <a:defRPr sz="1680" cap="all">
                <a:solidFill>
                  <a:schemeClr val="accent2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5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2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960871" y="1119487"/>
            <a:ext cx="2160269" cy="108583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1" y="1261354"/>
            <a:ext cx="1578279" cy="967507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52" y="1261354"/>
            <a:ext cx="6218319" cy="967507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2518" y="11118121"/>
            <a:ext cx="995056" cy="68156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0252" y="11110046"/>
            <a:ext cx="6218319" cy="681567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51" y="4158940"/>
            <a:ext cx="8389240" cy="67774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60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75279" y="9598351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53" y="5668270"/>
            <a:ext cx="8389239" cy="2809042"/>
          </a:xfrm>
        </p:spPr>
        <p:txBody>
          <a:bodyPr anchor="b">
            <a:normAutofit/>
          </a:bodyPr>
          <a:lstStyle>
            <a:lvl1pPr algn="l">
              <a:defRPr sz="378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53" y="8477312"/>
            <a:ext cx="8389239" cy="1121038"/>
          </a:xfrm>
        </p:spPr>
        <p:txBody>
          <a:bodyPr anchor="t">
            <a:normAutofit/>
          </a:bodyPr>
          <a:lstStyle>
            <a:lvl1pPr marL="0" indent="0" algn="l">
              <a:buNone/>
              <a:defRPr sz="1890" cap="all">
                <a:solidFill>
                  <a:schemeClr val="accent2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52" y="4158938"/>
            <a:ext cx="4094503" cy="67816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446" y="4158940"/>
            <a:ext cx="4103045" cy="67816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580" y="4158939"/>
            <a:ext cx="3773175" cy="1075689"/>
          </a:xfrm>
        </p:spPr>
        <p:txBody>
          <a:bodyPr anchor="b">
            <a:noAutofit/>
          </a:bodyPr>
          <a:lstStyle>
            <a:lvl1pPr marL="0" indent="0">
              <a:buNone/>
              <a:defRPr sz="2310" b="0">
                <a:solidFill>
                  <a:schemeClr val="accent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52" y="5461963"/>
            <a:ext cx="4094503" cy="547866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7774" y="4158939"/>
            <a:ext cx="3781717" cy="1075689"/>
          </a:xfrm>
        </p:spPr>
        <p:txBody>
          <a:bodyPr anchor="b">
            <a:noAutofit/>
          </a:bodyPr>
          <a:lstStyle>
            <a:lvl1pPr marL="0" indent="0">
              <a:buNone/>
              <a:defRPr sz="2310" b="0">
                <a:solidFill>
                  <a:schemeClr val="accent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6446" y="5461963"/>
            <a:ext cx="4103045" cy="547866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9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3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75279" y="9598349"/>
            <a:ext cx="8650642" cy="23794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20" y="9822952"/>
            <a:ext cx="3713456" cy="1287093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19" y="1122240"/>
            <a:ext cx="8652420" cy="784896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90">
                <a:solidFill>
                  <a:schemeClr val="tx2"/>
                </a:solidFill>
              </a:defRPr>
            </a:lvl2pPr>
            <a:lvl3pPr>
              <a:defRPr sz="1680">
                <a:solidFill>
                  <a:schemeClr val="tx2"/>
                </a:solidFill>
              </a:defRPr>
            </a:lvl3pPr>
            <a:lvl4pPr>
              <a:defRPr sz="1470">
                <a:solidFill>
                  <a:schemeClr val="tx2"/>
                </a:solidFill>
              </a:defRPr>
            </a:lvl4pPr>
            <a:lvl5pPr>
              <a:defRPr sz="1470">
                <a:solidFill>
                  <a:schemeClr val="tx2"/>
                </a:solidFill>
              </a:defRPr>
            </a:lvl5pPr>
            <a:lvl6pPr>
              <a:defRPr sz="1470">
                <a:solidFill>
                  <a:schemeClr val="tx2"/>
                </a:solidFill>
              </a:defRPr>
            </a:lvl6pPr>
            <a:lvl7pPr>
              <a:defRPr sz="1470">
                <a:solidFill>
                  <a:schemeClr val="tx2"/>
                </a:solidFill>
              </a:defRPr>
            </a:lvl7pPr>
            <a:lvl8pPr>
              <a:defRPr sz="1470">
                <a:solidFill>
                  <a:schemeClr val="tx2"/>
                </a:solidFill>
              </a:defRPr>
            </a:lvl8pPr>
            <a:lvl9pPr>
              <a:defRPr sz="147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0899" y="9822951"/>
            <a:ext cx="4478593" cy="1287095"/>
          </a:xfrm>
        </p:spPr>
        <p:txBody>
          <a:bodyPr anchor="ctr">
            <a:normAutofit/>
          </a:bodyPr>
          <a:lstStyle>
            <a:lvl1pPr marL="0" indent="0" algn="r">
              <a:buNone/>
              <a:defRPr sz="1155">
                <a:solidFill>
                  <a:schemeClr val="bg1"/>
                </a:solidFill>
              </a:defRPr>
            </a:lvl1pPr>
            <a:lvl2pPr marL="480060" indent="0">
              <a:buNone/>
              <a:defRPr sz="1155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7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51" y="8760993"/>
            <a:ext cx="8389240" cy="1057911"/>
          </a:xfrm>
        </p:spPr>
        <p:txBody>
          <a:bodyPr anchor="b">
            <a:normAutofit/>
          </a:bodyPr>
          <a:lstStyle>
            <a:lvl1pPr algn="l">
              <a:defRPr sz="252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98" y="1119487"/>
            <a:ext cx="8650641" cy="6640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51" y="9818903"/>
            <a:ext cx="8389240" cy="1117519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51" y="1283286"/>
            <a:ext cx="8389240" cy="2022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51" y="4158939"/>
            <a:ext cx="8389240" cy="6777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37293" y="11118121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2"/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252" y="11110046"/>
            <a:ext cx="5114114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0500" y="11118121"/>
            <a:ext cx="808991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2"/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70496" y="823807"/>
            <a:ext cx="2855904" cy="2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274801" y="823807"/>
            <a:ext cx="2846340" cy="2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377431" y="823807"/>
            <a:ext cx="2846340" cy="2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409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480060" rtl="0" eaLnBrk="1" latinLnBrk="0" hangingPunct="1">
        <a:spcBef>
          <a:spcPct val="0"/>
        </a:spcBef>
        <a:buNone/>
        <a:defRPr sz="294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1300" indent="-3213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90" kern="1200">
          <a:solidFill>
            <a:schemeClr val="tx2"/>
          </a:solidFill>
          <a:latin typeface="+mn-lt"/>
          <a:ea typeface="+mn-ea"/>
          <a:cs typeface="+mn-cs"/>
        </a:defRPr>
      </a:lvl1pPr>
      <a:lvl2pPr marL="661500" indent="-3213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80" kern="1200">
          <a:solidFill>
            <a:schemeClr val="tx2"/>
          </a:solidFill>
          <a:latin typeface="+mn-lt"/>
          <a:ea typeface="+mn-ea"/>
          <a:cs typeface="+mn-cs"/>
        </a:defRPr>
      </a:lvl2pPr>
      <a:lvl3pPr marL="945000" indent="-2835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70" kern="1200">
          <a:solidFill>
            <a:schemeClr val="tx2"/>
          </a:solidFill>
          <a:latin typeface="+mn-lt"/>
          <a:ea typeface="+mn-ea"/>
          <a:cs typeface="+mn-cs"/>
        </a:defRPr>
      </a:lvl3pPr>
      <a:lvl4pPr marL="1304100" indent="-2457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4pPr>
      <a:lvl5pPr marL="1682100" indent="-2457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5pPr>
      <a:lvl6pPr marL="1995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6pPr>
      <a:lvl7pPr marL="231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7pPr>
      <a:lvl8pPr marL="2625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8pPr>
      <a:lvl9pPr marL="294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33350" y="1651924"/>
            <a:ext cx="9315450" cy="35964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sz="16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825777" y="300002"/>
            <a:ext cx="7984564" cy="52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23" dirty="0" smtClean="0"/>
              <a:t>Transmisión</a:t>
            </a:r>
            <a:r>
              <a:rPr lang="en-GB" sz="2823" dirty="0" smtClean="0"/>
              <a:t> </a:t>
            </a:r>
            <a:r>
              <a:rPr lang="en-GB" sz="2823" dirty="0" err="1" smtClean="0"/>
              <a:t>por</a:t>
            </a:r>
            <a:r>
              <a:rPr lang="en-GB" sz="2823" dirty="0" smtClean="0"/>
              <a:t> </a:t>
            </a:r>
            <a:r>
              <a:rPr lang="en-GB" sz="2823" dirty="0" err="1" smtClean="0"/>
              <a:t>Infrarrojos</a:t>
            </a:r>
            <a:r>
              <a:rPr lang="en-GB" sz="2823" dirty="0"/>
              <a:t> </a:t>
            </a:r>
            <a:r>
              <a:rPr lang="en-GB" sz="2823" dirty="0" smtClean="0"/>
              <a:t>– </a:t>
            </a:r>
            <a:r>
              <a:rPr lang="en-GB" sz="2823" dirty="0" err="1" smtClean="0"/>
              <a:t>Protocolo</a:t>
            </a:r>
            <a:r>
              <a:rPr lang="en-GB" sz="2823" dirty="0" smtClean="0"/>
              <a:t> NEC</a:t>
            </a:r>
            <a:endParaRPr lang="en-GB" sz="2823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350" y="1119101"/>
            <a:ext cx="9315450" cy="418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Montaje</a:t>
            </a:r>
            <a:endParaRPr lang="es-E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3350" y="5407565"/>
            <a:ext cx="9315450" cy="418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Protocolo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33350" y="5959322"/>
            <a:ext cx="9315450" cy="45243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/>
              <a:t>Múltiples protocolos para transmisión: RC5, RC6, NEC, Sony, Samsung…</a:t>
            </a:r>
          </a:p>
          <a:p>
            <a:endParaRPr lang="es-ES" sz="1800" dirty="0" smtClean="0"/>
          </a:p>
          <a:p>
            <a:pPr algn="ctr"/>
            <a:r>
              <a:rPr lang="es-ES" sz="1800" dirty="0" smtClean="0"/>
              <a:t>NEC</a:t>
            </a:r>
          </a:p>
          <a:p>
            <a:pPr algn="ctr"/>
            <a:endParaRPr lang="es-ES" sz="1800" dirty="0"/>
          </a:p>
          <a:p>
            <a:pPr algn="ctr"/>
            <a:endParaRPr lang="es-ES" sz="1800" dirty="0" smtClean="0"/>
          </a:p>
          <a:p>
            <a:pPr algn="ctr"/>
            <a:endParaRPr lang="es-ES" sz="1800" dirty="0"/>
          </a:p>
          <a:p>
            <a:pPr algn="ctr"/>
            <a:endParaRPr lang="es-ES" sz="1800" dirty="0" smtClean="0"/>
          </a:p>
          <a:p>
            <a:pPr algn="ctr"/>
            <a:endParaRPr lang="es-ES" sz="1800" dirty="0"/>
          </a:p>
          <a:p>
            <a:pPr algn="ctr"/>
            <a:endParaRPr lang="es-ES" sz="1800" dirty="0" smtClean="0"/>
          </a:p>
          <a:p>
            <a:pPr algn="ctr"/>
            <a:r>
              <a:rPr lang="es-ES" sz="1800" dirty="0" smtClean="0"/>
              <a:t>Código uniforme de 4 bytes: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personalizado 1 (depende de la versión I, II)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personalizado 2 (depende de la versión I, II)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de datos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de datos invertido</a:t>
            </a:r>
          </a:p>
          <a:p>
            <a:pPr marL="2781300" indent="-285750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algn="ctr"/>
            <a:r>
              <a:rPr lang="es-ES" sz="1800" dirty="0" smtClean="0"/>
              <a:t>Ejemplo: 10000110 11000110 10011000 01100111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7" y="6980335"/>
            <a:ext cx="6869584" cy="1371719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33350" y="10616798"/>
            <a:ext cx="9315450" cy="4181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Redundancia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33350" y="11168555"/>
            <a:ext cx="931545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/>
              <a:t>Redundancia en los 8 bits menos significativos del código de datos invirtiendo el código original.</a:t>
            </a:r>
          </a:p>
          <a:p>
            <a:pPr algn="ctr"/>
            <a:r>
              <a:rPr lang="es-ES" sz="1800" dirty="0" smtClean="0"/>
              <a:t>Permite detectar errores en la transmisión, de </a:t>
            </a:r>
            <a:r>
              <a:rPr lang="es-ES" sz="1800" smtClean="0"/>
              <a:t>modo </a:t>
            </a:r>
            <a:r>
              <a:rPr lang="es-ES" sz="1800" smtClean="0"/>
              <a:t>que no </a:t>
            </a:r>
            <a:r>
              <a:rPr lang="es-ES" sz="1800" dirty="0" smtClean="0"/>
              <a:t>se realice el tratamiento del código recibido si esto ocurre.</a:t>
            </a:r>
            <a:endParaRPr lang="es-ES" sz="1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819650" y="12499880"/>
            <a:ext cx="47815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Juan Fajardo Sarmiento – Francisco Javier Caracuel Beltrán</a:t>
            </a:r>
            <a:endParaRPr lang="es-ES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0" y="12499879"/>
            <a:ext cx="4819649" cy="277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Teoría de la Información y la Codificación – 2017/2018</a:t>
            </a:r>
            <a:endParaRPr lang="es-ES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76" y="1668225"/>
            <a:ext cx="2190750" cy="354508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7815" y="1650666"/>
            <a:ext cx="66039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 smtClean="0"/>
              <a:t>Objetivo: </a:t>
            </a:r>
            <a:r>
              <a:rPr lang="es-ES" sz="1800" dirty="0"/>
              <a:t>leer códigos de los mandos a distancia</a:t>
            </a:r>
            <a:r>
              <a:rPr lang="es-ES" sz="1800" dirty="0" smtClean="0"/>
              <a:t>.</a:t>
            </a:r>
          </a:p>
          <a:p>
            <a:pPr algn="just"/>
            <a:endParaRPr lang="es-E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Componentes</a:t>
            </a:r>
            <a:r>
              <a:rPr lang="es-ES" sz="1800" dirty="0" smtClean="0"/>
              <a:t>: Arduino Uno, diodo led, receptor de infrarrojos, emisor de infrarrojos (mando a distancia).</a:t>
            </a:r>
          </a:p>
          <a:p>
            <a:pPr algn="just"/>
            <a:endParaRPr lang="es-ES" sz="1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 smtClean="0"/>
              <a:t>Software: biblioteca </a:t>
            </a:r>
            <a:r>
              <a:rPr lang="en-GB" sz="1800" dirty="0" smtClean="0"/>
              <a:t>Arduino-</a:t>
            </a:r>
            <a:r>
              <a:rPr lang="en-GB" sz="1800" dirty="0" err="1" smtClean="0"/>
              <a:t>IRremote</a:t>
            </a:r>
            <a:r>
              <a:rPr lang="en-GB" sz="1800" dirty="0" smtClean="0"/>
              <a:t> (Rafi Khan).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 err="1" smtClean="0"/>
              <a:t>IRremote</a:t>
            </a:r>
            <a:r>
              <a:rPr lang="en-GB" sz="1800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133350" y="3435255"/>
            <a:ext cx="4833257" cy="214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0567" lvl="1" indent="-342900" algn="just">
              <a:buFont typeface="Courier New" panose="02070309020205020404" pitchFamily="49" charset="0"/>
              <a:buChar char="o"/>
            </a:pPr>
            <a:r>
              <a:rPr lang="en-GB" sz="1600" dirty="0" err="1"/>
              <a:t>Permite</a:t>
            </a:r>
            <a:r>
              <a:rPr lang="en-GB" sz="1600" dirty="0"/>
              <a:t> </a:t>
            </a:r>
            <a:r>
              <a:rPr lang="en-GB" sz="1600" dirty="0" err="1"/>
              <a:t>enviar</a:t>
            </a:r>
            <a:r>
              <a:rPr lang="en-GB" sz="1600" dirty="0"/>
              <a:t> y </a:t>
            </a:r>
            <a:r>
              <a:rPr lang="en-GB" sz="1600" dirty="0" err="1"/>
              <a:t>recibir</a:t>
            </a:r>
            <a:r>
              <a:rPr lang="en-GB" sz="1600" dirty="0"/>
              <a:t> </a:t>
            </a:r>
            <a:r>
              <a:rPr lang="en-GB" sz="1600" dirty="0" err="1"/>
              <a:t>datos</a:t>
            </a:r>
            <a:r>
              <a:rPr lang="en-GB" sz="1600" dirty="0"/>
              <a:t> </a:t>
            </a:r>
            <a:r>
              <a:rPr lang="en-GB" sz="1600" dirty="0" err="1"/>
              <a:t>usando</a:t>
            </a:r>
            <a:r>
              <a:rPr lang="en-GB" sz="1600" dirty="0"/>
              <a:t> </a:t>
            </a:r>
            <a:r>
              <a:rPr lang="en-GB" sz="1600" dirty="0" err="1"/>
              <a:t>señales</a:t>
            </a:r>
            <a:r>
              <a:rPr lang="en-GB" sz="1600" dirty="0"/>
              <a:t> </a:t>
            </a:r>
            <a:r>
              <a:rPr lang="en-GB" sz="1600" dirty="0" err="1"/>
              <a:t>infrarrojos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Arduino.</a:t>
            </a:r>
          </a:p>
          <a:p>
            <a:pPr marL="880567" lvl="1" indent="-342900" algn="just">
              <a:buFont typeface="Courier New" panose="02070309020205020404" pitchFamily="49" charset="0"/>
              <a:buChar char="o"/>
            </a:pPr>
            <a:r>
              <a:rPr lang="en-GB" sz="1600" dirty="0" err="1"/>
              <a:t>Desarrollada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C++.</a:t>
            </a:r>
          </a:p>
          <a:p>
            <a:pPr marL="880567" lvl="1" indent="-342900" algn="just">
              <a:buFont typeface="Courier New" panose="02070309020205020404" pitchFamily="49" charset="0"/>
              <a:buChar char="o"/>
            </a:pPr>
            <a:r>
              <a:rPr lang="en-GB" sz="1600" dirty="0"/>
              <a:t>Dispone de la </a:t>
            </a:r>
            <a:r>
              <a:rPr lang="en-GB" sz="1600" dirty="0" err="1"/>
              <a:t>implementación</a:t>
            </a:r>
            <a:r>
              <a:rPr lang="en-GB" sz="1600" dirty="0"/>
              <a:t> para la </a:t>
            </a:r>
            <a:r>
              <a:rPr lang="en-GB" sz="1600" dirty="0" err="1"/>
              <a:t>codificación</a:t>
            </a:r>
            <a:r>
              <a:rPr lang="en-GB" sz="1600" dirty="0"/>
              <a:t> y </a:t>
            </a:r>
            <a:r>
              <a:rPr lang="en-GB" sz="1600" dirty="0" err="1"/>
              <a:t>decodificación</a:t>
            </a:r>
            <a:r>
              <a:rPr lang="en-GB" sz="1600" dirty="0"/>
              <a:t> de </a:t>
            </a:r>
            <a:r>
              <a:rPr lang="en-GB" sz="1600" dirty="0" err="1"/>
              <a:t>los</a:t>
            </a:r>
            <a:r>
              <a:rPr lang="en-GB" sz="1600" dirty="0"/>
              <a:t> </a:t>
            </a:r>
            <a:r>
              <a:rPr lang="en-GB" sz="1600" dirty="0" err="1"/>
              <a:t>principales</a:t>
            </a:r>
            <a:r>
              <a:rPr lang="en-GB" sz="1600" dirty="0"/>
              <a:t> </a:t>
            </a:r>
            <a:r>
              <a:rPr lang="en-GB" sz="1600" dirty="0" err="1"/>
              <a:t>protocolos</a:t>
            </a:r>
            <a:r>
              <a:rPr lang="en-GB" sz="1600" dirty="0"/>
              <a:t> de </a:t>
            </a:r>
            <a:r>
              <a:rPr lang="en-GB" sz="1600" dirty="0" err="1"/>
              <a:t>transmisión</a:t>
            </a:r>
            <a:r>
              <a:rPr lang="en-GB" sz="1600" dirty="0"/>
              <a:t> </a:t>
            </a:r>
            <a:r>
              <a:rPr lang="en-GB" sz="1600" dirty="0" err="1"/>
              <a:t>por</a:t>
            </a:r>
            <a:r>
              <a:rPr lang="en-GB" sz="1600" dirty="0"/>
              <a:t> </a:t>
            </a:r>
            <a:r>
              <a:rPr lang="en-GB" sz="1600" dirty="0" err="1"/>
              <a:t>infrarrojos</a:t>
            </a:r>
            <a:r>
              <a:rPr lang="en-GB" sz="1600" dirty="0"/>
              <a:t>.</a:t>
            </a:r>
          </a:p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966607" y="3435254"/>
            <a:ext cx="2190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GB" sz="1600" dirty="0" err="1" smtClean="0"/>
              <a:t>Descarga</a:t>
            </a:r>
            <a:r>
              <a:rPr lang="en-GB" sz="1600" dirty="0" smtClean="0"/>
              <a:t>: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09" y="3743927"/>
            <a:ext cx="1391546" cy="13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59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105</TotalTime>
  <Words>210</Words>
  <Application>Microsoft Office PowerPoint</Application>
  <PresentationFormat>Papel A3 (297 x 420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Courier New</vt:lpstr>
      <vt:lpstr>Gill Sans MT</vt:lpstr>
      <vt:lpstr>Wingdings 2</vt:lpstr>
      <vt:lpstr>Dividendo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Caracuel Beltrán</dc:creator>
  <cp:lastModifiedBy>Francisco Javier Caracuel Beltrán</cp:lastModifiedBy>
  <cp:revision>14</cp:revision>
  <dcterms:created xsi:type="dcterms:W3CDTF">2017-12-13T10:39:15Z</dcterms:created>
  <dcterms:modified xsi:type="dcterms:W3CDTF">2017-12-18T09:56:47Z</dcterms:modified>
</cp:coreProperties>
</file>