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" d="100"/>
          <a:sy n="10" d="100"/>
        </p:scale>
        <p:origin x="305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0496" y="5760095"/>
            <a:ext cx="8652113" cy="6168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251" y="1849120"/>
            <a:ext cx="8389240" cy="2809042"/>
          </a:xfrm>
          <a:effectLst/>
        </p:spPr>
        <p:txBody>
          <a:bodyPr anchor="b">
            <a:normAutofit/>
          </a:bodyPr>
          <a:lstStyle>
            <a:lvl1pPr>
              <a:defRPr sz="378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251" y="4658163"/>
            <a:ext cx="8389240" cy="1101933"/>
          </a:xfrm>
        </p:spPr>
        <p:txBody>
          <a:bodyPr anchor="t">
            <a:normAutofit/>
          </a:bodyPr>
          <a:lstStyle>
            <a:lvl1pPr marL="0" indent="0" algn="l">
              <a:buNone/>
              <a:defRPr sz="1680" cap="all">
                <a:solidFill>
                  <a:schemeClr val="accent2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54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70497" y="1119488"/>
            <a:ext cx="8650642" cy="2349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02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960871" y="1119487"/>
            <a:ext cx="2160269" cy="108583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1" y="1261354"/>
            <a:ext cx="1578279" cy="967507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252" y="1261354"/>
            <a:ext cx="6218319" cy="967507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82518" y="11118121"/>
            <a:ext cx="995056" cy="681567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0252" y="11110046"/>
            <a:ext cx="6218319" cy="681567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70497" y="1119488"/>
            <a:ext cx="8650642" cy="2349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51" y="4158940"/>
            <a:ext cx="8389240" cy="67774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60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75279" y="9598351"/>
            <a:ext cx="8650642" cy="2349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53" y="5668270"/>
            <a:ext cx="8389239" cy="2809042"/>
          </a:xfrm>
        </p:spPr>
        <p:txBody>
          <a:bodyPr anchor="b">
            <a:normAutofit/>
          </a:bodyPr>
          <a:lstStyle>
            <a:lvl1pPr algn="l">
              <a:defRPr sz="378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53" y="8477312"/>
            <a:ext cx="8389239" cy="1121038"/>
          </a:xfrm>
        </p:spPr>
        <p:txBody>
          <a:bodyPr anchor="t">
            <a:normAutofit/>
          </a:bodyPr>
          <a:lstStyle>
            <a:lvl1pPr marL="0" indent="0" algn="l">
              <a:buNone/>
              <a:defRPr sz="1890" cap="all">
                <a:solidFill>
                  <a:schemeClr val="accent2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70497" y="1119488"/>
            <a:ext cx="8650642" cy="2349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52" y="4158938"/>
            <a:ext cx="4094503" cy="67816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6446" y="4158940"/>
            <a:ext cx="4103045" cy="67816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0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70497" y="1119488"/>
            <a:ext cx="8650642" cy="2349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580" y="4158939"/>
            <a:ext cx="3773175" cy="1075689"/>
          </a:xfrm>
        </p:spPr>
        <p:txBody>
          <a:bodyPr anchor="b">
            <a:noAutofit/>
          </a:bodyPr>
          <a:lstStyle>
            <a:lvl1pPr marL="0" indent="0">
              <a:buNone/>
              <a:defRPr sz="2310" b="0">
                <a:solidFill>
                  <a:schemeClr val="accent2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52" y="5461963"/>
            <a:ext cx="4094503" cy="547866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17774" y="4158939"/>
            <a:ext cx="3781717" cy="1075689"/>
          </a:xfrm>
        </p:spPr>
        <p:txBody>
          <a:bodyPr anchor="b">
            <a:noAutofit/>
          </a:bodyPr>
          <a:lstStyle>
            <a:lvl1pPr marL="0" indent="0">
              <a:buNone/>
              <a:defRPr sz="2310" b="0">
                <a:solidFill>
                  <a:schemeClr val="accent2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6446" y="5461963"/>
            <a:ext cx="4103045" cy="547866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19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70497" y="1119488"/>
            <a:ext cx="8650642" cy="23498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9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93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75279" y="9598349"/>
            <a:ext cx="8650642" cy="23794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20" y="9822952"/>
            <a:ext cx="3713456" cy="1287093"/>
          </a:xfrm>
        </p:spPr>
        <p:txBody>
          <a:bodyPr anchor="ctr"/>
          <a:lstStyle>
            <a:lvl1pPr algn="l">
              <a:defRPr sz="21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719" y="1122240"/>
            <a:ext cx="8652420" cy="7848960"/>
          </a:xfrm>
        </p:spPr>
        <p:txBody>
          <a:bodyPr anchor="ctr">
            <a:norm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90">
                <a:solidFill>
                  <a:schemeClr val="tx2"/>
                </a:solidFill>
              </a:defRPr>
            </a:lvl2pPr>
            <a:lvl3pPr>
              <a:defRPr sz="1680">
                <a:solidFill>
                  <a:schemeClr val="tx2"/>
                </a:solidFill>
              </a:defRPr>
            </a:lvl3pPr>
            <a:lvl4pPr>
              <a:defRPr sz="1470">
                <a:solidFill>
                  <a:schemeClr val="tx2"/>
                </a:solidFill>
              </a:defRPr>
            </a:lvl4pPr>
            <a:lvl5pPr>
              <a:defRPr sz="1470">
                <a:solidFill>
                  <a:schemeClr val="tx2"/>
                </a:solidFill>
              </a:defRPr>
            </a:lvl5pPr>
            <a:lvl6pPr>
              <a:defRPr sz="1470">
                <a:solidFill>
                  <a:schemeClr val="tx2"/>
                </a:solidFill>
              </a:defRPr>
            </a:lvl6pPr>
            <a:lvl7pPr>
              <a:defRPr sz="1470">
                <a:solidFill>
                  <a:schemeClr val="tx2"/>
                </a:solidFill>
              </a:defRPr>
            </a:lvl7pPr>
            <a:lvl8pPr>
              <a:defRPr sz="1470">
                <a:solidFill>
                  <a:schemeClr val="tx2"/>
                </a:solidFill>
              </a:defRPr>
            </a:lvl8pPr>
            <a:lvl9pPr>
              <a:defRPr sz="147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20899" y="9822951"/>
            <a:ext cx="4478593" cy="1287095"/>
          </a:xfrm>
        </p:spPr>
        <p:txBody>
          <a:bodyPr anchor="ctr">
            <a:normAutofit/>
          </a:bodyPr>
          <a:lstStyle>
            <a:lvl1pPr marL="0" indent="0" algn="r">
              <a:buNone/>
              <a:defRPr sz="1155">
                <a:solidFill>
                  <a:schemeClr val="bg1"/>
                </a:solidFill>
              </a:defRPr>
            </a:lvl1pPr>
            <a:lvl2pPr marL="480060" indent="0">
              <a:buNone/>
              <a:defRPr sz="1155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7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51" y="8760993"/>
            <a:ext cx="8389240" cy="1057911"/>
          </a:xfrm>
        </p:spPr>
        <p:txBody>
          <a:bodyPr anchor="b">
            <a:normAutofit/>
          </a:bodyPr>
          <a:lstStyle>
            <a:lvl1pPr algn="l">
              <a:defRPr sz="252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498" y="1119487"/>
            <a:ext cx="8650641" cy="66402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51" y="9818903"/>
            <a:ext cx="8389240" cy="1117519"/>
          </a:xfrm>
        </p:spPr>
        <p:txBody>
          <a:bodyPr>
            <a:normAutofit/>
          </a:bodyPr>
          <a:lstStyle>
            <a:lvl1pPr marL="0" indent="0">
              <a:buNone/>
              <a:defRPr sz="126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19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51" y="1283286"/>
            <a:ext cx="8389240" cy="20222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51" y="4158939"/>
            <a:ext cx="8389240" cy="6777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37293" y="11118121"/>
            <a:ext cx="2240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2"/>
                </a:solidFill>
              </a:defRPr>
            </a:lvl1pPr>
          </a:lstStyle>
          <a:p>
            <a:fld id="{7BE45B45-080D-40A2-8EB7-7F7C90E70E9C}" type="datetimeFigureOut">
              <a:rPr lang="en-GB" smtClean="0"/>
              <a:t>13/12/2017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0252" y="11110046"/>
            <a:ext cx="5114114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0500" y="11118121"/>
            <a:ext cx="808991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2"/>
                </a:solidFill>
              </a:defRPr>
            </a:lvl1pPr>
          </a:lstStyle>
          <a:p>
            <a:fld id="{53EEBFDD-391C-49ED-B328-67AA7F4618E3}" type="slidenum">
              <a:rPr lang="en-GB" smtClean="0"/>
              <a:t>‹Nº›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70496" y="823807"/>
            <a:ext cx="2855904" cy="2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274801" y="823807"/>
            <a:ext cx="2846340" cy="2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377431" y="823807"/>
            <a:ext cx="2846340" cy="2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409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480060" rtl="0" eaLnBrk="1" latinLnBrk="0" hangingPunct="1">
        <a:spcBef>
          <a:spcPct val="0"/>
        </a:spcBef>
        <a:buNone/>
        <a:defRPr sz="294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21300" indent="-32130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90" kern="1200">
          <a:solidFill>
            <a:schemeClr val="tx2"/>
          </a:solidFill>
          <a:latin typeface="+mn-lt"/>
          <a:ea typeface="+mn-ea"/>
          <a:cs typeface="+mn-cs"/>
        </a:defRPr>
      </a:lvl1pPr>
      <a:lvl2pPr marL="661500" indent="-32130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80" kern="1200">
          <a:solidFill>
            <a:schemeClr val="tx2"/>
          </a:solidFill>
          <a:latin typeface="+mn-lt"/>
          <a:ea typeface="+mn-ea"/>
          <a:cs typeface="+mn-cs"/>
        </a:defRPr>
      </a:lvl2pPr>
      <a:lvl3pPr marL="945000" indent="-28350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70" kern="1200">
          <a:solidFill>
            <a:schemeClr val="tx2"/>
          </a:solidFill>
          <a:latin typeface="+mn-lt"/>
          <a:ea typeface="+mn-ea"/>
          <a:cs typeface="+mn-cs"/>
        </a:defRPr>
      </a:lvl3pPr>
      <a:lvl4pPr marL="1304100" indent="-24570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60" kern="1200">
          <a:solidFill>
            <a:schemeClr val="tx2"/>
          </a:solidFill>
          <a:latin typeface="+mn-lt"/>
          <a:ea typeface="+mn-ea"/>
          <a:cs typeface="+mn-cs"/>
        </a:defRPr>
      </a:lvl4pPr>
      <a:lvl5pPr marL="1682100" indent="-24570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60" kern="1200">
          <a:solidFill>
            <a:schemeClr val="tx2"/>
          </a:solidFill>
          <a:latin typeface="+mn-lt"/>
          <a:ea typeface="+mn-ea"/>
          <a:cs typeface="+mn-cs"/>
        </a:defRPr>
      </a:lvl5pPr>
      <a:lvl6pPr marL="199500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60" kern="1200">
          <a:solidFill>
            <a:schemeClr val="tx2"/>
          </a:solidFill>
          <a:latin typeface="+mn-lt"/>
          <a:ea typeface="+mn-ea"/>
          <a:cs typeface="+mn-cs"/>
        </a:defRPr>
      </a:lvl6pPr>
      <a:lvl7pPr marL="231000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60" kern="1200">
          <a:solidFill>
            <a:schemeClr val="tx2"/>
          </a:solidFill>
          <a:latin typeface="+mn-lt"/>
          <a:ea typeface="+mn-ea"/>
          <a:cs typeface="+mn-cs"/>
        </a:defRPr>
      </a:lvl7pPr>
      <a:lvl8pPr marL="262500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60" kern="1200">
          <a:solidFill>
            <a:schemeClr val="tx2"/>
          </a:solidFill>
          <a:latin typeface="+mn-lt"/>
          <a:ea typeface="+mn-ea"/>
          <a:cs typeface="+mn-cs"/>
        </a:defRPr>
      </a:lvl8pPr>
      <a:lvl9pPr marL="294000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6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25777" y="300002"/>
            <a:ext cx="7984564" cy="52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23" dirty="0" smtClean="0"/>
              <a:t>Transmisión</a:t>
            </a:r>
            <a:r>
              <a:rPr lang="en-GB" sz="2823" dirty="0" smtClean="0"/>
              <a:t> </a:t>
            </a:r>
            <a:r>
              <a:rPr lang="en-GB" sz="2823" dirty="0" err="1" smtClean="0"/>
              <a:t>por</a:t>
            </a:r>
            <a:r>
              <a:rPr lang="en-GB" sz="2823" dirty="0" smtClean="0"/>
              <a:t> </a:t>
            </a:r>
            <a:r>
              <a:rPr lang="en-GB" sz="2823" dirty="0" err="1" smtClean="0"/>
              <a:t>Infrarrojos</a:t>
            </a:r>
            <a:r>
              <a:rPr lang="en-GB" sz="2823" dirty="0"/>
              <a:t> </a:t>
            </a:r>
            <a:r>
              <a:rPr lang="en-GB" sz="2823" dirty="0" smtClean="0"/>
              <a:t>– </a:t>
            </a:r>
            <a:r>
              <a:rPr lang="en-GB" sz="2823" dirty="0" err="1" smtClean="0"/>
              <a:t>Protocolo</a:t>
            </a:r>
            <a:r>
              <a:rPr lang="en-GB" sz="2823" dirty="0" smtClean="0"/>
              <a:t> NEC</a:t>
            </a:r>
            <a:endParaRPr lang="en-GB" sz="2823" dirty="0"/>
          </a:p>
        </p:txBody>
      </p:sp>
      <p:sp>
        <p:nvSpPr>
          <p:cNvPr id="5" name="CuadroTexto 4"/>
          <p:cNvSpPr txBox="1"/>
          <p:nvPr/>
        </p:nvSpPr>
        <p:spPr>
          <a:xfrm>
            <a:off x="463550" y="1119101"/>
            <a:ext cx="8661400" cy="4181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Montaje</a:t>
            </a:r>
            <a:endParaRPr lang="es-E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63550" y="6487244"/>
            <a:ext cx="8661400" cy="4181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Protocolo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463550" y="1651924"/>
            <a:ext cx="8661400" cy="49792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dirty="0" smtClean="0"/>
              <a:t>Objetivos: leer códigos de los mandos a distancia.</a:t>
            </a:r>
          </a:p>
          <a:p>
            <a:pPr marL="342900" indent="-342900">
              <a:buFontTx/>
              <a:buChar char="-"/>
            </a:pPr>
            <a:r>
              <a:rPr lang="es-ES" dirty="0" smtClean="0"/>
              <a:t>Componentes: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Adsfsad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463550" y="7039001"/>
            <a:ext cx="8661400" cy="48013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/>
              <a:t>Múltiples protocolos para transmisión: RC5, RC6, NEC, Sony, Samsung…</a:t>
            </a:r>
          </a:p>
          <a:p>
            <a:endParaRPr lang="es-ES" sz="1800" dirty="0" smtClean="0"/>
          </a:p>
          <a:p>
            <a:pPr algn="ctr"/>
            <a:r>
              <a:rPr lang="es-ES" sz="1800" dirty="0" smtClean="0"/>
              <a:t>NEC</a:t>
            </a:r>
          </a:p>
          <a:p>
            <a:pPr algn="ctr"/>
            <a:endParaRPr lang="es-ES" sz="1800" dirty="0"/>
          </a:p>
          <a:p>
            <a:pPr algn="ctr"/>
            <a:endParaRPr lang="es-ES" sz="1800" dirty="0" smtClean="0"/>
          </a:p>
          <a:p>
            <a:pPr algn="ctr"/>
            <a:endParaRPr lang="es-ES" sz="1800" dirty="0"/>
          </a:p>
          <a:p>
            <a:pPr algn="ctr"/>
            <a:endParaRPr lang="es-ES" sz="1800" dirty="0" smtClean="0"/>
          </a:p>
          <a:p>
            <a:pPr algn="ctr"/>
            <a:endParaRPr lang="es-ES" sz="1800" dirty="0"/>
          </a:p>
          <a:p>
            <a:pPr algn="ctr"/>
            <a:endParaRPr lang="es-ES" sz="1800" dirty="0" smtClean="0"/>
          </a:p>
          <a:p>
            <a:pPr algn="ctr"/>
            <a:r>
              <a:rPr lang="es-ES" sz="1800" dirty="0" smtClean="0"/>
              <a:t>Código uniforme de 4 bytes:</a:t>
            </a:r>
          </a:p>
          <a:p>
            <a:pPr marL="1085850" indent="609600">
              <a:buFont typeface="Arial" panose="020B0604020202020204" pitchFamily="34" charset="0"/>
              <a:buChar char="•"/>
            </a:pPr>
            <a:r>
              <a:rPr lang="es-ES" sz="1800" dirty="0" smtClean="0"/>
              <a:t>8 bits, código personalizado 1 (depende de la versión I, II)</a:t>
            </a:r>
          </a:p>
          <a:p>
            <a:pPr marL="1085850" indent="609600">
              <a:buFont typeface="Arial" panose="020B0604020202020204" pitchFamily="34" charset="0"/>
              <a:buChar char="•"/>
            </a:pPr>
            <a:r>
              <a:rPr lang="es-ES" sz="1800" dirty="0" smtClean="0"/>
              <a:t>8 bits, código personalizado 2 (depende de la versión I, II)</a:t>
            </a:r>
          </a:p>
          <a:p>
            <a:pPr marL="1085850" indent="609600">
              <a:buFont typeface="Arial" panose="020B0604020202020204" pitchFamily="34" charset="0"/>
              <a:buChar char="•"/>
            </a:pPr>
            <a:r>
              <a:rPr lang="es-ES" sz="1800" dirty="0" smtClean="0"/>
              <a:t>8 bits, código de datos</a:t>
            </a:r>
          </a:p>
          <a:p>
            <a:pPr marL="1085850" indent="609600">
              <a:buFont typeface="Arial" panose="020B0604020202020204" pitchFamily="34" charset="0"/>
              <a:buChar char="•"/>
            </a:pPr>
            <a:r>
              <a:rPr lang="es-ES" sz="1800" dirty="0" smtClean="0"/>
              <a:t>8 bits, código de datos invertido</a:t>
            </a:r>
          </a:p>
          <a:p>
            <a:pPr marL="2781300" indent="-285750">
              <a:buFont typeface="Arial" panose="020B0604020202020204" pitchFamily="34" charset="0"/>
              <a:buChar char="•"/>
            </a:pPr>
            <a:endParaRPr lang="es-ES" sz="1800" dirty="0" smtClean="0"/>
          </a:p>
          <a:p>
            <a:pPr algn="ctr"/>
            <a:r>
              <a:rPr lang="es-ES" sz="1800" dirty="0" smtClean="0"/>
              <a:t>Ejemplo: 10000110 11000110 10011000 01100111</a:t>
            </a:r>
          </a:p>
          <a:p>
            <a:pPr algn="ctr"/>
            <a:endParaRPr lang="es-ES" sz="18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67" y="7963153"/>
            <a:ext cx="6869584" cy="1371719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463550" y="11630744"/>
            <a:ext cx="8661400" cy="4181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Redundancia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63550" y="12182501"/>
            <a:ext cx="866140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dirty="0" smtClean="0"/>
              <a:t>Redundancia en los 8 bits menos significativos del código de datos. Utilizando para detectar el error y que </a:t>
            </a:r>
            <a:r>
              <a:rPr lang="es-ES" sz="1800" smtClean="0"/>
              <a:t>la tv lo </a:t>
            </a:r>
            <a:r>
              <a:rPr lang="es-ES" sz="1800" dirty="0" smtClean="0"/>
              <a:t>sepa</a:t>
            </a:r>
            <a:endParaRPr lang="es-ES" sz="18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85207" y="2464174"/>
            <a:ext cx="3650537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559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51</TotalTime>
  <Words>116</Words>
  <Application>Microsoft Office PowerPoint</Application>
  <PresentationFormat>Papel A3 (297 x 420 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Wingdings 2</vt:lpstr>
      <vt:lpstr>Dividendo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Caracuel Beltrán</dc:creator>
  <cp:lastModifiedBy>Francisco Javier Caracuel Beltrán</cp:lastModifiedBy>
  <cp:revision>6</cp:revision>
  <dcterms:created xsi:type="dcterms:W3CDTF">2017-12-13T10:39:15Z</dcterms:created>
  <dcterms:modified xsi:type="dcterms:W3CDTF">2017-12-13T11:30:24Z</dcterms:modified>
</cp:coreProperties>
</file>