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67" r:id="rId3"/>
    <p:sldId id="270" r:id="rId4"/>
    <p:sldId id="261" r:id="rId5"/>
    <p:sldId id="272" r:id="rId6"/>
    <p:sldId id="271" r:id="rId7"/>
    <p:sldId id="262" r:id="rId8"/>
    <p:sldId id="273" r:id="rId9"/>
    <p:sldId id="274" r:id="rId10"/>
    <p:sldId id="263" r:id="rId11"/>
    <p:sldId id="260" r:id="rId12"/>
    <p:sldId id="264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A18"/>
    <a:srgbClr val="0A0A0A"/>
    <a:srgbClr val="0E0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050" autoAdjust="0"/>
  </p:normalViewPr>
  <p:slideViewPr>
    <p:cSldViewPr snapToGrid="0">
      <p:cViewPr>
        <p:scale>
          <a:sx n="50" d="100"/>
          <a:sy n="50" d="100"/>
        </p:scale>
        <p:origin x="83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D2B03-E2C6-445C-8B8C-EB686B68CF51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67966-A4E7-4F29-A759-D59FB5E5AF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55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7966-A4E7-4F29-A759-D59FB5E5AF8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215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67966-A4E7-4F29-A759-D59FB5E5AF8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183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ACF-9DA5-4CE1-A34D-8B459CB56105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6117-CC47-4945-A74E-1583DE2FDE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830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ACF-9DA5-4CE1-A34D-8B459CB56105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6117-CC47-4945-A74E-1583DE2FDE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156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ACF-9DA5-4CE1-A34D-8B459CB56105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6117-CC47-4945-A74E-1583DE2FDE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80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ACF-9DA5-4CE1-A34D-8B459CB56105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6117-CC47-4945-A74E-1583DE2FDE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86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ACF-9DA5-4CE1-A34D-8B459CB56105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6117-CC47-4945-A74E-1583DE2FDE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5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ACF-9DA5-4CE1-A34D-8B459CB56105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6117-CC47-4945-A74E-1583DE2FDE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1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ACF-9DA5-4CE1-A34D-8B459CB56105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6117-CC47-4945-A74E-1583DE2FDE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85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ACF-9DA5-4CE1-A34D-8B459CB56105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6117-CC47-4945-A74E-1583DE2FDE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76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ACF-9DA5-4CE1-A34D-8B459CB56105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6117-CC47-4945-A74E-1583DE2FDE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58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ACF-9DA5-4CE1-A34D-8B459CB56105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6117-CC47-4945-A74E-1583DE2FDE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7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2ACF-9DA5-4CE1-A34D-8B459CB56105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A6117-CC47-4945-A74E-1583DE2FDE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16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D2ACF-9DA5-4CE1-A34D-8B459CB56105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6117-CC47-4945-A74E-1583DE2FDE4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687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OCppnXY-dg?feature=oembed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i bravi ragazzi, compie 30 anni il capolavoro cinematografico di Martin  Scorsese. Un punto di svolta nel genere dei gangster movies | BonCulture">
            <a:extLst>
              <a:ext uri="{FF2B5EF4-FFF2-40B4-BE49-F238E27FC236}">
                <a16:creationId xmlns:a16="http://schemas.microsoft.com/office/drawing/2014/main" id="{05D09202-DCC3-1F52-D5ED-13DC8986D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710"/>
          <a:stretch/>
        </p:blipFill>
        <p:spPr bwMode="auto">
          <a:xfrm>
            <a:off x="-3725" y="0"/>
            <a:ext cx="12195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826213"/>
            <a:ext cx="12192000" cy="145978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Playfair Display" panose="00000500000000000000" pitchFamily="2" charset="0"/>
              </a:rPr>
              <a:t>Quei bravi ragazzi 1990</a:t>
            </a:r>
          </a:p>
        </p:txBody>
      </p:sp>
    </p:spTree>
    <p:extLst>
      <p:ext uri="{BB962C8B-B14F-4D97-AF65-F5344CB8AC3E}">
        <p14:creationId xmlns:p14="http://schemas.microsoft.com/office/powerpoint/2010/main" val="6391759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0">
        <p15:prstTrans prst="airplane"/>
      </p:transition>
    </mc:Choice>
    <mc:Fallback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9BB88-7190-3112-770F-AF199460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EDFD2C-1689-36F8-94BD-98241B1E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1500" i="0" dirty="0">
                <a:latin typeface="Playfair Display" panose="00000500000000000000" pitchFamily="2" charset="0"/>
              </a:rPr>
              <a:t>Candidato a sei </a:t>
            </a:r>
            <a:r>
              <a:rPr lang="it-IT" sz="1500" i="0" u="none" strike="noStrike" dirty="0">
                <a:latin typeface="Playfair Display" panose="00000500000000000000" pitchFamily="2" charset="0"/>
              </a:rPr>
              <a:t>Oscar</a:t>
            </a:r>
            <a:r>
              <a:rPr lang="it-IT" sz="1500" i="0" dirty="0">
                <a:latin typeface="Playfair Display" panose="00000500000000000000" pitchFamily="2" charset="0"/>
              </a:rPr>
              <a:t> nel 1991, si aggiudicò l'</a:t>
            </a:r>
            <a:r>
              <a:rPr lang="it-IT" sz="1500" i="0" u="none" strike="noStrike" dirty="0">
                <a:latin typeface="Playfair Display" panose="00000500000000000000" pitchFamily="2" charset="0"/>
              </a:rPr>
              <a:t>Oscar al miglior attore non protagonista</a:t>
            </a:r>
            <a:r>
              <a:rPr lang="it-IT" sz="1500" i="0" dirty="0">
                <a:latin typeface="Playfair Display" panose="00000500000000000000" pitchFamily="2" charset="0"/>
              </a:rPr>
              <a:t>, andato a </a:t>
            </a:r>
            <a:r>
              <a:rPr lang="it-IT" sz="1500" i="0" u="none" strike="noStrike" dirty="0">
                <a:latin typeface="Playfair Display" panose="00000500000000000000" pitchFamily="2" charset="0"/>
              </a:rPr>
              <a:t>Joe Pesci</a:t>
            </a:r>
            <a:r>
              <a:rPr lang="it-IT" sz="1500" i="0" dirty="0">
                <a:latin typeface="Playfair Display" panose="00000500000000000000" pitchFamily="2" charset="0"/>
              </a:rPr>
              <a:t>, per l'interpretazione del mafioso Tommy DeVito, ispirato al gangster </a:t>
            </a:r>
            <a:r>
              <a:rPr lang="it-IT" sz="1500" i="0" u="none" strike="noStrike" dirty="0">
                <a:latin typeface="Playfair Display" panose="00000500000000000000" pitchFamily="2" charset="0"/>
              </a:rPr>
              <a:t>Thomas </a:t>
            </a:r>
            <a:r>
              <a:rPr lang="it-IT" sz="1500" i="0" u="none" strike="noStrike" dirty="0" err="1">
                <a:latin typeface="Playfair Display" panose="00000500000000000000" pitchFamily="2" charset="0"/>
              </a:rPr>
              <a:t>DeSimone</a:t>
            </a:r>
            <a:r>
              <a:rPr lang="it-IT" sz="1500" i="0" dirty="0">
                <a:latin typeface="Playfair Display" panose="00000500000000000000" pitchFamily="2" charset="0"/>
              </a:rPr>
              <a:t>.</a:t>
            </a:r>
            <a:br>
              <a:rPr lang="it-IT" sz="1500" i="0" dirty="0">
                <a:latin typeface="Playfair Display" panose="00000500000000000000" pitchFamily="2" charset="0"/>
              </a:rPr>
            </a:br>
            <a:r>
              <a:rPr lang="it-IT" sz="1500" i="0" dirty="0">
                <a:latin typeface="Playfair Display" panose="00000500000000000000" pitchFamily="2" charset="0"/>
              </a:rPr>
              <a:t>Nel 1998 l'</a:t>
            </a:r>
            <a:r>
              <a:rPr lang="it-IT" sz="1500" i="0" u="none" strike="noStrike" dirty="0">
                <a:latin typeface="Playfair Display" panose="00000500000000000000" pitchFamily="2" charset="0"/>
              </a:rPr>
              <a:t>American Film Institute</a:t>
            </a:r>
            <a:r>
              <a:rPr lang="it-IT" sz="1500" i="0" dirty="0">
                <a:latin typeface="Playfair Display" panose="00000500000000000000" pitchFamily="2" charset="0"/>
              </a:rPr>
              <a:t> l'ha inserito al novantaquattresimo posto della classifica dei </a:t>
            </a:r>
            <a:r>
              <a:rPr lang="it-IT" sz="1500" i="0" u="none" strike="noStrike" dirty="0">
                <a:latin typeface="Playfair Display" panose="00000500000000000000" pitchFamily="2" charset="0"/>
              </a:rPr>
              <a:t>migliori cento film statunitensi</a:t>
            </a:r>
            <a:r>
              <a:rPr lang="it-IT" sz="1500" i="0" dirty="0">
                <a:latin typeface="Playfair Display" panose="00000500000000000000" pitchFamily="2" charset="0"/>
              </a:rPr>
              <a:t> di tutti i tempi, mentre dieci anni dopo, nella lista aggiornata, è salito al novantaduesimo posto. Nel 2000 è stato scelto per la conservazione nel </a:t>
            </a:r>
            <a:r>
              <a:rPr lang="it-IT" sz="1500" i="0" u="none" strike="noStrike" dirty="0">
                <a:latin typeface="Playfair Display" panose="00000500000000000000" pitchFamily="2" charset="0"/>
              </a:rPr>
              <a:t>National Film </a:t>
            </a:r>
            <a:r>
              <a:rPr lang="it-IT" sz="1500" i="0" u="none" strike="noStrike" dirty="0" err="1">
                <a:latin typeface="Playfair Display" panose="00000500000000000000" pitchFamily="2" charset="0"/>
              </a:rPr>
              <a:t>Registry</a:t>
            </a:r>
            <a:r>
              <a:rPr lang="it-IT" sz="1500" i="0" dirty="0">
                <a:latin typeface="Playfair Display" panose="00000500000000000000" pitchFamily="2" charset="0"/>
              </a:rPr>
              <a:t> della </a:t>
            </a:r>
            <a:r>
              <a:rPr lang="it-IT" sz="1500" i="0" u="none" strike="noStrike" dirty="0">
                <a:latin typeface="Playfair Display" panose="00000500000000000000" pitchFamily="2" charset="0"/>
              </a:rPr>
              <a:t>Biblioteca del Congresso</a:t>
            </a:r>
            <a:r>
              <a:rPr lang="it-IT" sz="1500" i="0" dirty="0">
                <a:latin typeface="Playfair Display" panose="00000500000000000000" pitchFamily="2" charset="0"/>
              </a:rPr>
              <a:t> degli Stati Uniti.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1500" i="0" dirty="0">
                <a:latin typeface="Playfair Display" panose="00000500000000000000" pitchFamily="2" charset="0"/>
              </a:rPr>
              <a:t>Viene considerato, insieme a </a:t>
            </a:r>
            <a:r>
              <a:rPr lang="it-IT" sz="1500" i="1" u="none" strike="noStrike" dirty="0" err="1">
                <a:latin typeface="Playfair Display" panose="00000500000000000000" pitchFamily="2" charset="0"/>
              </a:rPr>
              <a:t>Mean</a:t>
            </a:r>
            <a:r>
              <a:rPr lang="it-IT" sz="1500" i="1" u="none" strike="noStrike" dirty="0">
                <a:latin typeface="Playfair Display" panose="00000500000000000000" pitchFamily="2" charset="0"/>
              </a:rPr>
              <a:t> Streets - Domenica in chiesa, lunedì all'inferno</a:t>
            </a:r>
            <a:r>
              <a:rPr lang="it-IT" sz="1500" i="0" dirty="0">
                <a:latin typeface="Playfair Display" panose="00000500000000000000" pitchFamily="2" charset="0"/>
              </a:rPr>
              <a:t> del 1973 e </a:t>
            </a:r>
            <a:r>
              <a:rPr lang="it-IT" sz="1500" i="1" u="none" strike="noStrike" dirty="0">
                <a:latin typeface="Playfair Display" panose="00000500000000000000" pitchFamily="2" charset="0"/>
              </a:rPr>
              <a:t>Casinò</a:t>
            </a:r>
            <a:r>
              <a:rPr lang="it-IT" sz="1500" i="0" dirty="0">
                <a:latin typeface="Playfair Display" panose="00000500000000000000" pitchFamily="2" charset="0"/>
              </a:rPr>
              <a:t> del 1995, la seconda parte di una trilogia del regista realizzata sulla mafia.</a:t>
            </a:r>
          </a:p>
          <a:p>
            <a:pPr marL="0" indent="0" algn="l">
              <a:buNone/>
            </a:pPr>
            <a:r>
              <a:rPr lang="it-IT" sz="1500" i="0" dirty="0">
                <a:latin typeface="Playfair Display" panose="00000500000000000000" pitchFamily="2" charset="0"/>
              </a:rPr>
              <a:t>Inoltre viene dato a </a:t>
            </a:r>
            <a:r>
              <a:rPr lang="it-IT" sz="1500" i="0" dirty="0" err="1">
                <a:latin typeface="Playfair Display" panose="00000500000000000000" pitchFamily="2" charset="0"/>
              </a:rPr>
              <a:t>Joe</a:t>
            </a:r>
            <a:r>
              <a:rPr lang="it-IT" sz="1500" i="0" dirty="0">
                <a:latin typeface="Playfair Display" panose="00000500000000000000" pitchFamily="2" charset="0"/>
              </a:rPr>
              <a:t> Pesci l’</a:t>
            </a:r>
            <a:r>
              <a:rPr lang="it-IT" sz="1500" dirty="0">
                <a:latin typeface="Playfair Display" panose="00000500000000000000" pitchFamily="2" charset="0"/>
              </a:rPr>
              <a:t>Oscar al miglior attore non protagonista nel 1991, Good </a:t>
            </a:r>
            <a:r>
              <a:rPr lang="it-IT" sz="1500" dirty="0" err="1">
                <a:latin typeface="Playfair Display" panose="00000500000000000000" pitchFamily="2" charset="0"/>
              </a:rPr>
              <a:t>Fellas</a:t>
            </a:r>
            <a:r>
              <a:rPr lang="it-IT" sz="1500" dirty="0">
                <a:latin typeface="Playfair Display" panose="00000500000000000000" pitchFamily="2" charset="0"/>
              </a:rPr>
              <a:t> inoltre riceve anche il </a:t>
            </a:r>
            <a:r>
              <a:rPr lang="it-IT" sz="1500" b="0" i="0" dirty="0">
                <a:effectLst/>
                <a:latin typeface="Playfair Display" panose="00000500000000000000" pitchFamily="2" charset="0"/>
              </a:rPr>
              <a:t>Premio Leone d'argento nel 1990  - Premio speciale per la regia a Martin Scorsese al festival di Venezia, a </a:t>
            </a:r>
            <a:r>
              <a:rPr lang="it-IT" sz="1500" b="0" i="0" dirty="0" err="1">
                <a:effectLst/>
                <a:latin typeface="Playfair Display" panose="00000500000000000000" pitchFamily="2" charset="0"/>
              </a:rPr>
              <a:t>Bafta</a:t>
            </a:r>
            <a:r>
              <a:rPr lang="it-IT" sz="1500" b="0" i="0" dirty="0">
                <a:effectLst/>
                <a:latin typeface="Playfair Display" panose="00000500000000000000" pitchFamily="2" charset="0"/>
              </a:rPr>
              <a:t> nel 1991 ha vinto 5 premi : Premio miglior film, Premio miglior montaggio a Thelma </a:t>
            </a:r>
            <a:r>
              <a:rPr lang="it-IT" sz="1500" b="0" i="0" dirty="0" err="1">
                <a:effectLst/>
                <a:latin typeface="Playfair Display" panose="00000500000000000000" pitchFamily="2" charset="0"/>
              </a:rPr>
              <a:t>Schoonmaker</a:t>
            </a:r>
            <a:r>
              <a:rPr lang="it-IT" sz="1500" b="0" i="0" dirty="0">
                <a:effectLst/>
                <a:latin typeface="Playfair Display" panose="00000500000000000000" pitchFamily="2" charset="0"/>
              </a:rPr>
              <a:t>, Premio miglior regista a Martin Scorsese, Premio migliore sceneggiatura non originale a Nicholas Pileggi, Martin Scorsese, Premio migliori costumi con un totale di 7 premi vinti.</a:t>
            </a:r>
          </a:p>
          <a:p>
            <a:pPr marL="0" indent="0" algn="l">
              <a:buNone/>
            </a:pPr>
            <a:endParaRPr lang="it-IT" sz="1500" b="0" i="0" u="sng" dirty="0">
              <a:effectLst/>
              <a:latin typeface="Playfair Display" panose="00000500000000000000" pitchFamily="2" charset="0"/>
            </a:endParaRPr>
          </a:p>
        </p:txBody>
      </p:sp>
      <p:pic>
        <p:nvPicPr>
          <p:cNvPr id="4" name="Immagine 3" descr="Immagine che contiene arte, statua&#10;&#10;Descrizione generata automaticamente">
            <a:extLst>
              <a:ext uri="{FF2B5EF4-FFF2-40B4-BE49-F238E27FC236}">
                <a16:creationId xmlns:a16="http://schemas.microsoft.com/office/drawing/2014/main" id="{F867E946-7C7C-2252-BBD9-BBA676C66A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14">
            <a:off x="2205009" y="62516"/>
            <a:ext cx="1624350" cy="16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4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D2A0D146-6C3C-1349-5155-8CC59C0F0C1C}"/>
              </a:ext>
            </a:extLst>
          </p:cNvPr>
          <p:cNvSpPr/>
          <p:nvPr/>
        </p:nvSpPr>
        <p:spPr>
          <a:xfrm>
            <a:off x="-2389239" y="2817721"/>
            <a:ext cx="7020232" cy="6699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68D5D0C-DA6A-D167-53DA-9DF5D75E2652}"/>
              </a:ext>
            </a:extLst>
          </p:cNvPr>
          <p:cNvSpPr txBox="1"/>
          <p:nvPr/>
        </p:nvSpPr>
        <p:spPr>
          <a:xfrm>
            <a:off x="2781300" y="342900"/>
            <a:ext cx="7258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latin typeface="Playfair Display" panose="00000500000000000000" pitchFamily="2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29760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">
        <p159:morph option="byObject"/>
      </p:transition>
    </mc:Choice>
    <mc:Fallback>
      <p:transition spd="slow" advClick="0" advTm="2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D2A0D146-6C3C-1349-5155-8CC59C0F0C1C}"/>
              </a:ext>
            </a:extLst>
          </p:cNvPr>
          <p:cNvSpPr/>
          <p:nvPr/>
        </p:nvSpPr>
        <p:spPr>
          <a:xfrm>
            <a:off x="-2389239" y="-2389239"/>
            <a:ext cx="17346342" cy="119068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A41B0D-BFD5-6CED-EA41-E1CFDA6ED172}"/>
              </a:ext>
            </a:extLst>
          </p:cNvPr>
          <p:cNvSpPr txBox="1"/>
          <p:nvPr/>
        </p:nvSpPr>
        <p:spPr>
          <a:xfrm>
            <a:off x="2781300" y="342900"/>
            <a:ext cx="7258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500" b="1" dirty="0">
                <a:solidFill>
                  <a:schemeClr val="bg1"/>
                </a:solidFill>
                <a:latin typeface="Playfair Display" panose="00000500000000000000" pitchFamily="2" charset="0"/>
              </a:rPr>
              <a:t>Conclusioni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DE38C56-4267-DEF4-ABCD-307A90C12E1F}"/>
              </a:ext>
            </a:extLst>
          </p:cNvPr>
          <p:cNvSpPr txBox="1"/>
          <p:nvPr/>
        </p:nvSpPr>
        <p:spPr>
          <a:xfrm>
            <a:off x="1352550" y="2190750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Spero che questa presentazione vi sia piaciuta e che non vi abbia annoiato </a:t>
            </a:r>
            <a:r>
              <a:rPr lang="it-IT" dirty="0" err="1">
                <a:solidFill>
                  <a:schemeClr val="bg1"/>
                </a:solidFill>
              </a:rPr>
              <a:t>troppo.Vi</a:t>
            </a:r>
            <a:r>
              <a:rPr lang="it-IT" dirty="0">
                <a:solidFill>
                  <a:schemeClr val="bg1"/>
                </a:solidFill>
              </a:rPr>
              <a:t> ringrazio della visione e vi auguro una buona giornata!!!</a:t>
            </a:r>
          </a:p>
        </p:txBody>
      </p:sp>
      <p:pic>
        <p:nvPicPr>
          <p:cNvPr id="2052" name="Picture 4" descr="Emoji Bye GIF - Emoji Bye Talk - Discover &amp; Share GIFs">
            <a:extLst>
              <a:ext uri="{FF2B5EF4-FFF2-40B4-BE49-F238E27FC236}">
                <a16:creationId xmlns:a16="http://schemas.microsoft.com/office/drawing/2014/main" id="{DA9DD078-F11B-8ACE-2AAA-571BCC21E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2665631"/>
            <a:ext cx="47434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754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i bravi ragazzi, compie 30 anni il capolavoro cinematografico di Martin  Scorsese. Un punto di svolta nel genere dei gangster movies | BonCulture">
            <a:extLst>
              <a:ext uri="{FF2B5EF4-FFF2-40B4-BE49-F238E27FC236}">
                <a16:creationId xmlns:a16="http://schemas.microsoft.com/office/drawing/2014/main" id="{05D09202-DCC3-1F52-D5ED-13DC8986D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710"/>
          <a:stretch/>
        </p:blipFill>
        <p:spPr bwMode="auto">
          <a:xfrm>
            <a:off x="0" y="-24342"/>
            <a:ext cx="12195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826213"/>
            <a:ext cx="12192000" cy="145978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Playfair Display" panose="00000500000000000000" pitchFamily="2" charset="0"/>
              </a:rPr>
              <a:t>Quei bravi ragazzi 1990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0C1501D0-2AAC-79CC-554F-26F8C5FDCB1D}"/>
              </a:ext>
            </a:extLst>
          </p:cNvPr>
          <p:cNvGrpSpPr/>
          <p:nvPr/>
        </p:nvGrpSpPr>
        <p:grpSpPr>
          <a:xfrm>
            <a:off x="1538531" y="2478243"/>
            <a:ext cx="9427445" cy="4379757"/>
            <a:chOff x="1170041" y="2423802"/>
            <a:chExt cx="9427445" cy="437975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7685F9F6-50F6-0C8B-5BA0-77583889A76A}"/>
                </a:ext>
              </a:extLst>
            </p:cNvPr>
            <p:cNvGrpSpPr/>
            <p:nvPr/>
          </p:nvGrpSpPr>
          <p:grpSpPr>
            <a:xfrm>
              <a:off x="1170041" y="3707654"/>
              <a:ext cx="2824878" cy="3095905"/>
              <a:chOff x="207211" y="3297102"/>
              <a:chExt cx="2824878" cy="3095905"/>
            </a:xfrm>
          </p:grpSpPr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037529A-032A-642D-ECEB-74E7ADC6AAAB}"/>
                  </a:ext>
                </a:extLst>
              </p:cNvPr>
              <p:cNvSpPr/>
              <p:nvPr/>
            </p:nvSpPr>
            <p:spPr>
              <a:xfrm rot="19684975">
                <a:off x="593689" y="3297102"/>
                <a:ext cx="2438400" cy="309590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6" name="Immagine 15" descr="Immagine che contiene nero, oscurità&#10;&#10;Descrizione generata automaticamente">
                <a:extLst>
                  <a:ext uri="{FF2B5EF4-FFF2-40B4-BE49-F238E27FC236}">
                    <a16:creationId xmlns:a16="http://schemas.microsoft.com/office/drawing/2014/main" id="{06CE25DD-B1B4-A93B-E981-E6CEF528E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11722">
                <a:off x="885342" y="4158301"/>
                <a:ext cx="2093517" cy="2093517"/>
              </a:xfrm>
              <a:prstGeom prst="rect">
                <a:avLst/>
              </a:prstGeom>
            </p:spPr>
          </p:pic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F278AC5-F1BD-B4E1-FA82-9F7B037EADB7}"/>
                  </a:ext>
                </a:extLst>
              </p:cNvPr>
              <p:cNvSpPr txBox="1"/>
              <p:nvPr/>
            </p:nvSpPr>
            <p:spPr>
              <a:xfrm rot="19787669">
                <a:off x="207211" y="3491245"/>
                <a:ext cx="2156878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latin typeface="Playfair Display" panose="00000500000000000000" pitchFamily="2" charset="0"/>
                  </a:rPr>
                  <a:t>La Trama</a:t>
                </a:r>
                <a:endParaRPr lang="it-IT" sz="3500" dirty="0"/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2FABF68-5301-CB50-A86E-FF5FD9B0B1D6}"/>
                </a:ext>
              </a:extLst>
            </p:cNvPr>
            <p:cNvGrpSpPr/>
            <p:nvPr/>
          </p:nvGrpSpPr>
          <p:grpSpPr>
            <a:xfrm rot="964499">
              <a:off x="4296783" y="2423802"/>
              <a:ext cx="3009050" cy="3313314"/>
              <a:chOff x="2819181" y="2370419"/>
              <a:chExt cx="3009050" cy="3313314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2F4A5315-7D78-2424-E62D-04183A1C7988}"/>
                  </a:ext>
                </a:extLst>
              </p:cNvPr>
              <p:cNvSpPr/>
              <p:nvPr/>
            </p:nvSpPr>
            <p:spPr>
              <a:xfrm rot="20689609">
                <a:off x="3177590" y="2370419"/>
                <a:ext cx="2438400" cy="309590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it-IT" sz="1800" dirty="0"/>
              </a:p>
            </p:txBody>
          </p:sp>
          <p:pic>
            <p:nvPicPr>
              <p:cNvPr id="14" name="Immagine 13" descr="Immagine che contiene schermata, linea, design, bianco e nero&#10;&#10;Descrizione generata automaticamente">
                <a:extLst>
                  <a:ext uri="{FF2B5EF4-FFF2-40B4-BE49-F238E27FC236}">
                    <a16:creationId xmlns:a16="http://schemas.microsoft.com/office/drawing/2014/main" id="{75E2176F-7C92-5F31-149B-C793A70F4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67681">
                <a:off x="2819181" y="2674683"/>
                <a:ext cx="3009050" cy="3009050"/>
              </a:xfrm>
              <a:prstGeom prst="rect">
                <a:avLst/>
              </a:prstGeom>
            </p:spPr>
          </p:pic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85F0C75-A43D-B194-52DA-5751422CCAE8}"/>
                  </a:ext>
                </a:extLst>
              </p:cNvPr>
              <p:cNvSpPr txBox="1"/>
              <p:nvPr/>
            </p:nvSpPr>
            <p:spPr>
              <a:xfrm rot="20661888">
                <a:off x="2924495" y="2448096"/>
                <a:ext cx="2163789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solidFill>
                      <a:schemeClr val="bg1"/>
                    </a:solidFill>
                    <a:latin typeface="Playfair Display" panose="00000500000000000000" pitchFamily="2" charset="0"/>
                  </a:rPr>
                  <a:t>Il Casting</a:t>
                </a: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AB650202-1B08-D943-5445-330C159F95BA}"/>
                </a:ext>
              </a:extLst>
            </p:cNvPr>
            <p:cNvGrpSpPr/>
            <p:nvPr/>
          </p:nvGrpSpPr>
          <p:grpSpPr>
            <a:xfrm rot="577273">
              <a:off x="7976926" y="3507970"/>
              <a:ext cx="2620560" cy="3095905"/>
              <a:chOff x="6249319" y="2378965"/>
              <a:chExt cx="2620560" cy="3095905"/>
            </a:xfrm>
          </p:grpSpPr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91233F7A-7D18-E46A-0A18-C0D5ABC7A3A6}"/>
                  </a:ext>
                </a:extLst>
              </p:cNvPr>
              <p:cNvSpPr/>
              <p:nvPr/>
            </p:nvSpPr>
            <p:spPr>
              <a:xfrm rot="948977">
                <a:off x="6289431" y="2378965"/>
                <a:ext cx="2438400" cy="309590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8" name="Immagine 17" descr="Immagine che contiene arte, statua&#10;&#10;Descrizione generata automaticamente">
                <a:extLst>
                  <a:ext uri="{FF2B5EF4-FFF2-40B4-BE49-F238E27FC236}">
                    <a16:creationId xmlns:a16="http://schemas.microsoft.com/office/drawing/2014/main" id="{69E69009-97B6-A3CB-4933-706D000DB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62315">
                <a:off x="6249319" y="3136462"/>
                <a:ext cx="2280698" cy="2280698"/>
              </a:xfrm>
              <a:prstGeom prst="rect">
                <a:avLst/>
              </a:prstGeom>
            </p:spPr>
          </p:pic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54BF6F4-BAD1-F3B2-3D9D-5EFFA466D938}"/>
                  </a:ext>
                </a:extLst>
              </p:cNvPr>
              <p:cNvSpPr txBox="1"/>
              <p:nvPr/>
            </p:nvSpPr>
            <p:spPr>
              <a:xfrm rot="889811">
                <a:off x="6706090" y="2410157"/>
                <a:ext cx="2163789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solidFill>
                      <a:schemeClr val="bg1"/>
                    </a:solidFill>
                    <a:latin typeface="Playfair Display" panose="00000500000000000000" pitchFamily="2" charset="0"/>
                  </a:rPr>
                  <a:t>I Premi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836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">
        <p14:flythrough/>
      </p:transition>
    </mc:Choice>
    <mc:Fallback>
      <p:transition spd="slow" advClick="0" advTm="200">
        <p:fad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i bravi ragazzi, compie 30 anni il capolavoro cinematografico di Martin  Scorsese. Un punto di svolta nel genere dei gangster movies | BonCulture">
            <a:extLst>
              <a:ext uri="{FF2B5EF4-FFF2-40B4-BE49-F238E27FC236}">
                <a16:creationId xmlns:a16="http://schemas.microsoft.com/office/drawing/2014/main" id="{05D09202-DCC3-1F52-D5ED-13DC8986D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710"/>
          <a:stretch/>
        </p:blipFill>
        <p:spPr bwMode="auto">
          <a:xfrm>
            <a:off x="0" y="-24342"/>
            <a:ext cx="12195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826213"/>
            <a:ext cx="12192000" cy="145978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Playfair Display" panose="00000500000000000000" pitchFamily="2" charset="0"/>
              </a:rPr>
              <a:t>Quei bravi ragazzi 1990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0C1501D0-2AAC-79CC-554F-26F8C5FDCB1D}"/>
              </a:ext>
            </a:extLst>
          </p:cNvPr>
          <p:cNvGrpSpPr/>
          <p:nvPr/>
        </p:nvGrpSpPr>
        <p:grpSpPr>
          <a:xfrm rot="1968766">
            <a:off x="4513742" y="3194259"/>
            <a:ext cx="9427445" cy="4379757"/>
            <a:chOff x="1170041" y="2423802"/>
            <a:chExt cx="9427445" cy="437975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7685F9F6-50F6-0C8B-5BA0-77583889A76A}"/>
                </a:ext>
              </a:extLst>
            </p:cNvPr>
            <p:cNvGrpSpPr/>
            <p:nvPr/>
          </p:nvGrpSpPr>
          <p:grpSpPr>
            <a:xfrm>
              <a:off x="1170041" y="3707654"/>
              <a:ext cx="2824878" cy="3095905"/>
              <a:chOff x="207211" y="3297102"/>
              <a:chExt cx="2824878" cy="3095905"/>
            </a:xfrm>
          </p:grpSpPr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037529A-032A-642D-ECEB-74E7ADC6AAAB}"/>
                  </a:ext>
                </a:extLst>
              </p:cNvPr>
              <p:cNvSpPr/>
              <p:nvPr/>
            </p:nvSpPr>
            <p:spPr>
              <a:xfrm rot="19684975">
                <a:off x="593689" y="3297102"/>
                <a:ext cx="2438400" cy="309590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6" name="Immagine 15" descr="Immagine che contiene nero, oscurità&#10;&#10;Descrizione generata automaticamente">
                <a:extLst>
                  <a:ext uri="{FF2B5EF4-FFF2-40B4-BE49-F238E27FC236}">
                    <a16:creationId xmlns:a16="http://schemas.microsoft.com/office/drawing/2014/main" id="{06CE25DD-B1B4-A93B-E981-E6CEF528E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11722">
                <a:off x="885342" y="4158301"/>
                <a:ext cx="2093517" cy="2093517"/>
              </a:xfrm>
              <a:prstGeom prst="rect">
                <a:avLst/>
              </a:prstGeom>
            </p:spPr>
          </p:pic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F278AC5-F1BD-B4E1-FA82-9F7B037EADB7}"/>
                  </a:ext>
                </a:extLst>
              </p:cNvPr>
              <p:cNvSpPr txBox="1"/>
              <p:nvPr/>
            </p:nvSpPr>
            <p:spPr>
              <a:xfrm rot="19787669">
                <a:off x="207211" y="3491245"/>
                <a:ext cx="2156878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latin typeface="Playfair Display" panose="00000500000000000000" pitchFamily="2" charset="0"/>
                  </a:rPr>
                  <a:t>La Trama</a:t>
                </a:r>
                <a:endParaRPr lang="it-IT" sz="3500" dirty="0"/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2FABF68-5301-CB50-A86E-FF5FD9B0B1D6}"/>
                </a:ext>
              </a:extLst>
            </p:cNvPr>
            <p:cNvGrpSpPr/>
            <p:nvPr/>
          </p:nvGrpSpPr>
          <p:grpSpPr>
            <a:xfrm rot="964499">
              <a:off x="4296783" y="2423802"/>
              <a:ext cx="3009050" cy="3313314"/>
              <a:chOff x="2819181" y="2370419"/>
              <a:chExt cx="3009050" cy="3313314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2F4A5315-7D78-2424-E62D-04183A1C7988}"/>
                  </a:ext>
                </a:extLst>
              </p:cNvPr>
              <p:cNvSpPr/>
              <p:nvPr/>
            </p:nvSpPr>
            <p:spPr>
              <a:xfrm rot="20689609">
                <a:off x="3177590" y="2370419"/>
                <a:ext cx="2438400" cy="309590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it-IT" sz="1800" dirty="0"/>
              </a:p>
            </p:txBody>
          </p:sp>
          <p:pic>
            <p:nvPicPr>
              <p:cNvPr id="14" name="Immagine 13" descr="Immagine che contiene schermata, linea, design, bianco e nero&#10;&#10;Descrizione generata automaticamente">
                <a:extLst>
                  <a:ext uri="{FF2B5EF4-FFF2-40B4-BE49-F238E27FC236}">
                    <a16:creationId xmlns:a16="http://schemas.microsoft.com/office/drawing/2014/main" id="{75E2176F-7C92-5F31-149B-C793A70F4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67681">
                <a:off x="2819181" y="2674683"/>
                <a:ext cx="3009050" cy="3009050"/>
              </a:xfrm>
              <a:prstGeom prst="rect">
                <a:avLst/>
              </a:prstGeom>
            </p:spPr>
          </p:pic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85F0C75-A43D-B194-52DA-5751422CCAE8}"/>
                  </a:ext>
                </a:extLst>
              </p:cNvPr>
              <p:cNvSpPr txBox="1"/>
              <p:nvPr/>
            </p:nvSpPr>
            <p:spPr>
              <a:xfrm rot="20661888">
                <a:off x="2924495" y="2448096"/>
                <a:ext cx="2163789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solidFill>
                      <a:schemeClr val="bg1"/>
                    </a:solidFill>
                    <a:latin typeface="Playfair Display" panose="00000500000000000000" pitchFamily="2" charset="0"/>
                  </a:rPr>
                  <a:t>Il Casting</a:t>
                </a: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AB650202-1B08-D943-5445-330C159F95BA}"/>
                </a:ext>
              </a:extLst>
            </p:cNvPr>
            <p:cNvGrpSpPr/>
            <p:nvPr/>
          </p:nvGrpSpPr>
          <p:grpSpPr>
            <a:xfrm rot="577273">
              <a:off x="7976926" y="3507970"/>
              <a:ext cx="2620560" cy="3095905"/>
              <a:chOff x="6249319" y="2378965"/>
              <a:chExt cx="2620560" cy="3095905"/>
            </a:xfrm>
          </p:grpSpPr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91233F7A-7D18-E46A-0A18-C0D5ABC7A3A6}"/>
                  </a:ext>
                </a:extLst>
              </p:cNvPr>
              <p:cNvSpPr/>
              <p:nvPr/>
            </p:nvSpPr>
            <p:spPr>
              <a:xfrm rot="948977">
                <a:off x="6289431" y="2378965"/>
                <a:ext cx="2438400" cy="309590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8" name="Immagine 17" descr="Immagine che contiene arte, statua&#10;&#10;Descrizione generata automaticamente">
                <a:extLst>
                  <a:ext uri="{FF2B5EF4-FFF2-40B4-BE49-F238E27FC236}">
                    <a16:creationId xmlns:a16="http://schemas.microsoft.com/office/drawing/2014/main" id="{69E69009-97B6-A3CB-4933-706D000DB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62315">
                <a:off x="6249319" y="3136462"/>
                <a:ext cx="2280698" cy="2280698"/>
              </a:xfrm>
              <a:prstGeom prst="rect">
                <a:avLst/>
              </a:prstGeom>
            </p:spPr>
          </p:pic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54BF6F4-BAD1-F3B2-3D9D-5EFFA466D938}"/>
                  </a:ext>
                </a:extLst>
              </p:cNvPr>
              <p:cNvSpPr txBox="1"/>
              <p:nvPr/>
            </p:nvSpPr>
            <p:spPr>
              <a:xfrm rot="889811">
                <a:off x="6706090" y="2410157"/>
                <a:ext cx="2163789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solidFill>
                      <a:schemeClr val="bg1"/>
                    </a:solidFill>
                    <a:latin typeface="Playfair Display" panose="00000500000000000000" pitchFamily="2" charset="0"/>
                  </a:rPr>
                  <a:t>I Premi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5430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">
        <p159:morph option="byWord"/>
      </p:transition>
    </mc:Choice>
    <mc:Fallback>
      <p:transition spd="slow" advClick="0" advTm="200">
        <p:fad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D28B7602-6D58-8470-F3B8-7946E4A41FC1}"/>
              </a:ext>
            </a:extLst>
          </p:cNvPr>
          <p:cNvSpPr/>
          <p:nvPr/>
        </p:nvSpPr>
        <p:spPr>
          <a:xfrm>
            <a:off x="0" y="0"/>
            <a:ext cx="1217626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53439E-A252-D960-692E-34D227EB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3"/>
            <a:ext cx="4391024" cy="663704"/>
          </a:xfrm>
        </p:spPr>
        <p:txBody>
          <a:bodyPr anchor="t">
            <a:normAutofit/>
          </a:bodyPr>
          <a:lstStyle/>
          <a:p>
            <a:pPr algn="ctr"/>
            <a:r>
              <a:rPr lang="it-IT" sz="4000" dirty="0">
                <a:latin typeface="Playfair Display" panose="00000500000000000000" pitchFamily="2" charset="0"/>
              </a:rPr>
              <a:t>La Trama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55CBA6B-B560-DB90-1072-0B65AEDD58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06429" y="2418887"/>
            <a:ext cx="4867275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Henry Hill è un adolescente scaltro che cresce a Brooklyn, New York, negli anni '50.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Protetto dal potente boss Paul Cicero, entra a far parte di una banda specializzata in furti e contrabbando, insieme a Jimmy Conway e Tommy DeVito. Con il tempo, Henry si rende conto della violenza e della crudeltà del mondo criminale in cui si trova coinvolto. Nel frattempo, si innamora e sposa Karen, ma ha relazioni extraconiugali e si dedica al traffico di droga. La banda compie un grande colpo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5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alla Lufthansa, ma le cose si complicano e i tradimenti iniziano a minacciare il gruppo. Henry viene arrestato e decide di collaborare con l'FBI, testimoniando contro i suoi ex amici. Dopo il processo, entra nel programma di protezione dei testimoni, lasciando la sua vita criminale per sempre.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5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it-IT" altLang="it-IT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6408527-AC5B-F11C-0A5F-074BE7A49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59" y="1321170"/>
            <a:ext cx="5067983" cy="4329172"/>
          </a:xfrm>
          <a:prstGeom prst="rect">
            <a:avLst/>
          </a:prstGeom>
        </p:spPr>
      </p:pic>
      <p:pic>
        <p:nvPicPr>
          <p:cNvPr id="4" name="Elementi multimediali online 3" title="Quei bravi ragazzi (film 1990) TRAILER ITALIANO">
            <a:hlinkClick r:id="" action="ppaction://media"/>
            <a:extLst>
              <a:ext uri="{FF2B5EF4-FFF2-40B4-BE49-F238E27FC236}">
                <a16:creationId xmlns:a16="http://schemas.microsoft.com/office/drawing/2014/main" id="{1485C6E7-D2AB-0459-01FB-A52885B412B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295705" y="1710755"/>
            <a:ext cx="4130890" cy="2872626"/>
          </a:xfrm>
          <a:prstGeom prst="rect">
            <a:avLst/>
          </a:prstGeom>
        </p:spPr>
      </p:pic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D9B45A3-D56E-2043-DB2C-89860E363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54" y="673030"/>
            <a:ext cx="1632427" cy="16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9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i bravi ragazzi, compie 30 anni il capolavoro cinematografico di Martin  Scorsese. Un punto di svolta nel genere dei gangster movies | BonCulture">
            <a:extLst>
              <a:ext uri="{FF2B5EF4-FFF2-40B4-BE49-F238E27FC236}">
                <a16:creationId xmlns:a16="http://schemas.microsoft.com/office/drawing/2014/main" id="{05D09202-DCC3-1F52-D5ED-13DC8986D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710"/>
          <a:stretch/>
        </p:blipFill>
        <p:spPr bwMode="auto">
          <a:xfrm>
            <a:off x="0" y="-24342"/>
            <a:ext cx="12195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826213"/>
            <a:ext cx="12192000" cy="145978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Playfair Display" panose="00000500000000000000" pitchFamily="2" charset="0"/>
              </a:rPr>
              <a:t>Quei bravi ragazzi 1990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0C1501D0-2AAC-79CC-554F-26F8C5FDCB1D}"/>
              </a:ext>
            </a:extLst>
          </p:cNvPr>
          <p:cNvGrpSpPr/>
          <p:nvPr/>
        </p:nvGrpSpPr>
        <p:grpSpPr>
          <a:xfrm rot="1968766">
            <a:off x="4513742" y="3194259"/>
            <a:ext cx="9427445" cy="4379757"/>
            <a:chOff x="1170041" y="2423802"/>
            <a:chExt cx="9427445" cy="437975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7685F9F6-50F6-0C8B-5BA0-77583889A76A}"/>
                </a:ext>
              </a:extLst>
            </p:cNvPr>
            <p:cNvGrpSpPr/>
            <p:nvPr/>
          </p:nvGrpSpPr>
          <p:grpSpPr>
            <a:xfrm>
              <a:off x="1170041" y="3707654"/>
              <a:ext cx="2824878" cy="3095905"/>
              <a:chOff x="207211" y="3297102"/>
              <a:chExt cx="2824878" cy="3095905"/>
            </a:xfrm>
          </p:grpSpPr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037529A-032A-642D-ECEB-74E7ADC6AAAB}"/>
                  </a:ext>
                </a:extLst>
              </p:cNvPr>
              <p:cNvSpPr/>
              <p:nvPr/>
            </p:nvSpPr>
            <p:spPr>
              <a:xfrm rot="19684975">
                <a:off x="593689" y="3297102"/>
                <a:ext cx="2438400" cy="309590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6" name="Immagine 15" descr="Immagine che contiene nero, oscurità&#10;&#10;Descrizione generata automaticamente">
                <a:extLst>
                  <a:ext uri="{FF2B5EF4-FFF2-40B4-BE49-F238E27FC236}">
                    <a16:creationId xmlns:a16="http://schemas.microsoft.com/office/drawing/2014/main" id="{06CE25DD-B1B4-A93B-E981-E6CEF528E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11722">
                <a:off x="885342" y="4158301"/>
                <a:ext cx="2093517" cy="2093517"/>
              </a:xfrm>
              <a:prstGeom prst="rect">
                <a:avLst/>
              </a:prstGeom>
            </p:spPr>
          </p:pic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F278AC5-F1BD-B4E1-FA82-9F7B037EADB7}"/>
                  </a:ext>
                </a:extLst>
              </p:cNvPr>
              <p:cNvSpPr txBox="1"/>
              <p:nvPr/>
            </p:nvSpPr>
            <p:spPr>
              <a:xfrm rot="19787669">
                <a:off x="207211" y="3491245"/>
                <a:ext cx="2156878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latin typeface="Playfair Display" panose="00000500000000000000" pitchFamily="2" charset="0"/>
                  </a:rPr>
                  <a:t>La Trama</a:t>
                </a:r>
                <a:endParaRPr lang="it-IT" sz="3500" dirty="0"/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2FABF68-5301-CB50-A86E-FF5FD9B0B1D6}"/>
                </a:ext>
              </a:extLst>
            </p:cNvPr>
            <p:cNvGrpSpPr/>
            <p:nvPr/>
          </p:nvGrpSpPr>
          <p:grpSpPr>
            <a:xfrm rot="964499">
              <a:off x="4296783" y="2423802"/>
              <a:ext cx="3009050" cy="3313314"/>
              <a:chOff x="2819181" y="2370419"/>
              <a:chExt cx="3009050" cy="3313314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2F4A5315-7D78-2424-E62D-04183A1C7988}"/>
                  </a:ext>
                </a:extLst>
              </p:cNvPr>
              <p:cNvSpPr/>
              <p:nvPr/>
            </p:nvSpPr>
            <p:spPr>
              <a:xfrm rot="20689609">
                <a:off x="3177590" y="2370419"/>
                <a:ext cx="2438400" cy="309590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it-IT" sz="1800" dirty="0"/>
              </a:p>
            </p:txBody>
          </p:sp>
          <p:pic>
            <p:nvPicPr>
              <p:cNvPr id="14" name="Immagine 13" descr="Immagine che contiene schermata, linea, design, bianco e nero&#10;&#10;Descrizione generata automaticamente">
                <a:extLst>
                  <a:ext uri="{FF2B5EF4-FFF2-40B4-BE49-F238E27FC236}">
                    <a16:creationId xmlns:a16="http://schemas.microsoft.com/office/drawing/2014/main" id="{75E2176F-7C92-5F31-149B-C793A70F4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67681">
                <a:off x="2819181" y="2674683"/>
                <a:ext cx="3009050" cy="3009050"/>
              </a:xfrm>
              <a:prstGeom prst="rect">
                <a:avLst/>
              </a:prstGeom>
            </p:spPr>
          </p:pic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85F0C75-A43D-B194-52DA-5751422CCAE8}"/>
                  </a:ext>
                </a:extLst>
              </p:cNvPr>
              <p:cNvSpPr txBox="1"/>
              <p:nvPr/>
            </p:nvSpPr>
            <p:spPr>
              <a:xfrm rot="20661888">
                <a:off x="2924495" y="2448096"/>
                <a:ext cx="2163789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solidFill>
                      <a:schemeClr val="bg1"/>
                    </a:solidFill>
                    <a:latin typeface="Playfair Display" panose="00000500000000000000" pitchFamily="2" charset="0"/>
                  </a:rPr>
                  <a:t>Il Casting</a:t>
                </a: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AB650202-1B08-D943-5445-330C159F95BA}"/>
                </a:ext>
              </a:extLst>
            </p:cNvPr>
            <p:cNvGrpSpPr/>
            <p:nvPr/>
          </p:nvGrpSpPr>
          <p:grpSpPr>
            <a:xfrm rot="577273">
              <a:off x="7976926" y="3507970"/>
              <a:ext cx="2620560" cy="3095905"/>
              <a:chOff x="6249319" y="2378965"/>
              <a:chExt cx="2620560" cy="3095905"/>
            </a:xfrm>
          </p:grpSpPr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91233F7A-7D18-E46A-0A18-C0D5ABC7A3A6}"/>
                  </a:ext>
                </a:extLst>
              </p:cNvPr>
              <p:cNvSpPr/>
              <p:nvPr/>
            </p:nvSpPr>
            <p:spPr>
              <a:xfrm rot="948977">
                <a:off x="6289431" y="2378965"/>
                <a:ext cx="2438400" cy="309590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8" name="Immagine 17" descr="Immagine che contiene arte, statua&#10;&#10;Descrizione generata automaticamente">
                <a:extLst>
                  <a:ext uri="{FF2B5EF4-FFF2-40B4-BE49-F238E27FC236}">
                    <a16:creationId xmlns:a16="http://schemas.microsoft.com/office/drawing/2014/main" id="{69E69009-97B6-A3CB-4933-706D000DB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62315">
                <a:off x="6249319" y="3136462"/>
                <a:ext cx="2280698" cy="2280698"/>
              </a:xfrm>
              <a:prstGeom prst="rect">
                <a:avLst/>
              </a:prstGeom>
            </p:spPr>
          </p:pic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54BF6F4-BAD1-F3B2-3D9D-5EFFA466D938}"/>
                  </a:ext>
                </a:extLst>
              </p:cNvPr>
              <p:cNvSpPr txBox="1"/>
              <p:nvPr/>
            </p:nvSpPr>
            <p:spPr>
              <a:xfrm rot="889811">
                <a:off x="6706090" y="2410157"/>
                <a:ext cx="2163789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solidFill>
                      <a:schemeClr val="bg1"/>
                    </a:solidFill>
                    <a:latin typeface="Playfair Display" panose="00000500000000000000" pitchFamily="2" charset="0"/>
                  </a:rPr>
                  <a:t>I Premi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0534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">
        <p14:flythrough/>
      </p:transition>
    </mc:Choice>
    <mc:Fallback>
      <p:transition spd="slow" advClick="0" advTm="200">
        <p:fad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i bravi ragazzi, compie 30 anni il capolavoro cinematografico di Martin  Scorsese. Un punto di svolta nel genere dei gangster movies | BonCulture">
            <a:extLst>
              <a:ext uri="{FF2B5EF4-FFF2-40B4-BE49-F238E27FC236}">
                <a16:creationId xmlns:a16="http://schemas.microsoft.com/office/drawing/2014/main" id="{05D09202-DCC3-1F52-D5ED-13DC8986D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710"/>
          <a:stretch/>
        </p:blipFill>
        <p:spPr bwMode="auto">
          <a:xfrm>
            <a:off x="-3725" y="-50414"/>
            <a:ext cx="12195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826213"/>
            <a:ext cx="12192000" cy="145978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Playfair Display" panose="00000500000000000000" pitchFamily="2" charset="0"/>
              </a:rPr>
              <a:t>Quei bravi ragazzi 1990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0C1501D0-2AAC-79CC-554F-26F8C5FDCB1D}"/>
              </a:ext>
            </a:extLst>
          </p:cNvPr>
          <p:cNvGrpSpPr/>
          <p:nvPr/>
        </p:nvGrpSpPr>
        <p:grpSpPr>
          <a:xfrm>
            <a:off x="1238278" y="2427829"/>
            <a:ext cx="9427445" cy="4379757"/>
            <a:chOff x="1170041" y="2423802"/>
            <a:chExt cx="9427445" cy="437975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7685F9F6-50F6-0C8B-5BA0-77583889A76A}"/>
                </a:ext>
              </a:extLst>
            </p:cNvPr>
            <p:cNvGrpSpPr/>
            <p:nvPr/>
          </p:nvGrpSpPr>
          <p:grpSpPr>
            <a:xfrm>
              <a:off x="1170041" y="3707654"/>
              <a:ext cx="2824878" cy="3095905"/>
              <a:chOff x="207211" y="3297102"/>
              <a:chExt cx="2824878" cy="3095905"/>
            </a:xfrm>
          </p:grpSpPr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037529A-032A-642D-ECEB-74E7ADC6AAAB}"/>
                  </a:ext>
                </a:extLst>
              </p:cNvPr>
              <p:cNvSpPr/>
              <p:nvPr/>
            </p:nvSpPr>
            <p:spPr>
              <a:xfrm rot="19684975">
                <a:off x="593689" y="3297102"/>
                <a:ext cx="2438400" cy="309590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6" name="Immagine 15" descr="Immagine che contiene nero, oscurità&#10;&#10;Descrizione generata automaticamente">
                <a:extLst>
                  <a:ext uri="{FF2B5EF4-FFF2-40B4-BE49-F238E27FC236}">
                    <a16:creationId xmlns:a16="http://schemas.microsoft.com/office/drawing/2014/main" id="{06CE25DD-B1B4-A93B-E981-E6CEF528E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11722">
                <a:off x="885342" y="4158301"/>
                <a:ext cx="2093517" cy="2093517"/>
              </a:xfrm>
              <a:prstGeom prst="rect">
                <a:avLst/>
              </a:prstGeom>
            </p:spPr>
          </p:pic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F278AC5-F1BD-B4E1-FA82-9F7B037EADB7}"/>
                  </a:ext>
                </a:extLst>
              </p:cNvPr>
              <p:cNvSpPr txBox="1"/>
              <p:nvPr/>
            </p:nvSpPr>
            <p:spPr>
              <a:xfrm rot="19787669">
                <a:off x="207211" y="3491245"/>
                <a:ext cx="2156878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latin typeface="Playfair Display" panose="00000500000000000000" pitchFamily="2" charset="0"/>
                  </a:rPr>
                  <a:t>La Trama</a:t>
                </a:r>
                <a:endParaRPr lang="it-IT" sz="3500" dirty="0"/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2FABF68-5301-CB50-A86E-FF5FD9B0B1D6}"/>
                </a:ext>
              </a:extLst>
            </p:cNvPr>
            <p:cNvGrpSpPr/>
            <p:nvPr/>
          </p:nvGrpSpPr>
          <p:grpSpPr>
            <a:xfrm rot="964499">
              <a:off x="4296783" y="2423802"/>
              <a:ext cx="3009050" cy="3313314"/>
              <a:chOff x="2819181" y="2370419"/>
              <a:chExt cx="3009050" cy="3313314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2F4A5315-7D78-2424-E62D-04183A1C7988}"/>
                  </a:ext>
                </a:extLst>
              </p:cNvPr>
              <p:cNvSpPr/>
              <p:nvPr/>
            </p:nvSpPr>
            <p:spPr>
              <a:xfrm rot="20689609">
                <a:off x="3177590" y="2370419"/>
                <a:ext cx="2438400" cy="309590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it-IT" sz="1800" dirty="0"/>
              </a:p>
            </p:txBody>
          </p:sp>
          <p:pic>
            <p:nvPicPr>
              <p:cNvPr id="14" name="Immagine 13" descr="Immagine che contiene schermata, linea, design, bianco e nero&#10;&#10;Descrizione generata automaticamente">
                <a:extLst>
                  <a:ext uri="{FF2B5EF4-FFF2-40B4-BE49-F238E27FC236}">
                    <a16:creationId xmlns:a16="http://schemas.microsoft.com/office/drawing/2014/main" id="{75E2176F-7C92-5F31-149B-C793A70F4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67681">
                <a:off x="2819181" y="2674683"/>
                <a:ext cx="3009050" cy="3009050"/>
              </a:xfrm>
              <a:prstGeom prst="rect">
                <a:avLst/>
              </a:prstGeom>
            </p:spPr>
          </p:pic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85F0C75-A43D-B194-52DA-5751422CCAE8}"/>
                  </a:ext>
                </a:extLst>
              </p:cNvPr>
              <p:cNvSpPr txBox="1"/>
              <p:nvPr/>
            </p:nvSpPr>
            <p:spPr>
              <a:xfrm rot="20661888">
                <a:off x="2924495" y="2448096"/>
                <a:ext cx="2163789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solidFill>
                      <a:schemeClr val="bg1"/>
                    </a:solidFill>
                    <a:latin typeface="Playfair Display" panose="00000500000000000000" pitchFamily="2" charset="0"/>
                  </a:rPr>
                  <a:t>Il Casting</a:t>
                </a: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AB650202-1B08-D943-5445-330C159F95BA}"/>
                </a:ext>
              </a:extLst>
            </p:cNvPr>
            <p:cNvGrpSpPr/>
            <p:nvPr/>
          </p:nvGrpSpPr>
          <p:grpSpPr>
            <a:xfrm rot="577273">
              <a:off x="7976926" y="3507970"/>
              <a:ext cx="2620560" cy="3095905"/>
              <a:chOff x="6249319" y="2378965"/>
              <a:chExt cx="2620560" cy="3095905"/>
            </a:xfrm>
          </p:grpSpPr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91233F7A-7D18-E46A-0A18-C0D5ABC7A3A6}"/>
                  </a:ext>
                </a:extLst>
              </p:cNvPr>
              <p:cNvSpPr/>
              <p:nvPr/>
            </p:nvSpPr>
            <p:spPr>
              <a:xfrm rot="948977">
                <a:off x="6289431" y="2378965"/>
                <a:ext cx="2438400" cy="309590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8" name="Immagine 17" descr="Immagine che contiene arte, statua&#10;&#10;Descrizione generata automaticamente">
                <a:extLst>
                  <a:ext uri="{FF2B5EF4-FFF2-40B4-BE49-F238E27FC236}">
                    <a16:creationId xmlns:a16="http://schemas.microsoft.com/office/drawing/2014/main" id="{69E69009-97B6-A3CB-4933-706D000DB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62315">
                <a:off x="6249319" y="3136462"/>
                <a:ext cx="2280698" cy="2280698"/>
              </a:xfrm>
              <a:prstGeom prst="rect">
                <a:avLst/>
              </a:prstGeom>
            </p:spPr>
          </p:pic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54BF6F4-BAD1-F3B2-3D9D-5EFFA466D938}"/>
                  </a:ext>
                </a:extLst>
              </p:cNvPr>
              <p:cNvSpPr txBox="1"/>
              <p:nvPr/>
            </p:nvSpPr>
            <p:spPr>
              <a:xfrm rot="889811">
                <a:off x="6706090" y="2410157"/>
                <a:ext cx="2163789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solidFill>
                      <a:schemeClr val="bg1"/>
                    </a:solidFill>
                    <a:latin typeface="Playfair Display" panose="00000500000000000000" pitchFamily="2" charset="0"/>
                  </a:rPr>
                  <a:t>I Premi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090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">
        <p159:morph option="byWord"/>
      </p:transition>
    </mc:Choice>
    <mc:Fallback>
      <p:transition spd="slow" advTm="200">
        <p:fad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F24CA2A-92D8-3A99-FF0E-166B97BE0737}"/>
              </a:ext>
            </a:extLst>
          </p:cNvPr>
          <p:cNvSpPr/>
          <p:nvPr/>
        </p:nvSpPr>
        <p:spPr>
          <a:xfrm>
            <a:off x="0" y="-303663"/>
            <a:ext cx="12192000" cy="727425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61895B-C7FA-FAE6-A2D1-FE68EF33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it-IT" sz="4000" b="1" dirty="0">
                <a:latin typeface="Playfair Display" panose="00000500000000000000" pitchFamily="2" charset="0"/>
              </a:rPr>
              <a:t>Casting</a:t>
            </a:r>
          </a:p>
        </p:txBody>
      </p:sp>
      <p:pic>
        <p:nvPicPr>
          <p:cNvPr id="3074" name="Picture 2" descr="Quei bravi ragazzi&quot; compie 25 anni, la reunion al Tribeca Film Festival -  la Repubblica">
            <a:extLst>
              <a:ext uri="{FF2B5EF4-FFF2-40B4-BE49-F238E27FC236}">
                <a16:creationId xmlns:a16="http://schemas.microsoft.com/office/drawing/2014/main" id="{4EACA9FF-C2E9-2EFE-5EAF-06DDD1E39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7" r="24187" b="2"/>
          <a:stretch/>
        </p:blipFill>
        <p:spPr bwMode="auto">
          <a:xfrm>
            <a:off x="6096000" y="903943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204EFD-5689-D9F1-5736-9DD5441D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03471"/>
            <a:ext cx="4778848" cy="336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500" i="1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Quei bravi ragazzi</a:t>
            </a:r>
            <a:r>
              <a:rPr lang="it-IT" sz="1500" i="0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 (</a:t>
            </a:r>
            <a:r>
              <a:rPr lang="it-IT" sz="1500" i="1" dirty="0" err="1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Goodfellas</a:t>
            </a:r>
            <a:r>
              <a:rPr lang="it-IT" sz="1500" i="0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) è un </a:t>
            </a:r>
            <a:r>
              <a:rPr lang="it-IT" sz="1500" i="0" u="none" strike="noStrike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film</a:t>
            </a:r>
            <a:r>
              <a:rPr lang="it-IT" sz="1500" i="0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 del </a:t>
            </a:r>
            <a:r>
              <a:rPr lang="it-IT" sz="1500" i="0" u="none" strike="noStrike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1990</a:t>
            </a:r>
            <a:r>
              <a:rPr lang="it-IT" sz="1500" i="0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 diretto da </a:t>
            </a:r>
            <a:r>
              <a:rPr lang="it-IT" sz="1500" i="0" u="none" strike="noStrike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Martin Scorsese</a:t>
            </a:r>
            <a:r>
              <a:rPr lang="it-IT" sz="1500" i="0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it-IT" sz="1500" i="0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Tratto dal romanzo </a:t>
            </a:r>
            <a:r>
              <a:rPr lang="it-IT" sz="1500" i="1" u="none" strike="noStrike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Il delitto paga bene</a:t>
            </a:r>
            <a:r>
              <a:rPr lang="it-IT" sz="1500" i="0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 di </a:t>
            </a:r>
            <a:r>
              <a:rPr lang="it-IT" sz="1500" i="0" u="none" strike="noStrike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Nicholas Pileggi</a:t>
            </a:r>
            <a:r>
              <a:rPr lang="it-IT" sz="1500" i="0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, a sua volta basato sulle vicende del pentito </a:t>
            </a:r>
            <a:r>
              <a:rPr lang="it-IT" sz="1500" i="0" u="none" strike="noStrike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Henry Hill</a:t>
            </a:r>
            <a:r>
              <a:rPr lang="it-IT" sz="1500" i="0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, il film è stato scritto a quattro mani dallo stesso Pileggi e da Scorsese. Il titolo fu modificato poiché l'originale, </a:t>
            </a:r>
            <a:r>
              <a:rPr lang="it-IT" sz="1500" i="1" dirty="0" err="1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Wiseguy</a:t>
            </a:r>
            <a:r>
              <a:rPr lang="it-IT" sz="1500" i="0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, avrebbe potuto confondersi con una </a:t>
            </a:r>
            <a:r>
              <a:rPr lang="it-IT" sz="1500" i="0" u="none" strike="noStrike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serie TV omonima</a:t>
            </a:r>
            <a:r>
              <a:rPr lang="it-IT" sz="1500" i="0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it-IT" sz="1500" i="0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Considerato tra i migliori film del regista </a:t>
            </a:r>
            <a:r>
              <a:rPr lang="it-IT" sz="1500" i="0" u="none" strike="noStrike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siculo-americano</a:t>
            </a:r>
            <a:r>
              <a:rPr lang="it-IT" sz="1500" i="0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</a:rPr>
              <a:t>, è stato a più riprese definito uno dei migliori film della storia del cinema. Gli attori principali che recitano in questo film sono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Ray Liotta, che interpreta Henry </a:t>
            </a:r>
            <a:r>
              <a:rPr kumimoji="0" lang="it-IT" altLang="it-IT" sz="15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Hill,Robert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 De Niro che interpreta James Conway,  </a:t>
            </a:r>
            <a:r>
              <a:rPr kumimoji="0" lang="it-IT" altLang="it-IT" sz="15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Joe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 Pesci che interpreta Tommy </a:t>
            </a:r>
            <a:r>
              <a:rPr kumimoji="0" lang="it-IT" altLang="it-IT" sz="15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DeVito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, Paul </a:t>
            </a:r>
            <a:r>
              <a:rPr kumimoji="0" lang="it-IT" altLang="it-IT" sz="15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Sorvin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 che interpreta Paul Cicero, </a:t>
            </a:r>
            <a:r>
              <a:rPr kumimoji="0" lang="it-IT" altLang="it-IT" sz="15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Lorraine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 Bracco che interpreta Karen Hill </a:t>
            </a:r>
            <a:r>
              <a:rPr lang="it-IT" altLang="it-IT" sz="1500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  <a:cs typeface="Arial" panose="020B0604020202020204" pitchFamily="34" charset="0"/>
              </a:rPr>
              <a:t>,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Frank Vincent</a:t>
            </a:r>
            <a:r>
              <a:rPr lang="it-IT" altLang="it-IT" sz="1500" dirty="0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  <a:cs typeface="Arial" panose="020B0604020202020204" pitchFamily="34" charset="0"/>
              </a:rPr>
              <a:t> 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che interpreta Billy </a:t>
            </a:r>
            <a:r>
              <a:rPr kumimoji="0" lang="it-IT" altLang="it-IT" sz="15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Batts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, Christopher </a:t>
            </a:r>
            <a:r>
              <a:rPr kumimoji="0" lang="it-IT" altLang="it-IT" sz="15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Serronev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 che interpreta  Henry Hill e Tony Sirico che interpretava Tony </a:t>
            </a:r>
            <a:r>
              <a:rPr lang="it-IT" altLang="it-IT" sz="1500" dirty="0" err="1">
                <a:solidFill>
                  <a:schemeClr val="tx1">
                    <a:alpha val="80000"/>
                  </a:schemeClr>
                </a:solidFill>
                <a:latin typeface="Playfair Display" panose="00000500000000000000" pitchFamily="2" charset="0"/>
                <a:cs typeface="Arial" panose="020B0604020202020204" pitchFamily="34" charset="0"/>
              </a:rPr>
              <a:t>S</a:t>
            </a:r>
            <a:r>
              <a:rPr kumimoji="0" lang="it-IT" altLang="it-IT" sz="15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Playfair Display" panose="00000500000000000000" pitchFamily="2" charset="0"/>
                <a:cs typeface="Arial" panose="020B0604020202020204" pitchFamily="34" charset="0"/>
              </a:rPr>
              <a:t>tacks</a:t>
            </a:r>
            <a:endParaRPr kumimoji="0" lang="it-IT" altLang="it-IT" sz="15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Playfair Display" panose="00000500000000000000" pitchFamily="2" charset="0"/>
            </a:endParaRPr>
          </a:p>
          <a:p>
            <a:endParaRPr lang="it-IT" sz="1500" dirty="0">
              <a:solidFill>
                <a:schemeClr val="tx1">
                  <a:alpha val="80000"/>
                </a:schemeClr>
              </a:solidFill>
              <a:latin typeface="Playfair Display" panose="00000500000000000000" pitchFamily="2" charset="0"/>
            </a:endParaRPr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83" name="Freeform: Shape 3082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Immagine 6" descr="Immagine che contiene schermata, linea, design, bianco e nero&#10;&#10;Descrizione generata automaticamente">
            <a:extLst>
              <a:ext uri="{FF2B5EF4-FFF2-40B4-BE49-F238E27FC236}">
                <a16:creationId xmlns:a16="http://schemas.microsoft.com/office/drawing/2014/main" id="{3584B290-F65C-E05E-D37F-BADE10951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80">
            <a:off x="2664595" y="190074"/>
            <a:ext cx="2103597" cy="21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58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i bravi ragazzi, compie 30 anni il capolavoro cinematografico di Martin  Scorsese. Un punto di svolta nel genere dei gangster movies | BonCulture">
            <a:extLst>
              <a:ext uri="{FF2B5EF4-FFF2-40B4-BE49-F238E27FC236}">
                <a16:creationId xmlns:a16="http://schemas.microsoft.com/office/drawing/2014/main" id="{05D09202-DCC3-1F52-D5ED-13DC8986D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710"/>
          <a:stretch/>
        </p:blipFill>
        <p:spPr bwMode="auto">
          <a:xfrm>
            <a:off x="-3725" y="-50414"/>
            <a:ext cx="12195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826213"/>
            <a:ext cx="12192000" cy="145978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Playfair Display" panose="00000500000000000000" pitchFamily="2" charset="0"/>
              </a:rPr>
              <a:t>Quei bravi ragazzi 1990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0C1501D0-2AAC-79CC-554F-26F8C5FDCB1D}"/>
              </a:ext>
            </a:extLst>
          </p:cNvPr>
          <p:cNvGrpSpPr/>
          <p:nvPr/>
        </p:nvGrpSpPr>
        <p:grpSpPr>
          <a:xfrm>
            <a:off x="1238278" y="2427829"/>
            <a:ext cx="9427445" cy="4379757"/>
            <a:chOff x="1170041" y="2423802"/>
            <a:chExt cx="9427445" cy="437975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7685F9F6-50F6-0C8B-5BA0-77583889A76A}"/>
                </a:ext>
              </a:extLst>
            </p:cNvPr>
            <p:cNvGrpSpPr/>
            <p:nvPr/>
          </p:nvGrpSpPr>
          <p:grpSpPr>
            <a:xfrm>
              <a:off x="1170041" y="3707654"/>
              <a:ext cx="2824878" cy="3095905"/>
              <a:chOff x="207211" y="3297102"/>
              <a:chExt cx="2824878" cy="3095905"/>
            </a:xfrm>
          </p:grpSpPr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037529A-032A-642D-ECEB-74E7ADC6AAAB}"/>
                  </a:ext>
                </a:extLst>
              </p:cNvPr>
              <p:cNvSpPr/>
              <p:nvPr/>
            </p:nvSpPr>
            <p:spPr>
              <a:xfrm rot="19684975">
                <a:off x="593689" y="3297102"/>
                <a:ext cx="2438400" cy="309590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6" name="Immagine 15" descr="Immagine che contiene nero, oscurità&#10;&#10;Descrizione generata automaticamente">
                <a:extLst>
                  <a:ext uri="{FF2B5EF4-FFF2-40B4-BE49-F238E27FC236}">
                    <a16:creationId xmlns:a16="http://schemas.microsoft.com/office/drawing/2014/main" id="{06CE25DD-B1B4-A93B-E981-E6CEF528E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11722">
                <a:off x="885342" y="4158301"/>
                <a:ext cx="2093517" cy="2093517"/>
              </a:xfrm>
              <a:prstGeom prst="rect">
                <a:avLst/>
              </a:prstGeom>
            </p:spPr>
          </p:pic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F278AC5-F1BD-B4E1-FA82-9F7B037EADB7}"/>
                  </a:ext>
                </a:extLst>
              </p:cNvPr>
              <p:cNvSpPr txBox="1"/>
              <p:nvPr/>
            </p:nvSpPr>
            <p:spPr>
              <a:xfrm rot="19787669">
                <a:off x="207211" y="3491245"/>
                <a:ext cx="2156878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latin typeface="Playfair Display" panose="00000500000000000000" pitchFamily="2" charset="0"/>
                  </a:rPr>
                  <a:t>La Trama</a:t>
                </a:r>
                <a:endParaRPr lang="it-IT" sz="3500" dirty="0"/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2FABF68-5301-CB50-A86E-FF5FD9B0B1D6}"/>
                </a:ext>
              </a:extLst>
            </p:cNvPr>
            <p:cNvGrpSpPr/>
            <p:nvPr/>
          </p:nvGrpSpPr>
          <p:grpSpPr>
            <a:xfrm rot="964499">
              <a:off x="4296783" y="2423802"/>
              <a:ext cx="3009050" cy="3313314"/>
              <a:chOff x="2819181" y="2370419"/>
              <a:chExt cx="3009050" cy="3313314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2F4A5315-7D78-2424-E62D-04183A1C7988}"/>
                  </a:ext>
                </a:extLst>
              </p:cNvPr>
              <p:cNvSpPr/>
              <p:nvPr/>
            </p:nvSpPr>
            <p:spPr>
              <a:xfrm rot="20689609">
                <a:off x="3177590" y="2370419"/>
                <a:ext cx="2438400" cy="309590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it-IT" sz="1800" dirty="0"/>
              </a:p>
            </p:txBody>
          </p:sp>
          <p:pic>
            <p:nvPicPr>
              <p:cNvPr id="14" name="Immagine 13" descr="Immagine che contiene schermata, linea, design, bianco e nero&#10;&#10;Descrizione generata automaticamente">
                <a:extLst>
                  <a:ext uri="{FF2B5EF4-FFF2-40B4-BE49-F238E27FC236}">
                    <a16:creationId xmlns:a16="http://schemas.microsoft.com/office/drawing/2014/main" id="{75E2176F-7C92-5F31-149B-C793A70F4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67681">
                <a:off x="2819181" y="2674683"/>
                <a:ext cx="3009050" cy="3009050"/>
              </a:xfrm>
              <a:prstGeom prst="rect">
                <a:avLst/>
              </a:prstGeom>
            </p:spPr>
          </p:pic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85F0C75-A43D-B194-52DA-5751422CCAE8}"/>
                  </a:ext>
                </a:extLst>
              </p:cNvPr>
              <p:cNvSpPr txBox="1"/>
              <p:nvPr/>
            </p:nvSpPr>
            <p:spPr>
              <a:xfrm rot="20661888">
                <a:off x="2924495" y="2448096"/>
                <a:ext cx="2163789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solidFill>
                      <a:schemeClr val="bg1"/>
                    </a:solidFill>
                    <a:latin typeface="Playfair Display" panose="00000500000000000000" pitchFamily="2" charset="0"/>
                  </a:rPr>
                  <a:t>Il Casting</a:t>
                </a: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AB650202-1B08-D943-5445-330C159F95BA}"/>
                </a:ext>
              </a:extLst>
            </p:cNvPr>
            <p:cNvGrpSpPr/>
            <p:nvPr/>
          </p:nvGrpSpPr>
          <p:grpSpPr>
            <a:xfrm rot="577273">
              <a:off x="7976926" y="3507970"/>
              <a:ext cx="2620560" cy="3095905"/>
              <a:chOff x="6249319" y="2378965"/>
              <a:chExt cx="2620560" cy="3095905"/>
            </a:xfrm>
          </p:grpSpPr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91233F7A-7D18-E46A-0A18-C0D5ABC7A3A6}"/>
                  </a:ext>
                </a:extLst>
              </p:cNvPr>
              <p:cNvSpPr/>
              <p:nvPr/>
            </p:nvSpPr>
            <p:spPr>
              <a:xfrm rot="948977">
                <a:off x="6289431" y="2378965"/>
                <a:ext cx="2438400" cy="309590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8" name="Immagine 17" descr="Immagine che contiene arte, statua&#10;&#10;Descrizione generata automaticamente">
                <a:extLst>
                  <a:ext uri="{FF2B5EF4-FFF2-40B4-BE49-F238E27FC236}">
                    <a16:creationId xmlns:a16="http://schemas.microsoft.com/office/drawing/2014/main" id="{69E69009-97B6-A3CB-4933-706D000DB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62315">
                <a:off x="6249319" y="3136462"/>
                <a:ext cx="2280698" cy="2280698"/>
              </a:xfrm>
              <a:prstGeom prst="rect">
                <a:avLst/>
              </a:prstGeom>
            </p:spPr>
          </p:pic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54BF6F4-BAD1-F3B2-3D9D-5EFFA466D938}"/>
                  </a:ext>
                </a:extLst>
              </p:cNvPr>
              <p:cNvSpPr txBox="1"/>
              <p:nvPr/>
            </p:nvSpPr>
            <p:spPr>
              <a:xfrm rot="889811">
                <a:off x="6706090" y="2410157"/>
                <a:ext cx="2163789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solidFill>
                      <a:schemeClr val="bg1"/>
                    </a:solidFill>
                    <a:latin typeface="Playfair Display" panose="00000500000000000000" pitchFamily="2" charset="0"/>
                  </a:rPr>
                  <a:t>I Premi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501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">
        <p14:flythrough/>
      </p:transition>
    </mc:Choice>
    <mc:Fallback>
      <p:transition spd="slow" advClick="0" advTm="200">
        <p:fad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i bravi ragazzi, compie 30 anni il capolavoro cinematografico di Martin  Scorsese. Un punto di svolta nel genere dei gangster movies | BonCulture">
            <a:extLst>
              <a:ext uri="{FF2B5EF4-FFF2-40B4-BE49-F238E27FC236}">
                <a16:creationId xmlns:a16="http://schemas.microsoft.com/office/drawing/2014/main" id="{05D09202-DCC3-1F52-D5ED-13DC8986D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710"/>
          <a:stretch/>
        </p:blipFill>
        <p:spPr bwMode="auto">
          <a:xfrm>
            <a:off x="-3725" y="-50414"/>
            <a:ext cx="12195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826213"/>
            <a:ext cx="12192000" cy="1459788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Playfair Display" panose="00000500000000000000" pitchFamily="2" charset="0"/>
              </a:rPr>
              <a:t>Quei bravi ragazzi 1990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0C1501D0-2AAC-79CC-554F-26F8C5FDCB1D}"/>
              </a:ext>
            </a:extLst>
          </p:cNvPr>
          <p:cNvGrpSpPr/>
          <p:nvPr/>
        </p:nvGrpSpPr>
        <p:grpSpPr>
          <a:xfrm rot="20076626">
            <a:off x="-1887060" y="2879029"/>
            <a:ext cx="9427445" cy="4379757"/>
            <a:chOff x="1170041" y="2423802"/>
            <a:chExt cx="9427445" cy="437975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7685F9F6-50F6-0C8B-5BA0-77583889A76A}"/>
                </a:ext>
              </a:extLst>
            </p:cNvPr>
            <p:cNvGrpSpPr/>
            <p:nvPr/>
          </p:nvGrpSpPr>
          <p:grpSpPr>
            <a:xfrm>
              <a:off x="1170041" y="3707654"/>
              <a:ext cx="2824878" cy="3095905"/>
              <a:chOff x="207211" y="3297102"/>
              <a:chExt cx="2824878" cy="3095905"/>
            </a:xfrm>
          </p:grpSpPr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037529A-032A-642D-ECEB-74E7ADC6AAAB}"/>
                  </a:ext>
                </a:extLst>
              </p:cNvPr>
              <p:cNvSpPr/>
              <p:nvPr/>
            </p:nvSpPr>
            <p:spPr>
              <a:xfrm rot="19684975">
                <a:off x="593689" y="3297102"/>
                <a:ext cx="2438400" cy="309590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6" name="Immagine 15" descr="Immagine che contiene nero, oscurità&#10;&#10;Descrizione generata automaticamente">
                <a:extLst>
                  <a:ext uri="{FF2B5EF4-FFF2-40B4-BE49-F238E27FC236}">
                    <a16:creationId xmlns:a16="http://schemas.microsoft.com/office/drawing/2014/main" id="{06CE25DD-B1B4-A93B-E981-E6CEF528E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11722">
                <a:off x="885342" y="4158301"/>
                <a:ext cx="2093517" cy="2093517"/>
              </a:xfrm>
              <a:prstGeom prst="rect">
                <a:avLst/>
              </a:prstGeom>
            </p:spPr>
          </p:pic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F278AC5-F1BD-B4E1-FA82-9F7B037EADB7}"/>
                  </a:ext>
                </a:extLst>
              </p:cNvPr>
              <p:cNvSpPr txBox="1"/>
              <p:nvPr/>
            </p:nvSpPr>
            <p:spPr>
              <a:xfrm rot="19787669">
                <a:off x="207211" y="3491245"/>
                <a:ext cx="2156878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latin typeface="Playfair Display" panose="00000500000000000000" pitchFamily="2" charset="0"/>
                  </a:rPr>
                  <a:t>La Trama</a:t>
                </a:r>
                <a:endParaRPr lang="it-IT" sz="3500" dirty="0"/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2FABF68-5301-CB50-A86E-FF5FD9B0B1D6}"/>
                </a:ext>
              </a:extLst>
            </p:cNvPr>
            <p:cNvGrpSpPr/>
            <p:nvPr/>
          </p:nvGrpSpPr>
          <p:grpSpPr>
            <a:xfrm rot="964499">
              <a:off x="4296783" y="2423802"/>
              <a:ext cx="3009050" cy="3313314"/>
              <a:chOff x="2819181" y="2370419"/>
              <a:chExt cx="3009050" cy="3313314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2F4A5315-7D78-2424-E62D-04183A1C7988}"/>
                  </a:ext>
                </a:extLst>
              </p:cNvPr>
              <p:cNvSpPr/>
              <p:nvPr/>
            </p:nvSpPr>
            <p:spPr>
              <a:xfrm rot="20689609">
                <a:off x="3177590" y="2370419"/>
                <a:ext cx="2438400" cy="309590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it-IT" sz="1800" dirty="0"/>
              </a:p>
            </p:txBody>
          </p:sp>
          <p:pic>
            <p:nvPicPr>
              <p:cNvPr id="14" name="Immagine 13" descr="Immagine che contiene schermata, linea, design, bianco e nero&#10;&#10;Descrizione generata automaticamente">
                <a:extLst>
                  <a:ext uri="{FF2B5EF4-FFF2-40B4-BE49-F238E27FC236}">
                    <a16:creationId xmlns:a16="http://schemas.microsoft.com/office/drawing/2014/main" id="{75E2176F-7C92-5F31-149B-C793A70F4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67681">
                <a:off x="2819181" y="2674683"/>
                <a:ext cx="3009050" cy="3009050"/>
              </a:xfrm>
              <a:prstGeom prst="rect">
                <a:avLst/>
              </a:prstGeom>
            </p:spPr>
          </p:pic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85F0C75-A43D-B194-52DA-5751422CCAE8}"/>
                  </a:ext>
                </a:extLst>
              </p:cNvPr>
              <p:cNvSpPr txBox="1"/>
              <p:nvPr/>
            </p:nvSpPr>
            <p:spPr>
              <a:xfrm rot="20661888">
                <a:off x="2924495" y="2448096"/>
                <a:ext cx="2163789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solidFill>
                      <a:schemeClr val="bg1"/>
                    </a:solidFill>
                    <a:latin typeface="Playfair Display" panose="00000500000000000000" pitchFamily="2" charset="0"/>
                  </a:rPr>
                  <a:t>Il Casting</a:t>
                </a: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AB650202-1B08-D943-5445-330C159F95BA}"/>
                </a:ext>
              </a:extLst>
            </p:cNvPr>
            <p:cNvGrpSpPr/>
            <p:nvPr/>
          </p:nvGrpSpPr>
          <p:grpSpPr>
            <a:xfrm rot="577273">
              <a:off x="7976926" y="3507970"/>
              <a:ext cx="2620560" cy="3095905"/>
              <a:chOff x="6249319" y="2378965"/>
              <a:chExt cx="2620560" cy="3095905"/>
            </a:xfrm>
          </p:grpSpPr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91233F7A-7D18-E46A-0A18-C0D5ABC7A3A6}"/>
                  </a:ext>
                </a:extLst>
              </p:cNvPr>
              <p:cNvSpPr/>
              <p:nvPr/>
            </p:nvSpPr>
            <p:spPr>
              <a:xfrm rot="948977">
                <a:off x="6289431" y="2378965"/>
                <a:ext cx="2438400" cy="3095905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8" name="Immagine 17" descr="Immagine che contiene arte, statua&#10;&#10;Descrizione generata automaticamente">
                <a:extLst>
                  <a:ext uri="{FF2B5EF4-FFF2-40B4-BE49-F238E27FC236}">
                    <a16:creationId xmlns:a16="http://schemas.microsoft.com/office/drawing/2014/main" id="{69E69009-97B6-A3CB-4933-706D000DB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62315">
                <a:off x="6249319" y="3136462"/>
                <a:ext cx="2280698" cy="2280698"/>
              </a:xfrm>
              <a:prstGeom prst="rect">
                <a:avLst/>
              </a:prstGeom>
            </p:spPr>
          </p:pic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54BF6F4-BAD1-F3B2-3D9D-5EFFA466D938}"/>
                  </a:ext>
                </a:extLst>
              </p:cNvPr>
              <p:cNvSpPr txBox="1"/>
              <p:nvPr/>
            </p:nvSpPr>
            <p:spPr>
              <a:xfrm rot="889811">
                <a:off x="6706090" y="2410157"/>
                <a:ext cx="2163789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500" dirty="0">
                    <a:solidFill>
                      <a:schemeClr val="bg1"/>
                    </a:solidFill>
                    <a:latin typeface="Playfair Display" panose="00000500000000000000" pitchFamily="2" charset="0"/>
                  </a:rPr>
                  <a:t>I Premi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6349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Wor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625</Words>
  <Application>Microsoft Office PowerPoint</Application>
  <PresentationFormat>Widescreen</PresentationFormat>
  <Paragraphs>43</Paragraphs>
  <Slides>12</Slides>
  <Notes>2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Playfair Display</vt:lpstr>
      <vt:lpstr>Söhne</vt:lpstr>
      <vt:lpstr>Tema di Office</vt:lpstr>
      <vt:lpstr>Quei bravi ragazzi 1990</vt:lpstr>
      <vt:lpstr>Quei bravi ragazzi 1990</vt:lpstr>
      <vt:lpstr>Quei bravi ragazzi 1990</vt:lpstr>
      <vt:lpstr>La Trama</vt:lpstr>
      <vt:lpstr>Quei bravi ragazzi 1990</vt:lpstr>
      <vt:lpstr>Quei bravi ragazzi 1990</vt:lpstr>
      <vt:lpstr>Casting</vt:lpstr>
      <vt:lpstr>Quei bravi ragazzi 1990</vt:lpstr>
      <vt:lpstr>Quei bravi ragazzi 1990</vt:lpstr>
      <vt:lpstr>Premi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Quei bravi ragazzi 1990</dc:title>
  <dc:creator>a.francavilla.3537</dc:creator>
  <cp:lastModifiedBy>paola costa</cp:lastModifiedBy>
  <cp:revision>8</cp:revision>
  <dcterms:created xsi:type="dcterms:W3CDTF">2023-05-31T08:57:19Z</dcterms:created>
  <dcterms:modified xsi:type="dcterms:W3CDTF">2023-06-06T16:05:46Z</dcterms:modified>
</cp:coreProperties>
</file>