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16"/>
  </p:notesMasterIdLst>
  <p:handoutMasterIdLst>
    <p:handoutMasterId r:id="rId17"/>
  </p:handoutMasterIdLst>
  <p:sldIdLst>
    <p:sldId id="270" r:id="rId2"/>
    <p:sldId id="282" r:id="rId3"/>
    <p:sldId id="281" r:id="rId4"/>
    <p:sldId id="275" r:id="rId5"/>
    <p:sldId id="284" r:id="rId6"/>
    <p:sldId id="278" r:id="rId7"/>
    <p:sldId id="279" r:id="rId8"/>
    <p:sldId id="277" r:id="rId9"/>
    <p:sldId id="280" r:id="rId10"/>
    <p:sldId id="283" r:id="rId11"/>
    <p:sldId id="285" r:id="rId12"/>
    <p:sldId id="287" r:id="rId13"/>
    <p:sldId id="286" r:id="rId14"/>
    <p:sldId id="276" r:id="rId15"/>
  </p:sldIdLst>
  <p:sldSz cx="12192000" cy="6858000"/>
  <p:notesSz cx="6904038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0"/>
    <p:restoredTop sz="94694"/>
  </p:normalViewPr>
  <p:slideViewPr>
    <p:cSldViewPr>
      <p:cViewPr varScale="1">
        <p:scale>
          <a:sx n="121" d="100"/>
          <a:sy n="121" d="100"/>
        </p:scale>
        <p:origin x="672" y="176"/>
      </p:cViewPr>
      <p:guideLst>
        <p:guide orient="horz" pos="21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>
            <a:extLst>
              <a:ext uri="{FF2B5EF4-FFF2-40B4-BE49-F238E27FC236}">
                <a16:creationId xmlns:a16="http://schemas.microsoft.com/office/drawing/2014/main" id="{58D17DE5-180D-E342-B4F5-1D5D142BDA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0A1CC52A-91A2-E347-A202-C98D3D1B613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4" name="Rectangle 4">
            <a:extLst>
              <a:ext uri="{FF2B5EF4-FFF2-40B4-BE49-F238E27FC236}">
                <a16:creationId xmlns:a16="http://schemas.microsoft.com/office/drawing/2014/main" id="{D20FBBCE-3773-7A46-A2F7-89C1EBB9E3F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5" name="Rectangle 5">
            <a:extLst>
              <a:ext uri="{FF2B5EF4-FFF2-40B4-BE49-F238E27FC236}">
                <a16:creationId xmlns:a16="http://schemas.microsoft.com/office/drawing/2014/main" id="{288E28C5-4936-EA4D-AB15-89ED35D74E1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3D432066-61D2-D34C-AA9A-9296D75396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DD267B0-7756-204A-91E0-52C95F7E93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BE39FC1-74F2-D341-BF6C-37E3AE0C1D4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70B6470F-B1C5-964A-ACAD-7521DDA2C22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9413" y="692150"/>
            <a:ext cx="61468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B62B9D4-F797-054A-B1FB-9BCC7FA64D9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4379913"/>
            <a:ext cx="5062538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7B62ACBD-BE39-3A4A-B28C-5BFE0AF08C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FFADDC78-10E5-D942-BCCF-E2772C46C1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42277D4B-7A01-0E4F-9227-433F239B3F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>
            <a:extLst>
              <a:ext uri="{FF2B5EF4-FFF2-40B4-BE49-F238E27FC236}">
                <a16:creationId xmlns:a16="http://schemas.microsoft.com/office/drawing/2014/main" id="{C0306535-0ED8-5D4A-AD13-414CC8DB7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2250" y="214313"/>
            <a:ext cx="74613" cy="215900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>
                <a:solidFill>
                  <a:srgbClr val="FFFFFF"/>
                </a:solidFill>
                <a:latin typeface="Arial" pitchFamily="34" charset="0"/>
              </a:rPr>
              <a:t>®</a:t>
            </a:r>
          </a:p>
        </p:txBody>
      </p:sp>
      <p:pic>
        <p:nvPicPr>
          <p:cNvPr id="5" name="Picture 11" descr="Picture 7.png">
            <a:extLst>
              <a:ext uri="{FF2B5EF4-FFF2-40B4-BE49-F238E27FC236}">
                <a16:creationId xmlns:a16="http://schemas.microsoft.com/office/drawing/2014/main" id="{428028BB-100A-3347-ADE0-0A2D73803D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00" y="5943600"/>
            <a:ext cx="12446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016D2F50-6A01-2B45-86D9-869AA63C3AE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122174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3276600"/>
            <a:ext cx="103632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4572000"/>
            <a:ext cx="85344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C7414CE-5933-2E4A-B4AD-74369B7BAF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013200" y="6400800"/>
            <a:ext cx="4368800" cy="3048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195110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7E9C8-A269-324D-A8C9-6AD6D88713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DAE5FE-CE27-D34B-9E2B-0064BA94CF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B7BFF-85D1-BA4D-A1E0-BEE188DF2E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64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9069BA-416C-A54E-845B-D73E62F614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855ED1B-AA2C-004A-8727-CB01F8B1A9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7250C-282F-3D46-9403-80E21185DF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238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3717" y="136525"/>
            <a:ext cx="2893483" cy="6034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034" y="136525"/>
            <a:ext cx="8481484" cy="6034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5D3835-4DA7-214B-A1AF-EE1B4BD92C1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1B5AF7D-C5A4-5E4F-B6F1-99B9924B3F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9E99E-C846-0643-83BF-EE4687BB16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66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078097-61A3-3D43-9977-76BBBA5A2C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CC31B8C-D1BF-8D47-A3EB-AE9638A047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C7AC4-9ADF-FA4E-BD12-A120307F00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12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25F9C2-FC69-194D-BB9D-FDD8782351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B9920AA-809E-6443-B4E2-217C248924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43E7B-4715-744C-B261-E439537D47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35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433" y="1279525"/>
            <a:ext cx="55372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833" y="1279525"/>
            <a:ext cx="55372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1F5F1A-DF32-D44B-A823-6951BB12B8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B2BBD9-6A93-0148-9B32-2F8624FA4C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C7E11-9E4C-274A-A04A-FA4AF1B836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30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B328F59-72F2-C643-8F22-D389D49F33B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5994F3B-7053-0347-A592-C366E4A570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544B1-59AD-1B4A-A301-19176DCF8B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79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3733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373379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24000"/>
            <a:ext cx="358139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209800"/>
            <a:ext cx="35814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B328F59-72F2-C643-8F22-D389D49F33B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5994F3B-7053-0347-A592-C366E4A570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544B1-59AD-1B4A-A301-19176DCF8B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077200" y="1524000"/>
            <a:ext cx="3810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4"/>
          </p:nvPr>
        </p:nvSpPr>
        <p:spPr>
          <a:xfrm>
            <a:off x="8077200" y="2209800"/>
            <a:ext cx="381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879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49572C9-5F8B-1045-870E-8F23949B904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F0EBB0-E727-B341-AC00-C62621A484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08376-8B7D-0C4B-B804-3DC43C81C9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54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61899C9-A7D9-8A41-8BF6-12B52BCA40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D0F90CB-730D-4E49-8A2B-9FD2BE0383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C6D28-F431-F242-89BC-EC8F239D78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95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CEB7B-4F6E-284B-8F88-F4FE036AFA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D68CF0-8154-8545-8B28-448833214D7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74AE9-5AE6-C64D-8E68-CC6EE91902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032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>
            <a:extLst>
              <a:ext uri="{FF2B5EF4-FFF2-40B4-BE49-F238E27FC236}">
                <a16:creationId xmlns:a16="http://schemas.microsoft.com/office/drawing/2014/main" id="{6F838E66-B55F-5440-92F8-F50096195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9563" y="136525"/>
            <a:ext cx="115776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4E5423A-FF00-9D4A-A327-6CF558307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1963" y="1279525"/>
            <a:ext cx="112776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2852" name="Rectangle 4">
            <a:extLst>
              <a:ext uri="{FF2B5EF4-FFF2-40B4-BE49-F238E27FC236}">
                <a16:creationId xmlns:a16="http://schemas.microsoft.com/office/drawing/2014/main" id="{87FFC3B4-1A68-3D4D-B541-8D30F970E06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63988" y="6553200"/>
            <a:ext cx="426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>
                <a:solidFill>
                  <a:srgbClr val="092E5C"/>
                </a:solidFill>
                <a:latin typeface="Arial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462854" name="Rectangle 6">
            <a:extLst>
              <a:ext uri="{FF2B5EF4-FFF2-40B4-BE49-F238E27FC236}">
                <a16:creationId xmlns:a16="http://schemas.microsoft.com/office/drawing/2014/main" id="{933F6B04-26D5-8943-B7BE-57DB53F5672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94800" y="6553200"/>
            <a:ext cx="254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7D17A24-3DEF-5340-BDB0-AC3C233A7C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Text Box 16">
            <a:extLst>
              <a:ext uri="{FF2B5EF4-FFF2-40B4-BE49-F238E27FC236}">
                <a16:creationId xmlns:a16="http://schemas.microsoft.com/office/drawing/2014/main" id="{194CDDDF-4425-8845-A41E-EF497CA4A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6164263"/>
            <a:ext cx="1168400" cy="615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000" dirty="0">
                <a:solidFill>
                  <a:schemeClr val="tx2"/>
                </a:solidFill>
                <a:latin typeface="Times New Roman" charset="0"/>
              </a:rPr>
              <a:t>OGC</a:t>
            </a:r>
          </a:p>
        </p:txBody>
      </p:sp>
      <p:sp>
        <p:nvSpPr>
          <p:cNvPr id="1032" name="Text Box 20">
            <a:extLst>
              <a:ext uri="{FF2B5EF4-FFF2-40B4-BE49-F238E27FC236}">
                <a16:creationId xmlns:a16="http://schemas.microsoft.com/office/drawing/2014/main" id="{63B37F6C-7DFA-9A42-8AEF-1871CD440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963" y="6230938"/>
            <a:ext cx="93662" cy="246062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Arial" pitchFamily="34" charset="0"/>
              </a:rPr>
              <a:t>®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1D56E19-CB08-C64D-8C00-7B53C9391681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766763"/>
            <a:ext cx="1181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4" r:id="rId2"/>
    <p:sldLayoutId id="2147483825" r:id="rId3"/>
    <p:sldLayoutId id="2147483826" r:id="rId4"/>
    <p:sldLayoutId id="2147483827" r:id="rId5"/>
    <p:sldLayoutId id="2147483835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69913" indent="-22225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12557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055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waggerhub.com/apis/UAB-CREAF/ogc-api-tiles-opf-xmp-vt-more-1-collection/1.0.0" TargetMode="External"/><Relationship Id="rId2" Type="http://schemas.openxmlformats.org/officeDocument/2006/relationships/hyperlink" Target="https://github.com/opengeospatial/OGC-API-Ti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p.swaggerhub.com/apis/UAB-CREAF/ogc-api-map-tiles-opf-xmp-mt-more-1-collection/1.0.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F18D-7E36-FE4A-8600-BA79C50C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81" y="3086100"/>
            <a:ext cx="11577637" cy="685800"/>
          </a:xfrm>
        </p:spPr>
        <p:txBody>
          <a:bodyPr/>
          <a:lstStyle/>
          <a:p>
            <a:r>
              <a:rPr lang="en-US" dirty="0"/>
              <a:t>OGC API - Tiles draft specification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D1086-8599-3B47-A9B6-53E0A0B952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01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or building block</a:t>
            </a:r>
          </a:p>
        </p:txBody>
      </p:sp>
      <p:sp>
        <p:nvSpPr>
          <p:cNvPr id="11" name="10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i="1" dirty="0"/>
              <a:t>extension</a:t>
            </a:r>
            <a:r>
              <a:rPr lang="en-US" dirty="0"/>
              <a:t> depends on another standard(s)</a:t>
            </a:r>
          </a:p>
          <a:p>
            <a:r>
              <a:rPr lang="en-US" dirty="0"/>
              <a:t>A </a:t>
            </a:r>
            <a:r>
              <a:rPr lang="en-US" i="1" dirty="0"/>
              <a:t>building block</a:t>
            </a:r>
            <a:r>
              <a:rPr lang="en-US" dirty="0"/>
              <a:t> is used with other standards in implementations</a:t>
            </a:r>
          </a:p>
          <a:p>
            <a:endParaRPr lang="en-US" dirty="0"/>
          </a:p>
          <a:p>
            <a:r>
              <a:rPr lang="en-US" dirty="0"/>
              <a:t>OGC API Tiles Core is written in a way that </a:t>
            </a:r>
          </a:p>
          <a:p>
            <a:pPr lvl="1"/>
            <a:r>
              <a:rPr lang="en-US" dirty="0"/>
              <a:t>can be a </a:t>
            </a:r>
            <a:r>
              <a:rPr lang="en-US" i="1" dirty="0"/>
              <a:t>building block</a:t>
            </a:r>
            <a:r>
              <a:rPr lang="en-US" dirty="0"/>
              <a:t> of the current OGC API Features or </a:t>
            </a:r>
          </a:p>
          <a:p>
            <a:pPr lvl="1"/>
            <a:r>
              <a:rPr lang="en-US" dirty="0"/>
              <a:t>can be used in conjunction with OWS Common in an implementation</a:t>
            </a:r>
          </a:p>
          <a:p>
            <a:pPr lvl="1"/>
            <a:endParaRPr lang="en-US" dirty="0"/>
          </a:p>
          <a:p>
            <a:r>
              <a:rPr lang="en-US" dirty="0"/>
              <a:t>OGC API Extensions will continue this approach.</a:t>
            </a: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/>
          <a:p>
            <a:r>
              <a:rPr lang="ca-ES" dirty="0" err="1"/>
              <a:t>Core</a:t>
            </a:r>
            <a:r>
              <a:rPr lang="ca-ES" dirty="0"/>
              <a:t> and extensions</a:t>
            </a:r>
            <a:endParaRPr lang="es-ES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 err="1"/>
              <a:t>Core</a:t>
            </a:r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638800" cy="3951288"/>
          </a:xfrm>
        </p:spPr>
        <p:txBody>
          <a:bodyPr/>
          <a:lstStyle/>
          <a:p>
            <a:r>
              <a:rPr lang="en-US" dirty="0"/>
              <a:t>Only one geospatial resource</a:t>
            </a:r>
          </a:p>
          <a:p>
            <a:r>
              <a:rPr lang="en-US" dirty="0"/>
              <a:t>Support for predefined Tile Matrix Sets</a:t>
            </a:r>
          </a:p>
          <a:p>
            <a:pPr lvl="2"/>
            <a:r>
              <a:rPr lang="en-US" dirty="0" err="1"/>
              <a:t>TileJSON</a:t>
            </a:r>
            <a:r>
              <a:rPr lang="en-US" dirty="0"/>
              <a:t> (only </a:t>
            </a:r>
            <a:r>
              <a:rPr lang="en-US" dirty="0" err="1"/>
              <a:t>WebMercatorQuad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8 defined in 17-083r2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TileMatrixSet</a:t>
            </a:r>
            <a:r>
              <a:rPr lang="en-US" dirty="0"/>
              <a:t> definition</a:t>
            </a:r>
          </a:p>
          <a:p>
            <a:r>
              <a:rPr lang="en-US" dirty="0"/>
              <a:t>No </a:t>
            </a:r>
            <a:r>
              <a:rPr lang="en-US" dirty="0" err="1"/>
              <a:t>featureInfo</a:t>
            </a:r>
            <a:endParaRPr lang="en-US" dirty="0"/>
          </a:p>
          <a:p>
            <a:r>
              <a:rPr lang="en-US" dirty="0"/>
              <a:t>Can only retrieve one tile at a time</a:t>
            </a:r>
          </a:p>
          <a:p>
            <a:r>
              <a:rPr lang="en-US" dirty="0"/>
              <a:t>(No information about updates)</a:t>
            </a:r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a-ES" dirty="0"/>
              <a:t>Extensions</a:t>
            </a:r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More that one geospatial resource</a:t>
            </a:r>
          </a:p>
          <a:p>
            <a:r>
              <a:rPr lang="en-US" dirty="0"/>
              <a:t>Other </a:t>
            </a:r>
            <a:r>
              <a:rPr lang="en-US" dirty="0" err="1"/>
              <a:t>TileMatrixSets</a:t>
            </a:r>
            <a:endParaRPr lang="en-US" dirty="0"/>
          </a:p>
          <a:p>
            <a:endParaRPr lang="en-US" dirty="0"/>
          </a:p>
          <a:p>
            <a:r>
              <a:rPr lang="en-US" dirty="0"/>
              <a:t>Info (</a:t>
            </a:r>
            <a:r>
              <a:rPr lang="en-US" dirty="0" err="1"/>
              <a:t>featureInfo</a:t>
            </a:r>
            <a:r>
              <a:rPr lang="en-US" dirty="0"/>
              <a:t>)more than one)</a:t>
            </a:r>
          </a:p>
          <a:p>
            <a:endParaRPr lang="en-US" dirty="0"/>
          </a:p>
          <a:p>
            <a:r>
              <a:rPr lang="en-US" dirty="0"/>
              <a:t>Multi-tile (retrieve a ZIP with many tiles)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the OGC API maps and tiles 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497388" y="6553200"/>
            <a:ext cx="3200400" cy="2286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39350" y="5029201"/>
            <a:ext cx="192021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/>
              <a:t>Common collections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4271797" y="3429001"/>
            <a:ext cx="1728192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0" dirty="0"/>
              <a:t>Tiles collections</a:t>
            </a:r>
          </a:p>
        </p:txBody>
      </p:sp>
      <p:cxnSp>
        <p:nvCxnSpPr>
          <p:cNvPr id="9" name="8 Conector recto de flecha"/>
          <p:cNvCxnSpPr>
            <a:stCxn id="24" idx="3"/>
            <a:endCxn id="25" idx="1"/>
          </p:cNvCxnSpPr>
          <p:nvPr/>
        </p:nvCxnSpPr>
        <p:spPr>
          <a:xfrm>
            <a:off x="3723117" y="4635788"/>
            <a:ext cx="1988841" cy="2586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14" idx="2"/>
            <a:endCxn id="16" idx="0"/>
          </p:cNvCxnSpPr>
          <p:nvPr/>
        </p:nvCxnSpPr>
        <p:spPr>
          <a:xfrm>
            <a:off x="7152117" y="1355299"/>
            <a:ext cx="2387353" cy="2073701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39350" y="3861048"/>
            <a:ext cx="192021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/>
              <a:t>Features core</a:t>
            </a:r>
          </a:p>
        </p:txBody>
      </p:sp>
      <p:cxnSp>
        <p:nvCxnSpPr>
          <p:cNvPr id="12" name="11 Conector recto de flecha"/>
          <p:cNvCxnSpPr>
            <a:stCxn id="11" idx="2"/>
            <a:endCxn id="7" idx="0"/>
          </p:cNvCxnSpPr>
          <p:nvPr/>
        </p:nvCxnSpPr>
        <p:spPr>
          <a:xfrm>
            <a:off x="1199456" y="4199602"/>
            <a:ext cx="0" cy="829598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5135894" y="980728"/>
            <a:ext cx="1344149" cy="374571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0" dirty="0"/>
              <a:t>Vector Tiles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6576053" y="980728"/>
            <a:ext cx="1152128" cy="374571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0" dirty="0"/>
              <a:t>Map Tiles</a:t>
            </a:r>
          </a:p>
        </p:txBody>
      </p:sp>
      <p:cxnSp>
        <p:nvCxnSpPr>
          <p:cNvPr id="15" name="14 Conector recto de flecha"/>
          <p:cNvCxnSpPr>
            <a:stCxn id="25" idx="1"/>
            <a:endCxn id="7" idx="3"/>
          </p:cNvCxnSpPr>
          <p:nvPr/>
        </p:nvCxnSpPr>
        <p:spPr>
          <a:xfrm flipH="1">
            <a:off x="2159563" y="4894422"/>
            <a:ext cx="3552395" cy="4271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8915400" y="3429000"/>
            <a:ext cx="1248139" cy="584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0" dirty="0"/>
              <a:t>Maps </a:t>
            </a:r>
            <a:r>
              <a:rPr lang="en-US" sz="1600" b="0" dirty="0" err="1"/>
              <a:t>StyleId</a:t>
            </a:r>
            <a:endParaRPr lang="en-US" sz="1600" b="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7632171" y="5229201"/>
            <a:ext cx="1248139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0" dirty="0"/>
              <a:t>Maps core</a:t>
            </a:r>
          </a:p>
        </p:txBody>
      </p:sp>
      <p:cxnSp>
        <p:nvCxnSpPr>
          <p:cNvPr id="18" name="17 Conector recto de flecha"/>
          <p:cNvCxnSpPr>
            <a:stCxn id="16" idx="2"/>
            <a:endCxn id="17" idx="0"/>
          </p:cNvCxnSpPr>
          <p:nvPr/>
        </p:nvCxnSpPr>
        <p:spPr>
          <a:xfrm flipH="1">
            <a:off x="8256241" y="4013775"/>
            <a:ext cx="1283229" cy="12154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239350" y="5867401"/>
            <a:ext cx="192021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/>
              <a:t>Common core</a:t>
            </a:r>
          </a:p>
        </p:txBody>
      </p:sp>
      <p:cxnSp>
        <p:nvCxnSpPr>
          <p:cNvPr id="20" name="19 Conector recto de flecha"/>
          <p:cNvCxnSpPr>
            <a:stCxn id="7" idx="2"/>
            <a:endCxn id="19" idx="0"/>
          </p:cNvCxnSpPr>
          <p:nvPr/>
        </p:nvCxnSpPr>
        <p:spPr>
          <a:xfrm>
            <a:off x="1199457" y="5613976"/>
            <a:ext cx="0" cy="253425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9936427" y="2708921"/>
            <a:ext cx="1248139" cy="33855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0" dirty="0"/>
              <a:t>Maps </a:t>
            </a:r>
            <a:r>
              <a:rPr lang="en-US" sz="1600" b="0"/>
              <a:t>BBox</a:t>
            </a:r>
            <a:endParaRPr lang="en-US" sz="1600" b="0" dirty="0"/>
          </a:p>
        </p:txBody>
      </p:sp>
      <p:cxnSp>
        <p:nvCxnSpPr>
          <p:cNvPr id="22" name="21 Conector recto de flecha"/>
          <p:cNvCxnSpPr>
            <a:stCxn id="21" idx="2"/>
            <a:endCxn id="16" idx="0"/>
          </p:cNvCxnSpPr>
          <p:nvPr/>
        </p:nvCxnSpPr>
        <p:spPr>
          <a:xfrm flipH="1">
            <a:off x="9539470" y="3047475"/>
            <a:ext cx="1021027" cy="3815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10704512" y="1844825"/>
            <a:ext cx="1248139" cy="33855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0" dirty="0"/>
              <a:t>Maps Info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2667000" y="4343400"/>
            <a:ext cx="1056117" cy="584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0" dirty="0"/>
              <a:t>Tiles </a:t>
            </a:r>
            <a:r>
              <a:rPr lang="en-US" sz="1600" b="0" dirty="0" err="1"/>
              <a:t>TMXS</a:t>
            </a:r>
            <a:endParaRPr lang="en-US" sz="1600" b="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5711958" y="4725145"/>
            <a:ext cx="1056117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0" dirty="0"/>
              <a:t>Tiles core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1676400" y="2286000"/>
            <a:ext cx="1440160" cy="584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0" dirty="0"/>
              <a:t>Tiles </a:t>
            </a:r>
            <a:br>
              <a:rPr lang="en-US" sz="1600" b="0" dirty="0"/>
            </a:br>
            <a:r>
              <a:rPr lang="en-US" sz="1600" b="0" dirty="0"/>
              <a:t>Multi-tile</a:t>
            </a:r>
          </a:p>
        </p:txBody>
      </p:sp>
      <p:cxnSp>
        <p:nvCxnSpPr>
          <p:cNvPr id="27" name="26 Conector recto de flecha"/>
          <p:cNvCxnSpPr>
            <a:stCxn id="23" idx="2"/>
            <a:endCxn id="21" idx="0"/>
          </p:cNvCxnSpPr>
          <p:nvPr/>
        </p:nvCxnSpPr>
        <p:spPr>
          <a:xfrm flipH="1">
            <a:off x="10560497" y="2183379"/>
            <a:ext cx="768085" cy="5255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2667000" y="1371600"/>
            <a:ext cx="1728192" cy="584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0" dirty="0"/>
              <a:t>Tiles collections</a:t>
            </a:r>
          </a:p>
          <a:p>
            <a:pPr algn="ctr"/>
            <a:r>
              <a:rPr lang="en-US" sz="1600" b="0" dirty="0"/>
              <a:t>Multi-tile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4648200" y="2286000"/>
            <a:ext cx="1152128" cy="33855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0" dirty="0"/>
              <a:t>Tiles info</a:t>
            </a:r>
          </a:p>
        </p:txBody>
      </p:sp>
      <p:cxnSp>
        <p:nvCxnSpPr>
          <p:cNvPr id="30" name="29 Conector recto de flecha"/>
          <p:cNvCxnSpPr>
            <a:stCxn id="14" idx="2"/>
            <a:endCxn id="25" idx="0"/>
          </p:cNvCxnSpPr>
          <p:nvPr/>
        </p:nvCxnSpPr>
        <p:spPr>
          <a:xfrm flipH="1">
            <a:off x="6240017" y="1355299"/>
            <a:ext cx="912100" cy="336984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13" idx="2"/>
            <a:endCxn id="25" idx="0"/>
          </p:cNvCxnSpPr>
          <p:nvPr/>
        </p:nvCxnSpPr>
        <p:spPr>
          <a:xfrm>
            <a:off x="5807969" y="1355299"/>
            <a:ext cx="432048" cy="336984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8" idx="2"/>
            <a:endCxn id="25" idx="0"/>
          </p:cNvCxnSpPr>
          <p:nvPr/>
        </p:nvCxnSpPr>
        <p:spPr>
          <a:xfrm>
            <a:off x="5135893" y="3767555"/>
            <a:ext cx="1104124" cy="9575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26" idx="2"/>
            <a:endCxn id="25" idx="0"/>
          </p:cNvCxnSpPr>
          <p:nvPr/>
        </p:nvCxnSpPr>
        <p:spPr>
          <a:xfrm>
            <a:off x="2396480" y="2870775"/>
            <a:ext cx="3843537" cy="18543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stCxn id="28" idx="2"/>
            <a:endCxn id="8" idx="0"/>
          </p:cNvCxnSpPr>
          <p:nvPr/>
        </p:nvCxnSpPr>
        <p:spPr>
          <a:xfrm>
            <a:off x="3531096" y="1956375"/>
            <a:ext cx="1604797" cy="14726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>
            <a:stCxn id="29" idx="2"/>
            <a:endCxn id="25" idx="0"/>
          </p:cNvCxnSpPr>
          <p:nvPr/>
        </p:nvCxnSpPr>
        <p:spPr>
          <a:xfrm>
            <a:off x="5224264" y="2624554"/>
            <a:ext cx="1015753" cy="21005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9982200" y="990600"/>
            <a:ext cx="1152128" cy="374571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0" dirty="0"/>
              <a:t>Map</a:t>
            </a:r>
          </a:p>
        </p:txBody>
      </p:sp>
      <p:cxnSp>
        <p:nvCxnSpPr>
          <p:cNvPr id="37" name="36 Conector recto de flecha"/>
          <p:cNvCxnSpPr>
            <a:stCxn id="36" idx="2"/>
            <a:endCxn id="21" idx="0"/>
          </p:cNvCxnSpPr>
          <p:nvPr/>
        </p:nvCxnSpPr>
        <p:spPr>
          <a:xfrm>
            <a:off x="10558264" y="1365171"/>
            <a:ext cx="2233" cy="134375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stCxn id="17" idx="1"/>
            <a:endCxn id="7" idx="3"/>
          </p:cNvCxnSpPr>
          <p:nvPr/>
        </p:nvCxnSpPr>
        <p:spPr>
          <a:xfrm flipH="1" flipV="1">
            <a:off x="2159563" y="5321589"/>
            <a:ext cx="5472608" cy="768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7010400" y="3429000"/>
            <a:ext cx="1728192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0" dirty="0"/>
              <a:t>Maps collections</a:t>
            </a:r>
          </a:p>
        </p:txBody>
      </p:sp>
      <p:cxnSp>
        <p:nvCxnSpPr>
          <p:cNvPr id="40" name="39 Conector recto de flecha"/>
          <p:cNvCxnSpPr>
            <a:stCxn id="39" idx="2"/>
            <a:endCxn id="17" idx="0"/>
          </p:cNvCxnSpPr>
          <p:nvPr/>
        </p:nvCxnSpPr>
        <p:spPr>
          <a:xfrm>
            <a:off x="7874496" y="3767554"/>
            <a:ext cx="381745" cy="14616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>
            <a:stCxn id="28" idx="2"/>
            <a:endCxn id="26" idx="0"/>
          </p:cNvCxnSpPr>
          <p:nvPr/>
        </p:nvCxnSpPr>
        <p:spPr>
          <a:xfrm flipH="1">
            <a:off x="2396480" y="1956375"/>
            <a:ext cx="1134616" cy="3296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Rectángulo"/>
          <p:cNvSpPr/>
          <p:nvPr/>
        </p:nvSpPr>
        <p:spPr bwMode="auto">
          <a:xfrm>
            <a:off x="4114800" y="3276600"/>
            <a:ext cx="2743200" cy="1905000"/>
          </a:xfrm>
          <a:prstGeom prst="rect">
            <a:avLst/>
          </a:prstGeom>
          <a:noFill/>
          <a:ln w="28575" cap="flat" cmpd="sng" algn="ctr">
            <a:solidFill>
              <a:srgbClr val="969696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42 CuadroTexto"/>
          <p:cNvSpPr txBox="1"/>
          <p:nvPr/>
        </p:nvSpPr>
        <p:spPr>
          <a:xfrm>
            <a:off x="4114800" y="2971800"/>
            <a:ext cx="1752600" cy="304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ca-ES" sz="1600" b="0" dirty="0" err="1"/>
              <a:t>Tiles</a:t>
            </a:r>
            <a:r>
              <a:rPr lang="ca-ES" sz="1600" b="0" dirty="0"/>
              <a:t> Part 1: </a:t>
            </a:r>
            <a:r>
              <a:rPr lang="ca-ES" sz="1600" b="0" dirty="0" err="1"/>
              <a:t>core</a:t>
            </a:r>
            <a:endParaRPr lang="es-ES" sz="1600" b="0" dirty="0" err="1"/>
          </a:p>
        </p:txBody>
      </p:sp>
      <p:sp>
        <p:nvSpPr>
          <p:cNvPr id="44" name="43 CuadroTexto"/>
          <p:cNvSpPr txBox="1"/>
          <p:nvPr/>
        </p:nvSpPr>
        <p:spPr>
          <a:xfrm>
            <a:off x="1524000" y="990600"/>
            <a:ext cx="2057400" cy="304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ca-ES" sz="1600" b="0" dirty="0" err="1"/>
              <a:t>Tiles</a:t>
            </a:r>
            <a:r>
              <a:rPr lang="ca-ES" sz="1600" b="0" dirty="0"/>
              <a:t> Part 4: </a:t>
            </a:r>
            <a:r>
              <a:rPr lang="ca-ES" sz="1600" b="0" dirty="0" err="1"/>
              <a:t>multi-tile</a:t>
            </a:r>
            <a:endParaRPr lang="es-ES" sz="1600" b="0" dirty="0" err="1"/>
          </a:p>
        </p:txBody>
      </p:sp>
      <p:sp>
        <p:nvSpPr>
          <p:cNvPr id="45" name="44 Rectángulo"/>
          <p:cNvSpPr/>
          <p:nvPr/>
        </p:nvSpPr>
        <p:spPr bwMode="auto">
          <a:xfrm>
            <a:off x="1524000" y="1295400"/>
            <a:ext cx="2971800" cy="1676400"/>
          </a:xfrm>
          <a:prstGeom prst="rect">
            <a:avLst/>
          </a:prstGeom>
          <a:noFill/>
          <a:ln w="28575" cap="flat" cmpd="sng" algn="ctr">
            <a:solidFill>
              <a:srgbClr val="969696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45 Rectángulo"/>
          <p:cNvSpPr/>
          <p:nvPr/>
        </p:nvSpPr>
        <p:spPr bwMode="auto">
          <a:xfrm>
            <a:off x="6934200" y="3276600"/>
            <a:ext cx="3352800" cy="2438400"/>
          </a:xfrm>
          <a:prstGeom prst="rect">
            <a:avLst/>
          </a:prstGeom>
          <a:noFill/>
          <a:ln w="28575" cap="flat" cmpd="sng" algn="ctr">
            <a:solidFill>
              <a:srgbClr val="969696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46 CuadroTexto"/>
          <p:cNvSpPr txBox="1"/>
          <p:nvPr/>
        </p:nvSpPr>
        <p:spPr>
          <a:xfrm>
            <a:off x="6934200" y="2971800"/>
            <a:ext cx="1752600" cy="304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ca-ES" sz="1600" b="0" dirty="0" err="1"/>
              <a:t>Maps</a:t>
            </a:r>
            <a:r>
              <a:rPr lang="ca-ES" sz="1600" b="0" dirty="0"/>
              <a:t> Part 1: </a:t>
            </a:r>
            <a:r>
              <a:rPr lang="ca-ES" sz="1600" b="0" dirty="0" err="1"/>
              <a:t>core</a:t>
            </a:r>
            <a:endParaRPr lang="es-ES" sz="1600" b="0" dirty="0" err="1"/>
          </a:p>
        </p:txBody>
      </p:sp>
      <p:sp>
        <p:nvSpPr>
          <p:cNvPr id="48" name="47 Rectángulo"/>
          <p:cNvSpPr/>
          <p:nvPr/>
        </p:nvSpPr>
        <p:spPr bwMode="auto">
          <a:xfrm>
            <a:off x="4572000" y="2133600"/>
            <a:ext cx="1371600" cy="685800"/>
          </a:xfrm>
          <a:prstGeom prst="rect">
            <a:avLst/>
          </a:prstGeom>
          <a:noFill/>
          <a:ln w="28575" cap="flat" cmpd="sng" algn="ctr">
            <a:solidFill>
              <a:srgbClr val="969696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48 CuadroTexto"/>
          <p:cNvSpPr txBox="1"/>
          <p:nvPr/>
        </p:nvSpPr>
        <p:spPr>
          <a:xfrm>
            <a:off x="9753600" y="1447800"/>
            <a:ext cx="2286000" cy="304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ca-ES" sz="1600" b="0" dirty="0" err="1"/>
              <a:t>Maps</a:t>
            </a:r>
            <a:r>
              <a:rPr lang="ca-ES" sz="1600" b="0" dirty="0"/>
              <a:t> Part 2: </a:t>
            </a:r>
            <a:r>
              <a:rPr lang="ca-ES" sz="1600" b="0" dirty="0" err="1"/>
              <a:t>bbox</a:t>
            </a:r>
            <a:r>
              <a:rPr lang="ca-ES" sz="1600" b="0" dirty="0"/>
              <a:t> </a:t>
            </a:r>
            <a:r>
              <a:rPr lang="ca-ES" sz="1600" b="0" dirty="0" err="1"/>
              <a:t>maps</a:t>
            </a:r>
            <a:endParaRPr lang="es-ES" sz="1600" b="0" dirty="0" err="1"/>
          </a:p>
        </p:txBody>
      </p:sp>
      <p:sp>
        <p:nvSpPr>
          <p:cNvPr id="50" name="49 Rectángulo"/>
          <p:cNvSpPr/>
          <p:nvPr/>
        </p:nvSpPr>
        <p:spPr bwMode="auto">
          <a:xfrm>
            <a:off x="9753600" y="1752600"/>
            <a:ext cx="2362200" cy="1371600"/>
          </a:xfrm>
          <a:prstGeom prst="rect">
            <a:avLst/>
          </a:prstGeom>
          <a:noFill/>
          <a:ln w="28575" cap="flat" cmpd="sng" algn="ctr">
            <a:solidFill>
              <a:srgbClr val="969696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50 CuadroTexto"/>
          <p:cNvSpPr txBox="1"/>
          <p:nvPr/>
        </p:nvSpPr>
        <p:spPr>
          <a:xfrm>
            <a:off x="4572000" y="1752600"/>
            <a:ext cx="2286000" cy="304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ca-ES" sz="1600" b="0" dirty="0" err="1"/>
              <a:t>Tiles</a:t>
            </a:r>
            <a:r>
              <a:rPr lang="ca-ES" sz="1600" b="0" dirty="0"/>
              <a:t> Part 3: </a:t>
            </a:r>
            <a:r>
              <a:rPr lang="ca-ES" sz="1600" b="0" dirty="0" err="1"/>
              <a:t>info</a:t>
            </a:r>
            <a:endParaRPr lang="es-ES" sz="1600" b="0" dirty="0" err="1"/>
          </a:p>
        </p:txBody>
      </p:sp>
      <p:sp>
        <p:nvSpPr>
          <p:cNvPr id="52" name="51 CuadroTexto"/>
          <p:cNvSpPr txBox="1"/>
          <p:nvPr/>
        </p:nvSpPr>
        <p:spPr>
          <a:xfrm>
            <a:off x="2590800" y="3733800"/>
            <a:ext cx="1752600" cy="304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ca-ES" sz="1600" b="0" dirty="0" err="1"/>
              <a:t>Tiles</a:t>
            </a:r>
            <a:r>
              <a:rPr lang="ca-ES" sz="1600" b="0" dirty="0"/>
              <a:t> Part 2: </a:t>
            </a:r>
          </a:p>
          <a:p>
            <a:r>
              <a:rPr lang="ca-ES" sz="1600" b="0" dirty="0" err="1"/>
              <a:t>more</a:t>
            </a:r>
            <a:r>
              <a:rPr lang="ca-ES" sz="1600" b="0" dirty="0"/>
              <a:t> TMXS</a:t>
            </a:r>
            <a:endParaRPr lang="es-ES" sz="1600" b="0" dirty="0" err="1"/>
          </a:p>
        </p:txBody>
      </p:sp>
      <p:sp>
        <p:nvSpPr>
          <p:cNvPr id="53" name="52 Rectángulo"/>
          <p:cNvSpPr/>
          <p:nvPr/>
        </p:nvSpPr>
        <p:spPr bwMode="auto">
          <a:xfrm>
            <a:off x="2590800" y="4267200"/>
            <a:ext cx="1295400" cy="762000"/>
          </a:xfrm>
          <a:prstGeom prst="rect">
            <a:avLst/>
          </a:prstGeom>
          <a:noFill/>
          <a:ln w="28575" cap="flat" cmpd="sng" algn="ctr">
            <a:solidFill>
              <a:srgbClr val="969696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827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What</a:t>
            </a:r>
            <a:r>
              <a:rPr lang="ca-ES" dirty="0"/>
              <a:t> do </a:t>
            </a:r>
            <a:r>
              <a:rPr lang="ca-ES" dirty="0" err="1"/>
              <a:t>we</a:t>
            </a:r>
            <a:r>
              <a:rPr lang="ca-ES" dirty="0"/>
              <a:t> </a:t>
            </a:r>
            <a:r>
              <a:rPr lang="ca-ES" dirty="0" err="1"/>
              <a:t>need</a:t>
            </a:r>
            <a:r>
              <a:rPr lang="ca-ES" dirty="0"/>
              <a:t> to test in </a:t>
            </a:r>
            <a:r>
              <a:rPr lang="ca-ES" dirty="0" err="1"/>
              <a:t>this</a:t>
            </a:r>
            <a:r>
              <a:rPr lang="ca-ES" dirty="0"/>
              <a:t> </a:t>
            </a:r>
            <a:r>
              <a:rPr lang="ca-ES" dirty="0" err="1"/>
              <a:t>sprint</a:t>
            </a:r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trike="sngStrike" dirty="0"/>
              <a:t>Vector tiles</a:t>
            </a:r>
          </a:p>
          <a:p>
            <a:r>
              <a:rPr lang="en-US" dirty="0"/>
              <a:t>Tiles created from maps adding styles</a:t>
            </a:r>
          </a:p>
          <a:p>
            <a:pPr lvl="1"/>
            <a:r>
              <a:rPr lang="en-US" dirty="0"/>
              <a:t>map\{</a:t>
            </a:r>
            <a:r>
              <a:rPr lang="en-US" dirty="0" err="1"/>
              <a:t>styleId</a:t>
            </a:r>
            <a:r>
              <a:rPr lang="en-US" dirty="0"/>
              <a:t>}\tile\{</a:t>
            </a:r>
            <a:r>
              <a:rPr lang="en-US" dirty="0" err="1"/>
              <a:t>TileMatrixSet</a:t>
            </a:r>
            <a:r>
              <a:rPr lang="en-US" dirty="0"/>
              <a:t>}/{</a:t>
            </a:r>
            <a:r>
              <a:rPr lang="en-US" dirty="0" err="1"/>
              <a:t>TileMatrix</a:t>
            </a:r>
            <a:r>
              <a:rPr lang="en-US" dirty="0"/>
              <a:t>}/{</a:t>
            </a:r>
            <a:r>
              <a:rPr lang="en-US" dirty="0" err="1"/>
              <a:t>TileRow</a:t>
            </a:r>
            <a:r>
              <a:rPr lang="en-US" dirty="0"/>
              <a:t>}/{</a:t>
            </a:r>
            <a:r>
              <a:rPr lang="en-US" dirty="0" err="1"/>
              <a:t>TileCol</a:t>
            </a:r>
            <a:r>
              <a:rPr lang="en-US" dirty="0"/>
              <a:t>}.</a:t>
            </a:r>
            <a:r>
              <a:rPr lang="en-US" dirty="0" err="1"/>
              <a:t>png</a:t>
            </a:r>
            <a:endParaRPr lang="en-US" dirty="0"/>
          </a:p>
          <a:p>
            <a:r>
              <a:rPr lang="en-US" dirty="0"/>
              <a:t>Tiles in Tile Matrix Sets </a:t>
            </a:r>
          </a:p>
          <a:p>
            <a:pPr lvl="1"/>
            <a:r>
              <a:rPr lang="en-US" dirty="0"/>
              <a:t>other than </a:t>
            </a:r>
            <a:r>
              <a:rPr lang="en-US" dirty="0" err="1"/>
              <a:t>WebMercatorQuad</a:t>
            </a:r>
            <a:endParaRPr lang="en-US" dirty="0"/>
          </a:p>
          <a:p>
            <a:pPr lvl="1"/>
            <a:r>
              <a:rPr lang="en-US" dirty="0"/>
              <a:t>other than "Quad" (no powers of 2 zoom levels)</a:t>
            </a:r>
          </a:p>
          <a:p>
            <a:r>
              <a:rPr lang="en-US" dirty="0"/>
              <a:t>Services combining some resources retrievable as tiles and some that are not</a:t>
            </a:r>
          </a:p>
          <a:p>
            <a:r>
              <a:rPr lang="en-US" dirty="0"/>
              <a:t>Tiles that has no known source (or the source cannot be retrieved)</a:t>
            </a:r>
          </a:p>
          <a:p>
            <a:r>
              <a:rPr lang="en-US" dirty="0"/>
              <a:t>Tiles created from more than one resource</a:t>
            </a:r>
          </a:p>
          <a:p>
            <a:pPr lvl="1"/>
            <a:r>
              <a:rPr lang="en-US" dirty="0"/>
              <a:t>How to link to sources</a:t>
            </a:r>
          </a:p>
          <a:p>
            <a:pPr lvl="1"/>
            <a:r>
              <a:rPr lang="en-US" dirty="0"/>
              <a:t>Flexibility level</a:t>
            </a:r>
          </a:p>
          <a:p>
            <a:pPr lvl="2"/>
            <a:r>
              <a:rPr lang="en-US" dirty="0"/>
              <a:t>Predefined combinations of sources</a:t>
            </a:r>
          </a:p>
          <a:p>
            <a:pPr lvl="2"/>
            <a:r>
              <a:rPr lang="en-US" dirty="0"/>
              <a:t>Free combination of sources (cache and performance issues) </a:t>
            </a: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Last</a:t>
            </a:r>
            <a:r>
              <a:rPr lang="ca-ES" dirty="0"/>
              <a:t> </a:t>
            </a:r>
            <a:r>
              <a:rPr lang="ca-ES" dirty="0" err="1"/>
              <a:t>version</a:t>
            </a:r>
            <a:r>
              <a:rPr lang="ca-ES" dirty="0"/>
              <a:t> of </a:t>
            </a:r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candidate</a:t>
            </a:r>
            <a:r>
              <a:rPr lang="ca-ES" dirty="0"/>
              <a:t> </a:t>
            </a:r>
            <a:r>
              <a:rPr lang="ca-ES" dirty="0" err="1"/>
              <a:t>standard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https://github.com/opengeospatial/OGC-API-Tiles</a:t>
            </a:r>
            <a:endParaRPr lang="es-ES" dirty="0"/>
          </a:p>
          <a:p>
            <a:pPr lvl="1"/>
            <a:r>
              <a:rPr lang="es-ES" dirty="0">
                <a:hlinkClick r:id="rId2"/>
              </a:rPr>
              <a:t>https://github.com/opengeospatial/OGC-API-Maps</a:t>
            </a:r>
            <a:endParaRPr lang="es-ES" dirty="0"/>
          </a:p>
          <a:p>
            <a:endParaRPr lang="ca-ES" dirty="0"/>
          </a:p>
          <a:p>
            <a:r>
              <a:rPr lang="es-ES" dirty="0">
                <a:hlinkClick r:id="rId3"/>
              </a:rPr>
              <a:t>https://app.swaggerhub.com/apis/UAB-CREAF/ogc-api-tiles-opf-xmp-vt-more-1-collection/1.0.0</a:t>
            </a:r>
            <a:endParaRPr lang="es-ES" dirty="0"/>
          </a:p>
          <a:p>
            <a:pPr lvl="1"/>
            <a:r>
              <a:rPr lang="es-ES" dirty="0">
                <a:hlinkClick r:id="rId4"/>
              </a:rPr>
              <a:t>https://app.swaggerhub.com/apis/UAB-CREAF/ogc-api-map-tiles-opf-xmp-mt-more-1-collection/1.0.0</a:t>
            </a:r>
            <a:endParaRPr lang="es-ES" dirty="0"/>
          </a:p>
          <a:p>
            <a:endParaRPr lang="ca-ES" dirty="0"/>
          </a:p>
          <a:p>
            <a:r>
              <a:rPr lang="ca-ES" dirty="0"/>
              <a:t>Vector </a:t>
            </a:r>
            <a:r>
              <a:rPr lang="ca-ES" dirty="0" err="1"/>
              <a:t>Tiles</a:t>
            </a:r>
            <a:r>
              <a:rPr lang="ca-ES" dirty="0"/>
              <a:t> v2 </a:t>
            </a:r>
            <a:r>
              <a:rPr lang="ca-ES" dirty="0" err="1"/>
              <a:t>Deliverables</a:t>
            </a:r>
            <a:endParaRPr lang="es-ES" dirty="0"/>
          </a:p>
          <a:p>
            <a:endParaRPr lang="ca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API to retrieve tiles.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pic>
        <p:nvPicPr>
          <p:cNvPr id="35842" name="Picture 2" descr="Niveles de zoom y cuadrícula de mosaico | Microsoft Doc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990600"/>
            <a:ext cx="57150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Based on the WMTS legacy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a-ES" dirty="0" err="1"/>
              <a:t>Tile</a:t>
            </a:r>
            <a:r>
              <a:rPr lang="ca-ES" dirty="0"/>
              <a:t> </a:t>
            </a:r>
            <a:r>
              <a:rPr lang="ca-ES" dirty="0" err="1"/>
              <a:t>Matrix</a:t>
            </a:r>
            <a:r>
              <a:rPr lang="ca-ES" dirty="0"/>
              <a:t> Set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5486400" y="1279525"/>
            <a:ext cx="6477001" cy="4891088"/>
          </a:xfrm>
        </p:spPr>
        <p:txBody>
          <a:bodyPr/>
          <a:lstStyle/>
          <a:p>
            <a:r>
              <a:rPr lang="en-US"/>
              <a:t>Tile URI templates</a:t>
            </a:r>
          </a:p>
          <a:p>
            <a:pPr lvl="1"/>
            <a:r>
              <a:rPr lang="en-US"/>
              <a:t>http://www.maps.bob/etopo2/default/‌</a:t>
            </a:r>
            <a:br>
              <a:rPr lang="en-US"/>
            </a:br>
            <a:r>
              <a:rPr lang="en-US"/>
              <a:t>{TileMatrixSet}/{TileMatrix}/{TileRow}/</a:t>
            </a:r>
            <a:br>
              <a:rPr lang="en-US"/>
            </a:br>
            <a:r>
              <a:rPr lang="en-US"/>
              <a:t>{TileCol}.png</a:t>
            </a:r>
          </a:p>
          <a:p>
            <a:pPr lvl="1"/>
            <a:endParaRPr lang="en-US"/>
          </a:p>
          <a:p>
            <a:pPr lvl="1"/>
            <a:r>
              <a:rPr lang="en-US"/>
              <a:t>{TileMatrixSet}=WholeWorld_CRS_84</a:t>
            </a:r>
          </a:p>
          <a:p>
            <a:pPr lvl="1"/>
            <a:r>
              <a:rPr lang="en-US"/>
              <a:t>{TileMatrix}=10m</a:t>
            </a:r>
          </a:p>
          <a:p>
            <a:pPr lvl="1"/>
            <a:r>
              <a:rPr lang="en-US"/>
              <a:t>{TileRow}=1 and {TileCol}=3</a:t>
            </a:r>
          </a:p>
          <a:p>
            <a:pPr lvl="1"/>
            <a:endParaRPr lang="en-US"/>
          </a:p>
          <a:p>
            <a:pPr lvl="1"/>
            <a:r>
              <a:rPr lang="en-US"/>
              <a:t>http://www.maps.bob/etopo2/default/</a:t>
            </a:r>
            <a:br>
              <a:rPr lang="en-US"/>
            </a:br>
            <a:r>
              <a:rPr lang="en-US"/>
              <a:t>WholeWorld_CRS_84/10m/1/3.png</a:t>
            </a:r>
          </a:p>
          <a:p>
            <a:endParaRPr lang="en-US"/>
          </a:p>
          <a:p>
            <a:pPr>
              <a:buNone/>
            </a:pPr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pic>
        <p:nvPicPr>
          <p:cNvPr id="1026" name="Picture 2" descr="Imagery Reques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133600"/>
            <a:ext cx="4295775" cy="36004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Modular standards we have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4191000" y="4495800"/>
            <a:ext cx="327660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/>
              <a:t>Core tiling conceptual and logical model</a:t>
            </a:r>
          </a:p>
          <a:p>
            <a:pPr algn="ctr"/>
            <a:r>
              <a:rPr lang="en-US" sz="1800"/>
              <a:t>19-014r1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191000" y="2971800"/>
            <a:ext cx="327660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Two Dimensional </a:t>
            </a:r>
            <a:br>
              <a:rPr lang="en-US" sz="1800" dirty="0"/>
            </a:br>
            <a:r>
              <a:rPr lang="en-US" sz="1800" dirty="0"/>
              <a:t>Tile Matrix Set</a:t>
            </a:r>
          </a:p>
          <a:p>
            <a:pPr algn="ctr"/>
            <a:r>
              <a:rPr lang="en-US" sz="1800" dirty="0"/>
              <a:t>17-083r2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191000" y="1600200"/>
            <a:ext cx="32766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/>
              <a:t>OGC API Tiles </a:t>
            </a:r>
          </a:p>
          <a:p>
            <a:pPr algn="ctr"/>
            <a:r>
              <a:rPr lang="en-US" sz="1800"/>
              <a:t>Part 1, Part 2…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8153400" y="1752600"/>
            <a:ext cx="3276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/>
              <a:t>OGC API Maps Part 1 Core</a:t>
            </a:r>
          </a:p>
        </p:txBody>
      </p:sp>
      <p:sp>
        <p:nvSpPr>
          <p:cNvPr id="9" name="8 Flecha izquierda y derecha"/>
          <p:cNvSpPr/>
          <p:nvPr/>
        </p:nvSpPr>
        <p:spPr bwMode="auto">
          <a:xfrm>
            <a:off x="7467600" y="1828800"/>
            <a:ext cx="685800" cy="228600"/>
          </a:xfrm>
          <a:prstGeom prst="leftRightArrow">
            <a:avLst/>
          </a:prstGeom>
          <a:noFill/>
          <a:ln w="2857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Flecha abajo"/>
          <p:cNvSpPr/>
          <p:nvPr/>
        </p:nvSpPr>
        <p:spPr bwMode="auto">
          <a:xfrm>
            <a:off x="5791200" y="3886200"/>
            <a:ext cx="228600" cy="609600"/>
          </a:xfrm>
          <a:prstGeom prst="downArrow">
            <a:avLst/>
          </a:prstGeom>
          <a:noFill/>
          <a:ln w="381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8153400" y="3048000"/>
            <a:ext cx="32766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/>
              <a:t>Common Tile Matrix Set</a:t>
            </a:r>
          </a:p>
          <a:p>
            <a:pPr algn="ctr"/>
            <a:r>
              <a:rPr lang="en-US" sz="1800"/>
              <a:t>In the Definition Servers</a:t>
            </a:r>
          </a:p>
        </p:txBody>
      </p:sp>
      <p:sp>
        <p:nvSpPr>
          <p:cNvPr id="12" name="11 Flecha izquierda y derecha"/>
          <p:cNvSpPr/>
          <p:nvPr/>
        </p:nvSpPr>
        <p:spPr bwMode="auto">
          <a:xfrm>
            <a:off x="7467600" y="3276600"/>
            <a:ext cx="685800" cy="228600"/>
          </a:xfrm>
          <a:prstGeom prst="leftRightArrow">
            <a:avLst/>
          </a:prstGeom>
          <a:noFill/>
          <a:ln w="2857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Flecha abajo"/>
          <p:cNvSpPr/>
          <p:nvPr/>
        </p:nvSpPr>
        <p:spPr bwMode="auto">
          <a:xfrm>
            <a:off x="5791200" y="2286000"/>
            <a:ext cx="228600" cy="685800"/>
          </a:xfrm>
          <a:prstGeom prst="downArrow">
            <a:avLst/>
          </a:prstGeom>
          <a:noFill/>
          <a:ln w="381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228600" y="2983468"/>
            <a:ext cx="32766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OGC API Common Collections</a:t>
            </a:r>
          </a:p>
        </p:txBody>
      </p:sp>
      <p:sp>
        <p:nvSpPr>
          <p:cNvPr id="15" name="14 Flecha izquierda y derecha"/>
          <p:cNvSpPr/>
          <p:nvPr/>
        </p:nvSpPr>
        <p:spPr bwMode="auto">
          <a:xfrm rot="20093534">
            <a:off x="2029325" y="2306167"/>
            <a:ext cx="2239361" cy="235151"/>
          </a:xfrm>
          <a:prstGeom prst="leftRightArrow">
            <a:avLst/>
          </a:prstGeom>
          <a:noFill/>
          <a:ln w="2857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228600" y="4050268"/>
            <a:ext cx="3276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OGC API Common Core</a:t>
            </a:r>
          </a:p>
        </p:txBody>
      </p:sp>
      <p:sp>
        <p:nvSpPr>
          <p:cNvPr id="17" name="16 Flecha abajo"/>
          <p:cNvSpPr/>
          <p:nvPr/>
        </p:nvSpPr>
        <p:spPr bwMode="auto">
          <a:xfrm>
            <a:off x="1828800" y="3657600"/>
            <a:ext cx="228600" cy="381000"/>
          </a:xfrm>
          <a:prstGeom prst="downArrow">
            <a:avLst/>
          </a:prstGeom>
          <a:noFill/>
          <a:ln w="381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Resources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/>
              <a:t>Tile</a:t>
            </a:r>
            <a:r>
              <a:rPr lang="ca-ES" dirty="0"/>
              <a:t> </a:t>
            </a:r>
            <a:r>
              <a:rPr lang="ca-ES" dirty="0" err="1"/>
              <a:t>Matrix</a:t>
            </a:r>
            <a:r>
              <a:rPr lang="ca-ES" dirty="0"/>
              <a:t> Set</a:t>
            </a:r>
          </a:p>
          <a:p>
            <a:endParaRPr lang="ca-ES" dirty="0"/>
          </a:p>
          <a:p>
            <a:r>
              <a:rPr lang="ca-ES" dirty="0" err="1"/>
              <a:t>Tiles</a:t>
            </a:r>
            <a:r>
              <a:rPr lang="ca-ES" dirty="0"/>
              <a:t> </a:t>
            </a:r>
            <a:r>
              <a:rPr lang="ca-ES" dirty="0" err="1"/>
              <a:t>description</a:t>
            </a:r>
            <a:r>
              <a:rPr lang="ca-ES" dirty="0"/>
              <a:t> (or a </a:t>
            </a:r>
            <a:r>
              <a:rPr lang="ca-ES" dirty="0" err="1"/>
              <a:t>Tile</a:t>
            </a:r>
            <a:r>
              <a:rPr lang="ca-ES" dirty="0"/>
              <a:t> Set </a:t>
            </a:r>
            <a:r>
              <a:rPr lang="ca-ES" dirty="0" err="1"/>
              <a:t>description</a:t>
            </a:r>
            <a:r>
              <a:rPr lang="ca-ES" dirty="0"/>
              <a:t>)</a:t>
            </a:r>
          </a:p>
          <a:p>
            <a:pPr lvl="1"/>
            <a:r>
              <a:rPr lang="ca-ES" dirty="0" err="1"/>
              <a:t>Tile</a:t>
            </a:r>
            <a:r>
              <a:rPr lang="ca-ES" dirty="0"/>
              <a:t> </a:t>
            </a:r>
            <a:r>
              <a:rPr lang="ca-ES" dirty="0" err="1"/>
              <a:t>Matrix</a:t>
            </a:r>
            <a:r>
              <a:rPr lang="ca-ES" dirty="0"/>
              <a:t> Set </a:t>
            </a:r>
            <a:r>
              <a:rPr lang="ca-ES" dirty="0" err="1"/>
              <a:t>Link</a:t>
            </a:r>
            <a:endParaRPr lang="ca-ES" dirty="0"/>
          </a:p>
          <a:p>
            <a:pPr lvl="1"/>
            <a:r>
              <a:rPr lang="ca-ES" dirty="0" err="1"/>
              <a:t>Tile</a:t>
            </a:r>
            <a:r>
              <a:rPr lang="ca-ES" dirty="0"/>
              <a:t> </a:t>
            </a:r>
            <a:r>
              <a:rPr lang="ca-ES" dirty="0" err="1"/>
              <a:t>Matrix</a:t>
            </a:r>
            <a:r>
              <a:rPr lang="ca-ES" dirty="0"/>
              <a:t> Set </a:t>
            </a:r>
            <a:r>
              <a:rPr lang="ca-ES" dirty="0" err="1"/>
              <a:t>Limits</a:t>
            </a:r>
            <a:endParaRPr lang="ca-ES" dirty="0"/>
          </a:p>
          <a:p>
            <a:pPr lvl="1"/>
            <a:r>
              <a:rPr lang="ca-ES" dirty="0" err="1"/>
              <a:t>Links</a:t>
            </a:r>
            <a:endParaRPr lang="ca-ES" dirty="0"/>
          </a:p>
          <a:p>
            <a:pPr lvl="2"/>
            <a:r>
              <a:rPr lang="ca-ES" dirty="0" err="1"/>
              <a:t>Tile</a:t>
            </a:r>
            <a:r>
              <a:rPr lang="ca-ES" dirty="0"/>
              <a:t> (</a:t>
            </a:r>
            <a:r>
              <a:rPr lang="ca-ES" dirty="0" err="1"/>
              <a:t>templated</a:t>
            </a:r>
            <a:r>
              <a:rPr lang="ca-ES" dirty="0"/>
              <a:t>)</a:t>
            </a:r>
          </a:p>
          <a:p>
            <a:pPr lvl="2"/>
            <a:r>
              <a:rPr lang="ca-ES" dirty="0" err="1"/>
              <a:t>Sources</a:t>
            </a:r>
            <a:endParaRPr lang="ca-ES" dirty="0"/>
          </a:p>
          <a:p>
            <a:endParaRPr lang="ca-ES" dirty="0"/>
          </a:p>
          <a:p>
            <a:r>
              <a:rPr lang="ca-ES" dirty="0" err="1"/>
              <a:t>Tile</a:t>
            </a:r>
            <a:endParaRPr lang="ca-ES" dirty="0"/>
          </a:p>
          <a:p>
            <a:pPr lvl="1"/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pic>
        <p:nvPicPr>
          <p:cNvPr id="39938" name="Picture 2" descr="The Basics – Switch2OS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4800600"/>
            <a:ext cx="2443053" cy="1600200"/>
          </a:xfrm>
          <a:prstGeom prst="rect">
            <a:avLst/>
          </a:prstGeom>
          <a:noFill/>
        </p:spPr>
      </p:pic>
      <p:sp>
        <p:nvSpPr>
          <p:cNvPr id="40054" name="Rectangle 1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pSp>
        <p:nvGrpSpPr>
          <p:cNvPr id="39939" name="Group 3"/>
          <p:cNvGrpSpPr>
            <a:grpSpLocks noChangeAspect="1"/>
          </p:cNvGrpSpPr>
          <p:nvPr/>
        </p:nvGrpSpPr>
        <p:grpSpPr bwMode="auto">
          <a:xfrm>
            <a:off x="6400800" y="990600"/>
            <a:ext cx="3200400" cy="2000250"/>
            <a:chOff x="2449" y="5664"/>
            <a:chExt cx="7200" cy="4500"/>
          </a:xfrm>
        </p:grpSpPr>
        <p:sp>
          <p:nvSpPr>
            <p:cNvPr id="40053" name="AutoShape 117"/>
            <p:cNvSpPr>
              <a:spLocks noChangeAspect="1" noChangeArrowheads="1" noTextEdit="1"/>
            </p:cNvSpPr>
            <p:nvPr/>
          </p:nvSpPr>
          <p:spPr bwMode="auto">
            <a:xfrm>
              <a:off x="2449" y="5664"/>
              <a:ext cx="7200" cy="45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400"/>
            </a:p>
          </p:txBody>
        </p:sp>
        <p:sp>
          <p:nvSpPr>
            <p:cNvPr id="40052" name="Text Box 116"/>
            <p:cNvSpPr txBox="1">
              <a:spLocks noChangeArrowheads="1"/>
            </p:cNvSpPr>
            <p:nvPr/>
          </p:nvSpPr>
          <p:spPr bwMode="auto">
            <a:xfrm>
              <a:off x="2989" y="6384"/>
              <a:ext cx="288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Coarse resolution</a:t>
              </a:r>
              <a:br>
                <a:rPr kumimoji="0" lang="en-US" sz="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</a:br>
              <a:r>
                <a:rPr kumimoji="0" lang="en-US" sz="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Highest scale denominator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051" name="Text Box 115"/>
            <p:cNvSpPr txBox="1">
              <a:spLocks noChangeArrowheads="1"/>
            </p:cNvSpPr>
            <p:nvPr/>
          </p:nvSpPr>
          <p:spPr bwMode="auto">
            <a:xfrm>
              <a:off x="4069" y="9444"/>
              <a:ext cx="288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Detailed resolution</a:t>
              </a:r>
              <a:br>
                <a:rPr kumimoji="0" lang="en-US" sz="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</a:br>
              <a:r>
                <a:rPr kumimoji="0" lang="en-US" sz="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Lowest scale denominator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9940" name="Group 4"/>
            <p:cNvGrpSpPr>
              <a:grpSpLocks/>
            </p:cNvGrpSpPr>
            <p:nvPr/>
          </p:nvGrpSpPr>
          <p:grpSpPr bwMode="auto">
            <a:xfrm>
              <a:off x="5329" y="5689"/>
              <a:ext cx="4118" cy="4295"/>
              <a:chOff x="3861" y="1084"/>
              <a:chExt cx="5558" cy="5555"/>
            </a:xfrm>
          </p:grpSpPr>
          <p:grpSp>
            <p:nvGrpSpPr>
              <p:cNvPr id="39986" name="Group 50"/>
              <p:cNvGrpSpPr>
                <a:grpSpLocks/>
              </p:cNvGrpSpPr>
              <p:nvPr/>
            </p:nvGrpSpPr>
            <p:grpSpPr bwMode="auto">
              <a:xfrm>
                <a:off x="5904" y="3124"/>
                <a:ext cx="3515" cy="3515"/>
                <a:chOff x="1338" y="2296"/>
                <a:chExt cx="1406" cy="1406"/>
              </a:xfrm>
            </p:grpSpPr>
            <p:sp>
              <p:nvSpPr>
                <p:cNvPr id="40050" name="Rectangle 114"/>
                <p:cNvSpPr>
                  <a:spLocks noChangeArrowheads="1"/>
                </p:cNvSpPr>
                <p:nvPr/>
              </p:nvSpPr>
              <p:spPr bwMode="auto">
                <a:xfrm>
                  <a:off x="1338" y="3566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49" name="Rectangle 113"/>
                <p:cNvSpPr>
                  <a:spLocks noChangeArrowheads="1"/>
                </p:cNvSpPr>
                <p:nvPr/>
              </p:nvSpPr>
              <p:spPr bwMode="auto">
                <a:xfrm>
                  <a:off x="1519" y="3566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48" name="Rectangle 112"/>
                <p:cNvSpPr>
                  <a:spLocks noChangeArrowheads="1"/>
                </p:cNvSpPr>
                <p:nvPr/>
              </p:nvSpPr>
              <p:spPr bwMode="auto">
                <a:xfrm>
                  <a:off x="1701" y="3566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47" name="Rectangle 111"/>
                <p:cNvSpPr>
                  <a:spLocks noChangeArrowheads="1"/>
                </p:cNvSpPr>
                <p:nvPr/>
              </p:nvSpPr>
              <p:spPr bwMode="auto">
                <a:xfrm>
                  <a:off x="1882" y="3566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46" name="Rectangle 110"/>
                <p:cNvSpPr>
                  <a:spLocks noChangeArrowheads="1"/>
                </p:cNvSpPr>
                <p:nvPr/>
              </p:nvSpPr>
              <p:spPr bwMode="auto">
                <a:xfrm>
                  <a:off x="2064" y="3566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45" name="Rectangle 109"/>
                <p:cNvSpPr>
                  <a:spLocks noChangeArrowheads="1"/>
                </p:cNvSpPr>
                <p:nvPr/>
              </p:nvSpPr>
              <p:spPr bwMode="auto">
                <a:xfrm>
                  <a:off x="2245" y="3566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44" name="Rectangle 108"/>
                <p:cNvSpPr>
                  <a:spLocks noChangeArrowheads="1"/>
                </p:cNvSpPr>
                <p:nvPr/>
              </p:nvSpPr>
              <p:spPr bwMode="auto">
                <a:xfrm>
                  <a:off x="2427" y="3566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43" name="Rectangle 107"/>
                <p:cNvSpPr>
                  <a:spLocks noChangeArrowheads="1"/>
                </p:cNvSpPr>
                <p:nvPr/>
              </p:nvSpPr>
              <p:spPr bwMode="auto">
                <a:xfrm>
                  <a:off x="2608" y="3566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42" name="Rectangle 106"/>
                <p:cNvSpPr>
                  <a:spLocks noChangeArrowheads="1"/>
                </p:cNvSpPr>
                <p:nvPr/>
              </p:nvSpPr>
              <p:spPr bwMode="auto">
                <a:xfrm>
                  <a:off x="1338" y="3385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41" name="Rectangle 105"/>
                <p:cNvSpPr>
                  <a:spLocks noChangeArrowheads="1"/>
                </p:cNvSpPr>
                <p:nvPr/>
              </p:nvSpPr>
              <p:spPr bwMode="auto">
                <a:xfrm>
                  <a:off x="1519" y="3385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40" name="Rectangle 104"/>
                <p:cNvSpPr>
                  <a:spLocks noChangeArrowheads="1"/>
                </p:cNvSpPr>
                <p:nvPr/>
              </p:nvSpPr>
              <p:spPr bwMode="auto">
                <a:xfrm>
                  <a:off x="1701" y="3385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39" name="Rectangle 103"/>
                <p:cNvSpPr>
                  <a:spLocks noChangeArrowheads="1"/>
                </p:cNvSpPr>
                <p:nvPr/>
              </p:nvSpPr>
              <p:spPr bwMode="auto">
                <a:xfrm>
                  <a:off x="1882" y="3385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38" name="Rectangle 102"/>
                <p:cNvSpPr>
                  <a:spLocks noChangeArrowheads="1"/>
                </p:cNvSpPr>
                <p:nvPr/>
              </p:nvSpPr>
              <p:spPr bwMode="auto">
                <a:xfrm>
                  <a:off x="2064" y="3385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37" name="Rectangle 101"/>
                <p:cNvSpPr>
                  <a:spLocks noChangeArrowheads="1"/>
                </p:cNvSpPr>
                <p:nvPr/>
              </p:nvSpPr>
              <p:spPr bwMode="auto">
                <a:xfrm>
                  <a:off x="2245" y="3385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36" name="Rectangle 100"/>
                <p:cNvSpPr>
                  <a:spLocks noChangeArrowheads="1"/>
                </p:cNvSpPr>
                <p:nvPr/>
              </p:nvSpPr>
              <p:spPr bwMode="auto">
                <a:xfrm>
                  <a:off x="2427" y="3385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35" name="Rectangle 99"/>
                <p:cNvSpPr>
                  <a:spLocks noChangeArrowheads="1"/>
                </p:cNvSpPr>
                <p:nvPr/>
              </p:nvSpPr>
              <p:spPr bwMode="auto">
                <a:xfrm>
                  <a:off x="2608" y="3385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34" name="Rectangle 98"/>
                <p:cNvSpPr>
                  <a:spLocks noChangeArrowheads="1"/>
                </p:cNvSpPr>
                <p:nvPr/>
              </p:nvSpPr>
              <p:spPr bwMode="auto">
                <a:xfrm>
                  <a:off x="1338" y="3203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33" name="Rectangle 97"/>
                <p:cNvSpPr>
                  <a:spLocks noChangeArrowheads="1"/>
                </p:cNvSpPr>
                <p:nvPr/>
              </p:nvSpPr>
              <p:spPr bwMode="auto">
                <a:xfrm>
                  <a:off x="1519" y="3203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32" name="Rectangle 96"/>
                <p:cNvSpPr>
                  <a:spLocks noChangeArrowheads="1"/>
                </p:cNvSpPr>
                <p:nvPr/>
              </p:nvSpPr>
              <p:spPr bwMode="auto">
                <a:xfrm>
                  <a:off x="1701" y="3203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31" name="Rectangle 95"/>
                <p:cNvSpPr>
                  <a:spLocks noChangeArrowheads="1"/>
                </p:cNvSpPr>
                <p:nvPr/>
              </p:nvSpPr>
              <p:spPr bwMode="auto">
                <a:xfrm>
                  <a:off x="1882" y="3203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30" name="Rectangle 94"/>
                <p:cNvSpPr>
                  <a:spLocks noChangeArrowheads="1"/>
                </p:cNvSpPr>
                <p:nvPr/>
              </p:nvSpPr>
              <p:spPr bwMode="auto">
                <a:xfrm>
                  <a:off x="2064" y="3203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29" name="Rectangle 93"/>
                <p:cNvSpPr>
                  <a:spLocks noChangeArrowheads="1"/>
                </p:cNvSpPr>
                <p:nvPr/>
              </p:nvSpPr>
              <p:spPr bwMode="auto">
                <a:xfrm>
                  <a:off x="2245" y="3203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28" name="Rectangle 92"/>
                <p:cNvSpPr>
                  <a:spLocks noChangeArrowheads="1"/>
                </p:cNvSpPr>
                <p:nvPr/>
              </p:nvSpPr>
              <p:spPr bwMode="auto">
                <a:xfrm>
                  <a:off x="2427" y="3203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27" name="Rectangle 91"/>
                <p:cNvSpPr>
                  <a:spLocks noChangeArrowheads="1"/>
                </p:cNvSpPr>
                <p:nvPr/>
              </p:nvSpPr>
              <p:spPr bwMode="auto">
                <a:xfrm>
                  <a:off x="2608" y="3203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26" name="Rectangle 90"/>
                <p:cNvSpPr>
                  <a:spLocks noChangeArrowheads="1"/>
                </p:cNvSpPr>
                <p:nvPr/>
              </p:nvSpPr>
              <p:spPr bwMode="auto">
                <a:xfrm>
                  <a:off x="1338" y="3022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25" name="Rectangle 89"/>
                <p:cNvSpPr>
                  <a:spLocks noChangeArrowheads="1"/>
                </p:cNvSpPr>
                <p:nvPr/>
              </p:nvSpPr>
              <p:spPr bwMode="auto">
                <a:xfrm>
                  <a:off x="1519" y="3022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24" name="Rectangle 88"/>
                <p:cNvSpPr>
                  <a:spLocks noChangeArrowheads="1"/>
                </p:cNvSpPr>
                <p:nvPr/>
              </p:nvSpPr>
              <p:spPr bwMode="auto">
                <a:xfrm>
                  <a:off x="1701" y="3022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23" name="Rectangle 87"/>
                <p:cNvSpPr>
                  <a:spLocks noChangeArrowheads="1"/>
                </p:cNvSpPr>
                <p:nvPr/>
              </p:nvSpPr>
              <p:spPr bwMode="auto">
                <a:xfrm>
                  <a:off x="1882" y="3022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22" name="Rectangle 86"/>
                <p:cNvSpPr>
                  <a:spLocks noChangeArrowheads="1"/>
                </p:cNvSpPr>
                <p:nvPr/>
              </p:nvSpPr>
              <p:spPr bwMode="auto">
                <a:xfrm>
                  <a:off x="2064" y="3022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21" name="Rectangle 85"/>
                <p:cNvSpPr>
                  <a:spLocks noChangeArrowheads="1"/>
                </p:cNvSpPr>
                <p:nvPr/>
              </p:nvSpPr>
              <p:spPr bwMode="auto">
                <a:xfrm>
                  <a:off x="2245" y="3022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20" name="Rectangle 84"/>
                <p:cNvSpPr>
                  <a:spLocks noChangeArrowheads="1"/>
                </p:cNvSpPr>
                <p:nvPr/>
              </p:nvSpPr>
              <p:spPr bwMode="auto">
                <a:xfrm>
                  <a:off x="2427" y="3022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19" name="Rectangle 83"/>
                <p:cNvSpPr>
                  <a:spLocks noChangeArrowheads="1"/>
                </p:cNvSpPr>
                <p:nvPr/>
              </p:nvSpPr>
              <p:spPr bwMode="auto">
                <a:xfrm>
                  <a:off x="2608" y="3022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18" name="Rectangle 82"/>
                <p:cNvSpPr>
                  <a:spLocks noChangeArrowheads="1"/>
                </p:cNvSpPr>
                <p:nvPr/>
              </p:nvSpPr>
              <p:spPr bwMode="auto">
                <a:xfrm>
                  <a:off x="1338" y="2840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17" name="Rectangle 81"/>
                <p:cNvSpPr>
                  <a:spLocks noChangeArrowheads="1"/>
                </p:cNvSpPr>
                <p:nvPr/>
              </p:nvSpPr>
              <p:spPr bwMode="auto">
                <a:xfrm>
                  <a:off x="1519" y="2840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16" name="Rectangle 80"/>
                <p:cNvSpPr>
                  <a:spLocks noChangeArrowheads="1"/>
                </p:cNvSpPr>
                <p:nvPr/>
              </p:nvSpPr>
              <p:spPr bwMode="auto">
                <a:xfrm>
                  <a:off x="1701" y="2840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15" name="Rectangle 79"/>
                <p:cNvSpPr>
                  <a:spLocks noChangeArrowheads="1"/>
                </p:cNvSpPr>
                <p:nvPr/>
              </p:nvSpPr>
              <p:spPr bwMode="auto">
                <a:xfrm>
                  <a:off x="1882" y="2840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14" name="Rectangle 78"/>
                <p:cNvSpPr>
                  <a:spLocks noChangeArrowheads="1"/>
                </p:cNvSpPr>
                <p:nvPr/>
              </p:nvSpPr>
              <p:spPr bwMode="auto">
                <a:xfrm>
                  <a:off x="2064" y="2840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13" name="Rectangle 77"/>
                <p:cNvSpPr>
                  <a:spLocks noChangeArrowheads="1"/>
                </p:cNvSpPr>
                <p:nvPr/>
              </p:nvSpPr>
              <p:spPr bwMode="auto">
                <a:xfrm>
                  <a:off x="2245" y="2840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12" name="Rectangle 76"/>
                <p:cNvSpPr>
                  <a:spLocks noChangeArrowheads="1"/>
                </p:cNvSpPr>
                <p:nvPr/>
              </p:nvSpPr>
              <p:spPr bwMode="auto">
                <a:xfrm>
                  <a:off x="2427" y="2840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11" name="Rectangle 75"/>
                <p:cNvSpPr>
                  <a:spLocks noChangeArrowheads="1"/>
                </p:cNvSpPr>
                <p:nvPr/>
              </p:nvSpPr>
              <p:spPr bwMode="auto">
                <a:xfrm>
                  <a:off x="2608" y="2840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10" name="Rectangle 74"/>
                <p:cNvSpPr>
                  <a:spLocks noChangeArrowheads="1"/>
                </p:cNvSpPr>
                <p:nvPr/>
              </p:nvSpPr>
              <p:spPr bwMode="auto">
                <a:xfrm>
                  <a:off x="1338" y="2659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09" name="Rectangle 73"/>
                <p:cNvSpPr>
                  <a:spLocks noChangeArrowheads="1"/>
                </p:cNvSpPr>
                <p:nvPr/>
              </p:nvSpPr>
              <p:spPr bwMode="auto">
                <a:xfrm>
                  <a:off x="1519" y="2659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08" name="Rectangle 72"/>
                <p:cNvSpPr>
                  <a:spLocks noChangeArrowheads="1"/>
                </p:cNvSpPr>
                <p:nvPr/>
              </p:nvSpPr>
              <p:spPr bwMode="auto">
                <a:xfrm>
                  <a:off x="1701" y="2659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07" name="Rectangle 71"/>
                <p:cNvSpPr>
                  <a:spLocks noChangeArrowheads="1"/>
                </p:cNvSpPr>
                <p:nvPr/>
              </p:nvSpPr>
              <p:spPr bwMode="auto">
                <a:xfrm>
                  <a:off x="1882" y="2659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06" name="Rectangle 70"/>
                <p:cNvSpPr>
                  <a:spLocks noChangeArrowheads="1"/>
                </p:cNvSpPr>
                <p:nvPr/>
              </p:nvSpPr>
              <p:spPr bwMode="auto">
                <a:xfrm>
                  <a:off x="2064" y="2659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05" name="Rectangle 69"/>
                <p:cNvSpPr>
                  <a:spLocks noChangeArrowheads="1"/>
                </p:cNvSpPr>
                <p:nvPr/>
              </p:nvSpPr>
              <p:spPr bwMode="auto">
                <a:xfrm>
                  <a:off x="2245" y="2659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04" name="Rectangle 68"/>
                <p:cNvSpPr>
                  <a:spLocks noChangeArrowheads="1"/>
                </p:cNvSpPr>
                <p:nvPr/>
              </p:nvSpPr>
              <p:spPr bwMode="auto">
                <a:xfrm>
                  <a:off x="2427" y="2659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03" name="Rectangle 67"/>
                <p:cNvSpPr>
                  <a:spLocks noChangeArrowheads="1"/>
                </p:cNvSpPr>
                <p:nvPr/>
              </p:nvSpPr>
              <p:spPr bwMode="auto">
                <a:xfrm>
                  <a:off x="2608" y="2659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02" name="Rectangle 66"/>
                <p:cNvSpPr>
                  <a:spLocks noChangeArrowheads="1"/>
                </p:cNvSpPr>
                <p:nvPr/>
              </p:nvSpPr>
              <p:spPr bwMode="auto">
                <a:xfrm>
                  <a:off x="1338" y="2477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01" name="Rectangle 65"/>
                <p:cNvSpPr>
                  <a:spLocks noChangeArrowheads="1"/>
                </p:cNvSpPr>
                <p:nvPr/>
              </p:nvSpPr>
              <p:spPr bwMode="auto">
                <a:xfrm>
                  <a:off x="1519" y="2477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40000" name="Rectangle 64"/>
                <p:cNvSpPr>
                  <a:spLocks noChangeArrowheads="1"/>
                </p:cNvSpPr>
                <p:nvPr/>
              </p:nvSpPr>
              <p:spPr bwMode="auto">
                <a:xfrm>
                  <a:off x="1701" y="2477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99" name="Rectangle 63"/>
                <p:cNvSpPr>
                  <a:spLocks noChangeArrowheads="1"/>
                </p:cNvSpPr>
                <p:nvPr/>
              </p:nvSpPr>
              <p:spPr bwMode="auto">
                <a:xfrm>
                  <a:off x="1882" y="2477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98" name="Rectangle 62"/>
                <p:cNvSpPr>
                  <a:spLocks noChangeArrowheads="1"/>
                </p:cNvSpPr>
                <p:nvPr/>
              </p:nvSpPr>
              <p:spPr bwMode="auto">
                <a:xfrm>
                  <a:off x="2064" y="2477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97" name="Rectangle 61"/>
                <p:cNvSpPr>
                  <a:spLocks noChangeArrowheads="1"/>
                </p:cNvSpPr>
                <p:nvPr/>
              </p:nvSpPr>
              <p:spPr bwMode="auto">
                <a:xfrm>
                  <a:off x="2245" y="2477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96" name="Rectangle 60"/>
                <p:cNvSpPr>
                  <a:spLocks noChangeArrowheads="1"/>
                </p:cNvSpPr>
                <p:nvPr/>
              </p:nvSpPr>
              <p:spPr bwMode="auto">
                <a:xfrm>
                  <a:off x="2427" y="2477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95" name="Rectangle 59"/>
                <p:cNvSpPr>
                  <a:spLocks noChangeArrowheads="1"/>
                </p:cNvSpPr>
                <p:nvPr/>
              </p:nvSpPr>
              <p:spPr bwMode="auto">
                <a:xfrm>
                  <a:off x="2608" y="2477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94" name="Rectangle 58"/>
                <p:cNvSpPr>
                  <a:spLocks noChangeArrowheads="1"/>
                </p:cNvSpPr>
                <p:nvPr/>
              </p:nvSpPr>
              <p:spPr bwMode="auto">
                <a:xfrm>
                  <a:off x="1338" y="2296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93" name="Rectangle 57"/>
                <p:cNvSpPr>
                  <a:spLocks noChangeArrowheads="1"/>
                </p:cNvSpPr>
                <p:nvPr/>
              </p:nvSpPr>
              <p:spPr bwMode="auto">
                <a:xfrm>
                  <a:off x="1519" y="2296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92" name="Rectangle 56"/>
                <p:cNvSpPr>
                  <a:spLocks noChangeArrowheads="1"/>
                </p:cNvSpPr>
                <p:nvPr/>
              </p:nvSpPr>
              <p:spPr bwMode="auto">
                <a:xfrm>
                  <a:off x="1701" y="2296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91" name="Rectangle 55"/>
                <p:cNvSpPr>
                  <a:spLocks noChangeArrowheads="1"/>
                </p:cNvSpPr>
                <p:nvPr/>
              </p:nvSpPr>
              <p:spPr bwMode="auto">
                <a:xfrm>
                  <a:off x="1882" y="2296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90" name="Rectangle 54"/>
                <p:cNvSpPr>
                  <a:spLocks noChangeArrowheads="1"/>
                </p:cNvSpPr>
                <p:nvPr/>
              </p:nvSpPr>
              <p:spPr bwMode="auto">
                <a:xfrm>
                  <a:off x="2064" y="2296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89" name="Rectangle 53"/>
                <p:cNvSpPr>
                  <a:spLocks noChangeArrowheads="1"/>
                </p:cNvSpPr>
                <p:nvPr/>
              </p:nvSpPr>
              <p:spPr bwMode="auto">
                <a:xfrm>
                  <a:off x="2245" y="2296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88" name="Rectangle 52"/>
                <p:cNvSpPr>
                  <a:spLocks noChangeArrowheads="1"/>
                </p:cNvSpPr>
                <p:nvPr/>
              </p:nvSpPr>
              <p:spPr bwMode="auto">
                <a:xfrm>
                  <a:off x="2427" y="2296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87" name="Rectangle 51"/>
                <p:cNvSpPr>
                  <a:spLocks noChangeArrowheads="1"/>
                </p:cNvSpPr>
                <p:nvPr/>
              </p:nvSpPr>
              <p:spPr bwMode="auto">
                <a:xfrm>
                  <a:off x="2608" y="2296"/>
                  <a:ext cx="136" cy="136"/>
                </a:xfrm>
                <a:prstGeom prst="rect">
                  <a:avLst/>
                </a:prstGeom>
                <a:solidFill>
                  <a:srgbClr val="BBE0E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</p:grpSp>
          <p:grpSp>
            <p:nvGrpSpPr>
              <p:cNvPr id="39960" name="Group 24"/>
              <p:cNvGrpSpPr>
                <a:grpSpLocks/>
              </p:cNvGrpSpPr>
              <p:nvPr/>
            </p:nvGrpSpPr>
            <p:grpSpPr bwMode="auto">
              <a:xfrm>
                <a:off x="5677" y="2897"/>
                <a:ext cx="3175" cy="3175"/>
                <a:chOff x="4195" y="1525"/>
                <a:chExt cx="1270" cy="1270"/>
              </a:xfrm>
            </p:grpSpPr>
            <p:sp>
              <p:nvSpPr>
                <p:cNvPr id="39985" name="Rectangle 49"/>
                <p:cNvSpPr>
                  <a:spLocks noChangeArrowheads="1"/>
                </p:cNvSpPr>
                <p:nvPr/>
              </p:nvSpPr>
              <p:spPr bwMode="auto">
                <a:xfrm>
                  <a:off x="4196" y="2342"/>
                  <a:ext cx="181" cy="181"/>
                </a:xfrm>
                <a:prstGeom prst="rect">
                  <a:avLst/>
                </a:prstGeom>
                <a:solidFill>
                  <a:srgbClr val="81C6CB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84" name="Rectangle 48"/>
                <p:cNvSpPr>
                  <a:spLocks noChangeArrowheads="1"/>
                </p:cNvSpPr>
                <p:nvPr/>
              </p:nvSpPr>
              <p:spPr bwMode="auto">
                <a:xfrm>
                  <a:off x="4468" y="2342"/>
                  <a:ext cx="181" cy="181"/>
                </a:xfrm>
                <a:prstGeom prst="rect">
                  <a:avLst/>
                </a:prstGeom>
                <a:solidFill>
                  <a:srgbClr val="81C6CB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83" name="Rectangle 47"/>
                <p:cNvSpPr>
                  <a:spLocks noChangeArrowheads="1"/>
                </p:cNvSpPr>
                <p:nvPr/>
              </p:nvSpPr>
              <p:spPr bwMode="auto">
                <a:xfrm>
                  <a:off x="4741" y="2342"/>
                  <a:ext cx="181" cy="181"/>
                </a:xfrm>
                <a:prstGeom prst="rect">
                  <a:avLst/>
                </a:prstGeom>
                <a:solidFill>
                  <a:srgbClr val="81C6CB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82" name="Rectangle 46"/>
                <p:cNvSpPr>
                  <a:spLocks noChangeArrowheads="1"/>
                </p:cNvSpPr>
                <p:nvPr/>
              </p:nvSpPr>
              <p:spPr bwMode="auto">
                <a:xfrm>
                  <a:off x="5013" y="2342"/>
                  <a:ext cx="181" cy="181"/>
                </a:xfrm>
                <a:prstGeom prst="rect">
                  <a:avLst/>
                </a:prstGeom>
                <a:solidFill>
                  <a:srgbClr val="81C6CB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81" name="Rectangle 45"/>
                <p:cNvSpPr>
                  <a:spLocks noChangeArrowheads="1"/>
                </p:cNvSpPr>
                <p:nvPr/>
              </p:nvSpPr>
              <p:spPr bwMode="auto">
                <a:xfrm>
                  <a:off x="4196" y="2070"/>
                  <a:ext cx="181" cy="181"/>
                </a:xfrm>
                <a:prstGeom prst="rect">
                  <a:avLst/>
                </a:prstGeom>
                <a:solidFill>
                  <a:srgbClr val="81C6CB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80" name="Rectangle 44"/>
                <p:cNvSpPr>
                  <a:spLocks noChangeArrowheads="1"/>
                </p:cNvSpPr>
                <p:nvPr/>
              </p:nvSpPr>
              <p:spPr bwMode="auto">
                <a:xfrm>
                  <a:off x="4468" y="2070"/>
                  <a:ext cx="181" cy="181"/>
                </a:xfrm>
                <a:prstGeom prst="rect">
                  <a:avLst/>
                </a:prstGeom>
                <a:solidFill>
                  <a:srgbClr val="81C6CB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79" name="Rectangle 43"/>
                <p:cNvSpPr>
                  <a:spLocks noChangeArrowheads="1"/>
                </p:cNvSpPr>
                <p:nvPr/>
              </p:nvSpPr>
              <p:spPr bwMode="auto">
                <a:xfrm>
                  <a:off x="4741" y="2070"/>
                  <a:ext cx="181" cy="181"/>
                </a:xfrm>
                <a:prstGeom prst="rect">
                  <a:avLst/>
                </a:prstGeom>
                <a:solidFill>
                  <a:srgbClr val="81C6CB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78" name="Rectangle 42"/>
                <p:cNvSpPr>
                  <a:spLocks noChangeArrowheads="1"/>
                </p:cNvSpPr>
                <p:nvPr/>
              </p:nvSpPr>
              <p:spPr bwMode="auto">
                <a:xfrm>
                  <a:off x="5013" y="2070"/>
                  <a:ext cx="181" cy="181"/>
                </a:xfrm>
                <a:prstGeom prst="rect">
                  <a:avLst/>
                </a:prstGeom>
                <a:solidFill>
                  <a:srgbClr val="81C6CB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77" name="Rectangle 41"/>
                <p:cNvSpPr>
                  <a:spLocks noChangeArrowheads="1"/>
                </p:cNvSpPr>
                <p:nvPr/>
              </p:nvSpPr>
              <p:spPr bwMode="auto">
                <a:xfrm>
                  <a:off x="4196" y="1797"/>
                  <a:ext cx="181" cy="181"/>
                </a:xfrm>
                <a:prstGeom prst="rect">
                  <a:avLst/>
                </a:prstGeom>
                <a:solidFill>
                  <a:srgbClr val="81C6CB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76" name="Rectangle 40"/>
                <p:cNvSpPr>
                  <a:spLocks noChangeArrowheads="1"/>
                </p:cNvSpPr>
                <p:nvPr/>
              </p:nvSpPr>
              <p:spPr bwMode="auto">
                <a:xfrm>
                  <a:off x="4468" y="1797"/>
                  <a:ext cx="181" cy="181"/>
                </a:xfrm>
                <a:prstGeom prst="rect">
                  <a:avLst/>
                </a:prstGeom>
                <a:solidFill>
                  <a:srgbClr val="81C6CB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75" name="Rectangle 39"/>
                <p:cNvSpPr>
                  <a:spLocks noChangeArrowheads="1"/>
                </p:cNvSpPr>
                <p:nvPr/>
              </p:nvSpPr>
              <p:spPr bwMode="auto">
                <a:xfrm>
                  <a:off x="4741" y="1797"/>
                  <a:ext cx="181" cy="181"/>
                </a:xfrm>
                <a:prstGeom prst="rect">
                  <a:avLst/>
                </a:prstGeom>
                <a:solidFill>
                  <a:srgbClr val="81C6CB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74" name="Rectangle 38"/>
                <p:cNvSpPr>
                  <a:spLocks noChangeArrowheads="1"/>
                </p:cNvSpPr>
                <p:nvPr/>
              </p:nvSpPr>
              <p:spPr bwMode="auto">
                <a:xfrm>
                  <a:off x="5013" y="1797"/>
                  <a:ext cx="181" cy="181"/>
                </a:xfrm>
                <a:prstGeom prst="rect">
                  <a:avLst/>
                </a:prstGeom>
                <a:solidFill>
                  <a:srgbClr val="81C6CB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73" name="Rectangle 37"/>
                <p:cNvSpPr>
                  <a:spLocks noChangeArrowheads="1"/>
                </p:cNvSpPr>
                <p:nvPr/>
              </p:nvSpPr>
              <p:spPr bwMode="auto">
                <a:xfrm>
                  <a:off x="4196" y="1525"/>
                  <a:ext cx="181" cy="181"/>
                </a:xfrm>
                <a:prstGeom prst="rect">
                  <a:avLst/>
                </a:prstGeom>
                <a:solidFill>
                  <a:srgbClr val="81C6CB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72" name="Rectangle 36"/>
                <p:cNvSpPr>
                  <a:spLocks noChangeArrowheads="1"/>
                </p:cNvSpPr>
                <p:nvPr/>
              </p:nvSpPr>
              <p:spPr bwMode="auto">
                <a:xfrm>
                  <a:off x="4468" y="1525"/>
                  <a:ext cx="181" cy="181"/>
                </a:xfrm>
                <a:prstGeom prst="rect">
                  <a:avLst/>
                </a:prstGeom>
                <a:solidFill>
                  <a:srgbClr val="81C6CB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71" name="Rectangle 35"/>
                <p:cNvSpPr>
                  <a:spLocks noChangeArrowheads="1"/>
                </p:cNvSpPr>
                <p:nvPr/>
              </p:nvSpPr>
              <p:spPr bwMode="auto">
                <a:xfrm>
                  <a:off x="4741" y="1525"/>
                  <a:ext cx="181" cy="181"/>
                </a:xfrm>
                <a:prstGeom prst="rect">
                  <a:avLst/>
                </a:prstGeom>
                <a:solidFill>
                  <a:srgbClr val="81C6CB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70" name="Rectangle 34"/>
                <p:cNvSpPr>
                  <a:spLocks noChangeArrowheads="1"/>
                </p:cNvSpPr>
                <p:nvPr/>
              </p:nvSpPr>
              <p:spPr bwMode="auto">
                <a:xfrm>
                  <a:off x="5013" y="1525"/>
                  <a:ext cx="181" cy="181"/>
                </a:xfrm>
                <a:prstGeom prst="rect">
                  <a:avLst/>
                </a:prstGeom>
                <a:solidFill>
                  <a:srgbClr val="81C6CB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69" name="Rectangle 33"/>
                <p:cNvSpPr>
                  <a:spLocks noChangeArrowheads="1"/>
                </p:cNvSpPr>
                <p:nvPr/>
              </p:nvSpPr>
              <p:spPr bwMode="auto">
                <a:xfrm>
                  <a:off x="5284" y="2342"/>
                  <a:ext cx="181" cy="181"/>
                </a:xfrm>
                <a:prstGeom prst="rect">
                  <a:avLst/>
                </a:prstGeom>
                <a:solidFill>
                  <a:srgbClr val="81C6CB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68" name="Rectangle 32"/>
                <p:cNvSpPr>
                  <a:spLocks noChangeArrowheads="1"/>
                </p:cNvSpPr>
                <p:nvPr/>
              </p:nvSpPr>
              <p:spPr bwMode="auto">
                <a:xfrm>
                  <a:off x="5284" y="2070"/>
                  <a:ext cx="181" cy="181"/>
                </a:xfrm>
                <a:prstGeom prst="rect">
                  <a:avLst/>
                </a:prstGeom>
                <a:solidFill>
                  <a:srgbClr val="81C6CB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67" name="Rectangle 31"/>
                <p:cNvSpPr>
                  <a:spLocks noChangeArrowheads="1"/>
                </p:cNvSpPr>
                <p:nvPr/>
              </p:nvSpPr>
              <p:spPr bwMode="auto">
                <a:xfrm>
                  <a:off x="5284" y="1797"/>
                  <a:ext cx="181" cy="181"/>
                </a:xfrm>
                <a:prstGeom prst="rect">
                  <a:avLst/>
                </a:prstGeom>
                <a:solidFill>
                  <a:srgbClr val="81C6CB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66" name="Rectangle 30"/>
                <p:cNvSpPr>
                  <a:spLocks noChangeArrowheads="1"/>
                </p:cNvSpPr>
                <p:nvPr/>
              </p:nvSpPr>
              <p:spPr bwMode="auto">
                <a:xfrm>
                  <a:off x="5284" y="1525"/>
                  <a:ext cx="181" cy="181"/>
                </a:xfrm>
                <a:prstGeom prst="rect">
                  <a:avLst/>
                </a:prstGeom>
                <a:solidFill>
                  <a:srgbClr val="81C6CB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65" name="Rectangle 29"/>
                <p:cNvSpPr>
                  <a:spLocks noChangeArrowheads="1"/>
                </p:cNvSpPr>
                <p:nvPr/>
              </p:nvSpPr>
              <p:spPr bwMode="auto">
                <a:xfrm>
                  <a:off x="4195" y="2614"/>
                  <a:ext cx="181" cy="181"/>
                </a:xfrm>
                <a:prstGeom prst="rect">
                  <a:avLst/>
                </a:prstGeom>
                <a:solidFill>
                  <a:srgbClr val="81C6CB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64" name="Rectangle 28"/>
                <p:cNvSpPr>
                  <a:spLocks noChangeArrowheads="1"/>
                </p:cNvSpPr>
                <p:nvPr/>
              </p:nvSpPr>
              <p:spPr bwMode="auto">
                <a:xfrm>
                  <a:off x="4467" y="2614"/>
                  <a:ext cx="181" cy="181"/>
                </a:xfrm>
                <a:prstGeom prst="rect">
                  <a:avLst/>
                </a:prstGeom>
                <a:solidFill>
                  <a:srgbClr val="81C6CB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63" name="Rectangle 27"/>
                <p:cNvSpPr>
                  <a:spLocks noChangeArrowheads="1"/>
                </p:cNvSpPr>
                <p:nvPr/>
              </p:nvSpPr>
              <p:spPr bwMode="auto">
                <a:xfrm>
                  <a:off x="4740" y="2614"/>
                  <a:ext cx="181" cy="181"/>
                </a:xfrm>
                <a:prstGeom prst="rect">
                  <a:avLst/>
                </a:prstGeom>
                <a:solidFill>
                  <a:srgbClr val="81C6CB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62" name="Rectangle 26"/>
                <p:cNvSpPr>
                  <a:spLocks noChangeArrowheads="1"/>
                </p:cNvSpPr>
                <p:nvPr/>
              </p:nvSpPr>
              <p:spPr bwMode="auto">
                <a:xfrm>
                  <a:off x="5012" y="2614"/>
                  <a:ext cx="181" cy="181"/>
                </a:xfrm>
                <a:prstGeom prst="rect">
                  <a:avLst/>
                </a:prstGeom>
                <a:solidFill>
                  <a:srgbClr val="81C6CB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61" name="Rectangle 25"/>
                <p:cNvSpPr>
                  <a:spLocks noChangeArrowheads="1"/>
                </p:cNvSpPr>
                <p:nvPr/>
              </p:nvSpPr>
              <p:spPr bwMode="auto">
                <a:xfrm>
                  <a:off x="5283" y="2614"/>
                  <a:ext cx="181" cy="181"/>
                </a:xfrm>
                <a:prstGeom prst="rect">
                  <a:avLst/>
                </a:prstGeom>
                <a:solidFill>
                  <a:srgbClr val="81C6CB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</p:grpSp>
          <p:sp>
            <p:nvSpPr>
              <p:cNvPr id="39959" name="Line 23"/>
              <p:cNvSpPr>
                <a:spLocks noChangeShapeType="1"/>
              </p:cNvSpPr>
              <p:nvPr/>
            </p:nvSpPr>
            <p:spPr bwMode="auto">
              <a:xfrm flipH="1" flipV="1">
                <a:off x="3861" y="1084"/>
                <a:ext cx="2043" cy="55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400"/>
              </a:p>
            </p:txBody>
          </p:sp>
          <p:sp>
            <p:nvSpPr>
              <p:cNvPr id="39958" name="Line 22"/>
              <p:cNvSpPr>
                <a:spLocks noChangeShapeType="1"/>
              </p:cNvSpPr>
              <p:nvPr/>
            </p:nvSpPr>
            <p:spPr bwMode="auto">
              <a:xfrm flipH="1" flipV="1">
                <a:off x="3861" y="1084"/>
                <a:ext cx="5558" cy="20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400"/>
              </a:p>
            </p:txBody>
          </p:sp>
          <p:grpSp>
            <p:nvGrpSpPr>
              <p:cNvPr id="39948" name="Group 12"/>
              <p:cNvGrpSpPr>
                <a:grpSpLocks/>
              </p:cNvGrpSpPr>
              <p:nvPr/>
            </p:nvGrpSpPr>
            <p:grpSpPr bwMode="auto">
              <a:xfrm>
                <a:off x="5449" y="2672"/>
                <a:ext cx="2720" cy="2720"/>
                <a:chOff x="3107" y="2115"/>
                <a:chExt cx="1088" cy="1088"/>
              </a:xfrm>
            </p:grpSpPr>
            <p:sp>
              <p:nvSpPr>
                <p:cNvPr id="39957" name="Rectangle 21"/>
                <p:cNvSpPr>
                  <a:spLocks noChangeArrowheads="1"/>
                </p:cNvSpPr>
                <p:nvPr/>
              </p:nvSpPr>
              <p:spPr bwMode="auto">
                <a:xfrm>
                  <a:off x="3107" y="2524"/>
                  <a:ext cx="272" cy="272"/>
                </a:xfrm>
                <a:prstGeom prst="rect">
                  <a:avLst/>
                </a:prstGeom>
                <a:solidFill>
                  <a:srgbClr val="46A3AA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56" name="Rectangle 20"/>
                <p:cNvSpPr>
                  <a:spLocks noChangeArrowheads="1"/>
                </p:cNvSpPr>
                <p:nvPr/>
              </p:nvSpPr>
              <p:spPr bwMode="auto">
                <a:xfrm>
                  <a:off x="3515" y="2524"/>
                  <a:ext cx="272" cy="272"/>
                </a:xfrm>
                <a:prstGeom prst="rect">
                  <a:avLst/>
                </a:prstGeom>
                <a:solidFill>
                  <a:srgbClr val="46A3AA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55" name="Rectangle 19"/>
                <p:cNvSpPr>
                  <a:spLocks noChangeArrowheads="1"/>
                </p:cNvSpPr>
                <p:nvPr/>
              </p:nvSpPr>
              <p:spPr bwMode="auto">
                <a:xfrm>
                  <a:off x="3107" y="2115"/>
                  <a:ext cx="272" cy="272"/>
                </a:xfrm>
                <a:prstGeom prst="rect">
                  <a:avLst/>
                </a:prstGeom>
                <a:solidFill>
                  <a:srgbClr val="46A3AA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54" name="Rectangle 18"/>
                <p:cNvSpPr>
                  <a:spLocks noChangeArrowheads="1"/>
                </p:cNvSpPr>
                <p:nvPr/>
              </p:nvSpPr>
              <p:spPr bwMode="auto">
                <a:xfrm>
                  <a:off x="3515" y="2115"/>
                  <a:ext cx="272" cy="272"/>
                </a:xfrm>
                <a:prstGeom prst="rect">
                  <a:avLst/>
                </a:prstGeom>
                <a:solidFill>
                  <a:srgbClr val="46A3AA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53" name="Rectangle 17"/>
                <p:cNvSpPr>
                  <a:spLocks noChangeArrowheads="1"/>
                </p:cNvSpPr>
                <p:nvPr/>
              </p:nvSpPr>
              <p:spPr bwMode="auto">
                <a:xfrm>
                  <a:off x="3923" y="2524"/>
                  <a:ext cx="272" cy="272"/>
                </a:xfrm>
                <a:prstGeom prst="rect">
                  <a:avLst/>
                </a:prstGeom>
                <a:solidFill>
                  <a:srgbClr val="46A3AA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52" name="Rectangle 16"/>
                <p:cNvSpPr>
                  <a:spLocks noChangeArrowheads="1"/>
                </p:cNvSpPr>
                <p:nvPr/>
              </p:nvSpPr>
              <p:spPr bwMode="auto">
                <a:xfrm>
                  <a:off x="3923" y="2115"/>
                  <a:ext cx="272" cy="272"/>
                </a:xfrm>
                <a:prstGeom prst="rect">
                  <a:avLst/>
                </a:prstGeom>
                <a:solidFill>
                  <a:srgbClr val="46A3AA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51" name="Rectangle 15"/>
                <p:cNvSpPr>
                  <a:spLocks noChangeArrowheads="1"/>
                </p:cNvSpPr>
                <p:nvPr/>
              </p:nvSpPr>
              <p:spPr bwMode="auto">
                <a:xfrm>
                  <a:off x="3107" y="2931"/>
                  <a:ext cx="272" cy="272"/>
                </a:xfrm>
                <a:prstGeom prst="rect">
                  <a:avLst/>
                </a:prstGeom>
                <a:solidFill>
                  <a:srgbClr val="46A3AA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50" name="Rectangle 14"/>
                <p:cNvSpPr>
                  <a:spLocks noChangeArrowheads="1"/>
                </p:cNvSpPr>
                <p:nvPr/>
              </p:nvSpPr>
              <p:spPr bwMode="auto">
                <a:xfrm>
                  <a:off x="3515" y="2931"/>
                  <a:ext cx="272" cy="272"/>
                </a:xfrm>
                <a:prstGeom prst="rect">
                  <a:avLst/>
                </a:prstGeom>
                <a:solidFill>
                  <a:srgbClr val="46A3AA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49" name="Rectangle 13"/>
                <p:cNvSpPr>
                  <a:spLocks noChangeArrowheads="1"/>
                </p:cNvSpPr>
                <p:nvPr/>
              </p:nvSpPr>
              <p:spPr bwMode="auto">
                <a:xfrm>
                  <a:off x="3923" y="2931"/>
                  <a:ext cx="272" cy="272"/>
                </a:xfrm>
                <a:prstGeom prst="rect">
                  <a:avLst/>
                </a:prstGeom>
                <a:solidFill>
                  <a:srgbClr val="46A3AA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</p:grpSp>
          <p:grpSp>
            <p:nvGrpSpPr>
              <p:cNvPr id="39943" name="Group 7"/>
              <p:cNvGrpSpPr>
                <a:grpSpLocks/>
              </p:cNvGrpSpPr>
              <p:nvPr/>
            </p:nvGrpSpPr>
            <p:grpSpPr bwMode="auto">
              <a:xfrm>
                <a:off x="5109" y="2330"/>
                <a:ext cx="2155" cy="2155"/>
                <a:chOff x="4014" y="1343"/>
                <a:chExt cx="862" cy="862"/>
              </a:xfrm>
            </p:grpSpPr>
            <p:sp>
              <p:nvSpPr>
                <p:cNvPr id="39947" name="Rectangle 11"/>
                <p:cNvSpPr>
                  <a:spLocks noChangeArrowheads="1"/>
                </p:cNvSpPr>
                <p:nvPr/>
              </p:nvSpPr>
              <p:spPr bwMode="auto">
                <a:xfrm>
                  <a:off x="4014" y="1343"/>
                  <a:ext cx="363" cy="363"/>
                </a:xfrm>
                <a:prstGeom prst="rect">
                  <a:avLst/>
                </a:prstGeom>
                <a:solidFill>
                  <a:srgbClr val="377E8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46" name="Rectangle 10"/>
                <p:cNvSpPr>
                  <a:spLocks noChangeArrowheads="1"/>
                </p:cNvSpPr>
                <p:nvPr/>
              </p:nvSpPr>
              <p:spPr bwMode="auto">
                <a:xfrm>
                  <a:off x="4513" y="1344"/>
                  <a:ext cx="363" cy="362"/>
                </a:xfrm>
                <a:prstGeom prst="rect">
                  <a:avLst/>
                </a:prstGeom>
                <a:solidFill>
                  <a:srgbClr val="377E8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45" name="Rectangle 9"/>
                <p:cNvSpPr>
                  <a:spLocks noChangeArrowheads="1"/>
                </p:cNvSpPr>
                <p:nvPr/>
              </p:nvSpPr>
              <p:spPr bwMode="auto">
                <a:xfrm>
                  <a:off x="4014" y="1842"/>
                  <a:ext cx="363" cy="363"/>
                </a:xfrm>
                <a:prstGeom prst="rect">
                  <a:avLst/>
                </a:prstGeom>
                <a:solidFill>
                  <a:srgbClr val="377E8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  <p:sp>
              <p:nvSpPr>
                <p:cNvPr id="39944" name="Rectangle 8"/>
                <p:cNvSpPr>
                  <a:spLocks noChangeArrowheads="1"/>
                </p:cNvSpPr>
                <p:nvPr/>
              </p:nvSpPr>
              <p:spPr bwMode="auto">
                <a:xfrm>
                  <a:off x="4513" y="1843"/>
                  <a:ext cx="363" cy="362"/>
                </a:xfrm>
                <a:prstGeom prst="rect">
                  <a:avLst/>
                </a:prstGeom>
                <a:solidFill>
                  <a:srgbClr val="377E8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s-ES" sz="400"/>
                </a:p>
              </p:txBody>
            </p:sp>
          </p:grpSp>
          <p:sp>
            <p:nvSpPr>
              <p:cNvPr id="39942" name="Rectangle 6"/>
              <p:cNvSpPr>
                <a:spLocks noChangeArrowheads="1"/>
              </p:cNvSpPr>
              <p:nvPr/>
            </p:nvSpPr>
            <p:spPr bwMode="auto">
              <a:xfrm>
                <a:off x="4656" y="1877"/>
                <a:ext cx="1248" cy="1247"/>
              </a:xfrm>
              <a:prstGeom prst="rect">
                <a:avLst/>
              </a:prstGeom>
              <a:solidFill>
                <a:srgbClr val="2C646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ES" sz="400"/>
              </a:p>
            </p:txBody>
          </p:sp>
          <p:sp>
            <p:nvSpPr>
              <p:cNvPr id="39941" name="Line 5"/>
              <p:cNvSpPr>
                <a:spLocks noChangeShapeType="1"/>
              </p:cNvSpPr>
              <p:nvPr/>
            </p:nvSpPr>
            <p:spPr bwMode="auto">
              <a:xfrm flipH="1" flipV="1">
                <a:off x="3861" y="1084"/>
                <a:ext cx="5558" cy="55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400"/>
              </a:p>
            </p:txBody>
          </p:sp>
        </p:grpSp>
      </p:grpSp>
      <p:sp>
        <p:nvSpPr>
          <p:cNvPr id="40106" name="Rectangle 17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pSp>
        <p:nvGrpSpPr>
          <p:cNvPr id="40057" name="Group 121"/>
          <p:cNvGrpSpPr>
            <a:grpSpLocks noChangeAspect="1"/>
          </p:cNvGrpSpPr>
          <p:nvPr/>
        </p:nvGrpSpPr>
        <p:grpSpPr bwMode="auto">
          <a:xfrm>
            <a:off x="4648200" y="2971800"/>
            <a:ext cx="3543300" cy="2362200"/>
            <a:chOff x="2880" y="1259"/>
            <a:chExt cx="8640" cy="5760"/>
          </a:xfrm>
        </p:grpSpPr>
        <p:sp>
          <p:nvSpPr>
            <p:cNvPr id="40105" name="AutoShape 169"/>
            <p:cNvSpPr>
              <a:spLocks noChangeAspect="1" noChangeArrowheads="1" noTextEdit="1"/>
            </p:cNvSpPr>
            <p:nvPr/>
          </p:nvSpPr>
          <p:spPr bwMode="auto">
            <a:xfrm>
              <a:off x="2880" y="1259"/>
              <a:ext cx="8640" cy="57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00"/>
            </a:p>
          </p:txBody>
        </p:sp>
        <p:sp>
          <p:nvSpPr>
            <p:cNvPr id="40104" name="Rectangle 168"/>
            <p:cNvSpPr>
              <a:spLocks noChangeArrowheads="1"/>
            </p:cNvSpPr>
            <p:nvPr/>
          </p:nvSpPr>
          <p:spPr bwMode="auto">
            <a:xfrm>
              <a:off x="4485" y="2154"/>
              <a:ext cx="5775" cy="4325"/>
            </a:xfrm>
            <a:prstGeom prst="rect">
              <a:avLst/>
            </a:prstGeom>
            <a:solidFill>
              <a:srgbClr val="DCEFF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00"/>
            </a:p>
          </p:txBody>
        </p:sp>
        <p:sp>
          <p:nvSpPr>
            <p:cNvPr id="40103" name="Rectangle 167" descr="10%"/>
            <p:cNvSpPr>
              <a:spLocks noChangeArrowheads="1"/>
            </p:cNvSpPr>
            <p:nvPr/>
          </p:nvSpPr>
          <p:spPr bwMode="auto">
            <a:xfrm>
              <a:off x="5940" y="3599"/>
              <a:ext cx="2880" cy="2160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38100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00"/>
            </a:p>
          </p:txBody>
        </p:sp>
        <p:sp>
          <p:nvSpPr>
            <p:cNvPr id="40102" name="Line 166"/>
            <p:cNvSpPr>
              <a:spLocks noChangeShapeType="1"/>
            </p:cNvSpPr>
            <p:nvPr/>
          </p:nvSpPr>
          <p:spPr bwMode="auto">
            <a:xfrm flipV="1">
              <a:off x="4500" y="2159"/>
              <a:ext cx="57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00"/>
            </a:p>
          </p:txBody>
        </p:sp>
        <p:sp>
          <p:nvSpPr>
            <p:cNvPr id="40101" name="Line 165"/>
            <p:cNvSpPr>
              <a:spLocks noChangeShapeType="1"/>
            </p:cNvSpPr>
            <p:nvPr/>
          </p:nvSpPr>
          <p:spPr bwMode="auto">
            <a:xfrm>
              <a:off x="4500" y="2879"/>
              <a:ext cx="57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00"/>
            </a:p>
          </p:txBody>
        </p:sp>
        <p:sp>
          <p:nvSpPr>
            <p:cNvPr id="40100" name="Line 164"/>
            <p:cNvSpPr>
              <a:spLocks noChangeShapeType="1"/>
            </p:cNvSpPr>
            <p:nvPr/>
          </p:nvSpPr>
          <p:spPr bwMode="auto">
            <a:xfrm>
              <a:off x="4500" y="3599"/>
              <a:ext cx="57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00"/>
            </a:p>
          </p:txBody>
        </p:sp>
        <p:sp>
          <p:nvSpPr>
            <p:cNvPr id="40099" name="Line 163"/>
            <p:cNvSpPr>
              <a:spLocks noChangeShapeType="1"/>
            </p:cNvSpPr>
            <p:nvPr/>
          </p:nvSpPr>
          <p:spPr bwMode="auto">
            <a:xfrm>
              <a:off x="4440" y="5038"/>
              <a:ext cx="58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00"/>
            </a:p>
          </p:txBody>
        </p:sp>
        <p:sp>
          <p:nvSpPr>
            <p:cNvPr id="40098" name="Line 162"/>
            <p:cNvSpPr>
              <a:spLocks noChangeShapeType="1"/>
            </p:cNvSpPr>
            <p:nvPr/>
          </p:nvSpPr>
          <p:spPr bwMode="auto">
            <a:xfrm>
              <a:off x="4500" y="2159"/>
              <a:ext cx="1" cy="4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00"/>
            </a:p>
          </p:txBody>
        </p:sp>
        <p:sp>
          <p:nvSpPr>
            <p:cNvPr id="40097" name="Line 161"/>
            <p:cNvSpPr>
              <a:spLocks noChangeShapeType="1"/>
            </p:cNvSpPr>
            <p:nvPr/>
          </p:nvSpPr>
          <p:spPr bwMode="auto">
            <a:xfrm>
              <a:off x="5220" y="2159"/>
              <a:ext cx="1" cy="4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00"/>
            </a:p>
          </p:txBody>
        </p:sp>
        <p:sp>
          <p:nvSpPr>
            <p:cNvPr id="40096" name="Line 160"/>
            <p:cNvSpPr>
              <a:spLocks noChangeShapeType="1"/>
            </p:cNvSpPr>
            <p:nvPr/>
          </p:nvSpPr>
          <p:spPr bwMode="auto">
            <a:xfrm>
              <a:off x="5940" y="2159"/>
              <a:ext cx="1" cy="4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00"/>
            </a:p>
          </p:txBody>
        </p:sp>
        <p:sp>
          <p:nvSpPr>
            <p:cNvPr id="40095" name="Line 159"/>
            <p:cNvSpPr>
              <a:spLocks noChangeShapeType="1"/>
            </p:cNvSpPr>
            <p:nvPr/>
          </p:nvSpPr>
          <p:spPr bwMode="auto">
            <a:xfrm>
              <a:off x="6660" y="2186"/>
              <a:ext cx="1" cy="42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00"/>
            </a:p>
          </p:txBody>
        </p:sp>
        <p:sp>
          <p:nvSpPr>
            <p:cNvPr id="40094" name="Line 158"/>
            <p:cNvSpPr>
              <a:spLocks noChangeShapeType="1"/>
            </p:cNvSpPr>
            <p:nvPr/>
          </p:nvSpPr>
          <p:spPr bwMode="auto">
            <a:xfrm>
              <a:off x="8819" y="2186"/>
              <a:ext cx="1" cy="42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00"/>
            </a:p>
          </p:txBody>
        </p:sp>
        <p:sp>
          <p:nvSpPr>
            <p:cNvPr id="40093" name="Line 157"/>
            <p:cNvSpPr>
              <a:spLocks noChangeShapeType="1"/>
            </p:cNvSpPr>
            <p:nvPr/>
          </p:nvSpPr>
          <p:spPr bwMode="auto">
            <a:xfrm>
              <a:off x="4455" y="1694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00"/>
            </a:p>
          </p:txBody>
        </p:sp>
        <p:sp>
          <p:nvSpPr>
            <p:cNvPr id="40092" name="Text Box 156"/>
            <p:cNvSpPr txBox="1">
              <a:spLocks noChangeArrowheads="1"/>
            </p:cNvSpPr>
            <p:nvPr/>
          </p:nvSpPr>
          <p:spPr bwMode="auto">
            <a:xfrm>
              <a:off x="4500" y="1619"/>
              <a:ext cx="180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TileMatrixMinX</a:t>
              </a: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091" name="Line 155"/>
            <p:cNvSpPr>
              <a:spLocks noChangeShapeType="1"/>
            </p:cNvSpPr>
            <p:nvPr/>
          </p:nvSpPr>
          <p:spPr bwMode="auto">
            <a:xfrm>
              <a:off x="10259" y="1619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00"/>
            </a:p>
          </p:txBody>
        </p:sp>
        <p:sp>
          <p:nvSpPr>
            <p:cNvPr id="40090" name="Line 154"/>
            <p:cNvSpPr>
              <a:spLocks noChangeShapeType="1"/>
            </p:cNvSpPr>
            <p:nvPr/>
          </p:nvSpPr>
          <p:spPr bwMode="auto">
            <a:xfrm>
              <a:off x="3960" y="6478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00"/>
            </a:p>
          </p:txBody>
        </p:sp>
        <p:sp>
          <p:nvSpPr>
            <p:cNvPr id="40089" name="Line 153"/>
            <p:cNvSpPr>
              <a:spLocks noChangeShapeType="1"/>
            </p:cNvSpPr>
            <p:nvPr/>
          </p:nvSpPr>
          <p:spPr bwMode="auto">
            <a:xfrm>
              <a:off x="4440" y="2188"/>
              <a:ext cx="618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00"/>
            </a:p>
          </p:txBody>
        </p:sp>
        <p:sp>
          <p:nvSpPr>
            <p:cNvPr id="40088" name="Line 152"/>
            <p:cNvSpPr>
              <a:spLocks noChangeShapeType="1"/>
            </p:cNvSpPr>
            <p:nvPr/>
          </p:nvSpPr>
          <p:spPr bwMode="auto">
            <a:xfrm rot="-5400000">
              <a:off x="2070" y="4588"/>
              <a:ext cx="486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00"/>
            </a:p>
          </p:txBody>
        </p:sp>
        <p:sp>
          <p:nvSpPr>
            <p:cNvPr id="40087" name="Text Box 151"/>
            <p:cNvSpPr txBox="1">
              <a:spLocks noChangeArrowheads="1"/>
            </p:cNvSpPr>
            <p:nvPr/>
          </p:nvSpPr>
          <p:spPr bwMode="auto">
            <a:xfrm>
              <a:off x="2880" y="2339"/>
              <a:ext cx="180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TileMatrixMaxY</a:t>
              </a: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086" name="Line 150"/>
            <p:cNvSpPr>
              <a:spLocks noChangeShapeType="1"/>
            </p:cNvSpPr>
            <p:nvPr/>
          </p:nvSpPr>
          <p:spPr bwMode="auto">
            <a:xfrm>
              <a:off x="3960" y="2287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00"/>
            </a:p>
          </p:txBody>
        </p:sp>
        <p:sp>
          <p:nvSpPr>
            <p:cNvPr id="40085" name="Line 149"/>
            <p:cNvSpPr>
              <a:spLocks noChangeShapeType="1"/>
            </p:cNvSpPr>
            <p:nvPr/>
          </p:nvSpPr>
          <p:spPr bwMode="auto">
            <a:xfrm>
              <a:off x="3600" y="1799"/>
              <a:ext cx="72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00"/>
            </a:p>
          </p:txBody>
        </p:sp>
        <p:sp>
          <p:nvSpPr>
            <p:cNvPr id="40084" name="Text Box 148"/>
            <p:cNvSpPr txBox="1">
              <a:spLocks noChangeArrowheads="1"/>
            </p:cNvSpPr>
            <p:nvPr/>
          </p:nvSpPr>
          <p:spPr bwMode="auto">
            <a:xfrm>
              <a:off x="2880" y="1439"/>
              <a:ext cx="180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TopLeftCorner</a:t>
              </a: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083" name="Text Box 147"/>
            <p:cNvSpPr txBox="1">
              <a:spLocks noChangeArrowheads="1"/>
            </p:cNvSpPr>
            <p:nvPr/>
          </p:nvSpPr>
          <p:spPr bwMode="auto">
            <a:xfrm>
              <a:off x="8640" y="1619"/>
              <a:ext cx="180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sz="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TileMatrixMaxX</a:t>
              </a: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082" name="Text Box 146"/>
            <p:cNvSpPr txBox="1">
              <a:spLocks noChangeArrowheads="1"/>
            </p:cNvSpPr>
            <p:nvPr/>
          </p:nvSpPr>
          <p:spPr bwMode="auto">
            <a:xfrm>
              <a:off x="2880" y="5939"/>
              <a:ext cx="180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sz="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TileMatrixMinY</a:t>
              </a: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081" name="Text Box 145"/>
            <p:cNvSpPr txBox="1">
              <a:spLocks noChangeArrowheads="1"/>
            </p:cNvSpPr>
            <p:nvPr/>
          </p:nvSpPr>
          <p:spPr bwMode="auto">
            <a:xfrm>
              <a:off x="4680" y="2339"/>
              <a:ext cx="5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0,0</a:t>
              </a: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080" name="Text Box 144"/>
            <p:cNvSpPr txBox="1">
              <a:spLocks noChangeArrowheads="1"/>
            </p:cNvSpPr>
            <p:nvPr/>
          </p:nvSpPr>
          <p:spPr bwMode="auto">
            <a:xfrm>
              <a:off x="5400" y="2339"/>
              <a:ext cx="5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1,0</a:t>
              </a: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079" name="Text Box 143"/>
            <p:cNvSpPr txBox="1">
              <a:spLocks noChangeArrowheads="1"/>
            </p:cNvSpPr>
            <p:nvPr/>
          </p:nvSpPr>
          <p:spPr bwMode="auto">
            <a:xfrm>
              <a:off x="9540" y="2339"/>
              <a:ext cx="180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MatrixWidth-1,0</a:t>
              </a: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078" name="Line 142"/>
            <p:cNvSpPr>
              <a:spLocks noChangeShapeType="1"/>
            </p:cNvSpPr>
            <p:nvPr/>
          </p:nvSpPr>
          <p:spPr bwMode="auto">
            <a:xfrm>
              <a:off x="4440" y="5758"/>
              <a:ext cx="58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00"/>
            </a:p>
          </p:txBody>
        </p:sp>
        <p:sp>
          <p:nvSpPr>
            <p:cNvPr id="40077" name="Text Box 141"/>
            <p:cNvSpPr txBox="1">
              <a:spLocks noChangeArrowheads="1"/>
            </p:cNvSpPr>
            <p:nvPr/>
          </p:nvSpPr>
          <p:spPr bwMode="auto">
            <a:xfrm>
              <a:off x="4680" y="3059"/>
              <a:ext cx="5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0,1</a:t>
              </a: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076" name="Text Box 140"/>
            <p:cNvSpPr txBox="1">
              <a:spLocks noChangeArrowheads="1"/>
            </p:cNvSpPr>
            <p:nvPr/>
          </p:nvSpPr>
          <p:spPr bwMode="auto">
            <a:xfrm>
              <a:off x="5400" y="3059"/>
              <a:ext cx="5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1,1</a:t>
              </a: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075" name="Text Box 139"/>
            <p:cNvSpPr txBox="1">
              <a:spLocks noChangeArrowheads="1"/>
            </p:cNvSpPr>
            <p:nvPr/>
          </p:nvSpPr>
          <p:spPr bwMode="auto">
            <a:xfrm>
              <a:off x="9540" y="3059"/>
              <a:ext cx="19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MatrixWidth-1,1</a:t>
              </a: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074" name="Text Box 138"/>
            <p:cNvSpPr txBox="1">
              <a:spLocks noChangeArrowheads="1"/>
            </p:cNvSpPr>
            <p:nvPr/>
          </p:nvSpPr>
          <p:spPr bwMode="auto">
            <a:xfrm>
              <a:off x="9000" y="5939"/>
              <a:ext cx="5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...</a:t>
              </a: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073" name="Text Box 137"/>
            <p:cNvSpPr txBox="1">
              <a:spLocks noChangeArrowheads="1"/>
            </p:cNvSpPr>
            <p:nvPr/>
          </p:nvSpPr>
          <p:spPr bwMode="auto">
            <a:xfrm>
              <a:off x="9000" y="2339"/>
              <a:ext cx="5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...</a:t>
              </a: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072" name="Text Box 136"/>
            <p:cNvSpPr txBox="1">
              <a:spLocks noChangeArrowheads="1"/>
            </p:cNvSpPr>
            <p:nvPr/>
          </p:nvSpPr>
          <p:spPr bwMode="auto">
            <a:xfrm>
              <a:off x="9540" y="5864"/>
              <a:ext cx="162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MatrixWidth-1, ‌MatrixHeight-1</a:t>
              </a: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071" name="Text Box 135"/>
            <p:cNvSpPr txBox="1">
              <a:spLocks noChangeArrowheads="1"/>
            </p:cNvSpPr>
            <p:nvPr/>
          </p:nvSpPr>
          <p:spPr bwMode="auto">
            <a:xfrm>
              <a:off x="9000" y="3059"/>
              <a:ext cx="5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...</a:t>
              </a: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070" name="Text Box 134"/>
            <p:cNvSpPr txBox="1">
              <a:spLocks noChangeArrowheads="1"/>
            </p:cNvSpPr>
            <p:nvPr/>
          </p:nvSpPr>
          <p:spPr bwMode="auto">
            <a:xfrm>
              <a:off x="4500" y="5759"/>
              <a:ext cx="1545" cy="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0,</a:t>
              </a:r>
              <a:r>
                <a:rPr kumimoji="0" lang="en-US" sz="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br>
                <a:rPr kumimoji="0" lang="en-US" sz="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</a:br>
              <a:r>
                <a:rPr kumimoji="0" lang="en-US" sz="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MatrixHeight-1</a:t>
              </a: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069" name="Line 133"/>
            <p:cNvSpPr>
              <a:spLocks noChangeShapeType="1"/>
            </p:cNvSpPr>
            <p:nvPr/>
          </p:nvSpPr>
          <p:spPr bwMode="auto">
            <a:xfrm>
              <a:off x="4500" y="4318"/>
              <a:ext cx="57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00"/>
            </a:p>
          </p:txBody>
        </p:sp>
        <p:sp>
          <p:nvSpPr>
            <p:cNvPr id="40068" name="Line 132"/>
            <p:cNvSpPr>
              <a:spLocks noChangeShapeType="1"/>
            </p:cNvSpPr>
            <p:nvPr/>
          </p:nvSpPr>
          <p:spPr bwMode="auto">
            <a:xfrm>
              <a:off x="7379" y="2159"/>
              <a:ext cx="1" cy="4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00"/>
            </a:p>
          </p:txBody>
        </p:sp>
        <p:sp>
          <p:nvSpPr>
            <p:cNvPr id="40067" name="Line 131"/>
            <p:cNvSpPr>
              <a:spLocks noChangeShapeType="1"/>
            </p:cNvSpPr>
            <p:nvPr/>
          </p:nvSpPr>
          <p:spPr bwMode="auto">
            <a:xfrm>
              <a:off x="8099" y="2159"/>
              <a:ext cx="1" cy="4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00"/>
            </a:p>
          </p:txBody>
        </p:sp>
        <p:sp>
          <p:nvSpPr>
            <p:cNvPr id="40066" name="Line 130"/>
            <p:cNvSpPr>
              <a:spLocks noChangeShapeType="1"/>
            </p:cNvSpPr>
            <p:nvPr/>
          </p:nvSpPr>
          <p:spPr bwMode="auto">
            <a:xfrm>
              <a:off x="9539" y="2159"/>
              <a:ext cx="1" cy="4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00"/>
            </a:p>
          </p:txBody>
        </p:sp>
        <p:sp>
          <p:nvSpPr>
            <p:cNvPr id="40065" name="Line 129"/>
            <p:cNvSpPr>
              <a:spLocks noChangeShapeType="1"/>
            </p:cNvSpPr>
            <p:nvPr/>
          </p:nvSpPr>
          <p:spPr bwMode="auto">
            <a:xfrm>
              <a:off x="10259" y="2159"/>
              <a:ext cx="1" cy="4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00"/>
            </a:p>
          </p:txBody>
        </p:sp>
        <p:sp>
          <p:nvSpPr>
            <p:cNvPr id="40064" name="Line 128"/>
            <p:cNvSpPr>
              <a:spLocks noChangeShapeType="1"/>
            </p:cNvSpPr>
            <p:nvPr/>
          </p:nvSpPr>
          <p:spPr bwMode="auto">
            <a:xfrm>
              <a:off x="4500" y="6478"/>
              <a:ext cx="57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00"/>
            </a:p>
          </p:txBody>
        </p:sp>
        <p:sp>
          <p:nvSpPr>
            <p:cNvPr id="40063" name="Text Box 127"/>
            <p:cNvSpPr txBox="1">
              <a:spLocks noChangeArrowheads="1"/>
            </p:cNvSpPr>
            <p:nvPr/>
          </p:nvSpPr>
          <p:spPr bwMode="auto">
            <a:xfrm>
              <a:off x="6600" y="2917"/>
              <a:ext cx="1140" cy="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minTileCol‌minTileRow</a:t>
              </a: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062" name="Text Box 126"/>
            <p:cNvSpPr txBox="1">
              <a:spLocks noChangeArrowheads="1"/>
            </p:cNvSpPr>
            <p:nvPr/>
          </p:nvSpPr>
          <p:spPr bwMode="auto">
            <a:xfrm>
              <a:off x="7020" y="5909"/>
              <a:ext cx="126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maxTileCol‌maxTileRow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061" name="Line 125"/>
            <p:cNvSpPr>
              <a:spLocks noChangeShapeType="1"/>
            </p:cNvSpPr>
            <p:nvPr/>
          </p:nvSpPr>
          <p:spPr bwMode="auto">
            <a:xfrm flipH="1">
              <a:off x="6300" y="3239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00"/>
            </a:p>
          </p:txBody>
        </p:sp>
        <p:sp>
          <p:nvSpPr>
            <p:cNvPr id="40060" name="Line 124"/>
            <p:cNvSpPr>
              <a:spLocks noChangeShapeType="1"/>
            </p:cNvSpPr>
            <p:nvPr/>
          </p:nvSpPr>
          <p:spPr bwMode="auto">
            <a:xfrm flipH="1">
              <a:off x="8100" y="5579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200"/>
            </a:p>
          </p:txBody>
        </p:sp>
        <p:sp>
          <p:nvSpPr>
            <p:cNvPr id="40059" name="Text Box 123"/>
            <p:cNvSpPr txBox="1">
              <a:spLocks noChangeArrowheads="1"/>
            </p:cNvSpPr>
            <p:nvPr/>
          </p:nvSpPr>
          <p:spPr bwMode="auto">
            <a:xfrm>
              <a:off x="6120" y="3779"/>
              <a:ext cx="5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2,2</a:t>
              </a: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058" name="Text Box 122"/>
            <p:cNvSpPr txBox="1">
              <a:spLocks noChangeArrowheads="1"/>
            </p:cNvSpPr>
            <p:nvPr/>
          </p:nvSpPr>
          <p:spPr bwMode="auto">
            <a:xfrm>
              <a:off x="8220" y="5219"/>
              <a:ext cx="5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5,4</a:t>
              </a: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r>
              <a:rPr lang="ca-ES" dirty="0" err="1"/>
              <a:t>Where</a:t>
            </a:r>
            <a:r>
              <a:rPr lang="ca-ES" dirty="0"/>
              <a:t> </a:t>
            </a:r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tiles</a:t>
            </a:r>
            <a:r>
              <a:rPr lang="ca-ES" dirty="0"/>
              <a:t> </a:t>
            </a:r>
            <a:r>
              <a:rPr lang="ca-ES" dirty="0" err="1"/>
              <a:t>come</a:t>
            </a:r>
            <a:r>
              <a:rPr lang="ca-ES" dirty="0"/>
              <a:t> </a:t>
            </a:r>
            <a:r>
              <a:rPr lang="ca-ES" dirty="0" err="1"/>
              <a:t>from</a:t>
            </a:r>
            <a:r>
              <a:rPr lang="ca-ES" dirty="0"/>
              <a:t>?</a:t>
            </a:r>
            <a:endParaRPr lang="es-ES" dirty="0"/>
          </a:p>
        </p:txBody>
      </p:sp>
      <p:sp>
        <p:nvSpPr>
          <p:cNvPr id="11" name="10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/>
              <a:t>Know </a:t>
            </a:r>
            <a:r>
              <a:rPr lang="ca-ES" dirty="0" err="1"/>
              <a:t>resources</a:t>
            </a:r>
            <a:endParaRPr lang="es-E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a-ES" dirty="0" err="1"/>
              <a:t>Connected</a:t>
            </a:r>
            <a:r>
              <a:rPr lang="ca-ES" dirty="0"/>
              <a:t> to data </a:t>
            </a:r>
            <a:r>
              <a:rPr lang="ca-ES" dirty="0" err="1"/>
              <a:t>access</a:t>
            </a:r>
            <a:r>
              <a:rPr lang="ca-ES" dirty="0"/>
              <a:t> </a:t>
            </a:r>
            <a:r>
              <a:rPr lang="ca-ES" dirty="0" err="1"/>
              <a:t>resources</a:t>
            </a:r>
            <a:endParaRPr lang="ca-ES" dirty="0"/>
          </a:p>
          <a:p>
            <a:r>
              <a:rPr lang="ca-ES" dirty="0"/>
              <a:t>\</a:t>
            </a:r>
            <a:r>
              <a:rPr lang="ca-ES" dirty="0" err="1"/>
              <a:t>collections</a:t>
            </a:r>
            <a:r>
              <a:rPr lang="ca-ES" dirty="0"/>
              <a:t>\{</a:t>
            </a:r>
            <a:r>
              <a:rPr lang="ca-ES" dirty="0" err="1"/>
              <a:t>collectionId</a:t>
            </a:r>
            <a:r>
              <a:rPr lang="ca-ES" dirty="0"/>
              <a:t>}\</a:t>
            </a:r>
            <a:r>
              <a:rPr lang="ca-ES" dirty="0" err="1"/>
              <a:t>tiles</a:t>
            </a:r>
            <a:r>
              <a:rPr lang="ca-ES" dirty="0"/>
              <a:t>\...</a:t>
            </a:r>
            <a:endParaRPr lang="es-ES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a-ES" dirty="0"/>
              <a:t>I do </a:t>
            </a:r>
            <a:r>
              <a:rPr lang="ca-ES" dirty="0" err="1"/>
              <a:t>not</a:t>
            </a:r>
            <a:r>
              <a:rPr lang="ca-ES" dirty="0"/>
              <a:t> know</a:t>
            </a:r>
            <a:endParaRPr lang="es-ES" dirty="0"/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a-ES" dirty="0"/>
              <a:t>Root </a:t>
            </a:r>
            <a:r>
              <a:rPr lang="ca-ES" dirty="0" err="1"/>
              <a:t>tiles</a:t>
            </a:r>
            <a:r>
              <a:rPr lang="ca-ES" dirty="0"/>
              <a:t> </a:t>
            </a:r>
          </a:p>
          <a:p>
            <a:r>
              <a:rPr lang="ca-ES" dirty="0"/>
              <a:t>\</a:t>
            </a:r>
            <a:r>
              <a:rPr lang="ca-ES" dirty="0" err="1"/>
              <a:t>tiles</a:t>
            </a:r>
            <a:r>
              <a:rPr lang="ca-ES" dirty="0"/>
              <a:t>\...</a:t>
            </a:r>
            <a:endParaRPr lang="es-ES" dirty="0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r>
              <a:rPr lang="ca-ES" dirty="0"/>
              <a:t>How </a:t>
            </a:r>
            <a:r>
              <a:rPr lang="ca-ES" dirty="0" err="1"/>
              <a:t>many</a:t>
            </a:r>
            <a:r>
              <a:rPr lang="ca-ES" dirty="0"/>
              <a:t> data </a:t>
            </a:r>
            <a:r>
              <a:rPr lang="ca-ES" dirty="0" err="1"/>
              <a:t>resources</a:t>
            </a:r>
            <a:r>
              <a:rPr lang="ca-ES" dirty="0"/>
              <a:t>?</a:t>
            </a:r>
            <a:endParaRPr lang="es-ES" dirty="0"/>
          </a:p>
        </p:txBody>
      </p:sp>
      <p:sp>
        <p:nvSpPr>
          <p:cNvPr id="11" name="10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 err="1"/>
              <a:t>One</a:t>
            </a:r>
            <a:endParaRPr lang="es-E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a-ES" dirty="0" err="1"/>
              <a:t>Known</a:t>
            </a:r>
            <a:endParaRPr lang="ca-ES" dirty="0"/>
          </a:p>
          <a:p>
            <a:pPr lvl="1"/>
            <a:r>
              <a:rPr lang="ca-ES" dirty="0"/>
              <a:t>\</a:t>
            </a:r>
            <a:r>
              <a:rPr lang="ca-ES" dirty="0" err="1"/>
              <a:t>collections</a:t>
            </a:r>
            <a:r>
              <a:rPr lang="ca-ES" dirty="0"/>
              <a:t>\{</a:t>
            </a:r>
            <a:r>
              <a:rPr lang="ca-ES" dirty="0" err="1"/>
              <a:t>collectionId</a:t>
            </a:r>
            <a:r>
              <a:rPr lang="ca-ES" dirty="0"/>
              <a:t>}\</a:t>
            </a:r>
            <a:r>
              <a:rPr lang="ca-ES" dirty="0" err="1"/>
              <a:t>tiles</a:t>
            </a:r>
            <a:r>
              <a:rPr lang="ca-ES" dirty="0"/>
              <a:t>\...</a:t>
            </a:r>
          </a:p>
          <a:p>
            <a:r>
              <a:rPr lang="ca-ES" dirty="0" err="1"/>
              <a:t>Unknown</a:t>
            </a:r>
            <a:endParaRPr lang="ca-ES" dirty="0"/>
          </a:p>
          <a:p>
            <a:pPr lvl="1"/>
            <a:r>
              <a:rPr lang="ca-ES" dirty="0"/>
              <a:t>\</a:t>
            </a:r>
            <a:r>
              <a:rPr lang="ca-ES" dirty="0" err="1"/>
              <a:t>tiles</a:t>
            </a:r>
            <a:r>
              <a:rPr lang="ca-ES" dirty="0"/>
              <a:t>\...</a:t>
            </a:r>
            <a:endParaRPr lang="es-ES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a-ES" dirty="0" err="1"/>
              <a:t>More</a:t>
            </a:r>
            <a:endParaRPr lang="es-ES" dirty="0"/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a-ES" dirty="0" err="1"/>
              <a:t>Known</a:t>
            </a:r>
            <a:r>
              <a:rPr lang="ca-ES" dirty="0"/>
              <a:t> </a:t>
            </a:r>
          </a:p>
          <a:p>
            <a:pPr lvl="1"/>
            <a:r>
              <a:rPr lang="ca-ES" dirty="0"/>
              <a:t>\</a:t>
            </a:r>
            <a:r>
              <a:rPr lang="ca-ES" dirty="0" err="1"/>
              <a:t>tiles</a:t>
            </a:r>
            <a:r>
              <a:rPr lang="ca-ES" dirty="0"/>
              <a:t>\...</a:t>
            </a:r>
          </a:p>
          <a:p>
            <a:pPr lvl="1"/>
            <a:r>
              <a:rPr lang="ca-ES" dirty="0" err="1"/>
              <a:t>Links</a:t>
            </a:r>
            <a:r>
              <a:rPr lang="ca-ES" dirty="0"/>
              <a:t> to </a:t>
            </a:r>
            <a:r>
              <a:rPr lang="ca-ES" dirty="0" err="1"/>
              <a:t>source</a:t>
            </a:r>
            <a:r>
              <a:rPr lang="ca-ES" dirty="0"/>
              <a:t> data </a:t>
            </a:r>
            <a:r>
              <a:rPr lang="ca-ES" dirty="0" err="1"/>
              <a:t>resources</a:t>
            </a:r>
            <a:endParaRPr lang="ca-ES" dirty="0"/>
          </a:p>
          <a:p>
            <a:r>
              <a:rPr lang="ca-ES" dirty="0" err="1"/>
              <a:t>Unknown</a:t>
            </a:r>
            <a:endParaRPr lang="ca-ES" dirty="0"/>
          </a:p>
          <a:p>
            <a:pPr lvl="1"/>
            <a:r>
              <a:rPr lang="ca-ES" dirty="0"/>
              <a:t>\</a:t>
            </a:r>
            <a:r>
              <a:rPr lang="ca-ES" dirty="0" err="1"/>
              <a:t>tiles</a:t>
            </a:r>
            <a:r>
              <a:rPr lang="es-ES" dirty="0"/>
              <a:t>\...</a:t>
            </a:r>
            <a:endParaRPr lang="ca-ES" dirty="0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Tile</a:t>
            </a:r>
            <a:r>
              <a:rPr lang="ca-ES" dirty="0"/>
              <a:t> </a:t>
            </a:r>
            <a:r>
              <a:rPr lang="ca-ES" dirty="0" err="1"/>
              <a:t>Types</a:t>
            </a:r>
            <a:endParaRPr lang="es-ES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Vector tiles </a:t>
            </a:r>
            <a:r>
              <a:rPr lang="en-US" sz="3200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9" name="8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Based on features</a:t>
            </a:r>
          </a:p>
          <a:p>
            <a:endParaRPr lang="en-US" dirty="0"/>
          </a:p>
          <a:p>
            <a:r>
              <a:rPr lang="en-US" dirty="0"/>
              <a:t>Respond </a:t>
            </a:r>
            <a:r>
              <a:rPr lang="en-US" dirty="0" err="1"/>
              <a:t>GeoJSON</a:t>
            </a:r>
            <a:r>
              <a:rPr lang="en-US" dirty="0"/>
              <a:t> or MB tiles</a:t>
            </a:r>
          </a:p>
          <a:p>
            <a:endParaRPr lang="en-US" dirty="0"/>
          </a:p>
          <a:p>
            <a:r>
              <a:rPr lang="en-US" dirty="0"/>
              <a:t>Client side styles</a:t>
            </a:r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Coverage tiles </a:t>
            </a:r>
            <a:r>
              <a:rPr lang="en-US" sz="3600" dirty="0"/>
              <a:t>?</a:t>
            </a:r>
            <a:endParaRPr lang="en-U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Based on </a:t>
            </a:r>
            <a:r>
              <a:rPr lang="en-US" dirty="0" err="1"/>
              <a:t>coverages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Respond </a:t>
            </a:r>
            <a:r>
              <a:rPr lang="en-US" dirty="0" err="1"/>
              <a:t>GeoTIFF</a:t>
            </a:r>
            <a:r>
              <a:rPr lang="en-US" dirty="0"/>
              <a:t>, </a:t>
            </a:r>
            <a:r>
              <a:rPr lang="en-US" dirty="0" err="1"/>
              <a:t>netCDF</a:t>
            </a:r>
            <a:r>
              <a:rPr lang="en-US" dirty="0"/>
              <a:t> or </a:t>
            </a:r>
            <a:r>
              <a:rPr lang="en-US" dirty="0" err="1"/>
              <a:t>UTFGrid</a:t>
            </a:r>
            <a:endParaRPr lang="en-US" dirty="0"/>
          </a:p>
          <a:p>
            <a:endParaRPr lang="en-US" dirty="0"/>
          </a:p>
          <a:p>
            <a:r>
              <a:rPr lang="en-US" dirty="0"/>
              <a:t>Client side styles</a:t>
            </a: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Map tiles</a:t>
            </a:r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Based on maps created from other resources</a:t>
            </a:r>
          </a:p>
          <a:p>
            <a:r>
              <a:rPr lang="en-US" dirty="0"/>
              <a:t>Respond JPEG or PNG (or SVG)</a:t>
            </a:r>
          </a:p>
          <a:p>
            <a:endParaRPr lang="en-US" dirty="0"/>
          </a:p>
          <a:p>
            <a:r>
              <a:rPr lang="en-US" dirty="0"/>
              <a:t>Server side styles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Tile</a:t>
            </a:r>
            <a:r>
              <a:rPr lang="ca-ES" dirty="0"/>
              <a:t> </a:t>
            </a:r>
            <a:r>
              <a:rPr lang="ca-ES" dirty="0" err="1"/>
              <a:t>Types</a:t>
            </a:r>
            <a:endParaRPr lang="es-ES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Vector tiles </a:t>
            </a:r>
            <a:r>
              <a:rPr lang="en-US" sz="3200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9" name="8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On top of OGC API Features v1</a:t>
            </a:r>
          </a:p>
          <a:p>
            <a:r>
              <a:rPr lang="en-US" dirty="0"/>
              <a:t>Future:</a:t>
            </a:r>
          </a:p>
          <a:p>
            <a:pPr lvl="1"/>
            <a:r>
              <a:rPr lang="en-US" dirty="0"/>
              <a:t>On top of OGC API Common</a:t>
            </a:r>
          </a:p>
          <a:p>
            <a:endParaRPr lang="en-US" dirty="0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Coverage tiles </a:t>
            </a:r>
            <a:r>
              <a:rPr lang="en-US" sz="3200" dirty="0"/>
              <a:t>?</a:t>
            </a:r>
            <a:endParaRPr lang="en-U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On top of OGC API </a:t>
            </a:r>
            <a:r>
              <a:rPr lang="en-US" dirty="0" err="1"/>
              <a:t>Coverages</a:t>
            </a:r>
            <a:r>
              <a:rPr lang="en-US" dirty="0"/>
              <a:t> </a:t>
            </a:r>
          </a:p>
          <a:p>
            <a:r>
              <a:rPr lang="en-US" dirty="0"/>
              <a:t>On top of OGC API Common</a:t>
            </a: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Map tiles</a:t>
            </a:r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On top of OGC API Maps core</a:t>
            </a:r>
          </a:p>
          <a:p>
            <a:r>
              <a:rPr lang="en-US" dirty="0"/>
              <a:t>On top of OGC API Common</a:t>
            </a:r>
          </a:p>
          <a:p>
            <a:r>
              <a:rPr lang="en-US" dirty="0"/>
              <a:t>Combining a resource with a style to get a map that is later cut into tiles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GC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GC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dirty="0" err="1" smtClean="0"/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7435</TotalTime>
  <Words>840</Words>
  <Application>Microsoft Macintosh PowerPoint</Application>
  <PresentationFormat>Widescreen</PresentationFormat>
  <Paragraphs>195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CG Times</vt:lpstr>
      <vt:lpstr>Times New Roman</vt:lpstr>
      <vt:lpstr>OGC_PowerPoint_Template</vt:lpstr>
      <vt:lpstr>OGC API - Tiles draft specification </vt:lpstr>
      <vt:lpstr>An API to retrieve tiles.</vt:lpstr>
      <vt:lpstr>Based on the WMTS legacy</vt:lpstr>
      <vt:lpstr>Modular standards we have</vt:lpstr>
      <vt:lpstr>Resources</vt:lpstr>
      <vt:lpstr>Where the tiles come from?</vt:lpstr>
      <vt:lpstr>How many data resources?</vt:lpstr>
      <vt:lpstr>Tile Types</vt:lpstr>
      <vt:lpstr>Tile Types</vt:lpstr>
      <vt:lpstr>Extension or building block</vt:lpstr>
      <vt:lpstr>Core and extensions</vt:lpstr>
      <vt:lpstr>Parts of the OGC API maps and tiles </vt:lpstr>
      <vt:lpstr>What do we need to test in this sprint</vt:lpstr>
      <vt:lpstr>Last version of the candidate standard</vt:lpstr>
    </vt:vector>
  </TitlesOfParts>
  <Company>OGC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OGC TC/PC</dc:subject>
  <dc:creator>Carl Reed</dc:creator>
  <cp:lastModifiedBy>Gobe Hobona</cp:lastModifiedBy>
  <cp:revision>280</cp:revision>
  <cp:lastPrinted>2003-02-03T21:59:32Z</cp:lastPrinted>
  <dcterms:created xsi:type="dcterms:W3CDTF">2009-10-20T16:54:31Z</dcterms:created>
  <dcterms:modified xsi:type="dcterms:W3CDTF">2020-04-16T14:50:50Z</dcterms:modified>
</cp:coreProperties>
</file>