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9A6D3-DDDA-2A4D-A070-A4C81664CE40}"/>
              </a:ext>
            </a:extLst>
          </p:cNvPr>
          <p:cNvSpPr/>
          <p:nvPr userDrawn="1"/>
        </p:nvSpPr>
        <p:spPr>
          <a:xfrm>
            <a:off x="288235" y="1043609"/>
            <a:ext cx="11261035" cy="5178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037"/>
            <a:ext cx="10058400" cy="806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77681"/>
            <a:ext cx="10058400" cy="4791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0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9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de/geonode/issues/67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jit.si/GeoNode" TargetMode="External"/><Relationship Id="rId2" Type="http://schemas.openxmlformats.org/officeDocument/2006/relationships/hyperlink" Target="https://github.com/geopython/pygeoapi/issues/58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4936E-ECD1-A348-861A-804BE4E2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US" sz="6000" dirty="0" err="1"/>
              <a:t>GeoNode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1CE5-876D-EB4C-B064-EF27258A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Overview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D0C8831-602D-6246-ADEF-1249CAE5D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00"/>
          <a:stretch/>
        </p:blipFill>
        <p:spPr>
          <a:xfrm>
            <a:off x="7620000" y="209298"/>
            <a:ext cx="3073062" cy="12451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1A7B3-0A58-4449-89F7-FC458114C1BC}"/>
              </a:ext>
            </a:extLst>
          </p:cNvPr>
          <p:cNvSpPr/>
          <p:nvPr/>
        </p:nvSpPr>
        <p:spPr>
          <a:xfrm>
            <a:off x="1187355" y="115614"/>
            <a:ext cx="9612450" cy="24699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Joint Code Sprint 2021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D14DF6C-F411-BD4A-B3EB-B22E5121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42" y="318512"/>
            <a:ext cx="3322515" cy="1135976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25CF34C-ACCF-4043-AADD-594CFD43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296" y="209298"/>
            <a:ext cx="2513505" cy="1206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6DDF2B-199D-6E40-B614-E91F13F2BAAD}"/>
              </a:ext>
            </a:extLst>
          </p:cNvPr>
          <p:cNvSpPr txBox="1"/>
          <p:nvPr/>
        </p:nvSpPr>
        <p:spPr>
          <a:xfrm>
            <a:off x="9156531" y="6423850"/>
            <a:ext cx="30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2021-02-17</a:t>
            </a:r>
          </a:p>
        </p:txBody>
      </p:sp>
    </p:spTree>
    <p:extLst>
      <p:ext uri="{BB962C8B-B14F-4D97-AF65-F5344CB8AC3E}">
        <p14:creationId xmlns:p14="http://schemas.microsoft.com/office/powerpoint/2010/main" val="357507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8E33-67F3-C84A-95F0-390E78AD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Sponsors</a:t>
            </a:r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E9F2C6FD-E730-044F-A404-79B6477B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787" y="4235881"/>
            <a:ext cx="3444395" cy="92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36E4F-F325-A84E-89FA-E786337EF19F}"/>
              </a:ext>
            </a:extLst>
          </p:cNvPr>
          <p:cNvSpPr txBox="1"/>
          <p:nvPr/>
        </p:nvSpPr>
        <p:spPr>
          <a:xfrm>
            <a:off x="1406769" y="1801578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Gold Sponsor: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2B044-0579-2244-93EA-EFEDB0EC1A7E}"/>
              </a:ext>
            </a:extLst>
          </p:cNvPr>
          <p:cNvSpPr txBox="1"/>
          <p:nvPr/>
        </p:nvSpPr>
        <p:spPr>
          <a:xfrm>
            <a:off x="1406769" y="4437939"/>
            <a:ext cx="257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Silver Sponsor: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A580DFA-5217-4143-A9A5-AB63D494C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28" y="997117"/>
            <a:ext cx="6792752" cy="21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1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75FFB-9B2A-C344-B5D1-D3955E27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5100" err="1"/>
              <a:t>GeoNode</a:t>
            </a:r>
            <a:r>
              <a:rPr lang="en-US" sz="5100"/>
              <a:t> at glance</a:t>
            </a:r>
          </a:p>
        </p:txBody>
      </p:sp>
      <p:pic>
        <p:nvPicPr>
          <p:cNvPr id="4" name="Google Shape;106;p20">
            <a:extLst>
              <a:ext uri="{FF2B5EF4-FFF2-40B4-BE49-F238E27FC236}">
                <a16:creationId xmlns:a16="http://schemas.microsoft.com/office/drawing/2014/main" id="{C4690AA7-0B11-BF48-BF1F-79B0F91CB7B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3192" y="1120534"/>
            <a:ext cx="5115347" cy="4296891"/>
          </a:xfrm>
          <a:prstGeom prst="rect">
            <a:avLst/>
          </a:prstGeom>
          <a:noFill/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ABC1-331B-9543-8EAF-BF4CA9C3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A web </a:t>
            </a:r>
            <a:r>
              <a:rPr lang="it-IT" dirty="0" err="1"/>
              <a:t>frameworks</a:t>
            </a:r>
            <a:r>
              <a:rPr lang="it-IT" dirty="0"/>
              <a:t> to </a:t>
            </a:r>
            <a:r>
              <a:rPr lang="it-IT" dirty="0" err="1"/>
              <a:t>build</a:t>
            </a:r>
            <a:r>
              <a:rPr lang="it-IT" dirty="0"/>
              <a:t> </a:t>
            </a:r>
            <a:r>
              <a:rPr lang="it-IT" dirty="0" err="1"/>
              <a:t>geospatial</a:t>
            </a:r>
            <a:r>
              <a:rPr lang="it-IT" dirty="0"/>
              <a:t> CMS, open data </a:t>
            </a:r>
            <a:r>
              <a:rPr lang="it-IT" dirty="0" err="1"/>
              <a:t>geoportals</a:t>
            </a:r>
            <a:r>
              <a:rPr lang="it-IT" dirty="0"/>
              <a:t> and SDI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Started</a:t>
            </a:r>
            <a:r>
              <a:rPr lang="it-IT" dirty="0"/>
              <a:t> by Global </a:t>
            </a:r>
            <a:r>
              <a:rPr lang="it-IT" dirty="0" err="1"/>
              <a:t>Facility</a:t>
            </a:r>
            <a:r>
              <a:rPr lang="it-IT" dirty="0"/>
              <a:t> for </a:t>
            </a:r>
            <a:r>
              <a:rPr lang="it-IT" dirty="0" err="1"/>
              <a:t>Disaster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and </a:t>
            </a:r>
            <a:r>
              <a:rPr lang="it-IT" dirty="0" err="1"/>
              <a:t>Recovery</a:t>
            </a:r>
            <a:r>
              <a:rPr lang="it-IT" dirty="0"/>
              <a:t> (GFDRR) in 2009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Adopted</a:t>
            </a:r>
            <a:r>
              <a:rPr lang="it-IT" dirty="0"/>
              <a:t> by a large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organizations</a:t>
            </a: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Built</a:t>
            </a:r>
            <a:r>
              <a:rPr lang="it-IT" dirty="0"/>
              <a:t> with open source software (</a:t>
            </a:r>
            <a:r>
              <a:rPr lang="it-IT" dirty="0" err="1"/>
              <a:t>PostGIS</a:t>
            </a:r>
            <a:r>
              <a:rPr lang="it-IT" dirty="0"/>
              <a:t>, </a:t>
            </a:r>
            <a:r>
              <a:rPr lang="it-IT" dirty="0" err="1"/>
              <a:t>GeoServer</a:t>
            </a:r>
            <a:r>
              <a:rPr lang="it-IT" dirty="0"/>
              <a:t>, </a:t>
            </a:r>
            <a:r>
              <a:rPr lang="it-IT" dirty="0" err="1"/>
              <a:t>pycsw</a:t>
            </a:r>
            <a:r>
              <a:rPr lang="it-IT" dirty="0"/>
              <a:t>, </a:t>
            </a:r>
            <a:r>
              <a:rPr lang="it-IT" dirty="0" err="1"/>
              <a:t>Django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Official</a:t>
            </a:r>
            <a:r>
              <a:rPr lang="it-IT" dirty="0"/>
              <a:t> </a:t>
            </a:r>
            <a:r>
              <a:rPr lang="it-IT" dirty="0" err="1"/>
              <a:t>OSGeo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August 2016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35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5FFB-9B2A-C344-B5D1-D3955E27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ABC1-331B-9543-8EAF-BF4CA9C3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for OGC API – </a:t>
            </a:r>
            <a:r>
              <a:rPr lang="it-IT" dirty="0" err="1"/>
              <a:t>Features</a:t>
            </a: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More </a:t>
            </a:r>
            <a:r>
              <a:rPr lang="it-IT" dirty="0" err="1"/>
              <a:t>details</a:t>
            </a:r>
            <a:r>
              <a:rPr lang="it-IT" dirty="0"/>
              <a:t> and community </a:t>
            </a:r>
            <a:r>
              <a:rPr lang="it-IT" dirty="0" err="1"/>
              <a:t>discussion</a:t>
            </a:r>
            <a:r>
              <a:rPr lang="it-IT" dirty="0"/>
              <a:t> under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>
                <a:hlinkClick r:id="rId2"/>
              </a:rPr>
              <a:t>https://github.com/GeoNode/geonode/issues/6706</a:t>
            </a: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GeoNode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a REST API for the </a:t>
            </a:r>
            <a:r>
              <a:rPr lang="it-IT" dirty="0" err="1"/>
              <a:t>resource</a:t>
            </a:r>
            <a:r>
              <a:rPr lang="it-IT" dirty="0"/>
              <a:t> base model under the </a:t>
            </a:r>
            <a:r>
              <a:rPr lang="it-IT" dirty="0" err="1"/>
              <a:t>route</a:t>
            </a:r>
            <a:r>
              <a:rPr lang="it-IT" dirty="0"/>
              <a:t> </a:t>
            </a:r>
            <a:r>
              <a:rPr lang="it-IT" b="1" dirty="0"/>
              <a:t>/v2</a:t>
            </a:r>
            <a:r>
              <a:rPr lang="it-IT" dirty="0"/>
              <a:t> (i.e.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Build</a:t>
            </a:r>
            <a:r>
              <a:rPr lang="it-IT" dirty="0"/>
              <a:t> the new OGC </a:t>
            </a:r>
            <a:r>
              <a:rPr lang="it-IT" dirty="0" err="1"/>
              <a:t>APIs</a:t>
            </a:r>
            <a:r>
              <a:rPr lang="it-IT" dirty="0"/>
              <a:t> on top of </a:t>
            </a:r>
            <a:r>
              <a:rPr lang="it-IT" dirty="0" err="1"/>
              <a:t>pygeoapi</a:t>
            </a:r>
            <a:r>
              <a:rPr lang="it-IT" dirty="0"/>
              <a:t> core API </a:t>
            </a:r>
            <a:r>
              <a:rPr lang="it-IT" dirty="0" err="1"/>
              <a:t>as</a:t>
            </a:r>
            <a:r>
              <a:rPr lang="it-IT" dirty="0"/>
              <a:t> a new optional </a:t>
            </a:r>
            <a:r>
              <a:rPr lang="it-IT" dirty="0" err="1"/>
              <a:t>django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pygeoapi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loaded</a:t>
            </a:r>
            <a:r>
              <a:rPr lang="it-IT" dirty="0"/>
              <a:t> from a new </a:t>
            </a:r>
            <a:r>
              <a:rPr lang="it-IT" dirty="0" err="1"/>
              <a:t>setting</a:t>
            </a:r>
            <a:r>
              <a:rPr lang="it-IT" dirty="0"/>
              <a:t> (i.e. PYGEOAPI_CONFIGURATION)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Challenge:</a:t>
            </a:r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native </a:t>
            </a:r>
            <a:r>
              <a:rPr lang="it-IT" dirty="0" err="1"/>
              <a:t>Django</a:t>
            </a:r>
            <a:r>
              <a:rPr lang="it-IT" dirty="0"/>
              <a:t> </a:t>
            </a:r>
            <a:r>
              <a:rPr lang="it-IT" dirty="0" err="1"/>
              <a:t>template</a:t>
            </a:r>
            <a:r>
              <a:rPr lang="it-IT" dirty="0"/>
              <a:t> for HTML vs Jinja2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pygeoapi</a:t>
            </a:r>
            <a:endParaRPr lang="it-IT" dirty="0"/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Django</a:t>
            </a:r>
            <a:r>
              <a:rPr lang="it-IT" dirty="0"/>
              <a:t> </a:t>
            </a:r>
            <a:r>
              <a:rPr lang="it-IT" dirty="0" err="1"/>
              <a:t>Rest</a:t>
            </a:r>
            <a:r>
              <a:rPr lang="it-IT" dirty="0"/>
              <a:t> Framework vs </a:t>
            </a:r>
            <a:r>
              <a:rPr lang="it-IT" dirty="0" err="1"/>
              <a:t>Django</a:t>
            </a:r>
            <a:r>
              <a:rPr lang="it-IT" dirty="0"/>
              <a:t> with </a:t>
            </a:r>
            <a:r>
              <a:rPr lang="it-IT" dirty="0" err="1"/>
              <a:t>external</a:t>
            </a:r>
            <a:r>
              <a:rPr lang="it-IT" dirty="0"/>
              <a:t> JSON </a:t>
            </a:r>
            <a:r>
              <a:rPr lang="it-IT" dirty="0" err="1"/>
              <a:t>serializer</a:t>
            </a:r>
            <a:r>
              <a:rPr lang="it-IT" dirty="0"/>
              <a:t> (</a:t>
            </a:r>
            <a:r>
              <a:rPr lang="it-IT" dirty="0" err="1"/>
              <a:t>Pydantic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227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5FFB-9B2A-C344-B5D1-D3955E27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ABC1-331B-9543-8EAF-BF4CA9C3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pygeoapi</a:t>
            </a: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Django</a:t>
            </a:r>
            <a:r>
              <a:rPr lang="it-IT" dirty="0"/>
              <a:t> </a:t>
            </a:r>
            <a:r>
              <a:rPr lang="it-IT" dirty="0" err="1"/>
              <a:t>framework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added</a:t>
            </a:r>
            <a:endParaRPr lang="it-IT" dirty="0"/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Issue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https://github.com/geopython/pygeoapi/issues/586</a:t>
            </a:r>
            <a:endParaRPr lang="it-IT" dirty="0"/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Sprint room for </a:t>
            </a:r>
            <a:r>
              <a:rPr lang="it-IT" dirty="0" err="1"/>
              <a:t>GeoNode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https://meet.jit.si/GeoNode</a:t>
            </a: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  <a:p>
            <a:pPr marL="749808" lvl="1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405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220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 Nova Light</vt:lpstr>
      <vt:lpstr>Bembo</vt:lpstr>
      <vt:lpstr>Calibri</vt:lpstr>
      <vt:lpstr>RetrospectVTI</vt:lpstr>
      <vt:lpstr>GeoNode</vt:lpstr>
      <vt:lpstr>Sponsors</vt:lpstr>
      <vt:lpstr>GeoNode at glance</vt:lpstr>
      <vt:lpstr>Sprint planning</vt:lpstr>
      <vt:lpstr>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</dc:creator>
  <cp:lastModifiedBy>Francesco Bartoli</cp:lastModifiedBy>
  <cp:revision>33</cp:revision>
  <dcterms:created xsi:type="dcterms:W3CDTF">2021-02-05T12:16:07Z</dcterms:created>
  <dcterms:modified xsi:type="dcterms:W3CDTF">2021-02-17T12:56:07Z</dcterms:modified>
</cp:coreProperties>
</file>