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8" r:id="rId7"/>
    <p:sldId id="266" r:id="rId8"/>
    <p:sldId id="267" r:id="rId9"/>
    <p:sldId id="272" r:id="rId10"/>
    <p:sldId id="269" r:id="rId11"/>
    <p:sldId id="270" r:id="rId12"/>
    <p:sldId id="273" r:id="rId13"/>
    <p:sldId id="274" r:id="rId14"/>
    <p:sldId id="275" r:id="rId15"/>
    <p:sldId id="263" r:id="rId16"/>
    <p:sldId id="264" r:id="rId17"/>
    <p:sldId id="265" r:id="rId18"/>
    <p:sldId id="259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0"/>
            <a:ext cx="8860151" cy="2582606"/>
          </a:xfrm>
        </p:spPr>
        <p:txBody>
          <a:bodyPr/>
          <a:lstStyle/>
          <a:p>
            <a:r>
              <a:rPr lang="es-ES" dirty="0" smtClean="0"/>
              <a:t>Ingeniería del Software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154955" y="3400023"/>
            <a:ext cx="852581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8vo Semestre </a:t>
            </a:r>
          </a:p>
          <a:p>
            <a:r>
              <a:rPr lang="es-ES" sz="2800" dirty="0" smtClean="0"/>
              <a:t>Lic. En </a:t>
            </a:r>
            <a:r>
              <a:rPr lang="es-ES" sz="2800" dirty="0" err="1" smtClean="0"/>
              <a:t>Analisis</a:t>
            </a:r>
            <a:r>
              <a:rPr lang="es-ES" sz="2800" dirty="0" smtClean="0"/>
              <a:t> de Sistemas </a:t>
            </a:r>
            <a:r>
              <a:rPr lang="es-ES" sz="2800" dirty="0" err="1" smtClean="0"/>
              <a:t>Informaticos</a:t>
            </a:r>
            <a:endParaRPr lang="es-ES" sz="2800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 </a:t>
            </a:r>
          </a:p>
          <a:p>
            <a:r>
              <a:rPr lang="es-ES" sz="2800" dirty="0" smtClean="0"/>
              <a:t>Universidad </a:t>
            </a:r>
            <a:r>
              <a:rPr lang="es-ES" sz="2800" dirty="0" err="1" smtClean="0"/>
              <a:t>Autonoma</a:t>
            </a:r>
            <a:r>
              <a:rPr lang="es-ES" sz="2800" dirty="0" smtClean="0"/>
              <a:t> de </a:t>
            </a:r>
            <a:r>
              <a:rPr lang="es-ES" sz="2800" dirty="0" err="1" smtClean="0"/>
              <a:t>Encarnacion</a:t>
            </a:r>
            <a:r>
              <a:rPr lang="es-ES" sz="2800" dirty="0" smtClean="0"/>
              <a:t> - UNAE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8535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2703" y="958213"/>
            <a:ext cx="10925556" cy="4669855"/>
          </a:xfrm>
        </p:spPr>
        <p:txBody>
          <a:bodyPr>
            <a:normAutofit/>
          </a:bodyPr>
          <a:lstStyle/>
          <a:p>
            <a:pPr lvl="0"/>
            <a:r>
              <a:rPr lang="es-ES" b="1" dirty="0"/>
              <a:t>Lenguaje de programación:</a:t>
            </a:r>
            <a:r>
              <a:rPr lang="es-ES" dirty="0"/>
              <a:t> Todo el material que se realice para el usuario y la aplicación debe estar en lenguaje español.</a:t>
            </a:r>
          </a:p>
          <a:p>
            <a:pPr lvl="0"/>
            <a:r>
              <a:rPr lang="es-ES" b="1" dirty="0"/>
              <a:t>Protocolo de comunicación:</a:t>
            </a:r>
            <a:r>
              <a:rPr lang="es-ES" dirty="0"/>
              <a:t> Se usar los protocolos TCP/IP, HTTP.</a:t>
            </a:r>
          </a:p>
          <a:p>
            <a:pPr lvl="0"/>
            <a:r>
              <a:rPr lang="es-ES" b="1" dirty="0"/>
              <a:t>Requisitos de habilidad: </a:t>
            </a:r>
            <a:r>
              <a:rPr lang="es-ES" dirty="0"/>
              <a:t>La información correspondiente al pedido como numero de documento, nombre, dirección, teléfono y elección de menú  deben estar ajustado a la realidad para evitar inconvenientes y garantizar el pedido. </a:t>
            </a:r>
          </a:p>
          <a:p>
            <a:pPr lvl="0"/>
            <a:r>
              <a:rPr lang="es-ES" b="1" dirty="0"/>
              <a:t>Credibilidad en la aplicación: </a:t>
            </a:r>
            <a:r>
              <a:rPr lang="es-ES" dirty="0"/>
              <a:t>El sistema deberá ser sometida a una serie de pruebas para establecer que se encuentra conforme a los requerimiento que se plasman en el documento, en tanto en la consistencia de datos como el rendimiento de la aplicación, tales como tiempo de respuesta.</a:t>
            </a:r>
          </a:p>
          <a:p>
            <a:pPr lvl="0"/>
            <a:r>
              <a:rPr lang="es-ES" b="1" dirty="0"/>
              <a:t>Consideración acerca de la seguridad: </a:t>
            </a:r>
            <a:r>
              <a:rPr lang="es-ES" dirty="0"/>
              <a:t>Cada Usuario deberá autenticarse y su acceso verificado por una sola terminal para su respectiva labor de acuerdo de lo que su labor especifica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036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652388"/>
            <a:ext cx="9404723" cy="854440"/>
          </a:xfrm>
        </p:spPr>
        <p:txBody>
          <a:bodyPr/>
          <a:lstStyle/>
          <a:p>
            <a:r>
              <a:rPr lang="es-ES" b="1" dirty="0"/>
              <a:t>Suposiciones y Dependencias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La red interna deberá estar configurada para el manejo de protocolos TCP/IP, HTTP, DNS principalmente todo lo relacionado a desempeño y seguridad</a:t>
            </a:r>
            <a:r>
              <a:rPr lang="es-ES" dirty="0" smtClean="0"/>
              <a:t>.</a:t>
            </a:r>
          </a:p>
          <a:p>
            <a:pPr lvl="0"/>
            <a:endParaRPr lang="es-ES" dirty="0"/>
          </a:p>
          <a:p>
            <a:pPr marL="0" lvl="0" indent="0">
              <a:buNone/>
            </a:pPr>
            <a:endParaRPr lang="es-ES" dirty="0"/>
          </a:p>
          <a:p>
            <a:pPr lvl="0"/>
            <a:r>
              <a:rPr lang="es-ES" dirty="0"/>
              <a:t>Debe realzarse una capacitación adecuada y acorde a lo que cada usuario va a realizar. Su capacitación se hará en el momento que sea necesario y a las personas indicadas.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519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228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645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b="1" dirty="0"/>
              <a:t>Requisitos Específicos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434732"/>
            <a:ext cx="8946541" cy="4195481"/>
          </a:xfrm>
        </p:spPr>
        <p:txBody>
          <a:bodyPr/>
          <a:lstStyle/>
          <a:p>
            <a:pPr marL="457200" lvl="1" indent="0">
              <a:buNone/>
            </a:pPr>
            <a:r>
              <a:rPr lang="es-ES" sz="2000" b="1" dirty="0"/>
              <a:t>I</a:t>
            </a:r>
            <a:r>
              <a:rPr lang="es-ES" sz="2000" b="1" dirty="0" smtClean="0"/>
              <a:t>nterfaces </a:t>
            </a:r>
            <a:r>
              <a:rPr lang="es-ES" sz="2000" b="1" dirty="0"/>
              <a:t>Externas </a:t>
            </a:r>
            <a:endParaRPr lang="es-ES" sz="2000" dirty="0"/>
          </a:p>
          <a:p>
            <a:r>
              <a:rPr lang="es-ES" dirty="0"/>
              <a:t>El sistema </a:t>
            </a:r>
            <a:r>
              <a:rPr lang="es-ES" dirty="0" err="1"/>
              <a:t>DeliverYApp</a:t>
            </a:r>
            <a:r>
              <a:rPr lang="es-ES" dirty="0"/>
              <a:t> no tendrá interconexión con otros sistemas informáticos por lo tanto no es necesario la utilización de interfaces específicas para este punto.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5906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7520" y="1148176"/>
            <a:ext cx="10689465" cy="1157141"/>
          </a:xfrm>
        </p:spPr>
        <p:txBody>
          <a:bodyPr/>
          <a:lstStyle/>
          <a:p>
            <a:r>
              <a:rPr lang="es-ES" b="1" dirty="0"/>
              <a:t>Definiciones, acrónimos y abreviaturas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195" t="26141" r="10498" b="26192"/>
          <a:stretch/>
        </p:blipFill>
        <p:spPr>
          <a:xfrm>
            <a:off x="1822567" y="2343952"/>
            <a:ext cx="8361793" cy="35803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641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698" t="29965" r="11693" b="20924"/>
          <a:stretch/>
        </p:blipFill>
        <p:spPr>
          <a:xfrm>
            <a:off x="1183326" y="1043189"/>
            <a:ext cx="9956899" cy="512724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141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3483686"/>
            <a:ext cx="8947150" cy="133366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28" y="2727899"/>
            <a:ext cx="9406943" cy="140220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27802" t="21407" r="15069" b="18151"/>
          <a:stretch/>
        </p:blipFill>
        <p:spPr>
          <a:xfrm>
            <a:off x="1340075" y="1114022"/>
            <a:ext cx="8710388" cy="518117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11995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608" y="1339403"/>
            <a:ext cx="10094891" cy="493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Roles del Grupo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/>
              <a:t>Líder: </a:t>
            </a:r>
          </a:p>
          <a:p>
            <a:pPr lvl="0"/>
            <a:r>
              <a:rPr lang="es-ES" dirty="0"/>
              <a:t>Riesgos: </a:t>
            </a:r>
          </a:p>
          <a:p>
            <a:pPr lvl="0"/>
            <a:r>
              <a:rPr lang="es-ES" dirty="0"/>
              <a:t>Documentación: </a:t>
            </a:r>
          </a:p>
          <a:p>
            <a:pPr lvl="0"/>
            <a:r>
              <a:rPr lang="es-ES" dirty="0"/>
              <a:t>Gestor de configuraciones</a:t>
            </a:r>
            <a:r>
              <a:rPr lang="es-ES" dirty="0" smtClean="0"/>
              <a:t>:</a:t>
            </a:r>
            <a:endParaRPr lang="es-ES" dirty="0"/>
          </a:p>
          <a:p>
            <a:pPr lvl="0"/>
            <a:r>
              <a:rPr lang="es-ES" dirty="0"/>
              <a:t>Desarrollador: </a:t>
            </a:r>
          </a:p>
          <a:p>
            <a:pPr lvl="0"/>
            <a:r>
              <a:rPr lang="es-ES" dirty="0" err="1"/>
              <a:t>Testin</a:t>
            </a:r>
            <a:r>
              <a:rPr lang="es-ES" dirty="0"/>
              <a:t> </a:t>
            </a:r>
            <a:r>
              <a:rPr lang="es-ES" dirty="0" smtClean="0"/>
              <a:t>:</a:t>
            </a:r>
            <a:r>
              <a:rPr lang="es-PY" dirty="0" smtClean="0"/>
              <a:t>es el encargado de </a:t>
            </a:r>
            <a:r>
              <a:rPr lang="es-PY" dirty="0" smtClean="0"/>
              <a:t>planificar </a:t>
            </a:r>
            <a:r>
              <a:rPr lang="es-PY" dirty="0"/>
              <a:t>y </a:t>
            </a:r>
            <a:r>
              <a:rPr lang="es-PY" dirty="0" smtClean="0"/>
              <a:t>llevar </a:t>
            </a:r>
            <a:r>
              <a:rPr lang="es-PY" dirty="0"/>
              <a:t>a cabo </a:t>
            </a:r>
            <a:r>
              <a:rPr lang="es-PY" dirty="0" smtClean="0"/>
              <a:t>las pruebas del </a:t>
            </a:r>
            <a:r>
              <a:rPr lang="es-PY" dirty="0"/>
              <a:t>software </a:t>
            </a:r>
            <a:r>
              <a:rPr lang="es-PY" dirty="0" smtClean="0"/>
              <a:t>para </a:t>
            </a:r>
            <a:r>
              <a:rPr lang="es-PY" dirty="0"/>
              <a:t>comprobar si </a:t>
            </a:r>
            <a:r>
              <a:rPr lang="es-PY" dirty="0" smtClean="0"/>
              <a:t>funciona correctamente</a:t>
            </a:r>
            <a:r>
              <a:rPr lang="es-PY" dirty="0"/>
              <a:t>. </a:t>
            </a:r>
            <a:r>
              <a:rPr lang="es-PY" dirty="0" smtClean="0"/>
              <a:t>También identifican </a:t>
            </a:r>
            <a:r>
              <a:rPr lang="es-PY" dirty="0"/>
              <a:t>el riesgo de sufrir </a:t>
            </a:r>
            <a:r>
              <a:rPr lang="es-PY" dirty="0" smtClean="0"/>
              <a:t>errores en el mismo, </a:t>
            </a:r>
            <a:r>
              <a:rPr lang="es-PY" dirty="0"/>
              <a:t>detectan errores y los comunican. </a:t>
            </a:r>
            <a:r>
              <a:rPr lang="es-PY" dirty="0" smtClean="0"/>
              <a:t>Evalúa el </a:t>
            </a:r>
            <a:r>
              <a:rPr lang="es-PY" dirty="0"/>
              <a:t>funcionamiento general del </a:t>
            </a:r>
            <a:r>
              <a:rPr lang="es-PY" dirty="0" smtClean="0"/>
              <a:t>sistema y </a:t>
            </a:r>
            <a:r>
              <a:rPr lang="es-PY" dirty="0"/>
              <a:t>sugieren formas de </a:t>
            </a:r>
            <a:r>
              <a:rPr lang="es-PY" dirty="0" smtClean="0"/>
              <a:t>mejorarlo.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442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9235" y="1880687"/>
            <a:ext cx="9404723" cy="1400530"/>
          </a:xfrm>
        </p:spPr>
        <p:txBody>
          <a:bodyPr/>
          <a:lstStyle/>
          <a:p>
            <a:pPr algn="ctr"/>
            <a:r>
              <a:rPr lang="es-ES" sz="9600" dirty="0"/>
              <a:t>Grupo </a:t>
            </a:r>
            <a:r>
              <a:rPr lang="es-ES" sz="9600" dirty="0" err="1"/>
              <a:t>DeliverYapp</a:t>
            </a:r>
            <a:endParaRPr lang="es-ES" sz="9600" dirty="0"/>
          </a:p>
        </p:txBody>
      </p:sp>
    </p:spTree>
    <p:extLst>
      <p:ext uri="{BB962C8B-B14F-4D97-AF65-F5344CB8AC3E}">
        <p14:creationId xmlns:p14="http://schemas.microsoft.com/office/powerpoint/2010/main" val="333782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504232"/>
            <a:ext cx="9404723" cy="912443"/>
          </a:xfrm>
        </p:spPr>
        <p:txBody>
          <a:bodyPr/>
          <a:lstStyle/>
          <a:p>
            <a:r>
              <a:rPr lang="es-ES" dirty="0" smtClean="0"/>
              <a:t>Integrantes;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240299"/>
          </a:xfrm>
        </p:spPr>
        <p:txBody>
          <a:bodyPr/>
          <a:lstStyle/>
          <a:p>
            <a:r>
              <a:rPr lang="es-ES" dirty="0" smtClean="0"/>
              <a:t>Francisco Benitez</a:t>
            </a:r>
          </a:p>
          <a:p>
            <a:r>
              <a:rPr lang="es-ES" dirty="0" smtClean="0"/>
              <a:t>Melanie </a:t>
            </a:r>
            <a:r>
              <a:rPr lang="es-ES" dirty="0" err="1" smtClean="0"/>
              <a:t>Florentin</a:t>
            </a:r>
            <a:endParaRPr lang="es-ES" dirty="0" smtClean="0"/>
          </a:p>
          <a:p>
            <a:r>
              <a:rPr lang="es-ES" dirty="0" err="1" smtClean="0"/>
              <a:t>Miryam</a:t>
            </a:r>
            <a:r>
              <a:rPr lang="es-ES" dirty="0" smtClean="0"/>
              <a:t> Medina</a:t>
            </a:r>
          </a:p>
          <a:p>
            <a:r>
              <a:rPr lang="es-ES" dirty="0" smtClean="0"/>
              <a:t>Ricardo Maciel</a:t>
            </a:r>
          </a:p>
          <a:p>
            <a:r>
              <a:rPr lang="es-ES" dirty="0" smtClean="0"/>
              <a:t>Sebastian Kazlauskas</a:t>
            </a:r>
          </a:p>
          <a:p>
            <a:r>
              <a:rPr lang="es-ES" dirty="0" smtClean="0"/>
              <a:t>Jorge </a:t>
            </a:r>
            <a:r>
              <a:rPr lang="es-ES" dirty="0" err="1" smtClean="0"/>
              <a:t>Sanchez</a:t>
            </a:r>
            <a:endParaRPr lang="es-ES" dirty="0" smtClean="0"/>
          </a:p>
          <a:p>
            <a:r>
              <a:rPr lang="es-ES" dirty="0" smtClean="0"/>
              <a:t>Orlando Cardozo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80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2477" y="684538"/>
            <a:ext cx="9404723" cy="1400530"/>
          </a:xfrm>
        </p:spPr>
        <p:txBody>
          <a:bodyPr/>
          <a:lstStyle/>
          <a:p>
            <a:r>
              <a:rPr lang="es-ES" sz="6000" dirty="0" smtClean="0"/>
              <a:t>Alcance del Producto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2434108"/>
            <a:ext cx="10758130" cy="3567448"/>
          </a:xfrm>
        </p:spPr>
        <p:txBody>
          <a:bodyPr>
            <a:normAutofit fontScale="92500" lnSpcReduction="10000"/>
          </a:bodyPr>
          <a:lstStyle/>
          <a:p>
            <a:r>
              <a:rPr lang="es-ES" sz="2800" dirty="0" err="1"/>
              <a:t>DeliverYApp</a:t>
            </a:r>
            <a:r>
              <a:rPr lang="es-ES" sz="2800" dirty="0"/>
              <a:t> será un entorno web en el que se podrán registrar las empresas gastronómicas y así de esa forma poder ofrecer el servicio de </a:t>
            </a:r>
            <a:r>
              <a:rPr lang="es-ES" sz="2800" dirty="0" err="1"/>
              <a:t>delivery</a:t>
            </a:r>
            <a:r>
              <a:rPr lang="es-ES" sz="2800" dirty="0"/>
              <a:t> dicho sistema permitirá efectuar pedidos  del menú seleccionado por el cliente, una vez confirmado el pedido el usuario recibe las notificaciones de los pedidos y los procesa. </a:t>
            </a:r>
            <a:endParaRPr lang="es-ES" sz="2800" dirty="0" smtClean="0"/>
          </a:p>
          <a:p>
            <a:pPr marL="0" indent="0">
              <a:buNone/>
            </a:pPr>
            <a:endParaRPr lang="es-ES" sz="2800" dirty="0"/>
          </a:p>
          <a:p>
            <a:r>
              <a:rPr lang="es-ES" sz="2800" dirty="0"/>
              <a:t>No contará con la funcionalidad de facturación y contabilidad.</a:t>
            </a:r>
          </a:p>
          <a:p>
            <a:pPr marL="0" indent="0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5766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0" y="518722"/>
            <a:ext cx="9404723" cy="770775"/>
          </a:xfrm>
        </p:spPr>
        <p:txBody>
          <a:bodyPr/>
          <a:lstStyle/>
          <a:p>
            <a:r>
              <a:rPr lang="es-ES" dirty="0" smtClean="0"/>
              <a:t>Objetivos del Sistema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0" y="1263362"/>
            <a:ext cx="8946541" cy="1153921"/>
          </a:xfrm>
        </p:spPr>
        <p:txBody>
          <a:bodyPr/>
          <a:lstStyle/>
          <a:p>
            <a:r>
              <a:rPr lang="es-ES" dirty="0"/>
              <a:t>Los objetivos del sistema son minimizar los problemas referentes a la gestión de pedidos de parte del cliente, optimizar la gestión de ventas.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03309" y="2316999"/>
            <a:ext cx="9404723" cy="770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Los Beneficios del sistemas</a:t>
            </a:r>
            <a:endParaRPr lang="es-E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103309" y="3161923"/>
            <a:ext cx="8946541" cy="86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/>
              <a:t>El beneficio con que cuenta el sistema es el de agilizar los pedidos de tal forma que no se pierda tiempo con las llamadas. </a:t>
            </a:r>
          </a:p>
          <a:p>
            <a:pPr marL="0" indent="0">
              <a:buFont typeface="Wingdings 3" charset="2"/>
              <a:buNone/>
            </a:pPr>
            <a:endParaRPr lang="es-ES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03308" y="4026954"/>
            <a:ext cx="9404723" cy="770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La Meta</a:t>
            </a:r>
            <a:endParaRPr lang="es-ES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1103307" y="4797729"/>
            <a:ext cx="8946541" cy="86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 smtClean="0"/>
              <a:t>La </a:t>
            </a:r>
            <a:r>
              <a:rPr lang="es-ES" dirty="0"/>
              <a:t>meta a alcanzar es mejorar el servicio de </a:t>
            </a:r>
            <a:r>
              <a:rPr lang="es-ES" dirty="0" err="1"/>
              <a:t>delivery</a:t>
            </a:r>
            <a:r>
              <a:rPr lang="es-ES" dirty="0"/>
              <a:t> y aumentar las ventas.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68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174144" y="2113461"/>
            <a:ext cx="8542965" cy="36305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3200" b="1" dirty="0"/>
              <a:t>Perspectiva del producto</a:t>
            </a:r>
            <a:endParaRPr lang="es-ES" sz="3200" dirty="0" smtClean="0"/>
          </a:p>
          <a:p>
            <a:pPr marL="0" indent="0">
              <a:buNone/>
            </a:pPr>
            <a:r>
              <a:rPr lang="es-ES" sz="3200" dirty="0" smtClean="0"/>
              <a:t>El </a:t>
            </a:r>
            <a:r>
              <a:rPr lang="es-ES" sz="3200" dirty="0"/>
              <a:t>sistema </a:t>
            </a:r>
            <a:r>
              <a:rPr lang="es-ES" sz="3200" dirty="0" err="1"/>
              <a:t>DeliverYApp</a:t>
            </a:r>
            <a:r>
              <a:rPr lang="es-ES" sz="3200" dirty="0"/>
              <a:t> será un producto diseñado para trabajar en entornos web, lo que permitirá su utilización de forma descentralizada, además trabajará de manera independiente por lo tanto no interactuará con otro sistemas.</a:t>
            </a:r>
          </a:p>
          <a:p>
            <a:endParaRPr lang="es-ES" sz="36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174144" y="929780"/>
            <a:ext cx="9404723" cy="6291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5400" b="1" dirty="0" smtClean="0"/>
              <a:t>Descripción General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043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5460" y="388323"/>
            <a:ext cx="9406890" cy="693502"/>
          </a:xfrm>
        </p:spPr>
        <p:txBody>
          <a:bodyPr/>
          <a:lstStyle/>
          <a:p>
            <a:r>
              <a:rPr lang="es-ES" b="1" dirty="0"/>
              <a:t>Funciones del Producto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5460" y="1313645"/>
            <a:ext cx="10805375" cy="52674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x-none" b="1" dirty="0"/>
              <a:t>El sistema DeliverYApp permitirá realizar las siguientes </a:t>
            </a:r>
            <a:r>
              <a:rPr lang="x-none" b="1" dirty="0" smtClean="0"/>
              <a:t>funciones</a:t>
            </a:r>
            <a:r>
              <a:rPr lang="es-ES" b="1" dirty="0" smtClean="0"/>
              <a:t>:</a:t>
            </a:r>
          </a:p>
          <a:p>
            <a:pPr lvl="0"/>
            <a:r>
              <a:rPr lang="es-ES" b="1" dirty="0"/>
              <a:t>Registro de Empresa (</a:t>
            </a:r>
            <a:r>
              <a:rPr lang="es-ES" b="1" dirty="0" err="1"/>
              <a:t>Login</a:t>
            </a:r>
            <a:r>
              <a:rPr lang="es-ES" b="1" dirty="0"/>
              <a:t> - Empresa):</a:t>
            </a:r>
            <a:r>
              <a:rPr lang="es-ES" dirty="0"/>
              <a:t> Se le proveerá de un usuario y contraseña para que pueda acceder  y tener control de los servicios que provee el sistema. </a:t>
            </a:r>
            <a:endParaRPr lang="es-ES" dirty="0" smtClean="0"/>
          </a:p>
          <a:p>
            <a:r>
              <a:rPr lang="es-ES" b="1" dirty="0"/>
              <a:t>Gestión de roles:</a:t>
            </a:r>
            <a:r>
              <a:rPr lang="es-ES" dirty="0"/>
              <a:t> Se especificará los niveles de accesos del sistema. </a:t>
            </a:r>
          </a:p>
          <a:p>
            <a:r>
              <a:rPr lang="es-ES" b="1" dirty="0"/>
              <a:t>Gestión de usuario:</a:t>
            </a:r>
            <a:r>
              <a:rPr lang="es-ES" dirty="0"/>
              <a:t> Se crearan los diferentes usuarios del sistema indicando sus roles.</a:t>
            </a:r>
          </a:p>
          <a:p>
            <a:r>
              <a:rPr lang="es-ES" b="1" dirty="0"/>
              <a:t>Gestión de menú:</a:t>
            </a:r>
            <a:r>
              <a:rPr lang="es-ES" dirty="0"/>
              <a:t> Este contendrá un formulario para el registro de los datos del producto, platos, precios, foto, etc.</a:t>
            </a:r>
          </a:p>
          <a:p>
            <a:r>
              <a:rPr lang="es-ES" b="1" dirty="0"/>
              <a:t>Gestión de pedidos:</a:t>
            </a:r>
            <a:r>
              <a:rPr lang="es-ES" dirty="0"/>
              <a:t> Este contendrá opciones para manejar los estados de los pedidos</a:t>
            </a:r>
            <a:r>
              <a:rPr lang="es-ES" dirty="0" smtClean="0"/>
              <a:t>.</a:t>
            </a:r>
          </a:p>
          <a:p>
            <a:r>
              <a:rPr lang="es-ES" b="1" dirty="0"/>
              <a:t>Gestión de informes</a:t>
            </a:r>
            <a:r>
              <a:rPr lang="es-ES" dirty="0"/>
              <a:t>: Este contendrá opción para generar informes estadísticos</a:t>
            </a:r>
            <a:r>
              <a:rPr lang="es-ES" dirty="0" smtClean="0"/>
              <a:t>.</a:t>
            </a:r>
          </a:p>
          <a:p>
            <a:pPr lvl="0"/>
            <a:r>
              <a:rPr lang="es-ES" b="1" dirty="0"/>
              <a:t>Registro de cliente (</a:t>
            </a:r>
            <a:r>
              <a:rPr lang="es-ES" b="1" dirty="0" err="1"/>
              <a:t>Login</a:t>
            </a:r>
            <a:r>
              <a:rPr lang="es-ES" b="1" dirty="0"/>
              <a:t> - cliente):</a:t>
            </a:r>
            <a:r>
              <a:rPr lang="es-ES" dirty="0"/>
              <a:t> El cliente deberá registrarse antes de solicitar el pedido.</a:t>
            </a:r>
          </a:p>
          <a:p>
            <a:pPr lvl="0"/>
            <a:r>
              <a:rPr lang="es-ES" b="1" dirty="0"/>
              <a:t>Elección y confirmación del pedido:</a:t>
            </a:r>
            <a:r>
              <a:rPr lang="es-ES" dirty="0"/>
              <a:t> Este contendrá opciones de elección de los diferentes tipos de platos que a su vez deberá ser confirmado.</a:t>
            </a:r>
          </a:p>
          <a:p>
            <a:endParaRPr lang="es-ES" dirty="0"/>
          </a:p>
          <a:p>
            <a:pPr lvl="0"/>
            <a:endParaRPr lang="es-ES" dirty="0"/>
          </a:p>
          <a:p>
            <a:endParaRPr lang="es-ES" b="1" dirty="0" smtClean="0"/>
          </a:p>
          <a:p>
            <a:pPr marL="0" indent="0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76227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9595" y="958214"/>
            <a:ext cx="9971538" cy="5197888"/>
          </a:xfrm>
        </p:spPr>
        <p:txBody>
          <a:bodyPr/>
          <a:lstStyle/>
          <a:p>
            <a:pPr marL="0" indent="0">
              <a:buNone/>
            </a:pPr>
            <a:r>
              <a:rPr lang="x-none" sz="3000" b="1" dirty="0"/>
              <a:t>Características de los usuarios: </a:t>
            </a:r>
          </a:p>
          <a:p>
            <a:pPr lvl="0"/>
            <a:r>
              <a:rPr lang="es-ES" b="1" dirty="0"/>
              <a:t>Administrador del sistema:</a:t>
            </a:r>
            <a:r>
              <a:rPr lang="es-ES" dirty="0"/>
              <a:t> usuario con gran conocimiento en el manejo del sistema, con una previa capacitación por parte de la entidad.</a:t>
            </a:r>
          </a:p>
          <a:p>
            <a:pPr lvl="0"/>
            <a:r>
              <a:rPr lang="es-ES" b="1" dirty="0"/>
              <a:t>Usuario del sistema: </a:t>
            </a:r>
            <a:r>
              <a:rPr lang="es-ES" dirty="0"/>
              <a:t>es el encargado de gestionar los pedidos, con una previa capacitación por parte de la entidad.</a:t>
            </a:r>
          </a:p>
          <a:p>
            <a:pPr lvl="0"/>
            <a:r>
              <a:rPr lang="es-ES" b="1" dirty="0"/>
              <a:t>Cliente:</a:t>
            </a:r>
            <a:r>
              <a:rPr lang="es-ES" dirty="0"/>
              <a:t> usuario visitante que solita los pedidos, debe contar con un conocimiento básico sobre el manejo de páginas web.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214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Restricciones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8531" y="1254427"/>
            <a:ext cx="11153667" cy="5391071"/>
          </a:xfrm>
        </p:spPr>
        <p:txBody>
          <a:bodyPr>
            <a:normAutofit/>
          </a:bodyPr>
          <a:lstStyle/>
          <a:p>
            <a:pPr lvl="0"/>
            <a:r>
              <a:rPr lang="es-ES" sz="1900" b="1" dirty="0"/>
              <a:t>Políticas de la empresa:</a:t>
            </a:r>
            <a:r>
              <a:rPr lang="es-ES" sz="1900" dirty="0"/>
              <a:t> La aplicación se desarrollara mediante software de licencia abierta por lo tanto no se deberá pagar por el uso del servidor web(apache), sistema de gestión de base de datos (</a:t>
            </a:r>
            <a:r>
              <a:rPr lang="es-ES" sz="1900" dirty="0" err="1"/>
              <a:t>MySQL</a:t>
            </a:r>
            <a:r>
              <a:rPr lang="es-ES" sz="1900" dirty="0"/>
              <a:t>) y el lenguaje de programación </a:t>
            </a:r>
            <a:r>
              <a:rPr lang="es-ES" sz="1900" dirty="0" err="1"/>
              <a:t>RoR</a:t>
            </a:r>
            <a:r>
              <a:rPr lang="es-ES" sz="1900" dirty="0"/>
              <a:t>, por lo tanto la utilización de estos programas se harán mediantes las políticas establecidas por este tipo de licenciamiento</a:t>
            </a:r>
            <a:r>
              <a:rPr lang="es-ES" sz="1900" dirty="0" smtClean="0"/>
              <a:t>.</a:t>
            </a:r>
          </a:p>
          <a:p>
            <a:r>
              <a:rPr lang="es-ES" sz="1900" b="1" dirty="0"/>
              <a:t>Limitaciones del hardware:</a:t>
            </a:r>
            <a:r>
              <a:rPr lang="es-ES" sz="1900" dirty="0"/>
              <a:t> para esta aplicación será necesaria un computador servidor en el cual se instalara el servidor web apache, </a:t>
            </a:r>
            <a:r>
              <a:rPr lang="es-ES" sz="1900" dirty="0" err="1"/>
              <a:t>MySQl</a:t>
            </a:r>
            <a:r>
              <a:rPr lang="es-ES" sz="1900" dirty="0"/>
              <a:t>, </a:t>
            </a:r>
            <a:r>
              <a:rPr lang="es-ES" sz="1900" dirty="0" err="1"/>
              <a:t>RoR</a:t>
            </a:r>
            <a:r>
              <a:rPr lang="es-ES" sz="1900" dirty="0"/>
              <a:t> y la aplicación </a:t>
            </a:r>
            <a:r>
              <a:rPr lang="es-ES" sz="1900" dirty="0" err="1"/>
              <a:t>DeliverYApp</a:t>
            </a:r>
            <a:r>
              <a:rPr lang="es-ES" sz="1900" dirty="0"/>
              <a:t>.</a:t>
            </a:r>
          </a:p>
          <a:p>
            <a:r>
              <a:rPr lang="es-ES" sz="1900" b="1" dirty="0"/>
              <a:t>Interfaces con otras aplicaciones:</a:t>
            </a:r>
            <a:r>
              <a:rPr lang="es-ES" sz="1900" dirty="0"/>
              <a:t> Debido a que el sistema no interactúa con otro sistema y es autónomo no se desarrollaran interfaces con otras aplicaciones. Las conexiones necesarias para la utilización del servidor web, </a:t>
            </a:r>
            <a:r>
              <a:rPr lang="es-ES" sz="1900" dirty="0" err="1"/>
              <a:t>MySQL</a:t>
            </a:r>
            <a:r>
              <a:rPr lang="es-ES" sz="1900" dirty="0"/>
              <a:t>, </a:t>
            </a:r>
            <a:r>
              <a:rPr lang="es-ES" sz="1900" dirty="0" err="1"/>
              <a:t>RoR</a:t>
            </a:r>
            <a:r>
              <a:rPr lang="es-ES" sz="1900" dirty="0"/>
              <a:t> y un DNS será por medio de la configuración de estos programas.</a:t>
            </a:r>
          </a:p>
          <a:p>
            <a:r>
              <a:rPr lang="es-ES" sz="1900" b="1" dirty="0"/>
              <a:t>Funciones de control:</a:t>
            </a:r>
            <a:r>
              <a:rPr lang="es-ES" sz="1900" dirty="0"/>
              <a:t> El sistema debe controlar los permisos que tiene los usuarios para su accesibilidad de una manera correcta, de tal forma que pueda acceder la información que le corresponde de acuerdo a su rol. Debe tener controles adecuados para la validación de datos</a:t>
            </a:r>
            <a:r>
              <a:rPr lang="es-ES" sz="1900" dirty="0" smtClean="0"/>
              <a:t>.</a:t>
            </a:r>
          </a:p>
          <a:p>
            <a:pPr lvl="0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0829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</TotalTime>
  <Words>967</Words>
  <Application>Microsoft Office PowerPoint</Application>
  <PresentationFormat>Personalizado</PresentationFormat>
  <Paragraphs>73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Ion</vt:lpstr>
      <vt:lpstr>Ingeniería del Software</vt:lpstr>
      <vt:lpstr>Grupo DeliverYapp</vt:lpstr>
      <vt:lpstr>Integrantes;</vt:lpstr>
      <vt:lpstr>Alcance del Producto</vt:lpstr>
      <vt:lpstr>Objetivos del Sistema</vt:lpstr>
      <vt:lpstr>Presentación de PowerPoint</vt:lpstr>
      <vt:lpstr>Funciones del Producto</vt:lpstr>
      <vt:lpstr>Presentación de PowerPoint</vt:lpstr>
      <vt:lpstr>Restricciones</vt:lpstr>
      <vt:lpstr>Presentación de PowerPoint</vt:lpstr>
      <vt:lpstr>Suposiciones y Dependencias </vt:lpstr>
      <vt:lpstr>Presentación de PowerPoint</vt:lpstr>
      <vt:lpstr>Presentación de PowerPoint</vt:lpstr>
      <vt:lpstr>Requisitos Específicos </vt:lpstr>
      <vt:lpstr>Definiciones, acrónimos y abreviaturas</vt:lpstr>
      <vt:lpstr>Presentación de PowerPoint</vt:lpstr>
      <vt:lpstr>Presentación de PowerPoint</vt:lpstr>
      <vt:lpstr>Presentación de PowerPoint</vt:lpstr>
      <vt:lpstr>Roles del Grupo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del Software</dc:title>
  <dc:creator>Sebastian Kazlauskas</dc:creator>
  <cp:lastModifiedBy>Orlando</cp:lastModifiedBy>
  <cp:revision>14</cp:revision>
  <dcterms:created xsi:type="dcterms:W3CDTF">2016-04-11T00:07:34Z</dcterms:created>
  <dcterms:modified xsi:type="dcterms:W3CDTF">2016-04-11T12:53:48Z</dcterms:modified>
</cp:coreProperties>
</file>