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75" r:id="rId8"/>
    <p:sldId id="262" r:id="rId9"/>
    <p:sldId id="288" r:id="rId10"/>
    <p:sldId id="289" r:id="rId11"/>
    <p:sldId id="290" r:id="rId12"/>
    <p:sldId id="287" r:id="rId13"/>
    <p:sldId id="263" r:id="rId14"/>
    <p:sldId id="276" r:id="rId15"/>
    <p:sldId id="277" r:id="rId16"/>
    <p:sldId id="278" r:id="rId17"/>
    <p:sldId id="279" r:id="rId18"/>
    <p:sldId id="280" r:id="rId19"/>
    <p:sldId id="281" r:id="rId20"/>
    <p:sldId id="282" r:id="rId21"/>
    <p:sldId id="283" r:id="rId22"/>
    <p:sldId id="284" r:id="rId23"/>
    <p:sldId id="285" r:id="rId24"/>
    <p:sldId id="265" r:id="rId25"/>
    <p:sldId id="266" r:id="rId26"/>
    <p:sldId id="267" r:id="rId27"/>
    <p:sldId id="268" r:id="rId28"/>
    <p:sldId id="269" r:id="rId29"/>
    <p:sldId id="270" r:id="rId30"/>
    <p:sldId id="271" r:id="rId31"/>
    <p:sldId id="274" r:id="rId32"/>
    <p:sldId id="272" r:id="rId33"/>
    <p:sldId id="273" r:id="rId34"/>
    <p:sldId id="286" r:id="rId35"/>
    <p:sldId id="291" r:id="rId3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15236BF2-5D97-4A23-B897-87C18D793EA7}" type="datetimeFigureOut">
              <a:rPr lang="es-ES" smtClean="0"/>
              <a:t>25/08/2016</a:t>
            </a:fld>
            <a:endParaRPr lang="es-ES"/>
          </a:p>
        </p:txBody>
      </p:sp>
      <p:sp>
        <p:nvSpPr>
          <p:cNvPr id="19" name="Footer Placeholder 18"/>
          <p:cNvSpPr>
            <a:spLocks noGrp="1"/>
          </p:cNvSpPr>
          <p:nvPr>
            <p:ph type="ftr" sz="quarter" idx="11"/>
          </p:nvPr>
        </p:nvSpPr>
        <p:spPr/>
        <p:txBody>
          <a:bodyPr/>
          <a:lstStyle/>
          <a:p>
            <a:endParaRPr lang="es-ES"/>
          </a:p>
        </p:txBody>
      </p:sp>
      <p:sp>
        <p:nvSpPr>
          <p:cNvPr id="27" name="Slide Number Placeholder 26"/>
          <p:cNvSpPr>
            <a:spLocks noGrp="1"/>
          </p:cNvSpPr>
          <p:nvPr>
            <p:ph type="sldNum" sz="quarter" idx="12"/>
          </p:nvPr>
        </p:nvSpPr>
        <p:spPr/>
        <p:txBody>
          <a:bodyPr/>
          <a:lstStyle/>
          <a:p>
            <a:fld id="{F4B14DE4-891E-4AE4-9913-DF4B57989868}"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15236BF2-5D97-4A23-B897-87C18D793EA7}" type="datetimeFigureOut">
              <a:rPr lang="es-ES" smtClean="0"/>
              <a:t>25/08/2016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15236BF2-5D97-4A23-B897-87C18D793EA7}" type="datetimeFigureOut">
              <a:rPr lang="es-ES" smtClean="0"/>
              <a:t>25/08/2016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15236BF2-5D97-4A23-B897-87C18D793EA7}" type="datetimeFigureOut">
              <a:rPr lang="es-ES" smtClean="0"/>
              <a:t>25/08/2016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15236BF2-5D97-4A23-B897-87C18D793EA7}" type="datetimeFigureOut">
              <a:rPr lang="es-ES" smtClean="0"/>
              <a:t>25/08/2016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B14DE4-891E-4AE4-9913-DF4B57989868}"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15236BF2-5D97-4A23-B897-87C18D793EA7}" type="datetimeFigureOut">
              <a:rPr lang="es-ES" smtClean="0"/>
              <a:t>25/08/2016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15236BF2-5D97-4A23-B897-87C18D793EA7}" type="datetimeFigureOut">
              <a:rPr lang="es-ES" smtClean="0"/>
              <a:t>25/08/2016</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15236BF2-5D97-4A23-B897-87C18D793EA7}" type="datetimeFigureOut">
              <a:rPr lang="es-ES" smtClean="0"/>
              <a:t>25/08/2016</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236BF2-5D97-4A23-B897-87C18D793EA7}" type="datetimeFigureOut">
              <a:rPr lang="es-ES" smtClean="0"/>
              <a:t>25/08/2016</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15236BF2-5D97-4A23-B897-87C18D793EA7}" type="datetimeFigureOut">
              <a:rPr lang="es-ES" smtClean="0"/>
              <a:t>25/08/2016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15236BF2-5D97-4A23-B897-87C18D793EA7}" type="datetimeFigureOut">
              <a:rPr lang="es-ES" smtClean="0"/>
              <a:t>25/08/2016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8077200" y="6356350"/>
            <a:ext cx="609600" cy="365125"/>
          </a:xfrm>
        </p:spPr>
        <p:txBody>
          <a:bodyPr/>
          <a:lstStyle/>
          <a:p>
            <a:fld id="{F4B14DE4-891E-4AE4-9913-DF4B57989868}" type="slidenum">
              <a:rPr lang="es-ES" smtClean="0"/>
              <a:t>‹Nº›</a:t>
            </a:fld>
            <a:endParaRPr lang="es-E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5236BF2-5D97-4A23-B897-87C18D793EA7}" type="datetimeFigureOut">
              <a:rPr lang="es-ES" smtClean="0"/>
              <a:t>25/08/2016</a:t>
            </a:fld>
            <a:endParaRPr lang="es-E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4B14DE4-891E-4AE4-9913-DF4B57989868}" type="slidenum">
              <a:rPr lang="es-ES" smtClean="0"/>
              <a:t>‹Nº›</a:t>
            </a:fld>
            <a:endParaRPr lang="es-E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3.bp.blogspot.com/-LOTkmId64iw/T-zkt6BHoaI/AAAAAAAAAAk/EavFyWr7spA/s1600/20090309-RUP.p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907704" y="0"/>
            <a:ext cx="5550768" cy="1828800"/>
          </a:xfrm>
        </p:spPr>
        <p:txBody>
          <a:bodyPr>
            <a:normAutofit/>
          </a:bodyPr>
          <a:lstStyle/>
          <a:p>
            <a:pPr algn="ctr"/>
            <a:r>
              <a:rPr lang="es-ES" sz="3000" dirty="0" smtClean="0"/>
              <a:t>Universidad Autónoma de Encarnación</a:t>
            </a:r>
            <a:endParaRPr lang="es-ES" sz="3000" dirty="0"/>
          </a:p>
        </p:txBody>
      </p:sp>
      <p:sp>
        <p:nvSpPr>
          <p:cNvPr id="3" name="2 Subtítulo"/>
          <p:cNvSpPr>
            <a:spLocks noGrp="1"/>
          </p:cNvSpPr>
          <p:nvPr>
            <p:ph type="subTitle" idx="1"/>
          </p:nvPr>
        </p:nvSpPr>
        <p:spPr>
          <a:xfrm>
            <a:off x="2123195" y="2812830"/>
            <a:ext cx="4251384" cy="2232248"/>
          </a:xfrm>
        </p:spPr>
        <p:txBody>
          <a:bodyPr>
            <a:normAutofit fontScale="25000" lnSpcReduction="20000"/>
          </a:bodyPr>
          <a:lstStyle/>
          <a:p>
            <a:r>
              <a:rPr lang="es-PY" sz="2800" b="1" dirty="0">
                <a:solidFill>
                  <a:srgbClr val="0070C0"/>
                </a:solidFill>
              </a:rPr>
              <a:t/>
            </a:r>
            <a:br>
              <a:rPr lang="es-PY" sz="2800" b="1" dirty="0">
                <a:solidFill>
                  <a:srgbClr val="0070C0"/>
                </a:solidFill>
              </a:rPr>
            </a:br>
            <a:r>
              <a:rPr lang="es-PY" sz="11200" b="1" dirty="0"/>
              <a:t>Ingeniería de </a:t>
            </a:r>
            <a:r>
              <a:rPr lang="es-PY" sz="11200" b="1" dirty="0" smtClean="0"/>
              <a:t>Software</a:t>
            </a:r>
          </a:p>
          <a:p>
            <a:r>
              <a:rPr lang="es-PY" sz="11200" b="1" dirty="0"/>
              <a:t/>
            </a:r>
            <a:br>
              <a:rPr lang="es-PY" sz="11200" b="1" dirty="0"/>
            </a:br>
            <a:r>
              <a:rPr lang="es-PY" sz="11200" b="1" dirty="0"/>
              <a:t/>
            </a:r>
            <a:br>
              <a:rPr lang="es-PY" sz="11200" b="1" dirty="0"/>
            </a:br>
            <a:r>
              <a:rPr lang="es-PY" sz="11200" b="1" dirty="0"/>
              <a:t>Prof.: Ing. Hugo </a:t>
            </a:r>
            <a:r>
              <a:rPr lang="es-PY" sz="11200" b="1" dirty="0" err="1" smtClean="0"/>
              <a:t>Sendhoa</a:t>
            </a:r>
            <a:r>
              <a:rPr lang="es-PY" sz="11200" b="1" dirty="0"/>
              <a:t/>
            </a:r>
            <a:br>
              <a:rPr lang="es-PY" sz="11200" b="1" dirty="0"/>
            </a:br>
            <a:endParaRPr lang="es-ES" sz="11200" b="1" dirty="0"/>
          </a:p>
        </p:txBody>
      </p:sp>
      <p:pic>
        <p:nvPicPr>
          <p:cNvPr id="1026" name="Picture 2" descr="C:\Users\Usuario\Pictures\LogoFacultad.j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0588" y="403087"/>
            <a:ext cx="2004745" cy="20648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Usuario\Pictures\LogoUNA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6598"/>
            <a:ext cx="2295454" cy="2341339"/>
          </a:xfrm>
          <a:prstGeom prst="rect">
            <a:avLst/>
          </a:prstGeom>
          <a:noFill/>
          <a:extLst>
            <a:ext uri="{909E8E84-426E-40DD-AFC4-6F175D3DCCD1}">
              <a14:hiddenFill xmlns:a14="http://schemas.microsoft.com/office/drawing/2010/main">
                <a:solidFill>
                  <a:srgbClr val="FFFFFF"/>
                </a:solidFill>
              </a14:hiddenFill>
            </a:ext>
          </a:extLst>
        </p:spPr>
      </p:pic>
      <p:sp>
        <p:nvSpPr>
          <p:cNvPr id="7" name="2 Subtítulo"/>
          <p:cNvSpPr txBox="1">
            <a:spLocks/>
          </p:cNvSpPr>
          <p:nvPr/>
        </p:nvSpPr>
        <p:spPr>
          <a:xfrm>
            <a:off x="7668344" y="5877272"/>
            <a:ext cx="941928" cy="494389"/>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s-ES" dirty="0" smtClean="0"/>
              <a:t>2016</a:t>
            </a:r>
            <a:endParaRPr lang="es-ES" dirty="0"/>
          </a:p>
        </p:txBody>
      </p:sp>
      <p:sp>
        <p:nvSpPr>
          <p:cNvPr id="8" name="2 Subtítulo"/>
          <p:cNvSpPr txBox="1">
            <a:spLocks/>
          </p:cNvSpPr>
          <p:nvPr/>
        </p:nvSpPr>
        <p:spPr>
          <a:xfrm>
            <a:off x="2779471" y="5085184"/>
            <a:ext cx="3600400" cy="1584176"/>
          </a:xfrm>
          <a:prstGeom prst="rect">
            <a:avLst/>
          </a:prstGeom>
        </p:spPr>
        <p:txBody>
          <a:bodyPr vert="horz" lIns="0" rIns="18288">
            <a:no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s-ES" sz="2800" b="1" dirty="0" smtClean="0"/>
              <a:t>Grupo</a:t>
            </a:r>
            <a:r>
              <a:rPr lang="es-PY" sz="2800" b="1" dirty="0"/>
              <a:t>: </a:t>
            </a:r>
            <a:r>
              <a:rPr lang="es-ES" sz="2800" b="1" dirty="0" smtClean="0"/>
              <a:t> </a:t>
            </a:r>
            <a:r>
              <a:rPr lang="es-ES" sz="2800" b="1" dirty="0" err="1" smtClean="0"/>
              <a:t>DeliverYApp</a:t>
            </a:r>
            <a:endParaRPr lang="es-ES" sz="2800" b="1" dirty="0"/>
          </a:p>
        </p:txBody>
      </p:sp>
    </p:spTree>
    <p:extLst>
      <p:ext uri="{BB962C8B-B14F-4D97-AF65-F5344CB8AC3E}">
        <p14:creationId xmlns:p14="http://schemas.microsoft.com/office/powerpoint/2010/main" val="259652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340768"/>
            <a:ext cx="8229600" cy="4389120"/>
          </a:xfrm>
        </p:spPr>
        <p:txBody>
          <a:bodyPr>
            <a:normAutofit fontScale="70000" lnSpcReduction="20000"/>
          </a:bodyPr>
          <a:lstStyle/>
          <a:p>
            <a:pPr marL="0" indent="0" algn="ctr">
              <a:buNone/>
            </a:pPr>
            <a:r>
              <a:rPr lang="es-ES" dirty="0" smtClean="0"/>
              <a:t>El </a:t>
            </a:r>
            <a:r>
              <a:rPr lang="es-ES" dirty="0"/>
              <a:t>cliente desde su navegador ingresa a la aplicación “</a:t>
            </a:r>
            <a:r>
              <a:rPr lang="es-ES" dirty="0" err="1"/>
              <a:t>DeliverYApp</a:t>
            </a:r>
            <a:r>
              <a:rPr lang="es-ES" dirty="0"/>
              <a:t>”, primeramente se debe registrar (</a:t>
            </a:r>
            <a:r>
              <a:rPr lang="es-ES" dirty="0" err="1"/>
              <a:t>Loguearse</a:t>
            </a:r>
            <a:r>
              <a:rPr lang="es-ES" dirty="0"/>
              <a:t>) con los datos requeridos por el sistema, luego de eso podrá ver un mensaje de bienvenida y una lista de restaurantes en el cual tendrá la opción de elegir uno de ellos, una vez seleccionado el restaurante se desplegará una interfaz con las opciones del menú donde el cliente por medio de imágenes con sus respectivas descripciones optara por su plato de preferencia. Realizado esto aparecerán los datos personales con la lista de pedido que ha hecho el cliente con sus respectivos precios y el monto total a abonar. Si el cliente está de acuerdo, presiona el botón para confirmar su pedido y se  mostrará un mensaje de envío correcto. Luego, la recepcionista recibe el pedido y lo verifica (si los datos son coherentes y correctos), en caso de que no se cumplan los requisitos el sistema notificara al cliente que su pedido fue rechazado y que  lo intente nuevamente, al confirmar que el pedido cumple los requisitos, se notificará al cliente que su pedido fue aceptado, este ingresara a la cocina con estado pendiente, culminado el menú solicitado, pasa al cajero  y cambia el estado a enviado imprimiendo un ticket con los datos del cliente necesarios para el envío, al retornar el repartidor rinde cuenta de los pedidos entregados el cajero ingresa el pago actualizando el estado ha cobrado. </a:t>
            </a:r>
          </a:p>
          <a:p>
            <a:pPr marL="0" indent="0">
              <a:buNone/>
            </a:pPr>
            <a:endParaRPr lang="es-ES" dirty="0"/>
          </a:p>
        </p:txBody>
      </p:sp>
      <p:sp>
        <p:nvSpPr>
          <p:cNvPr id="4" name="1 Título"/>
          <p:cNvSpPr>
            <a:spLocks noGrp="1"/>
          </p:cNvSpPr>
          <p:nvPr>
            <p:ph type="title"/>
          </p:nvPr>
        </p:nvSpPr>
        <p:spPr>
          <a:xfrm>
            <a:off x="539552" y="1196752"/>
            <a:ext cx="8229600" cy="648072"/>
          </a:xfrm>
        </p:spPr>
        <p:txBody>
          <a:bodyPr>
            <a:normAutofit fontScale="90000"/>
          </a:bodyPr>
          <a:lstStyle/>
          <a:p>
            <a:pPr algn="ctr"/>
            <a:r>
              <a:rPr lang="es-ES" sz="3200" b="1" dirty="0" smtClean="0"/>
              <a:t>MODELADO DE REQUERIMIENTO DEL SISTEMA</a:t>
            </a:r>
            <a:r>
              <a:rPr lang="es-ES" b="1" dirty="0"/>
              <a:t/>
            </a:r>
            <a:br>
              <a:rPr lang="es-ES" b="1" dirty="0"/>
            </a:br>
            <a:endParaRPr lang="es-ES" dirty="0"/>
          </a:p>
        </p:txBody>
      </p:sp>
    </p:spTree>
    <p:extLst>
      <p:ext uri="{BB962C8B-B14F-4D97-AF65-F5344CB8AC3E}">
        <p14:creationId xmlns:p14="http://schemas.microsoft.com/office/powerpoint/2010/main" val="126946295"/>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Users\Usuario\Documents\Facu2016\Ing. de Software\Diagramas\CU_Sistema.png"/>
          <p:cNvPicPr>
            <a:picLocks noGrp="1"/>
          </p:cNvPicPr>
          <p:nvPr>
            <p:ph idx="1"/>
          </p:nvPr>
        </p:nvPicPr>
        <p:blipFill rotWithShape="1">
          <a:blip r:embed="rId2">
            <a:extLst>
              <a:ext uri="{28A0092B-C50C-407E-A947-70E740481C1C}">
                <a14:useLocalDpi xmlns:a14="http://schemas.microsoft.com/office/drawing/2010/main" val="0"/>
              </a:ext>
            </a:extLst>
          </a:blip>
          <a:srcRect b="20413"/>
          <a:stretch/>
        </p:blipFill>
        <p:spPr bwMode="auto">
          <a:xfrm>
            <a:off x="323528" y="737320"/>
            <a:ext cx="8640960" cy="612068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56664426"/>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564904"/>
            <a:ext cx="8229600" cy="1143000"/>
          </a:xfrm>
        </p:spPr>
        <p:txBody>
          <a:bodyPr/>
          <a:lstStyle/>
          <a:p>
            <a:pPr algn="ctr"/>
            <a:r>
              <a:rPr lang="es-ES" b="1" dirty="0" smtClean="0"/>
              <a:t>PROTOTIPOS</a:t>
            </a:r>
            <a:endParaRPr lang="es-ES" b="1" dirty="0"/>
          </a:p>
        </p:txBody>
      </p:sp>
    </p:spTree>
    <p:extLst>
      <p:ext uri="{BB962C8B-B14F-4D97-AF65-F5344CB8AC3E}">
        <p14:creationId xmlns:p14="http://schemas.microsoft.com/office/powerpoint/2010/main" val="3701943948"/>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Login Admi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1340768"/>
            <a:ext cx="6381750" cy="4048125"/>
          </a:xfrm>
          <a:prstGeom prst="rect">
            <a:avLst/>
          </a:prstGeom>
          <a:noFill/>
          <a:ln>
            <a:noFill/>
          </a:ln>
        </p:spPr>
      </p:pic>
    </p:spTree>
    <p:extLst>
      <p:ext uri="{BB962C8B-B14F-4D97-AF65-F5344CB8AC3E}">
        <p14:creationId xmlns:p14="http://schemas.microsoft.com/office/powerpoint/2010/main" val="470114740"/>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Panel de control.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124744"/>
            <a:ext cx="6984776" cy="4536504"/>
          </a:xfrm>
          <a:prstGeom prst="rect">
            <a:avLst/>
          </a:prstGeom>
          <a:noFill/>
          <a:ln>
            <a:noFill/>
          </a:ln>
        </p:spPr>
      </p:pic>
    </p:spTree>
    <p:extLst>
      <p:ext uri="{BB962C8B-B14F-4D97-AF65-F5344CB8AC3E}">
        <p14:creationId xmlns:p14="http://schemas.microsoft.com/office/powerpoint/2010/main" val="374828817"/>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New Mockup 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196752"/>
            <a:ext cx="6912768" cy="4752528"/>
          </a:xfrm>
          <a:prstGeom prst="rect">
            <a:avLst/>
          </a:prstGeom>
          <a:noFill/>
          <a:ln>
            <a:noFill/>
          </a:ln>
        </p:spPr>
      </p:pic>
    </p:spTree>
    <p:extLst>
      <p:ext uri="{BB962C8B-B14F-4D97-AF65-F5344CB8AC3E}">
        <p14:creationId xmlns:p14="http://schemas.microsoft.com/office/powerpoint/2010/main" val="731604007"/>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Bienvenida.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196752"/>
            <a:ext cx="7128792" cy="4824536"/>
          </a:xfrm>
          <a:prstGeom prst="rect">
            <a:avLst/>
          </a:prstGeom>
          <a:noFill/>
          <a:ln>
            <a:noFill/>
          </a:ln>
        </p:spPr>
      </p:pic>
    </p:spTree>
    <p:extLst>
      <p:ext uri="{BB962C8B-B14F-4D97-AF65-F5344CB8AC3E}">
        <p14:creationId xmlns:p14="http://schemas.microsoft.com/office/powerpoint/2010/main" val="1447868382"/>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Registro Client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124744"/>
            <a:ext cx="7416824" cy="4824536"/>
          </a:xfrm>
          <a:prstGeom prst="rect">
            <a:avLst/>
          </a:prstGeom>
          <a:noFill/>
          <a:ln>
            <a:noFill/>
          </a:ln>
        </p:spPr>
      </p:pic>
    </p:spTree>
    <p:extLst>
      <p:ext uri="{BB962C8B-B14F-4D97-AF65-F5344CB8AC3E}">
        <p14:creationId xmlns:p14="http://schemas.microsoft.com/office/powerpoint/2010/main" val="1252314896"/>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Selecion de Restautantes (Alternate 856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052736"/>
            <a:ext cx="7488832" cy="5112568"/>
          </a:xfrm>
          <a:prstGeom prst="rect">
            <a:avLst/>
          </a:prstGeom>
          <a:noFill/>
          <a:ln>
            <a:noFill/>
          </a:ln>
        </p:spPr>
      </p:pic>
    </p:spTree>
    <p:extLst>
      <p:ext uri="{BB962C8B-B14F-4D97-AF65-F5344CB8AC3E}">
        <p14:creationId xmlns:p14="http://schemas.microsoft.com/office/powerpoint/2010/main" val="2849871865"/>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Seleccion de menu.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980728"/>
            <a:ext cx="7560840" cy="4752528"/>
          </a:xfrm>
          <a:prstGeom prst="rect">
            <a:avLst/>
          </a:prstGeom>
          <a:noFill/>
          <a:ln>
            <a:noFill/>
          </a:ln>
        </p:spPr>
      </p:pic>
    </p:spTree>
    <p:extLst>
      <p:ext uri="{BB962C8B-B14F-4D97-AF65-F5344CB8AC3E}">
        <p14:creationId xmlns:p14="http://schemas.microsoft.com/office/powerpoint/2010/main" val="2398759630"/>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188640"/>
            <a:ext cx="8229600" cy="1143000"/>
          </a:xfrm>
        </p:spPr>
        <p:txBody>
          <a:bodyPr/>
          <a:lstStyle/>
          <a:p>
            <a:pPr algn="ctr"/>
            <a:r>
              <a:rPr lang="es-ES" b="1" dirty="0" smtClean="0"/>
              <a:t>OBJETIVOS</a:t>
            </a:r>
            <a:endParaRPr lang="es-ES" b="1" dirty="0"/>
          </a:p>
        </p:txBody>
      </p:sp>
      <p:sp>
        <p:nvSpPr>
          <p:cNvPr id="3" name="2 Marcador de contenido"/>
          <p:cNvSpPr>
            <a:spLocks noGrp="1"/>
          </p:cNvSpPr>
          <p:nvPr>
            <p:ph idx="1"/>
          </p:nvPr>
        </p:nvSpPr>
        <p:spPr>
          <a:xfrm>
            <a:off x="467544" y="1628800"/>
            <a:ext cx="8229600" cy="4389120"/>
          </a:xfrm>
        </p:spPr>
        <p:txBody>
          <a:bodyPr>
            <a:normAutofit/>
          </a:bodyPr>
          <a:lstStyle/>
          <a:p>
            <a:r>
              <a:rPr lang="es-ES" dirty="0"/>
              <a:t>M</a:t>
            </a:r>
            <a:r>
              <a:rPr lang="es-ES" dirty="0" smtClean="0"/>
              <a:t>inimizar </a:t>
            </a:r>
            <a:r>
              <a:rPr lang="es-ES" dirty="0"/>
              <a:t>los problemas referentes a la gestión de pedidos de parte del </a:t>
            </a:r>
            <a:r>
              <a:rPr lang="es-ES" dirty="0" smtClean="0"/>
              <a:t>cliente.</a:t>
            </a:r>
          </a:p>
          <a:p>
            <a:r>
              <a:rPr lang="es-ES" dirty="0"/>
              <a:t>O</a:t>
            </a:r>
            <a:r>
              <a:rPr lang="es-ES" dirty="0" smtClean="0"/>
              <a:t>ptimizar </a:t>
            </a:r>
            <a:r>
              <a:rPr lang="es-ES" dirty="0"/>
              <a:t>la gestión de ventas del restaurante. </a:t>
            </a:r>
            <a:endParaRPr lang="es-ES" dirty="0" smtClean="0"/>
          </a:p>
          <a:p>
            <a:r>
              <a:rPr lang="es-ES" dirty="0"/>
              <a:t>El beneficio con que cuenta el sistema es el de agilizar los pedidos de tal forma que no se pierda tiempo con las llamadas. </a:t>
            </a:r>
          </a:p>
          <a:p>
            <a:r>
              <a:rPr lang="es-ES" dirty="0"/>
              <a:t>La meta </a:t>
            </a:r>
            <a:r>
              <a:rPr lang="es-ES" dirty="0" smtClean="0"/>
              <a:t>es </a:t>
            </a:r>
            <a:r>
              <a:rPr lang="es-ES" dirty="0"/>
              <a:t>mejorar el servicio de </a:t>
            </a:r>
            <a:r>
              <a:rPr lang="es-ES" dirty="0" err="1"/>
              <a:t>delivery</a:t>
            </a:r>
            <a:r>
              <a:rPr lang="es-ES" dirty="0"/>
              <a:t> </a:t>
            </a:r>
            <a:r>
              <a:rPr lang="es-ES" dirty="0" smtClean="0"/>
              <a:t> y </a:t>
            </a:r>
            <a:r>
              <a:rPr lang="es-ES" dirty="0"/>
              <a:t>aumentar las ventas.</a:t>
            </a:r>
          </a:p>
          <a:p>
            <a:endParaRPr lang="es-ES" dirty="0"/>
          </a:p>
          <a:p>
            <a:endParaRPr lang="es-ES" dirty="0"/>
          </a:p>
        </p:txBody>
      </p:sp>
    </p:spTree>
    <p:extLst>
      <p:ext uri="{BB962C8B-B14F-4D97-AF65-F5344CB8AC3E}">
        <p14:creationId xmlns:p14="http://schemas.microsoft.com/office/powerpoint/2010/main" val="3246394978"/>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Fin Pedido.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980728"/>
            <a:ext cx="7920880" cy="4968552"/>
          </a:xfrm>
          <a:prstGeom prst="rect">
            <a:avLst/>
          </a:prstGeom>
          <a:noFill/>
          <a:ln>
            <a:noFill/>
          </a:ln>
        </p:spPr>
      </p:pic>
    </p:spTree>
    <p:extLst>
      <p:ext uri="{BB962C8B-B14F-4D97-AF65-F5344CB8AC3E}">
        <p14:creationId xmlns:p14="http://schemas.microsoft.com/office/powerpoint/2010/main" val="542597209"/>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Recepcin de pedidos.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052736"/>
            <a:ext cx="7488832" cy="5112568"/>
          </a:xfrm>
          <a:prstGeom prst="rect">
            <a:avLst/>
          </a:prstGeom>
          <a:noFill/>
          <a:ln>
            <a:noFill/>
          </a:ln>
        </p:spPr>
      </p:pic>
    </p:spTree>
    <p:extLst>
      <p:ext uri="{BB962C8B-B14F-4D97-AF65-F5344CB8AC3E}">
        <p14:creationId xmlns:p14="http://schemas.microsoft.com/office/powerpoint/2010/main" val="2020702367"/>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Cocina.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908720"/>
            <a:ext cx="7776864" cy="5184576"/>
          </a:xfrm>
          <a:prstGeom prst="rect">
            <a:avLst/>
          </a:prstGeom>
          <a:noFill/>
          <a:ln>
            <a:noFill/>
          </a:ln>
        </p:spPr>
      </p:pic>
    </p:spTree>
    <p:extLst>
      <p:ext uri="{BB962C8B-B14F-4D97-AF65-F5344CB8AC3E}">
        <p14:creationId xmlns:p14="http://schemas.microsoft.com/office/powerpoint/2010/main" val="1987229935"/>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Caja.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052736"/>
            <a:ext cx="7632848" cy="4824536"/>
          </a:xfrm>
          <a:prstGeom prst="rect">
            <a:avLst/>
          </a:prstGeom>
          <a:noFill/>
          <a:ln>
            <a:noFill/>
          </a:ln>
        </p:spPr>
      </p:pic>
    </p:spTree>
    <p:extLst>
      <p:ext uri="{BB962C8B-B14F-4D97-AF65-F5344CB8AC3E}">
        <p14:creationId xmlns:p14="http://schemas.microsoft.com/office/powerpoint/2010/main" val="399025501"/>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76672"/>
            <a:ext cx="8229600" cy="1143000"/>
          </a:xfrm>
        </p:spPr>
        <p:txBody>
          <a:bodyPr>
            <a:normAutofit fontScale="90000"/>
          </a:bodyPr>
          <a:lstStyle/>
          <a:p>
            <a:pPr algn="ctr"/>
            <a:r>
              <a:rPr lang="es-ES" b="1" dirty="0" smtClean="0"/>
              <a:t>HERRAMIENTAS COLABORATIVAS</a:t>
            </a:r>
            <a:endParaRPr lang="es-ES" b="1" dirty="0"/>
          </a:p>
        </p:txBody>
      </p:sp>
      <p:sp>
        <p:nvSpPr>
          <p:cNvPr id="3" name="2 Marcador de contenido"/>
          <p:cNvSpPr>
            <a:spLocks noGrp="1"/>
          </p:cNvSpPr>
          <p:nvPr>
            <p:ph idx="1"/>
          </p:nvPr>
        </p:nvSpPr>
        <p:spPr/>
        <p:txBody>
          <a:bodyPr/>
          <a:lstStyle/>
          <a:p>
            <a:pPr marL="0" indent="0" algn="ctr">
              <a:buNone/>
            </a:pPr>
            <a:r>
              <a:rPr lang="es-ES" dirty="0"/>
              <a:t>Durante el proceso de gestión de configuración se </a:t>
            </a:r>
            <a:r>
              <a:rPr lang="es-ES" dirty="0" smtClean="0"/>
              <a:t>utilizo </a:t>
            </a:r>
            <a:r>
              <a:rPr lang="es-ES" dirty="0"/>
              <a:t>la herramienta </a:t>
            </a:r>
            <a:r>
              <a:rPr lang="es-ES" dirty="0" err="1"/>
              <a:t>Github</a:t>
            </a:r>
            <a:r>
              <a:rPr lang="es-ES" dirty="0"/>
              <a:t> para el  control de versiones del proyecto. Esta gestión se </a:t>
            </a:r>
            <a:r>
              <a:rPr lang="es-ES" dirty="0" smtClean="0"/>
              <a:t>hizo </a:t>
            </a:r>
            <a:r>
              <a:rPr lang="es-ES" dirty="0"/>
              <a:t>mediante la herramienta </a:t>
            </a:r>
            <a:r>
              <a:rPr lang="es-ES" dirty="0" err="1"/>
              <a:t>Zenhub</a:t>
            </a:r>
            <a:r>
              <a:rPr lang="es-ES" dirty="0"/>
              <a:t> para los documentos y  Sublime para el código </a:t>
            </a:r>
            <a:r>
              <a:rPr lang="es-ES" dirty="0" smtClean="0"/>
              <a:t>fuente.</a:t>
            </a:r>
            <a:endParaRPr lang="es-ES" dirty="0"/>
          </a:p>
          <a:p>
            <a:pPr marL="0" indent="0">
              <a:buNone/>
            </a:pPr>
            <a:endParaRPr lang="es-E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930783">
            <a:off x="550779" y="3868323"/>
            <a:ext cx="2425452" cy="1616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38652">
            <a:off x="3017926" y="5074764"/>
            <a:ext cx="12192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182784">
            <a:off x="4730655" y="4073715"/>
            <a:ext cx="152400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240" y="4389603"/>
            <a:ext cx="1441698" cy="1618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6299305"/>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b="1" dirty="0" smtClean="0"/>
              <a:t>ENTORNO DE DESARROLLO</a:t>
            </a:r>
            <a:endParaRPr lang="es-ES" b="1" dirty="0"/>
          </a:p>
        </p:txBody>
      </p:sp>
      <p:pic>
        <p:nvPicPr>
          <p:cNvPr id="3074" name="Picture 2" descr="D:\alas\Downloads\visual_studio_purple-930x46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20609922">
            <a:off x="-85682" y="1997463"/>
            <a:ext cx="4576718" cy="2273595"/>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Resultado de imagen de entity framework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3077" name="Picture 5" descr="D:\alas\Downloads\entity-framework-logo-750x28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76186">
            <a:off x="4491035" y="2436510"/>
            <a:ext cx="3992077" cy="1495698"/>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http://programacion.net/files/article/20160104050126_aspne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88563">
            <a:off x="2429554" y="4025453"/>
            <a:ext cx="4005935" cy="2002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879315"/>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764704"/>
            <a:ext cx="8229600" cy="1143000"/>
          </a:xfrm>
        </p:spPr>
        <p:txBody>
          <a:bodyPr/>
          <a:lstStyle/>
          <a:p>
            <a:pPr algn="ctr"/>
            <a:r>
              <a:rPr lang="es-ES" b="1" dirty="0" smtClean="0"/>
              <a:t>DIAGRAMAS DE UML</a:t>
            </a:r>
            <a:endParaRPr lang="es-ES" b="1" dirty="0"/>
          </a:p>
        </p:txBody>
      </p:sp>
      <p:sp>
        <p:nvSpPr>
          <p:cNvPr id="3" name="2 Marcador de contenido"/>
          <p:cNvSpPr>
            <a:spLocks noGrp="1"/>
          </p:cNvSpPr>
          <p:nvPr>
            <p:ph idx="1"/>
          </p:nvPr>
        </p:nvSpPr>
        <p:spPr>
          <a:xfrm>
            <a:off x="539552" y="1916832"/>
            <a:ext cx="8229600" cy="4389120"/>
          </a:xfrm>
        </p:spPr>
        <p:txBody>
          <a:bodyPr>
            <a:normAutofit/>
          </a:bodyPr>
          <a:lstStyle/>
          <a:p>
            <a:endParaRPr lang="es-ES" dirty="0" smtClean="0"/>
          </a:p>
          <a:p>
            <a:pPr marL="0" indent="0" algn="ctr">
              <a:buNone/>
            </a:pPr>
            <a:r>
              <a:rPr lang="es-ES" dirty="0" smtClean="0"/>
              <a:t>UML </a:t>
            </a:r>
            <a:r>
              <a:rPr lang="es-ES" dirty="0"/>
              <a:t>(Lenguaje unificado de Modelado) es un conjunto de normas y estándares gráficos respecto a cómo se deben representar los esquemas relativos al software.</a:t>
            </a:r>
          </a:p>
          <a:p>
            <a:pPr marL="0" indent="0" algn="ctr">
              <a:buNone/>
            </a:pPr>
            <a:r>
              <a:rPr lang="es-ES" dirty="0" smtClean="0"/>
              <a:t>Mediante </a:t>
            </a:r>
            <a:r>
              <a:rPr lang="es-ES" dirty="0"/>
              <a:t>UML se pueden establecer </a:t>
            </a:r>
            <a:r>
              <a:rPr lang="es-ES" dirty="0" smtClean="0"/>
              <a:t>los       requerimientos </a:t>
            </a:r>
            <a:r>
              <a:rPr lang="es-ES" dirty="0"/>
              <a:t>y la estructura necesaria para desarrollar un sistema antes de codificarlo (escribirlo).</a:t>
            </a:r>
          </a:p>
          <a:p>
            <a:pPr marL="0" indent="0">
              <a:buNone/>
            </a:pPr>
            <a:r>
              <a:rPr lang="es-ES" dirty="0" smtClean="0"/>
              <a:t> </a:t>
            </a:r>
            <a:endParaRPr lang="es-ES" dirty="0"/>
          </a:p>
        </p:txBody>
      </p:sp>
    </p:spTree>
    <p:extLst>
      <p:ext uri="{BB962C8B-B14F-4D97-AF65-F5344CB8AC3E}">
        <p14:creationId xmlns:p14="http://schemas.microsoft.com/office/powerpoint/2010/main" val="1824058381"/>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48680"/>
            <a:ext cx="8229600" cy="1143000"/>
          </a:xfrm>
        </p:spPr>
        <p:txBody>
          <a:bodyPr/>
          <a:lstStyle/>
          <a:p>
            <a:pPr algn="ctr"/>
            <a:r>
              <a:rPr lang="es-ES" b="1" dirty="0" smtClean="0"/>
              <a:t>DIAGRAMA DE ESTADO </a:t>
            </a:r>
            <a:endParaRPr lang="es-ES" b="1" dirty="0"/>
          </a:p>
        </p:txBody>
      </p:sp>
      <p:pic>
        <p:nvPicPr>
          <p:cNvPr id="4" name="0 Image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0" y="2132856"/>
            <a:ext cx="9144000" cy="4824536"/>
          </a:xfrm>
          <a:prstGeom prst="rect">
            <a:avLst/>
          </a:prstGeom>
        </p:spPr>
      </p:pic>
    </p:spTree>
    <p:extLst>
      <p:ext uri="{BB962C8B-B14F-4D97-AF65-F5344CB8AC3E}">
        <p14:creationId xmlns:p14="http://schemas.microsoft.com/office/powerpoint/2010/main" val="2096891796"/>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b="1" dirty="0" smtClean="0"/>
              <a:t>Diagrama de clases</a:t>
            </a:r>
            <a:endParaRPr lang="es-ES" b="1" dirty="0"/>
          </a:p>
        </p:txBody>
      </p:sp>
      <p:pic>
        <p:nvPicPr>
          <p:cNvPr id="4" name="0 Imagen"/>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1521" y="1844825"/>
            <a:ext cx="8413824" cy="4479776"/>
          </a:xfrm>
          <a:prstGeom prst="rect">
            <a:avLst/>
          </a:prstGeom>
        </p:spPr>
      </p:pic>
    </p:spTree>
    <p:extLst>
      <p:ext uri="{BB962C8B-B14F-4D97-AF65-F5344CB8AC3E}">
        <p14:creationId xmlns:p14="http://schemas.microsoft.com/office/powerpoint/2010/main" val="3535180068"/>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b="1" dirty="0" smtClean="0"/>
              <a:t>DIAGRAMA DE PAQUETE</a:t>
            </a:r>
            <a:endParaRPr lang="es-ES" b="1" dirty="0"/>
          </a:p>
        </p:txBody>
      </p:sp>
      <p:pic>
        <p:nvPicPr>
          <p:cNvPr id="1026" name="Picture 2" descr="C:\proyectoDeliberyApp\Diagramas\DiagramadePaque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916832"/>
            <a:ext cx="8146154" cy="4426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885924"/>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0648"/>
            <a:ext cx="8229600" cy="1143000"/>
          </a:xfrm>
        </p:spPr>
        <p:txBody>
          <a:bodyPr>
            <a:normAutofit/>
          </a:bodyPr>
          <a:lstStyle/>
          <a:p>
            <a:pPr algn="ctr"/>
            <a:r>
              <a:rPr lang="es-ES" b="1" dirty="0" smtClean="0"/>
              <a:t>RECOLECCIÓN DE DATOS</a:t>
            </a:r>
            <a:endParaRPr lang="es-ES" b="1" dirty="0"/>
          </a:p>
        </p:txBody>
      </p:sp>
      <p:sp>
        <p:nvSpPr>
          <p:cNvPr id="3" name="2 Marcador de contenido"/>
          <p:cNvSpPr>
            <a:spLocks noGrp="1"/>
          </p:cNvSpPr>
          <p:nvPr>
            <p:ph idx="1"/>
          </p:nvPr>
        </p:nvSpPr>
        <p:spPr>
          <a:xfrm>
            <a:off x="395536" y="1628800"/>
            <a:ext cx="8229600" cy="4389120"/>
          </a:xfrm>
        </p:spPr>
        <p:txBody>
          <a:bodyPr>
            <a:normAutofit fontScale="85000" lnSpcReduction="20000"/>
          </a:bodyPr>
          <a:lstStyle/>
          <a:p>
            <a:pPr lvl="0"/>
            <a:r>
              <a:rPr lang="es-ES" dirty="0"/>
              <a:t>¿De qué forma realizan </a:t>
            </a:r>
            <a:r>
              <a:rPr lang="es-ES" dirty="0" err="1"/>
              <a:t>delivery</a:t>
            </a:r>
            <a:r>
              <a:rPr lang="es-ES" dirty="0"/>
              <a:t>? </a:t>
            </a:r>
          </a:p>
          <a:p>
            <a:pPr lvl="0"/>
            <a:r>
              <a:rPr lang="es-ES" dirty="0"/>
              <a:t>¿Con cuántos personales cuentan?</a:t>
            </a:r>
          </a:p>
          <a:p>
            <a:pPr lvl="0"/>
            <a:r>
              <a:rPr lang="es-ES" dirty="0"/>
              <a:t>¿Quién es el encargado de recibir los pedidos?</a:t>
            </a:r>
          </a:p>
          <a:p>
            <a:pPr lvl="0"/>
            <a:r>
              <a:rPr lang="es-ES" dirty="0"/>
              <a:t>¿Cuáles son los datos que requieren para el pedido?</a:t>
            </a:r>
          </a:p>
          <a:p>
            <a:pPr lvl="0"/>
            <a:r>
              <a:rPr lang="es-ES" dirty="0"/>
              <a:t>¿Existen algún inconveniente a la hora de recibir las llamadas?</a:t>
            </a:r>
          </a:p>
          <a:p>
            <a:pPr lvl="0"/>
            <a:r>
              <a:rPr lang="es-ES" dirty="0"/>
              <a:t>¿Qué sucede en caso de que se corte la llamada?</a:t>
            </a:r>
          </a:p>
          <a:p>
            <a:pPr lvl="0"/>
            <a:r>
              <a:rPr lang="es-ES" dirty="0"/>
              <a:t>¿Qué tipo de menú contiene su carta? ¿Cuáles son los más solicitados?</a:t>
            </a:r>
          </a:p>
          <a:p>
            <a:pPr lvl="0"/>
            <a:r>
              <a:rPr lang="es-ES" dirty="0"/>
              <a:t>¿Qué tipo de publicidad utiliza para promocionar?</a:t>
            </a:r>
          </a:p>
          <a:p>
            <a:pPr lvl="0"/>
            <a:r>
              <a:rPr lang="es-ES" dirty="0"/>
              <a:t>¿Realizan informes estadísticos?</a:t>
            </a:r>
          </a:p>
          <a:p>
            <a:pPr lvl="0"/>
            <a:r>
              <a:rPr lang="es-ES" dirty="0"/>
              <a:t>¿Cuenta con un sistema para agilizar sus pedidos?</a:t>
            </a:r>
          </a:p>
          <a:p>
            <a:pPr lvl="0"/>
            <a:r>
              <a:rPr lang="es-ES" dirty="0"/>
              <a:t>¿Te gustaría automatizar el proceso de </a:t>
            </a:r>
            <a:r>
              <a:rPr lang="es-ES" dirty="0" err="1"/>
              <a:t>delivery</a:t>
            </a:r>
            <a:r>
              <a:rPr lang="es-ES" dirty="0"/>
              <a:t>?</a:t>
            </a:r>
          </a:p>
          <a:p>
            <a:pPr lvl="0"/>
            <a:r>
              <a:rPr lang="es-ES" dirty="0"/>
              <a:t>¿Qué le gustaría que contenga el sistema?</a:t>
            </a:r>
          </a:p>
        </p:txBody>
      </p:sp>
    </p:spTree>
    <p:extLst>
      <p:ext uri="{BB962C8B-B14F-4D97-AF65-F5344CB8AC3E}">
        <p14:creationId xmlns:p14="http://schemas.microsoft.com/office/powerpoint/2010/main" val="1211251010"/>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29600" cy="1143000"/>
          </a:xfrm>
        </p:spPr>
        <p:txBody>
          <a:bodyPr/>
          <a:lstStyle/>
          <a:p>
            <a:pPr algn="ctr"/>
            <a:r>
              <a:rPr lang="es-ES" b="1" dirty="0" smtClean="0"/>
              <a:t>Diagrama  de Secuencia</a:t>
            </a:r>
            <a:endParaRPr lang="es-ES" b="1" dirty="0"/>
          </a:p>
        </p:txBody>
      </p:sp>
      <p:pic>
        <p:nvPicPr>
          <p:cNvPr id="4" name="0 Imagen"/>
          <p:cNvPicPr>
            <a:picLocks noGrp="1"/>
          </p:cNvPicPr>
          <p:nvPr>
            <p:ph idx="1"/>
          </p:nvPr>
        </p:nvPicPr>
        <p:blipFill rotWithShape="1">
          <a:blip r:embed="rId2">
            <a:extLst>
              <a:ext uri="{28A0092B-C50C-407E-A947-70E740481C1C}">
                <a14:useLocalDpi xmlns:a14="http://schemas.microsoft.com/office/drawing/2010/main" val="0"/>
              </a:ext>
            </a:extLst>
          </a:blip>
          <a:stretch/>
        </p:blipFill>
        <p:spPr bwMode="auto">
          <a:xfrm>
            <a:off x="467544" y="1935163"/>
            <a:ext cx="8280920" cy="438943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81048928"/>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b="1" dirty="0"/>
              <a:t>Diagrama  de Secuencia</a:t>
            </a:r>
          </a:p>
        </p:txBody>
      </p:sp>
      <p:pic>
        <p:nvPicPr>
          <p:cNvPr id="4" name="3 Marcador de contenido" descr="C:\Users\Usuario\Documents\Facu2016\Ing. de Software\Diagramas\DS_SistemaR.png"/>
          <p:cNvPicPr>
            <a:picLocks noGrp="1"/>
          </p:cNvPicPr>
          <p:nvPr>
            <p:ph idx="1"/>
          </p:nvPr>
        </p:nvPicPr>
        <p:blipFill rotWithShape="1">
          <a:blip r:embed="rId2" cstate="print">
            <a:extLst>
              <a:ext uri="{28A0092B-C50C-407E-A947-70E740481C1C}">
                <a14:useLocalDpi xmlns:a14="http://schemas.microsoft.com/office/drawing/2010/main" val="0"/>
              </a:ext>
            </a:extLst>
          </a:blip>
          <a:stretch/>
        </p:blipFill>
        <p:spPr bwMode="auto">
          <a:xfrm>
            <a:off x="107504" y="1916832"/>
            <a:ext cx="9505056" cy="646238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39938800"/>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DIAGRAMA COMUNICACIÓN</a:t>
            </a:r>
            <a:endParaRPr lang="es-ES" dirty="0"/>
          </a:p>
        </p:txBody>
      </p:sp>
      <p:pic>
        <p:nvPicPr>
          <p:cNvPr id="6" name="Marcador de contenido 5"/>
          <p:cNvPicPr>
            <a:picLocks noGrp="1" noChangeAspect="1"/>
          </p:cNvPicPr>
          <p:nvPr>
            <p:ph idx="1"/>
          </p:nvPr>
        </p:nvPicPr>
        <p:blipFill rotWithShape="1">
          <a:blip r:embed="rId2"/>
          <a:srcRect l="30321" t="16542" r="3485" b="40501"/>
          <a:stretch/>
        </p:blipFill>
        <p:spPr>
          <a:xfrm>
            <a:off x="899592" y="2060848"/>
            <a:ext cx="7499500" cy="4104456"/>
          </a:xfrm>
          <a:prstGeom prst="rect">
            <a:avLst/>
          </a:prstGeom>
        </p:spPr>
      </p:pic>
    </p:spTree>
    <p:extLst>
      <p:ext uri="{BB962C8B-B14F-4D97-AF65-F5344CB8AC3E}">
        <p14:creationId xmlns:p14="http://schemas.microsoft.com/office/powerpoint/2010/main" val="2993873915"/>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29600" cy="1143000"/>
          </a:xfrm>
        </p:spPr>
        <p:txBody>
          <a:bodyPr/>
          <a:lstStyle/>
          <a:p>
            <a:pPr algn="ctr"/>
            <a:r>
              <a:rPr lang="es-ES" b="1" dirty="0" smtClean="0"/>
              <a:t>DIAGRAMA DE ACTIVIDAD</a:t>
            </a:r>
            <a:endParaRPr lang="es-ES" b="1" dirty="0"/>
          </a:p>
        </p:txBody>
      </p:sp>
      <p:pic>
        <p:nvPicPr>
          <p:cNvPr id="2050" name="Picture 2" descr="C:\proyectoDeliberyApp\caso de uso\CasoUsoSistema\ac2.png"/>
          <p:cNvPicPr>
            <a:picLocks noChangeAspect="1" noChangeArrowheads="1"/>
          </p:cNvPicPr>
          <p:nvPr/>
        </p:nvPicPr>
        <p:blipFill rotWithShape="1">
          <a:blip r:embed="rId2">
            <a:extLst>
              <a:ext uri="{28A0092B-C50C-407E-A947-70E740481C1C}">
                <a14:useLocalDpi xmlns:a14="http://schemas.microsoft.com/office/drawing/2010/main" val="0"/>
              </a:ext>
            </a:extLst>
          </a:blip>
          <a:srcRect l="15071" r="12717" b="34267"/>
          <a:stretch/>
        </p:blipFill>
        <p:spPr bwMode="auto">
          <a:xfrm>
            <a:off x="971600" y="1472715"/>
            <a:ext cx="7056784" cy="5359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353528"/>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proyectoDeliberyApp\caso de uso\CasoUsoSistema\ac.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11405"/>
            <a:ext cx="9143999" cy="5280211"/>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p:txBody>
          <a:bodyPr/>
          <a:lstStyle/>
          <a:p>
            <a:pPr algn="ctr"/>
            <a:r>
              <a:rPr lang="es-ES" b="1" dirty="0" smtClean="0">
                <a:solidFill>
                  <a:schemeClr val="tx1"/>
                </a:solidFill>
              </a:rPr>
              <a:t>DIAGRAMA DE ACTIVIDAD</a:t>
            </a:r>
            <a:endParaRPr lang="es-ES" b="1" dirty="0">
              <a:solidFill>
                <a:schemeClr val="tx1"/>
              </a:solidFill>
            </a:endParaRPr>
          </a:p>
        </p:txBody>
      </p:sp>
    </p:spTree>
    <p:extLst>
      <p:ext uri="{BB962C8B-B14F-4D97-AF65-F5344CB8AC3E}">
        <p14:creationId xmlns:p14="http://schemas.microsoft.com/office/powerpoint/2010/main" val="1284382175"/>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rot="21291343">
            <a:off x="1382328" y="2786941"/>
            <a:ext cx="6622989" cy="1428132"/>
          </a:xfrm>
        </p:spPr>
        <p:txBody>
          <a:bodyPr>
            <a:normAutofit/>
          </a:bodyPr>
          <a:lstStyle/>
          <a:p>
            <a:pPr marL="0" indent="0" algn="ctr">
              <a:buNone/>
            </a:pPr>
            <a:r>
              <a:rPr lang="es-ES" sz="6000" dirty="0" smtClean="0">
                <a:solidFill>
                  <a:srgbClr val="00B0F0"/>
                </a:solidFill>
                <a:effectLst>
                  <a:outerShdw blurRad="38100" dist="38100" dir="2700000" algn="tl">
                    <a:srgbClr val="000000">
                      <a:alpha val="43137"/>
                    </a:srgbClr>
                  </a:outerShdw>
                </a:effectLst>
              </a:rPr>
              <a:t>GRACIAS!!!</a:t>
            </a:r>
            <a:endParaRPr lang="es-ES" sz="6000" dirty="0">
              <a:solidFill>
                <a:srgbClr val="00B0F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9275991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88640"/>
            <a:ext cx="8229600" cy="1143000"/>
          </a:xfrm>
        </p:spPr>
        <p:txBody>
          <a:bodyPr/>
          <a:lstStyle/>
          <a:p>
            <a:pPr algn="ctr"/>
            <a:r>
              <a:rPr lang="es-ES" b="1" dirty="0" smtClean="0"/>
              <a:t>ALCANCE</a:t>
            </a:r>
            <a:endParaRPr lang="es-ES" b="1" dirty="0"/>
          </a:p>
        </p:txBody>
      </p:sp>
      <p:sp>
        <p:nvSpPr>
          <p:cNvPr id="3" name="2 Marcador de contenido"/>
          <p:cNvSpPr>
            <a:spLocks noGrp="1"/>
          </p:cNvSpPr>
          <p:nvPr>
            <p:ph idx="1"/>
          </p:nvPr>
        </p:nvSpPr>
        <p:spPr>
          <a:xfrm>
            <a:off x="467544" y="1628800"/>
            <a:ext cx="8229600" cy="4389120"/>
          </a:xfrm>
        </p:spPr>
        <p:txBody>
          <a:bodyPr>
            <a:normAutofit/>
          </a:bodyPr>
          <a:lstStyle/>
          <a:p>
            <a:pPr marL="0" indent="0" algn="ctr">
              <a:buNone/>
            </a:pPr>
            <a:r>
              <a:rPr lang="es-ES" dirty="0" err="1" smtClean="0"/>
              <a:t>DeliverYApp</a:t>
            </a:r>
            <a:r>
              <a:rPr lang="es-ES" dirty="0" smtClean="0"/>
              <a:t> </a:t>
            </a:r>
            <a:r>
              <a:rPr lang="es-ES" dirty="0"/>
              <a:t>será un entorno web en el que se podrán registrar las empresas gastronómicas y así de esa forma poder ofrecer el servicio de </a:t>
            </a:r>
            <a:r>
              <a:rPr lang="es-ES" dirty="0" err="1"/>
              <a:t>delivery</a:t>
            </a:r>
            <a:r>
              <a:rPr lang="es-ES" dirty="0"/>
              <a:t>, dicho sistema permitirá efectuar pedidos  del menú seleccionado por el cliente, una vez confirmado el pedido, la recepcionista recibe las notificaciones y se genera un nuevo pedido con estado pendiente, una vez que el menú se encuentra listo para su entrega, se efectuara el envió del pedido y este pasa a estado enviado, y por ultimo una vez cobrado se finaliza el pedido y este pasa a estado pagado.  </a:t>
            </a:r>
          </a:p>
          <a:p>
            <a:endParaRPr lang="es-ES" dirty="0"/>
          </a:p>
        </p:txBody>
      </p:sp>
    </p:spTree>
    <p:extLst>
      <p:ext uri="{BB962C8B-B14F-4D97-AF65-F5344CB8AC3E}">
        <p14:creationId xmlns:p14="http://schemas.microsoft.com/office/powerpoint/2010/main" val="2863240113"/>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8229600" cy="1143000"/>
          </a:xfrm>
        </p:spPr>
        <p:txBody>
          <a:bodyPr/>
          <a:lstStyle/>
          <a:p>
            <a:pPr algn="ctr"/>
            <a:r>
              <a:rPr lang="es-ES" b="1" dirty="0" smtClean="0"/>
              <a:t>DELIMITACIÓN</a:t>
            </a:r>
            <a:endParaRPr lang="es-ES" b="1" dirty="0"/>
          </a:p>
        </p:txBody>
      </p:sp>
      <p:sp>
        <p:nvSpPr>
          <p:cNvPr id="3" name="2 Marcador de contenido"/>
          <p:cNvSpPr>
            <a:spLocks noGrp="1"/>
          </p:cNvSpPr>
          <p:nvPr>
            <p:ph idx="1"/>
          </p:nvPr>
        </p:nvSpPr>
        <p:spPr>
          <a:xfrm>
            <a:off x="395536" y="2348880"/>
            <a:ext cx="8229600" cy="2357616"/>
          </a:xfrm>
        </p:spPr>
        <p:txBody>
          <a:bodyPr/>
          <a:lstStyle/>
          <a:p>
            <a:pPr marL="0" indent="0" algn="ctr">
              <a:buNone/>
            </a:pPr>
            <a:r>
              <a:rPr lang="es-ES" dirty="0"/>
              <a:t>No contará con la funcionalidad de facturación y contabilidad.</a:t>
            </a:r>
          </a:p>
        </p:txBody>
      </p:sp>
    </p:spTree>
    <p:extLst>
      <p:ext uri="{BB962C8B-B14F-4D97-AF65-F5344CB8AC3E}">
        <p14:creationId xmlns:p14="http://schemas.microsoft.com/office/powerpoint/2010/main" val="3236578636"/>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28475" y="4142264"/>
            <a:ext cx="8229600" cy="1728192"/>
          </a:xfrm>
        </p:spPr>
        <p:txBody>
          <a:bodyPr>
            <a:noAutofit/>
          </a:bodyPr>
          <a:lstStyle/>
          <a:p>
            <a:pPr marL="0" indent="0" algn="ctr">
              <a:buNone/>
            </a:pPr>
            <a:r>
              <a:rPr lang="es-ES" sz="2400" b="1" dirty="0"/>
              <a:t> </a:t>
            </a:r>
            <a:r>
              <a:rPr lang="es-ES" sz="2400" b="1" dirty="0" err="1" smtClean="0"/>
              <a:t>Rup</a:t>
            </a:r>
            <a:r>
              <a:rPr lang="es-ES" sz="2400" b="1" dirty="0" smtClean="0"/>
              <a:t>: </a:t>
            </a:r>
            <a:r>
              <a:rPr lang="es-ES" sz="2400" dirty="0" smtClean="0"/>
              <a:t>Es </a:t>
            </a:r>
            <a:r>
              <a:rPr lang="es-ES" sz="2400" dirty="0"/>
              <a:t>un proceso de ingeniería de software que suministra un enfoque para asignar tareas y responsabilidades dentro de una organización de desarrollo. </a:t>
            </a:r>
            <a:endParaRPr lang="es-ES" sz="2400" dirty="0">
              <a:solidFill>
                <a:srgbClr val="FF0000"/>
              </a:solidFill>
            </a:endParaRPr>
          </a:p>
        </p:txBody>
      </p:sp>
      <p:sp>
        <p:nvSpPr>
          <p:cNvPr id="4" name="3 Rectángulo"/>
          <p:cNvSpPr/>
          <p:nvPr/>
        </p:nvSpPr>
        <p:spPr>
          <a:xfrm>
            <a:off x="2257275" y="2348880"/>
            <a:ext cx="4572000" cy="369332"/>
          </a:xfrm>
          <a:prstGeom prst="rect">
            <a:avLst/>
          </a:prstGeom>
        </p:spPr>
        <p:txBody>
          <a:bodyPr>
            <a:spAutoFit/>
          </a:bodyPr>
          <a:lstStyle/>
          <a:p>
            <a:pPr lvl="0"/>
            <a:endParaRPr lang="es-ES" dirty="0"/>
          </a:p>
        </p:txBody>
      </p:sp>
      <p:pic>
        <p:nvPicPr>
          <p:cNvPr id="5" name="4 Imagen" descr="http://3.bp.blogspot.com/-LOTkmId64iw/T-zkt6BHoaI/AAAAAAAAAAk/EavFyWr7spA/s1600/20090309-RUP.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rot="20173433">
            <a:off x="3510225" y="1594684"/>
            <a:ext cx="2376264" cy="2160240"/>
          </a:xfrm>
          <a:prstGeom prst="rect">
            <a:avLst/>
          </a:prstGeom>
          <a:noFill/>
          <a:ln>
            <a:noFill/>
          </a:ln>
        </p:spPr>
      </p:pic>
      <p:sp>
        <p:nvSpPr>
          <p:cNvPr id="6" name="1 Título"/>
          <p:cNvSpPr txBox="1">
            <a:spLocks/>
          </p:cNvSpPr>
          <p:nvPr/>
        </p:nvSpPr>
        <p:spPr>
          <a:xfrm>
            <a:off x="583557" y="476672"/>
            <a:ext cx="8229600" cy="11430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5000" b="1" dirty="0" smtClean="0">
                <a:solidFill>
                  <a:schemeClr val="tx2"/>
                </a:solidFill>
              </a:rPr>
              <a:t>METODOLOGÍA DE DESARROLLO</a:t>
            </a:r>
            <a:endParaRPr lang="es-ES" sz="5000" b="1" dirty="0">
              <a:solidFill>
                <a:schemeClr val="tx2"/>
              </a:solidFill>
            </a:endParaRPr>
          </a:p>
        </p:txBody>
      </p:sp>
    </p:spTree>
    <p:extLst>
      <p:ext uri="{BB962C8B-B14F-4D97-AF65-F5344CB8AC3E}">
        <p14:creationId xmlns:p14="http://schemas.microsoft.com/office/powerpoint/2010/main" val="1597276559"/>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b="1" dirty="0" smtClean="0"/>
              <a:t>TIPO DE PROCESO</a:t>
            </a:r>
            <a:br>
              <a:rPr lang="es-ES" b="1" dirty="0" smtClean="0"/>
            </a:br>
            <a:r>
              <a:rPr lang="es-ES" b="1" i="1" u="sng" dirty="0" smtClean="0"/>
              <a:t>Espiral</a:t>
            </a:r>
            <a:endParaRPr lang="es-ES" b="1" i="1" u="sng" dirty="0"/>
          </a:p>
        </p:txBody>
      </p:sp>
      <p:pic>
        <p:nvPicPr>
          <p:cNvPr id="4" name="Marcador de contenido 3"/>
          <p:cNvPicPr>
            <a:picLocks noGrp="1" noChangeAspect="1"/>
          </p:cNvPicPr>
          <p:nvPr>
            <p:ph idx="1"/>
          </p:nvPr>
        </p:nvPicPr>
        <p:blipFill>
          <a:blip r:embed="rId2"/>
          <a:stretch>
            <a:fillRect/>
          </a:stretch>
        </p:blipFill>
        <p:spPr>
          <a:xfrm>
            <a:off x="479523" y="1935163"/>
            <a:ext cx="8184954" cy="4389437"/>
          </a:xfrm>
          <a:prstGeom prst="rect">
            <a:avLst/>
          </a:prstGeom>
          <a:ln>
            <a:noFill/>
          </a:ln>
          <a:effectLst>
            <a:softEdge rad="112500"/>
          </a:effectLst>
        </p:spPr>
      </p:pic>
    </p:spTree>
    <p:extLst>
      <p:ext uri="{BB962C8B-B14F-4D97-AF65-F5344CB8AC3E}">
        <p14:creationId xmlns:p14="http://schemas.microsoft.com/office/powerpoint/2010/main" val="324790925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836712"/>
            <a:ext cx="9144000" cy="566936"/>
          </a:xfrm>
        </p:spPr>
        <p:txBody>
          <a:bodyPr>
            <a:noAutofit/>
          </a:bodyPr>
          <a:lstStyle/>
          <a:p>
            <a:pPr algn="ctr"/>
            <a:r>
              <a:rPr lang="es-ES" sz="3600" b="1" dirty="0" smtClean="0"/>
              <a:t>MODELADO DE REQUERIMIENTO DE NEGOCIO</a:t>
            </a:r>
            <a:endParaRPr lang="es-ES" sz="3600" b="1" dirty="0"/>
          </a:p>
        </p:txBody>
      </p:sp>
      <p:sp>
        <p:nvSpPr>
          <p:cNvPr id="3" name="2 Marcador de contenido"/>
          <p:cNvSpPr>
            <a:spLocks noGrp="1"/>
          </p:cNvSpPr>
          <p:nvPr>
            <p:ph idx="1"/>
          </p:nvPr>
        </p:nvSpPr>
        <p:spPr>
          <a:xfrm>
            <a:off x="467544" y="1772816"/>
            <a:ext cx="8229600" cy="4389120"/>
          </a:xfrm>
        </p:spPr>
        <p:txBody>
          <a:bodyPr>
            <a:normAutofit fontScale="85000" lnSpcReduction="10000"/>
          </a:bodyPr>
          <a:lstStyle/>
          <a:p>
            <a:pPr marL="0" indent="0" algn="ctr">
              <a:buNone/>
            </a:pPr>
            <a:r>
              <a:rPr lang="es-ES" dirty="0" smtClean="0"/>
              <a:t>El </a:t>
            </a:r>
            <a:r>
              <a:rPr lang="es-ES" dirty="0"/>
              <a:t>cliente llama al negocio, la  recepcionista atiende la llamada y le consulta sobre su necesidad, el cliente si no conoce el menú o lo que le gustaría consumir pregunta sobre el menú vigente, la  recepcionista le dicta el menú, posteriormente el cliente elige según su preferencia, la  recepcionista pregunta si está satisfecho con su pedido o si le gustaría agregar algo más, el cliente pide algo mas o solo confirma el pedido, la  recepcionista solicita los datos personales del cliente como: nombre, número de teléfono y dirección, una vez obtenido los datos la  recepcionista le comunica el monto total y pregunta si tiene cambio, el cliente le contesta y finaliza la llamada, el pedido es pasado de la recepción a la cocina en donde se prepara, luego de elaborar completamente el pedido, se le entrega al repartidor para enviarle al cliente su pedido y cobrar.</a:t>
            </a:r>
          </a:p>
        </p:txBody>
      </p:sp>
    </p:spTree>
    <p:extLst>
      <p:ext uri="{BB962C8B-B14F-4D97-AF65-F5344CB8AC3E}">
        <p14:creationId xmlns:p14="http://schemas.microsoft.com/office/powerpoint/2010/main" val="1583529480"/>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0 Imagen"/>
          <p:cNvPicPr>
            <a:picLocks noGrp="1"/>
          </p:cNvPicPr>
          <p:nvPr>
            <p:ph idx="1"/>
          </p:nvPr>
        </p:nvPicPr>
        <p:blipFill rotWithShape="1">
          <a:blip r:embed="rId2">
            <a:extLst>
              <a:ext uri="{28A0092B-C50C-407E-A947-70E740481C1C}">
                <a14:useLocalDpi xmlns:a14="http://schemas.microsoft.com/office/drawing/2010/main" val="0"/>
              </a:ext>
            </a:extLst>
          </a:blip>
          <a:srcRect r="2149" b="44641"/>
          <a:stretch/>
        </p:blipFill>
        <p:spPr bwMode="auto">
          <a:xfrm>
            <a:off x="0" y="836712"/>
            <a:ext cx="9144000" cy="59046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27070222"/>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1889</TotalTime>
  <Words>854</Words>
  <Application>Microsoft Office PowerPoint</Application>
  <PresentationFormat>Presentación en pantalla (4:3)</PresentationFormat>
  <Paragraphs>52</Paragraphs>
  <Slides>35</Slides>
  <Notes>0</Notes>
  <HiddenSlides>0</HiddenSlides>
  <MMClips>0</MMClips>
  <ScaleCrop>false</ScaleCrop>
  <HeadingPairs>
    <vt:vector size="4" baseType="variant">
      <vt:variant>
        <vt:lpstr>Tema</vt:lpstr>
      </vt:variant>
      <vt:variant>
        <vt:i4>1</vt:i4>
      </vt:variant>
      <vt:variant>
        <vt:lpstr>Títulos de diapositiva</vt:lpstr>
      </vt:variant>
      <vt:variant>
        <vt:i4>35</vt:i4>
      </vt:variant>
    </vt:vector>
  </HeadingPairs>
  <TitlesOfParts>
    <vt:vector size="36" baseType="lpstr">
      <vt:lpstr>Flujo</vt:lpstr>
      <vt:lpstr>Universidad Autónoma de Encarnación</vt:lpstr>
      <vt:lpstr>OBJETIVOS</vt:lpstr>
      <vt:lpstr>RECOLECCIÓN DE DATOS</vt:lpstr>
      <vt:lpstr>ALCANCE</vt:lpstr>
      <vt:lpstr>DELIMITACIÓN</vt:lpstr>
      <vt:lpstr>Presentación de PowerPoint</vt:lpstr>
      <vt:lpstr>TIPO DE PROCESO Espiral</vt:lpstr>
      <vt:lpstr>MODELADO DE REQUERIMIENTO DE NEGOCIO</vt:lpstr>
      <vt:lpstr>Presentación de PowerPoint</vt:lpstr>
      <vt:lpstr>MODELADO DE REQUERIMIENTO DEL SISTEMA </vt:lpstr>
      <vt:lpstr>Presentación de PowerPoint</vt:lpstr>
      <vt:lpstr>PROTOTIPOS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HERRAMIENTAS COLABORATIVAS</vt:lpstr>
      <vt:lpstr>ENTORNO DE DESARROLLO</vt:lpstr>
      <vt:lpstr>DIAGRAMAS DE UML</vt:lpstr>
      <vt:lpstr>DIAGRAMA DE ESTADO </vt:lpstr>
      <vt:lpstr>Diagrama de clases</vt:lpstr>
      <vt:lpstr>DIAGRAMA DE PAQUETE</vt:lpstr>
      <vt:lpstr>Diagrama  de Secuencia</vt:lpstr>
      <vt:lpstr>Diagrama  de Secuencia</vt:lpstr>
      <vt:lpstr>DIAGRAMA COMUNICACIÓN</vt:lpstr>
      <vt:lpstr>DIAGRAMA DE ACTIVIDAD</vt:lpstr>
      <vt:lpstr>DIAGRAMA DE ACTIVIDAD</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alas</dc:creator>
  <cp:lastModifiedBy>Usuario</cp:lastModifiedBy>
  <cp:revision>37</cp:revision>
  <dcterms:created xsi:type="dcterms:W3CDTF">2016-08-03T20:02:50Z</dcterms:created>
  <dcterms:modified xsi:type="dcterms:W3CDTF">2016-08-26T04:09:04Z</dcterms:modified>
</cp:coreProperties>
</file>