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5" r:id="rId8"/>
    <p:sldId id="262" r:id="rId9"/>
    <p:sldId id="288" r:id="rId10"/>
    <p:sldId id="289" r:id="rId11"/>
    <p:sldId id="290" r:id="rId12"/>
    <p:sldId id="287" r:id="rId13"/>
    <p:sldId id="263" r:id="rId14"/>
    <p:sldId id="276" r:id="rId15"/>
    <p:sldId id="277" r:id="rId16"/>
    <p:sldId id="278" r:id="rId17"/>
    <p:sldId id="279" r:id="rId18"/>
    <p:sldId id="280" r:id="rId19"/>
    <p:sldId id="281" r:id="rId20"/>
    <p:sldId id="282" r:id="rId21"/>
    <p:sldId id="283" r:id="rId22"/>
    <p:sldId id="284" r:id="rId23"/>
    <p:sldId id="285" r:id="rId24"/>
    <p:sldId id="265" r:id="rId25"/>
    <p:sldId id="266" r:id="rId26"/>
    <p:sldId id="267" r:id="rId27"/>
    <p:sldId id="268" r:id="rId28"/>
    <p:sldId id="269" r:id="rId29"/>
    <p:sldId id="270" r:id="rId30"/>
    <p:sldId id="271" r:id="rId31"/>
    <p:sldId id="274" r:id="rId32"/>
    <p:sldId id="272" r:id="rId33"/>
    <p:sldId id="273" r:id="rId34"/>
    <p:sldId id="286" r:id="rId35"/>
    <p:sldId id="291"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5236BF2-5D97-4A23-B897-87C18D793EA7}" type="datetimeFigureOut">
              <a:rPr lang="es-ES" smtClean="0"/>
              <a:t>19/08/2016</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15236BF2-5D97-4A23-B897-87C18D793EA7}" type="datetimeFigureOut">
              <a:rPr lang="es-ES" smtClean="0"/>
              <a:t>19/08/2016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15236BF2-5D97-4A23-B897-87C18D793EA7}" type="datetimeFigureOut">
              <a:rPr lang="es-ES" smtClean="0"/>
              <a:t>19/08/2016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36BF2-5D97-4A23-B897-87C18D793EA7}" type="datetimeFigureOut">
              <a:rPr lang="es-ES" smtClean="0"/>
              <a:t>19/08/2016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15236BF2-5D97-4A23-B897-87C18D793EA7}"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F4B14DE4-891E-4AE4-9913-DF4B57989868}"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236BF2-5D97-4A23-B897-87C18D793EA7}" type="datetimeFigureOut">
              <a:rPr lang="es-ES" smtClean="0"/>
              <a:t>19/08/2016</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4B14DE4-891E-4AE4-9913-DF4B57989868}"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3.bp.blogspot.com/-LOTkmId64iw/T-zkt6BHoaI/AAAAAAAAAAk/EavFyWr7spA/s1600/20090309-RUP.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35696" y="264843"/>
            <a:ext cx="5550768" cy="1828800"/>
          </a:xfrm>
        </p:spPr>
        <p:txBody>
          <a:bodyPr>
            <a:normAutofit/>
          </a:bodyPr>
          <a:lstStyle/>
          <a:p>
            <a:pPr algn="ctr"/>
            <a:r>
              <a:rPr lang="es-ES" sz="3000" dirty="0" smtClean="0"/>
              <a:t>Universidad Autónoma </a:t>
            </a:r>
            <a:r>
              <a:rPr lang="es-ES" sz="3000" dirty="0" smtClean="0"/>
              <a:t>de </a:t>
            </a:r>
            <a:r>
              <a:rPr lang="es-ES" sz="3000" dirty="0" smtClean="0"/>
              <a:t>Encarnación</a:t>
            </a:r>
            <a:endParaRPr lang="es-ES" sz="3000" dirty="0"/>
          </a:p>
        </p:txBody>
      </p:sp>
      <p:sp>
        <p:nvSpPr>
          <p:cNvPr id="3" name="2 Subtítulo"/>
          <p:cNvSpPr>
            <a:spLocks noGrp="1"/>
          </p:cNvSpPr>
          <p:nvPr>
            <p:ph type="subTitle" idx="1"/>
          </p:nvPr>
        </p:nvSpPr>
        <p:spPr>
          <a:xfrm>
            <a:off x="2123195" y="2812830"/>
            <a:ext cx="4251384" cy="2232248"/>
          </a:xfrm>
        </p:spPr>
        <p:txBody>
          <a:bodyPr>
            <a:normAutofit fontScale="25000" lnSpcReduction="20000"/>
          </a:bodyPr>
          <a:lstStyle/>
          <a:p>
            <a:r>
              <a:rPr lang="es-PY" sz="2800" b="1" dirty="0">
                <a:solidFill>
                  <a:srgbClr val="0070C0"/>
                </a:solidFill>
              </a:rPr>
              <a:t/>
            </a:r>
            <a:br>
              <a:rPr lang="es-PY" sz="2800" b="1" dirty="0">
                <a:solidFill>
                  <a:srgbClr val="0070C0"/>
                </a:solidFill>
              </a:rPr>
            </a:br>
            <a:r>
              <a:rPr lang="es-PY" sz="11200" b="1" dirty="0"/>
              <a:t>Ingeniería </a:t>
            </a:r>
            <a:r>
              <a:rPr lang="es-PY" sz="11200" b="1"/>
              <a:t>de </a:t>
            </a:r>
            <a:r>
              <a:rPr lang="es-PY" sz="11200" b="1" smtClean="0"/>
              <a:t>Software</a:t>
            </a:r>
          </a:p>
          <a:p>
            <a:r>
              <a:rPr lang="es-PY" sz="11200" b="1" dirty="0"/>
              <a:t/>
            </a:r>
            <a:br>
              <a:rPr lang="es-PY" sz="11200" b="1" dirty="0"/>
            </a:br>
            <a:r>
              <a:rPr lang="es-PY" sz="11200" b="1" dirty="0"/>
              <a:t/>
            </a:r>
            <a:br>
              <a:rPr lang="es-PY" sz="11200" b="1" dirty="0"/>
            </a:br>
            <a:r>
              <a:rPr lang="es-PY" sz="11200" b="1" dirty="0"/>
              <a:t>Prof.: Ing. Hugo </a:t>
            </a:r>
            <a:r>
              <a:rPr lang="es-PY" sz="11200" b="1" dirty="0" err="1"/>
              <a:t>Sendoa</a:t>
            </a:r>
            <a:r>
              <a:rPr lang="es-PY" sz="11200" b="1" dirty="0"/>
              <a:t/>
            </a:r>
            <a:br>
              <a:rPr lang="es-PY" sz="11200" b="1" dirty="0"/>
            </a:br>
            <a:endParaRPr lang="es-ES" sz="11200" b="1" dirty="0"/>
          </a:p>
        </p:txBody>
      </p:sp>
      <p:pic>
        <p:nvPicPr>
          <p:cNvPr id="1026" name="Picture 2" descr="C:\Users\Usuario\Pictures\LogoFacultad.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03087"/>
            <a:ext cx="2004745" cy="20648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uario\Pictures\LogoUN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8" y="264843"/>
            <a:ext cx="2295454" cy="2341339"/>
          </a:xfrm>
          <a:prstGeom prst="rect">
            <a:avLst/>
          </a:prstGeom>
          <a:noFill/>
          <a:extLst>
            <a:ext uri="{909E8E84-426E-40DD-AFC4-6F175D3DCCD1}">
              <a14:hiddenFill xmlns:a14="http://schemas.microsoft.com/office/drawing/2010/main">
                <a:solidFill>
                  <a:srgbClr val="FFFFFF"/>
                </a:solidFill>
              </a14:hiddenFill>
            </a:ext>
          </a:extLst>
        </p:spPr>
      </p:pic>
      <p:sp>
        <p:nvSpPr>
          <p:cNvPr id="7" name="2 Subtítulo"/>
          <p:cNvSpPr txBox="1">
            <a:spLocks/>
          </p:cNvSpPr>
          <p:nvPr/>
        </p:nvSpPr>
        <p:spPr>
          <a:xfrm>
            <a:off x="7668344" y="5877272"/>
            <a:ext cx="941928" cy="49438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dirty="0" smtClean="0"/>
              <a:t>2016</a:t>
            </a:r>
            <a:endParaRPr lang="es-ES" dirty="0"/>
          </a:p>
        </p:txBody>
      </p:sp>
      <p:sp>
        <p:nvSpPr>
          <p:cNvPr id="8" name="2 Subtítulo"/>
          <p:cNvSpPr txBox="1">
            <a:spLocks/>
          </p:cNvSpPr>
          <p:nvPr/>
        </p:nvSpPr>
        <p:spPr>
          <a:xfrm>
            <a:off x="2779471" y="5085184"/>
            <a:ext cx="3600400" cy="158417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sz="2800" b="1" dirty="0" smtClean="0"/>
              <a:t>Grupo</a:t>
            </a:r>
            <a:r>
              <a:rPr lang="es-PY" sz="2800" b="1" dirty="0"/>
              <a:t>: </a:t>
            </a:r>
            <a:r>
              <a:rPr lang="es-ES" sz="2800" b="1" dirty="0" smtClean="0"/>
              <a:t> </a:t>
            </a:r>
            <a:r>
              <a:rPr lang="es-ES" sz="2800" b="1" dirty="0" err="1" smtClean="0"/>
              <a:t>DeliverYApp</a:t>
            </a:r>
            <a:endParaRPr lang="es-ES" sz="2800" b="1" dirty="0"/>
          </a:p>
        </p:txBody>
      </p:sp>
    </p:spTree>
    <p:extLst>
      <p:ext uri="{BB962C8B-B14F-4D97-AF65-F5344CB8AC3E}">
        <p14:creationId xmlns:p14="http://schemas.microsoft.com/office/powerpoint/2010/main" val="259652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pPr marL="0" indent="0" algn="ctr">
              <a:buNone/>
            </a:pPr>
            <a:r>
              <a:rPr lang="es-ES" b="1" dirty="0"/>
              <a:t>Descripción Escrita del modelado del Sistema</a:t>
            </a:r>
          </a:p>
          <a:p>
            <a:pPr marL="0" indent="0" algn="ctr">
              <a:buNone/>
            </a:pPr>
            <a:r>
              <a:rPr lang="es-ES" dirty="0"/>
              <a:t>El cliente desde su navegador ingresa a la aplicación “</a:t>
            </a:r>
            <a:r>
              <a:rPr lang="es-ES" dirty="0" err="1"/>
              <a:t>DeliverYApp</a:t>
            </a:r>
            <a:r>
              <a:rPr lang="es-ES" dirty="0"/>
              <a:t>”, primeramente se debe registrar (</a:t>
            </a:r>
            <a:r>
              <a:rPr lang="es-ES" dirty="0" err="1"/>
              <a:t>Loguearse</a:t>
            </a:r>
            <a:r>
              <a:rPr lang="es-ES" dirty="0"/>
              <a:t>) con los datos requeridos por el sistema, luego de eso podrá ver un mensaje de bienvenida y una lista de restaurantes en el cual tendrá la opción de elegir uno de ellos, una vez seleccionado el restaurante se desplegará una interfaz con las opciones del menú donde el cliente por medio de imágenes con sus respectivas descripciones optara por su plato de preferencia. Realizado esto aparecerán los datos personales con la lista de pedido que ha hecho el cliente con sus respectivos precios y el monto total a abonar. Si el cliente está de acuerdo, presiona el botón para confirmar su pedido y se  mostrará un mensaje de envío correcto. Luego, la recepcionista recibe el pedido y lo verifica (si los datos son coherentes y correctos), en caso de que no se cumplan los requisitos el sistema notificara al cliente que su pedido fue rechazado y que  lo intente nuevamente, al confirmar que el pedido cumple los requisitos, se notificará al cliente que su pedido fue aceptado, este ingresara a la cocina con estado pendiente, culminado el menú solicitado, pasa al cajero  y cambia el estado a enviado imprimiendo un ticket con los datos del cliente necesarios para el envío, al retornar el repartidor rinde cuenta de los pedidos entregados el cajero ingresa el pago actualizando el estado ha cobrado. </a:t>
            </a:r>
          </a:p>
          <a:p>
            <a:pPr marL="0" indent="0">
              <a:buNone/>
            </a:pPr>
            <a:endParaRPr lang="es-ES" dirty="0"/>
          </a:p>
        </p:txBody>
      </p:sp>
      <p:sp>
        <p:nvSpPr>
          <p:cNvPr id="4" name="1 Título"/>
          <p:cNvSpPr>
            <a:spLocks noGrp="1"/>
          </p:cNvSpPr>
          <p:nvPr>
            <p:ph type="title"/>
          </p:nvPr>
        </p:nvSpPr>
        <p:spPr>
          <a:xfrm>
            <a:off x="457200" y="704088"/>
            <a:ext cx="8229600" cy="1143000"/>
          </a:xfrm>
        </p:spPr>
        <p:txBody>
          <a:bodyPr/>
          <a:lstStyle/>
          <a:p>
            <a:pPr algn="ctr"/>
            <a:r>
              <a:rPr lang="es-ES" dirty="0" smtClean="0"/>
              <a:t>Modelado de Requerimiento</a:t>
            </a:r>
            <a:endParaRPr lang="es-ES" dirty="0"/>
          </a:p>
        </p:txBody>
      </p:sp>
    </p:spTree>
    <p:extLst>
      <p:ext uri="{BB962C8B-B14F-4D97-AF65-F5344CB8AC3E}">
        <p14:creationId xmlns:p14="http://schemas.microsoft.com/office/powerpoint/2010/main" val="12694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Users\Usuario\Documents\Facu2016\Ing. de Software\Diagramas\CU_Sistema.png"/>
          <p:cNvPicPr>
            <a:picLocks noGrp="1"/>
          </p:cNvPicPr>
          <p:nvPr>
            <p:ph idx="1"/>
          </p:nvPr>
        </p:nvPicPr>
        <p:blipFill rotWithShape="1">
          <a:blip r:embed="rId2">
            <a:extLst>
              <a:ext uri="{28A0092B-C50C-407E-A947-70E740481C1C}">
                <a14:useLocalDpi xmlns:a14="http://schemas.microsoft.com/office/drawing/2010/main" val="0"/>
              </a:ext>
            </a:extLst>
          </a:blip>
          <a:srcRect b="20413"/>
          <a:stretch/>
        </p:blipFill>
        <p:spPr bwMode="auto">
          <a:xfrm>
            <a:off x="971600" y="620688"/>
            <a:ext cx="7272808" cy="58326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66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564904"/>
            <a:ext cx="8229600" cy="1143000"/>
          </a:xfrm>
        </p:spPr>
        <p:txBody>
          <a:bodyPr/>
          <a:lstStyle/>
          <a:p>
            <a:pPr algn="ctr"/>
            <a:r>
              <a:rPr lang="es-ES" dirty="0"/>
              <a:t>Prototipos</a:t>
            </a:r>
          </a:p>
        </p:txBody>
      </p:sp>
    </p:spTree>
    <p:extLst>
      <p:ext uri="{BB962C8B-B14F-4D97-AF65-F5344CB8AC3E}">
        <p14:creationId xmlns:p14="http://schemas.microsoft.com/office/powerpoint/2010/main" val="370194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Login Admi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47011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Panel de contro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37482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New Mockup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73160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Bienvenid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067719"/>
            <a:ext cx="6381750" cy="4124325"/>
          </a:xfrm>
          <a:prstGeom prst="rect">
            <a:avLst/>
          </a:prstGeom>
          <a:noFill/>
          <a:ln>
            <a:noFill/>
          </a:ln>
        </p:spPr>
      </p:pic>
    </p:spTree>
    <p:extLst>
      <p:ext uri="{BB962C8B-B14F-4D97-AF65-F5344CB8AC3E}">
        <p14:creationId xmlns:p14="http://schemas.microsoft.com/office/powerpoint/2010/main" val="144786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gistro Client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1252314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ion de Restautantes (Alternate 856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067719"/>
            <a:ext cx="6381750" cy="4124325"/>
          </a:xfrm>
          <a:prstGeom prst="rect">
            <a:avLst/>
          </a:prstGeom>
          <a:noFill/>
          <a:ln>
            <a:noFill/>
          </a:ln>
        </p:spPr>
      </p:pic>
    </p:spTree>
    <p:extLst>
      <p:ext uri="{BB962C8B-B14F-4D97-AF65-F5344CB8AC3E}">
        <p14:creationId xmlns:p14="http://schemas.microsoft.com/office/powerpoint/2010/main" val="284987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cion de menu.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239875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O</a:t>
            </a:r>
            <a:r>
              <a:rPr lang="es-ES" dirty="0" smtClean="0"/>
              <a:t>bjetivos</a:t>
            </a:r>
            <a:endParaRPr lang="es-ES" dirty="0"/>
          </a:p>
        </p:txBody>
      </p:sp>
      <p:sp>
        <p:nvSpPr>
          <p:cNvPr id="3" name="2 Marcador de contenido"/>
          <p:cNvSpPr>
            <a:spLocks noGrp="1"/>
          </p:cNvSpPr>
          <p:nvPr>
            <p:ph idx="1"/>
          </p:nvPr>
        </p:nvSpPr>
        <p:spPr/>
        <p:txBody>
          <a:bodyPr>
            <a:normAutofit/>
          </a:bodyPr>
          <a:lstStyle/>
          <a:p>
            <a:r>
              <a:rPr lang="es-ES" dirty="0"/>
              <a:t>Los objetivos del sistema son minimizar los problemas referentes a la gestión de pedidos de parte del cliente, optimizar la gestión de ventas del restaurante. </a:t>
            </a:r>
            <a:endParaRPr lang="es-ES" dirty="0" smtClean="0"/>
          </a:p>
          <a:p>
            <a:r>
              <a:rPr lang="es-ES" dirty="0"/>
              <a:t>El beneficio con que cuenta el sistema es el de agilizar los pedidos de tal forma que no se pierda tiempo con las llamadas. </a:t>
            </a:r>
          </a:p>
          <a:p>
            <a:r>
              <a:rPr lang="es-ES" dirty="0"/>
              <a:t>La meta a alcanzar es mejorar el servicio de </a:t>
            </a:r>
            <a:r>
              <a:rPr lang="es-ES" dirty="0" err="1"/>
              <a:t>delivery</a:t>
            </a:r>
            <a:r>
              <a:rPr lang="es-ES" dirty="0"/>
              <a:t> y aumentar las ventas.</a:t>
            </a:r>
          </a:p>
          <a:p>
            <a:endParaRPr lang="es-ES" dirty="0"/>
          </a:p>
          <a:p>
            <a:endParaRPr lang="es-ES" dirty="0"/>
          </a:p>
        </p:txBody>
      </p:sp>
    </p:spTree>
    <p:extLst>
      <p:ext uri="{BB962C8B-B14F-4D97-AF65-F5344CB8AC3E}">
        <p14:creationId xmlns:p14="http://schemas.microsoft.com/office/powerpoint/2010/main" val="324639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Fin Pedid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54259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cepcin de pedid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202070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ocin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198722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aj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17179"/>
            <a:ext cx="6381750" cy="4048125"/>
          </a:xfrm>
          <a:prstGeom prst="rect">
            <a:avLst/>
          </a:prstGeom>
          <a:noFill/>
          <a:ln>
            <a:noFill/>
          </a:ln>
        </p:spPr>
      </p:pic>
    </p:spTree>
    <p:extLst>
      <p:ext uri="{BB962C8B-B14F-4D97-AF65-F5344CB8AC3E}">
        <p14:creationId xmlns:p14="http://schemas.microsoft.com/office/powerpoint/2010/main" val="39902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Herramientas colaborativas</a:t>
            </a:r>
            <a:endParaRPr lang="es-ES" dirty="0"/>
          </a:p>
        </p:txBody>
      </p:sp>
      <p:sp>
        <p:nvSpPr>
          <p:cNvPr id="3" name="2 Marcador de contenido"/>
          <p:cNvSpPr>
            <a:spLocks noGrp="1"/>
          </p:cNvSpPr>
          <p:nvPr>
            <p:ph idx="1"/>
          </p:nvPr>
        </p:nvSpPr>
        <p:spPr/>
        <p:txBody>
          <a:bodyPr/>
          <a:lstStyle/>
          <a:p>
            <a:pPr marL="0" indent="0" algn="ctr">
              <a:buNone/>
            </a:pPr>
            <a:r>
              <a:rPr lang="es-ES" dirty="0"/>
              <a:t>Durante el proceso de gestión de configuración se </a:t>
            </a:r>
            <a:r>
              <a:rPr lang="es-ES" dirty="0" smtClean="0"/>
              <a:t>utilizo </a:t>
            </a:r>
            <a:r>
              <a:rPr lang="es-ES" dirty="0"/>
              <a:t>la herramienta </a:t>
            </a:r>
            <a:r>
              <a:rPr lang="es-ES" dirty="0" err="1"/>
              <a:t>Github</a:t>
            </a:r>
            <a:r>
              <a:rPr lang="es-ES" dirty="0"/>
              <a:t> para el  control de versiones del proyecto. Esta gestión se </a:t>
            </a:r>
            <a:r>
              <a:rPr lang="es-ES" dirty="0" smtClean="0"/>
              <a:t>hizo </a:t>
            </a:r>
            <a:r>
              <a:rPr lang="es-ES" dirty="0"/>
              <a:t>mediante la herramienta </a:t>
            </a:r>
            <a:r>
              <a:rPr lang="es-ES" dirty="0" err="1"/>
              <a:t>Zenhub</a:t>
            </a:r>
            <a:r>
              <a:rPr lang="es-ES" dirty="0"/>
              <a:t> para los documentos y  Sublime para el código </a:t>
            </a:r>
            <a:r>
              <a:rPr lang="es-ES" dirty="0" smtClean="0"/>
              <a:t>fuente.</a:t>
            </a:r>
            <a:endParaRPr lang="es-ES" dirty="0"/>
          </a:p>
          <a:p>
            <a:endParaRPr lang="es-ES" dirty="0"/>
          </a:p>
        </p:txBody>
      </p:sp>
    </p:spTree>
    <p:extLst>
      <p:ext uri="{BB962C8B-B14F-4D97-AF65-F5344CB8AC3E}">
        <p14:creationId xmlns:p14="http://schemas.microsoft.com/office/powerpoint/2010/main" val="716299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Entorno de desarrollo</a:t>
            </a:r>
            <a:endParaRPr lang="es-ES" dirty="0"/>
          </a:p>
        </p:txBody>
      </p:sp>
      <p:pic>
        <p:nvPicPr>
          <p:cNvPr id="3074" name="Picture 2" descr="D:\alas\Downloads\visual_studio_purple-930x46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3" y="1778383"/>
            <a:ext cx="5017723" cy="24926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de entity framewor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7" name="Picture 5" descr="D:\alas\Downloads\entity-framework-logo-750x2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035" y="2276872"/>
            <a:ext cx="3992077" cy="149569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rogramacion.net/files/article/20160104050126_aspn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149080"/>
            <a:ext cx="4005935" cy="20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879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Diagramas de UML</a:t>
            </a:r>
            <a:endParaRPr lang="es-ES" dirty="0"/>
          </a:p>
        </p:txBody>
      </p:sp>
      <p:sp>
        <p:nvSpPr>
          <p:cNvPr id="3" name="2 Marcador de contenido"/>
          <p:cNvSpPr>
            <a:spLocks noGrp="1"/>
          </p:cNvSpPr>
          <p:nvPr>
            <p:ph idx="1"/>
          </p:nvPr>
        </p:nvSpPr>
        <p:spPr/>
        <p:txBody>
          <a:bodyPr>
            <a:normAutofit/>
          </a:bodyPr>
          <a:lstStyle/>
          <a:p>
            <a:endParaRPr lang="es-ES" dirty="0" smtClean="0"/>
          </a:p>
          <a:p>
            <a:r>
              <a:rPr lang="es-ES" dirty="0" smtClean="0"/>
              <a:t>UML </a:t>
            </a:r>
            <a:r>
              <a:rPr lang="es-ES" dirty="0"/>
              <a:t>(Lenguaje unificado de Modelado) es un conjunto de normas y estándares gráficos respecto a cómo se deben representar los esquemas relativos al software.</a:t>
            </a:r>
          </a:p>
          <a:p>
            <a:r>
              <a:rPr lang="es-ES" dirty="0"/>
              <a:t>Mediante UML se pueden establecer los requerimientos y la estructura necesaria para desarrollar un sistema antes de codificarlo (escribirlo).</a:t>
            </a:r>
          </a:p>
          <a:p>
            <a:pPr marL="0" indent="0">
              <a:buNone/>
            </a:pPr>
            <a:r>
              <a:rPr lang="es-ES" dirty="0" smtClean="0"/>
              <a:t> </a:t>
            </a:r>
            <a:endParaRPr lang="es-ES" dirty="0"/>
          </a:p>
        </p:txBody>
      </p:sp>
    </p:spTree>
    <p:extLst>
      <p:ext uri="{BB962C8B-B14F-4D97-AF65-F5344CB8AC3E}">
        <p14:creationId xmlns:p14="http://schemas.microsoft.com/office/powerpoint/2010/main" val="1824058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Diagrama de estado </a:t>
            </a:r>
            <a:endParaRPr lang="es-ES" dirty="0"/>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715792"/>
            <a:ext cx="8229600" cy="2828178"/>
          </a:xfrm>
          <a:prstGeom prst="rect">
            <a:avLst/>
          </a:prstGeom>
        </p:spPr>
      </p:pic>
    </p:spTree>
    <p:extLst>
      <p:ext uri="{BB962C8B-B14F-4D97-AF65-F5344CB8AC3E}">
        <p14:creationId xmlns:p14="http://schemas.microsoft.com/office/powerpoint/2010/main" val="2096891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Diagrama de clases</a:t>
            </a:r>
            <a:endParaRPr lang="es-ES" dirty="0"/>
          </a:p>
        </p:txBody>
      </p:sp>
      <p:pic>
        <p:nvPicPr>
          <p:cNvPr id="4"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655" y="1935163"/>
            <a:ext cx="8186689" cy="4389437"/>
          </a:xfrm>
          <a:prstGeom prst="rect">
            <a:avLst/>
          </a:prstGeom>
        </p:spPr>
      </p:pic>
    </p:spTree>
    <p:extLst>
      <p:ext uri="{BB962C8B-B14F-4D97-AF65-F5344CB8AC3E}">
        <p14:creationId xmlns:p14="http://schemas.microsoft.com/office/powerpoint/2010/main" val="353518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Paquete</a:t>
            </a:r>
            <a:endParaRPr lang="es-ES" dirty="0"/>
          </a:p>
        </p:txBody>
      </p:sp>
      <p:pic>
        <p:nvPicPr>
          <p:cNvPr id="1026" name="Picture 2" descr="C:\proyectoDeliberyApp\Diagramas\DiagramadePaqu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146154" cy="442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8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Recolección de datos para la elaboración de Requerimientos</a:t>
            </a:r>
            <a:endParaRPr lang="es-ES" dirty="0"/>
          </a:p>
        </p:txBody>
      </p:sp>
      <p:sp>
        <p:nvSpPr>
          <p:cNvPr id="3" name="2 Marcador de contenido"/>
          <p:cNvSpPr>
            <a:spLocks noGrp="1"/>
          </p:cNvSpPr>
          <p:nvPr>
            <p:ph idx="1"/>
          </p:nvPr>
        </p:nvSpPr>
        <p:spPr/>
        <p:txBody>
          <a:bodyPr>
            <a:normAutofit fontScale="85000" lnSpcReduction="20000"/>
          </a:bodyPr>
          <a:lstStyle/>
          <a:p>
            <a:pPr lvl="0"/>
            <a:r>
              <a:rPr lang="es-ES" dirty="0"/>
              <a:t>¿De qué forma realizan </a:t>
            </a:r>
            <a:r>
              <a:rPr lang="es-ES" dirty="0" err="1"/>
              <a:t>delivery</a:t>
            </a:r>
            <a:r>
              <a:rPr lang="es-ES" dirty="0"/>
              <a:t>? </a:t>
            </a:r>
          </a:p>
          <a:p>
            <a:pPr lvl="0"/>
            <a:r>
              <a:rPr lang="es-ES" dirty="0"/>
              <a:t>¿Con cuántos personales cuentan?</a:t>
            </a:r>
          </a:p>
          <a:p>
            <a:pPr lvl="0"/>
            <a:r>
              <a:rPr lang="es-ES" dirty="0"/>
              <a:t>¿Quién es el encargado de recibir los pedidos?</a:t>
            </a:r>
          </a:p>
          <a:p>
            <a:pPr lvl="0"/>
            <a:r>
              <a:rPr lang="es-ES" dirty="0"/>
              <a:t>¿Cuáles son los datos que requieren para el pedido?</a:t>
            </a:r>
          </a:p>
          <a:p>
            <a:pPr lvl="0"/>
            <a:r>
              <a:rPr lang="es-ES" dirty="0"/>
              <a:t>¿Existen algún inconveniente a la hora de recibir las llamadas?</a:t>
            </a:r>
          </a:p>
          <a:p>
            <a:pPr lvl="0"/>
            <a:r>
              <a:rPr lang="es-ES" dirty="0"/>
              <a:t>¿Qué sucede en caso de que se corte la llamada?</a:t>
            </a:r>
          </a:p>
          <a:p>
            <a:pPr lvl="0"/>
            <a:r>
              <a:rPr lang="es-ES" dirty="0"/>
              <a:t>¿Qué tipo de menú contiene su carta? ¿Cuáles son los más solicitados?</a:t>
            </a:r>
          </a:p>
          <a:p>
            <a:pPr lvl="0"/>
            <a:r>
              <a:rPr lang="es-ES" dirty="0"/>
              <a:t>¿Qué tipo de publicidad utiliza para promocionar?</a:t>
            </a:r>
          </a:p>
          <a:p>
            <a:pPr lvl="0"/>
            <a:r>
              <a:rPr lang="es-ES" dirty="0"/>
              <a:t>¿Realizan informes estadísticos?</a:t>
            </a:r>
          </a:p>
          <a:p>
            <a:pPr lvl="0"/>
            <a:r>
              <a:rPr lang="es-ES" dirty="0"/>
              <a:t>¿Cuenta con un sistema para agilizar sus pedidos?</a:t>
            </a:r>
          </a:p>
          <a:p>
            <a:pPr lvl="0"/>
            <a:r>
              <a:rPr lang="es-ES" dirty="0"/>
              <a:t>¿Te gustaría automatizar el proceso de </a:t>
            </a:r>
            <a:r>
              <a:rPr lang="es-ES" dirty="0" err="1"/>
              <a:t>delivery</a:t>
            </a:r>
            <a:r>
              <a:rPr lang="es-ES" dirty="0"/>
              <a:t>?</a:t>
            </a:r>
          </a:p>
          <a:p>
            <a:pPr lvl="0"/>
            <a:r>
              <a:rPr lang="es-ES" dirty="0"/>
              <a:t>¿Qué le gustaría que contenga el sistema?</a:t>
            </a:r>
          </a:p>
        </p:txBody>
      </p:sp>
    </p:spTree>
    <p:extLst>
      <p:ext uri="{BB962C8B-B14F-4D97-AF65-F5344CB8AC3E}">
        <p14:creationId xmlns:p14="http://schemas.microsoft.com/office/powerpoint/2010/main" val="121125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Secuencia</a:t>
            </a:r>
            <a:endParaRPr lang="es-ES" dirty="0"/>
          </a:p>
        </p:txBody>
      </p:sp>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1778149" y="1935163"/>
            <a:ext cx="5587702" cy="4389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1048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Diagrama  de Secuencia</a:t>
            </a:r>
            <a:endParaRPr lang="es-ES" dirty="0"/>
          </a:p>
        </p:txBody>
      </p:sp>
      <p:pic>
        <p:nvPicPr>
          <p:cNvPr id="4" name="3 Marcador de contenido" descr="C:\Users\Usuario\Documents\Facu2016\Ing. de Software\Diagramas\DS_SistemaR.png"/>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2296445" y="1935163"/>
            <a:ext cx="4551110" cy="43894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993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Diagrama Comunicación</a:t>
            </a:r>
            <a:endParaRPr lang="es-ES" dirty="0"/>
          </a:p>
        </p:txBody>
      </p:sp>
      <p:pic>
        <p:nvPicPr>
          <p:cNvPr id="6" name="Marcador de contenido 5"/>
          <p:cNvPicPr>
            <a:picLocks noGrp="1" noChangeAspect="1"/>
          </p:cNvPicPr>
          <p:nvPr>
            <p:ph idx="1"/>
          </p:nvPr>
        </p:nvPicPr>
        <p:blipFill rotWithShape="1">
          <a:blip r:embed="rId2"/>
          <a:srcRect l="30321" t="16542" r="3485" b="40501"/>
          <a:stretch/>
        </p:blipFill>
        <p:spPr>
          <a:xfrm>
            <a:off x="822250" y="1844824"/>
            <a:ext cx="7499500" cy="2736304"/>
          </a:xfrm>
          <a:prstGeom prst="rect">
            <a:avLst/>
          </a:prstGeom>
        </p:spPr>
      </p:pic>
    </p:spTree>
    <p:extLst>
      <p:ext uri="{BB962C8B-B14F-4D97-AF65-F5344CB8AC3E}">
        <p14:creationId xmlns:p14="http://schemas.microsoft.com/office/powerpoint/2010/main" val="2993873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Actividad</a:t>
            </a:r>
            <a:endParaRPr lang="es-ES" dirty="0"/>
          </a:p>
        </p:txBody>
      </p:sp>
      <p:pic>
        <p:nvPicPr>
          <p:cNvPr id="2050" name="Picture 2" descr="C:\proyectoDeliberyApp\caso de uso\CasoUsoSistema\ac2.png"/>
          <p:cNvPicPr>
            <a:picLocks noChangeAspect="1" noChangeArrowheads="1"/>
          </p:cNvPicPr>
          <p:nvPr/>
        </p:nvPicPr>
        <p:blipFill rotWithShape="1">
          <a:blip r:embed="rId2">
            <a:extLst>
              <a:ext uri="{28A0092B-C50C-407E-A947-70E740481C1C}">
                <a14:useLocalDpi xmlns:a14="http://schemas.microsoft.com/office/drawing/2010/main" val="0"/>
              </a:ext>
            </a:extLst>
          </a:blip>
          <a:srcRect l="15071" r="12717" b="34267"/>
          <a:stretch/>
        </p:blipFill>
        <p:spPr bwMode="auto">
          <a:xfrm>
            <a:off x="1403648" y="1846845"/>
            <a:ext cx="5756622" cy="498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53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Diagrama de Actividad</a:t>
            </a:r>
          </a:p>
        </p:txBody>
      </p:sp>
      <p:pic>
        <p:nvPicPr>
          <p:cNvPr id="4" name="Picture 3" descr="C:\proyectoDeliberyApp\caso de uso\CasoUsoSistema\a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299" y="1556792"/>
            <a:ext cx="7601401"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382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rot="21291343">
            <a:off x="431719" y="2348950"/>
            <a:ext cx="8229600" cy="4389120"/>
          </a:xfrm>
        </p:spPr>
        <p:txBody>
          <a:bodyPr>
            <a:normAutofit/>
          </a:bodyPr>
          <a:lstStyle/>
          <a:p>
            <a:pPr marL="0" indent="0" algn="ctr">
              <a:buNone/>
            </a:pPr>
            <a:r>
              <a:rPr lang="es-ES" sz="6000" dirty="0" smtClean="0">
                <a:solidFill>
                  <a:srgbClr val="00B0F0"/>
                </a:solidFill>
                <a:effectLst>
                  <a:outerShdw blurRad="38100" dist="38100" dir="2700000" algn="tl">
                    <a:srgbClr val="000000">
                      <a:alpha val="43137"/>
                    </a:srgbClr>
                  </a:outerShdw>
                </a:effectLst>
              </a:rPr>
              <a:t>GRACIAS!!!</a:t>
            </a:r>
            <a:endParaRPr lang="es-ES" sz="60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275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Alcance</a:t>
            </a:r>
            <a:endParaRPr lang="es-ES" dirty="0"/>
          </a:p>
        </p:txBody>
      </p:sp>
      <p:sp>
        <p:nvSpPr>
          <p:cNvPr id="3" name="2 Marcador de contenido"/>
          <p:cNvSpPr>
            <a:spLocks noGrp="1"/>
          </p:cNvSpPr>
          <p:nvPr>
            <p:ph idx="1"/>
          </p:nvPr>
        </p:nvSpPr>
        <p:spPr/>
        <p:txBody>
          <a:bodyPr>
            <a:normAutofit lnSpcReduction="10000"/>
          </a:bodyPr>
          <a:lstStyle/>
          <a:p>
            <a:r>
              <a:rPr lang="es-ES" dirty="0" err="1" smtClean="0"/>
              <a:t>DeliverYApp</a:t>
            </a:r>
            <a:r>
              <a:rPr lang="es-ES" dirty="0" smtClean="0"/>
              <a:t> </a:t>
            </a:r>
            <a:r>
              <a:rPr lang="es-ES" dirty="0"/>
              <a:t>será un entorno web en el que se podrán registrar las empresas gastronómicas y así de esa forma poder ofrecer el servicio de </a:t>
            </a:r>
            <a:r>
              <a:rPr lang="es-ES" dirty="0" err="1"/>
              <a:t>delivery</a:t>
            </a:r>
            <a:r>
              <a:rPr lang="es-ES" dirty="0"/>
              <a:t>, dicho sistema permitirá efectuar pedidos  del menú seleccionado por el cliente, una vez confirmado el pedido, la recepcionista recibe las notificaciones y se genera un nuevo pedido con estado pendiente, una vez que el menú se encuentra listo para su entrega, se efectuara el envió del pedido y este pasa a estado enviado, y por ultimo una vez cobrado se finaliza el pedido y este pasa a estado pagado.  </a:t>
            </a:r>
          </a:p>
          <a:p>
            <a:endParaRPr lang="es-ES" dirty="0"/>
          </a:p>
        </p:txBody>
      </p:sp>
    </p:spTree>
    <p:extLst>
      <p:ext uri="{BB962C8B-B14F-4D97-AF65-F5344CB8AC3E}">
        <p14:creationId xmlns:p14="http://schemas.microsoft.com/office/powerpoint/2010/main" val="286324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143000"/>
          </a:xfrm>
        </p:spPr>
        <p:txBody>
          <a:bodyPr/>
          <a:lstStyle/>
          <a:p>
            <a:pPr algn="ctr"/>
            <a:r>
              <a:rPr lang="es-ES" dirty="0" smtClean="0"/>
              <a:t>Delimitación</a:t>
            </a:r>
            <a:endParaRPr lang="es-ES" dirty="0"/>
          </a:p>
        </p:txBody>
      </p:sp>
      <p:sp>
        <p:nvSpPr>
          <p:cNvPr id="3" name="2 Marcador de contenido"/>
          <p:cNvSpPr>
            <a:spLocks noGrp="1"/>
          </p:cNvSpPr>
          <p:nvPr>
            <p:ph idx="1"/>
          </p:nvPr>
        </p:nvSpPr>
        <p:spPr>
          <a:xfrm>
            <a:off x="446856" y="1935480"/>
            <a:ext cx="8229600" cy="4389120"/>
          </a:xfrm>
        </p:spPr>
        <p:txBody>
          <a:bodyPr/>
          <a:lstStyle/>
          <a:p>
            <a:pPr marL="0" indent="0" algn="ctr">
              <a:buNone/>
            </a:pPr>
            <a:r>
              <a:rPr lang="es-ES" dirty="0"/>
              <a:t>No contará con la funcionalidad de facturación y contabilidad.</a:t>
            </a:r>
          </a:p>
        </p:txBody>
      </p:sp>
    </p:spTree>
    <p:extLst>
      <p:ext uri="{BB962C8B-B14F-4D97-AF65-F5344CB8AC3E}">
        <p14:creationId xmlns:p14="http://schemas.microsoft.com/office/powerpoint/2010/main" val="323657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475" y="3717032"/>
            <a:ext cx="8229600" cy="3456384"/>
          </a:xfrm>
        </p:spPr>
        <p:txBody>
          <a:bodyPr>
            <a:noAutofit/>
          </a:bodyPr>
          <a:lstStyle/>
          <a:p>
            <a:pPr marL="0" indent="0" algn="ctr">
              <a:buNone/>
            </a:pPr>
            <a:r>
              <a:rPr lang="es-ES" sz="2400" b="1" dirty="0"/>
              <a:t> </a:t>
            </a:r>
            <a:r>
              <a:rPr lang="es-ES" sz="2400" b="1" dirty="0" err="1" smtClean="0"/>
              <a:t>Rup</a:t>
            </a:r>
            <a:r>
              <a:rPr lang="es-ES" sz="2400" b="1" dirty="0" smtClean="0"/>
              <a:t>: </a:t>
            </a:r>
            <a:r>
              <a:rPr lang="es-ES" sz="2400" dirty="0" smtClean="0"/>
              <a:t>Es </a:t>
            </a:r>
            <a:r>
              <a:rPr lang="es-ES" sz="2400" dirty="0"/>
              <a:t>un proceso de ingeniería de software que suministra un enfoque para asignar tareas y responsabilidades dentro de una organización de desarrollo. </a:t>
            </a:r>
            <a:endParaRPr lang="es-ES" sz="2400" dirty="0">
              <a:solidFill>
                <a:srgbClr val="FF0000"/>
              </a:solidFill>
            </a:endParaRPr>
          </a:p>
        </p:txBody>
      </p:sp>
      <p:sp>
        <p:nvSpPr>
          <p:cNvPr id="4" name="3 Rectángulo"/>
          <p:cNvSpPr/>
          <p:nvPr/>
        </p:nvSpPr>
        <p:spPr>
          <a:xfrm>
            <a:off x="2257275" y="2348880"/>
            <a:ext cx="4572000" cy="369332"/>
          </a:xfrm>
          <a:prstGeom prst="rect">
            <a:avLst/>
          </a:prstGeom>
        </p:spPr>
        <p:txBody>
          <a:bodyPr>
            <a:spAutoFit/>
          </a:bodyPr>
          <a:lstStyle/>
          <a:p>
            <a:pPr lvl="0"/>
            <a:endParaRPr lang="es-ES" dirty="0"/>
          </a:p>
        </p:txBody>
      </p:sp>
      <p:pic>
        <p:nvPicPr>
          <p:cNvPr id="5" name="4 Imagen" descr="http://3.bp.blogspot.com/-LOTkmId64iw/T-zkt6BHoaI/AAAAAAAAAAk/EavFyWr7spA/s1600/20090309-RUP.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453426"/>
            <a:ext cx="2376264" cy="2160240"/>
          </a:xfrm>
          <a:prstGeom prst="rect">
            <a:avLst/>
          </a:prstGeom>
          <a:noFill/>
          <a:ln>
            <a:noFill/>
          </a:ln>
        </p:spPr>
      </p:pic>
      <p:sp>
        <p:nvSpPr>
          <p:cNvPr id="6" name="1 Título"/>
          <p:cNvSpPr txBox="1">
            <a:spLocks/>
          </p:cNvSpPr>
          <p:nvPr/>
        </p:nvSpPr>
        <p:spPr>
          <a:xfrm>
            <a:off x="612157"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Metodología de Desarrollo</a:t>
            </a:r>
            <a:endParaRPr lang="es-ES" dirty="0"/>
          </a:p>
        </p:txBody>
      </p:sp>
    </p:spTree>
    <p:extLst>
      <p:ext uri="{BB962C8B-B14F-4D97-AF65-F5344CB8AC3E}">
        <p14:creationId xmlns:p14="http://schemas.microsoft.com/office/powerpoint/2010/main" val="159727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Tipo de Proceso</a:t>
            </a:r>
            <a:br>
              <a:rPr lang="es-ES" dirty="0" smtClean="0"/>
            </a:br>
            <a:r>
              <a:rPr lang="es-ES" dirty="0" smtClean="0"/>
              <a:t>Espiral</a:t>
            </a:r>
            <a:endParaRPr lang="es-ES" dirty="0"/>
          </a:p>
        </p:txBody>
      </p:sp>
      <p:pic>
        <p:nvPicPr>
          <p:cNvPr id="4" name="Marcador de contenido 3"/>
          <p:cNvPicPr>
            <a:picLocks noGrp="1" noChangeAspect="1"/>
          </p:cNvPicPr>
          <p:nvPr>
            <p:ph idx="1"/>
          </p:nvPr>
        </p:nvPicPr>
        <p:blipFill>
          <a:blip r:embed="rId2"/>
          <a:stretch>
            <a:fillRect/>
          </a:stretch>
        </p:blipFill>
        <p:spPr>
          <a:xfrm>
            <a:off x="479523" y="1935163"/>
            <a:ext cx="8184954" cy="4389437"/>
          </a:xfrm>
        </p:spPr>
      </p:pic>
    </p:spTree>
    <p:extLst>
      <p:ext uri="{BB962C8B-B14F-4D97-AF65-F5344CB8AC3E}">
        <p14:creationId xmlns:p14="http://schemas.microsoft.com/office/powerpoint/2010/main" val="324790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Modelado de Requerimiento</a:t>
            </a:r>
            <a:endParaRPr lang="es-ES" dirty="0"/>
          </a:p>
        </p:txBody>
      </p:sp>
      <p:sp>
        <p:nvSpPr>
          <p:cNvPr id="3" name="2 Marcador de contenido"/>
          <p:cNvSpPr>
            <a:spLocks noGrp="1"/>
          </p:cNvSpPr>
          <p:nvPr>
            <p:ph idx="1"/>
          </p:nvPr>
        </p:nvSpPr>
        <p:spPr/>
        <p:txBody>
          <a:bodyPr>
            <a:normAutofit fontScale="85000" lnSpcReduction="20000"/>
          </a:bodyPr>
          <a:lstStyle/>
          <a:p>
            <a:pPr marL="0" indent="0" algn="ctr">
              <a:buNone/>
            </a:pPr>
            <a:r>
              <a:rPr lang="es-ES" b="1" dirty="0"/>
              <a:t>Descripción Escrita del Modelado de negocio</a:t>
            </a:r>
            <a:endParaRPr lang="es-ES" dirty="0"/>
          </a:p>
          <a:p>
            <a:pPr marL="0" indent="0" algn="ctr">
              <a:buNone/>
            </a:pPr>
            <a:r>
              <a:rPr lang="es-ES" dirty="0" smtClean="0"/>
              <a:t>El </a:t>
            </a:r>
            <a:r>
              <a:rPr lang="es-ES" dirty="0"/>
              <a:t>cliente llama al negocio, la  recepcionista atiende la llamada y le consulta sobre su necesidad, el cliente si no conoce el menú o lo que le gustaría consumir pregunta sobre el menú vigente, la  recepcionista le dicta el menú, posteriormente el cliente elige según su preferencia, la  recepcionista pregunta si está satisfecho con su pedido o si le gustaría agregar algo más, el cliente pide algo mas o solo confirma el pedido, la  recepcionista solicita los datos personales del cliente como: nombre, número de teléfono y dirección, una vez obtenido los datos la  recepcionista le comunica el monto total y pregunta si tiene cambio, el cliente le contesta y finaliza la llamada, el pedido es pasado de la recepción a la cocina en donde se prepara, luego de elaborar completamente el pedido, se le entrega al repartidor para enviarle al cliente su pedido y cobrar.</a:t>
            </a:r>
          </a:p>
        </p:txBody>
      </p:sp>
    </p:spTree>
    <p:extLst>
      <p:ext uri="{BB962C8B-B14F-4D97-AF65-F5344CB8AC3E}">
        <p14:creationId xmlns:p14="http://schemas.microsoft.com/office/powerpoint/2010/main" val="158352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rcRect r="2149" b="44641"/>
          <a:stretch/>
        </p:blipFill>
        <p:spPr bwMode="auto">
          <a:xfrm>
            <a:off x="1043608" y="1124744"/>
            <a:ext cx="6768752"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7070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TotalTime>
  <Words>874</Words>
  <Application>Microsoft Office PowerPoint</Application>
  <PresentationFormat>Presentación en pantalla (4:3)</PresentationFormat>
  <Paragraphs>53</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Flujo</vt:lpstr>
      <vt:lpstr>Universidad Autónoma de Encarnación</vt:lpstr>
      <vt:lpstr>Objetivos</vt:lpstr>
      <vt:lpstr>Recolección de datos para la elaboración de Requerimientos</vt:lpstr>
      <vt:lpstr>Alcance</vt:lpstr>
      <vt:lpstr>Delimitación</vt:lpstr>
      <vt:lpstr>Presentación de PowerPoint</vt:lpstr>
      <vt:lpstr>Tipo de Proceso Espiral</vt:lpstr>
      <vt:lpstr>Modelado de Requerimiento</vt:lpstr>
      <vt:lpstr>Presentación de PowerPoint</vt:lpstr>
      <vt:lpstr>Modelado de Requerimiento</vt:lpstr>
      <vt:lpstr>Presentación de PowerPoint</vt:lpstr>
      <vt:lpstr>Prototipos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Herramientas colaborativas</vt:lpstr>
      <vt:lpstr>Entorno de desarrollo</vt:lpstr>
      <vt:lpstr>Diagramas de UML</vt:lpstr>
      <vt:lpstr>Diagrama de estado </vt:lpstr>
      <vt:lpstr>Diagrama de clases</vt:lpstr>
      <vt:lpstr>Diagrama de Paquete</vt:lpstr>
      <vt:lpstr>Diagrama  de Secuencia</vt:lpstr>
      <vt:lpstr>Diagrama  de Secuencia</vt:lpstr>
      <vt:lpstr>Diagrama Comunicación</vt:lpstr>
      <vt:lpstr>Diagrama de Actividad</vt:lpstr>
      <vt:lpstr>Diagrama de Actividad</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alas</dc:creator>
  <cp:lastModifiedBy>alas</cp:lastModifiedBy>
  <cp:revision>22</cp:revision>
  <dcterms:created xsi:type="dcterms:W3CDTF">2016-08-03T20:02:50Z</dcterms:created>
  <dcterms:modified xsi:type="dcterms:W3CDTF">2016-08-19T22:36:26Z</dcterms:modified>
</cp:coreProperties>
</file>