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64" r:id="rId3"/>
    <p:sldId id="257" r:id="rId4"/>
    <p:sldId id="267" r:id="rId5"/>
    <p:sldId id="268" r:id="rId6"/>
    <p:sldId id="259" r:id="rId7"/>
    <p:sldId id="266" r:id="rId8"/>
    <p:sldId id="269" r:id="rId9"/>
    <p:sldId id="261" r:id="rId10"/>
    <p:sldId id="265" r:id="rId11"/>
    <p:sldId id="262" r:id="rId12"/>
    <p:sldId id="263"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3189"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066" name="Group 18"/>
          <p:cNvGrpSpPr>
            <a:grpSpLocks/>
          </p:cNvGrpSpPr>
          <p:nvPr/>
        </p:nvGrpSpPr>
        <p:grpSpPr bwMode="auto">
          <a:xfrm>
            <a:off x="-17463" y="-20638"/>
            <a:ext cx="9159876" cy="6878638"/>
            <a:chOff x="-11" y="-13"/>
            <a:chExt cx="5770" cy="4333"/>
          </a:xfrm>
        </p:grpSpPr>
        <p:sp>
          <p:nvSpPr>
            <p:cNvPr id="2050"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1"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52"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3"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4"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5"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6"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7"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8"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59"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0"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1"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2"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3"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4"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2065"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2067" name="Rectangle 19"/>
          <p:cNvSpPr>
            <a:spLocks noGrp="1" noChangeArrowheads="1"/>
          </p:cNvSpPr>
          <p:nvPr>
            <p:ph type="ctrTitle" sz="quarter"/>
          </p:nvPr>
        </p:nvSpPr>
        <p:spPr>
          <a:xfrm>
            <a:off x="1295400" y="2286000"/>
            <a:ext cx="7772400" cy="1143000"/>
          </a:xfrm>
        </p:spPr>
        <p:txBody>
          <a:bodyPr/>
          <a:lstStyle>
            <a:lvl1pPr>
              <a:defRPr/>
            </a:lvl1pPr>
          </a:lstStyle>
          <a:p>
            <a:pPr lvl="0"/>
            <a:r>
              <a:rPr lang="es-ES" noProof="0" smtClean="0"/>
              <a:t>Haga clic para modificar el estilo de título del patrón</a:t>
            </a:r>
            <a:endParaRPr lang="en-US" noProof="0" smtClean="0"/>
          </a:p>
        </p:txBody>
      </p:sp>
      <p:sp>
        <p:nvSpPr>
          <p:cNvPr id="2068" name="Rectangle 20"/>
          <p:cNvSpPr>
            <a:spLocks noGrp="1" noChangeArrowheads="1"/>
          </p:cNvSpPr>
          <p:nvPr>
            <p:ph type="subTitle" sz="quarter" idx="1"/>
          </p:nvPr>
        </p:nvSpPr>
        <p:spPr>
          <a:xfrm>
            <a:off x="2057400" y="3810000"/>
            <a:ext cx="6400800" cy="1752600"/>
          </a:xfrm>
        </p:spPr>
        <p:txBody>
          <a:bodyPr/>
          <a:lstStyle>
            <a:lvl1pPr marL="0" indent="0" algn="ctr">
              <a:buFontTx/>
              <a:buNone/>
              <a:defRPr/>
            </a:lvl1pPr>
          </a:lstStyle>
          <a:p>
            <a:pPr lvl="0"/>
            <a:r>
              <a:rPr lang="es-ES" noProof="0" smtClean="0"/>
              <a:t>Haga clic para modificar el estilo de subtítulo del patrón</a:t>
            </a:r>
            <a:endParaRPr lang="en-US" noProof="0" smtClean="0"/>
          </a:p>
        </p:txBody>
      </p:sp>
      <p:sp>
        <p:nvSpPr>
          <p:cNvPr id="2069" name="Rectangle 21"/>
          <p:cNvSpPr>
            <a:spLocks noGrp="1" noChangeArrowheads="1"/>
          </p:cNvSpPr>
          <p:nvPr>
            <p:ph type="dt" sz="quarter" idx="2"/>
          </p:nvPr>
        </p:nvSpPr>
        <p:spPr/>
        <p:txBody>
          <a:bodyPr/>
          <a:lstStyle>
            <a:lvl1pPr>
              <a:defRPr/>
            </a:lvl1pPr>
          </a:lstStyle>
          <a:p>
            <a:endParaRPr lang="en-US"/>
          </a:p>
        </p:txBody>
      </p:sp>
      <p:sp>
        <p:nvSpPr>
          <p:cNvPr id="2070" name="Rectangle 22"/>
          <p:cNvSpPr>
            <a:spLocks noGrp="1" noChangeArrowheads="1"/>
          </p:cNvSpPr>
          <p:nvPr>
            <p:ph type="ftr" sz="quarter" idx="3"/>
          </p:nvPr>
        </p:nvSpPr>
        <p:spPr/>
        <p:txBody>
          <a:bodyPr/>
          <a:lstStyle>
            <a:lvl1pPr>
              <a:defRPr/>
            </a:lvl1pPr>
          </a:lstStyle>
          <a:p>
            <a:endParaRPr lang="en-US"/>
          </a:p>
        </p:txBody>
      </p:sp>
      <p:sp>
        <p:nvSpPr>
          <p:cNvPr id="2071" name="Rectangle 23"/>
          <p:cNvSpPr>
            <a:spLocks noGrp="1" noChangeArrowheads="1"/>
          </p:cNvSpPr>
          <p:nvPr>
            <p:ph type="sldNum" sz="quarter" idx="4"/>
          </p:nvPr>
        </p:nvSpPr>
        <p:spPr/>
        <p:txBody>
          <a:bodyPr/>
          <a:lstStyle>
            <a:lvl1pPr>
              <a:defRPr/>
            </a:lvl1pPr>
          </a:lstStyle>
          <a:p>
            <a:fld id="{1F4275F0-D819-4D4F-B760-C4EBD5DDD505}"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0D3CD68-37C9-4743-8E9F-0AA11662F16D}" type="slidenum">
              <a:rPr lang="en-US"/>
              <a:pPr/>
              <a:t>‹Nº›</a:t>
            </a:fld>
            <a:endParaRPr lang="en-US"/>
          </a:p>
        </p:txBody>
      </p:sp>
    </p:spTree>
    <p:extLst>
      <p:ext uri="{BB962C8B-B14F-4D97-AF65-F5344CB8AC3E}">
        <p14:creationId xmlns:p14="http://schemas.microsoft.com/office/powerpoint/2010/main" val="143545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96125" y="609600"/>
            <a:ext cx="1946275"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1254125" y="609600"/>
            <a:ext cx="56896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B649AF7-DCCF-425F-9912-AB62506C7DC6}" type="slidenum">
              <a:rPr lang="en-US"/>
              <a:pPr/>
              <a:t>‹Nº›</a:t>
            </a:fld>
            <a:endParaRPr lang="en-US"/>
          </a:p>
        </p:txBody>
      </p:sp>
    </p:spTree>
    <p:extLst>
      <p:ext uri="{BB962C8B-B14F-4D97-AF65-F5344CB8AC3E}">
        <p14:creationId xmlns:p14="http://schemas.microsoft.com/office/powerpoint/2010/main" val="211139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E96E67C-E6E3-4B27-82D1-40C03C341725}" type="slidenum">
              <a:rPr lang="en-US"/>
              <a:pPr/>
              <a:t>‹Nº›</a:t>
            </a:fld>
            <a:endParaRPr lang="en-US"/>
          </a:p>
        </p:txBody>
      </p:sp>
    </p:spTree>
    <p:extLst>
      <p:ext uri="{BB962C8B-B14F-4D97-AF65-F5344CB8AC3E}">
        <p14:creationId xmlns:p14="http://schemas.microsoft.com/office/powerpoint/2010/main" val="65769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A239A590-921F-40A8-A9F4-4413AE7C4621}" type="slidenum">
              <a:rPr lang="en-US"/>
              <a:pPr/>
              <a:t>‹Nº›</a:t>
            </a:fld>
            <a:endParaRPr lang="en-US"/>
          </a:p>
        </p:txBody>
      </p:sp>
    </p:spTree>
    <p:extLst>
      <p:ext uri="{BB962C8B-B14F-4D97-AF65-F5344CB8AC3E}">
        <p14:creationId xmlns:p14="http://schemas.microsoft.com/office/powerpoint/2010/main" val="1658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12541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216525"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3CB5AE0-CB40-4CDA-BBAD-73CA377FC339}" type="slidenum">
              <a:rPr lang="en-US"/>
              <a:pPr/>
              <a:t>‹Nº›</a:t>
            </a:fld>
            <a:endParaRPr lang="en-US"/>
          </a:p>
        </p:txBody>
      </p:sp>
    </p:spTree>
    <p:extLst>
      <p:ext uri="{BB962C8B-B14F-4D97-AF65-F5344CB8AC3E}">
        <p14:creationId xmlns:p14="http://schemas.microsoft.com/office/powerpoint/2010/main" val="27088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FC482C80-03B5-4A94-B685-4F7AF340CD74}" type="slidenum">
              <a:rPr lang="en-US"/>
              <a:pPr/>
              <a:t>‹Nº›</a:t>
            </a:fld>
            <a:endParaRPr lang="en-US"/>
          </a:p>
        </p:txBody>
      </p:sp>
    </p:spTree>
    <p:extLst>
      <p:ext uri="{BB962C8B-B14F-4D97-AF65-F5344CB8AC3E}">
        <p14:creationId xmlns:p14="http://schemas.microsoft.com/office/powerpoint/2010/main" val="206762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3F11B502-5513-4CB2-BD02-D1750AD681F1}" type="slidenum">
              <a:rPr lang="en-US"/>
              <a:pPr/>
              <a:t>‹Nº›</a:t>
            </a:fld>
            <a:endParaRPr lang="en-US"/>
          </a:p>
        </p:txBody>
      </p:sp>
    </p:spTree>
    <p:extLst>
      <p:ext uri="{BB962C8B-B14F-4D97-AF65-F5344CB8AC3E}">
        <p14:creationId xmlns:p14="http://schemas.microsoft.com/office/powerpoint/2010/main" val="143595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F151399D-3BD7-4544-982E-A378E02E772F}" type="slidenum">
              <a:rPr lang="en-US"/>
              <a:pPr/>
              <a:t>‹Nº›</a:t>
            </a:fld>
            <a:endParaRPr lang="en-US"/>
          </a:p>
        </p:txBody>
      </p:sp>
    </p:spTree>
    <p:extLst>
      <p:ext uri="{BB962C8B-B14F-4D97-AF65-F5344CB8AC3E}">
        <p14:creationId xmlns:p14="http://schemas.microsoft.com/office/powerpoint/2010/main" val="100236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D7C8562-BF59-4D71-9C25-83AA0F40697F}" type="slidenum">
              <a:rPr lang="en-US"/>
              <a:pPr/>
              <a:t>‹Nº›</a:t>
            </a:fld>
            <a:endParaRPr lang="en-US"/>
          </a:p>
        </p:txBody>
      </p:sp>
    </p:spTree>
    <p:extLst>
      <p:ext uri="{BB962C8B-B14F-4D97-AF65-F5344CB8AC3E}">
        <p14:creationId xmlns:p14="http://schemas.microsoft.com/office/powerpoint/2010/main" val="126532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8986AD2C-B425-4AA8-89F5-10A9BADE1A94}" type="slidenum">
              <a:rPr lang="en-US"/>
              <a:pPr/>
              <a:t>‹Nº›</a:t>
            </a:fld>
            <a:endParaRPr lang="en-US"/>
          </a:p>
        </p:txBody>
      </p:sp>
    </p:spTree>
    <p:extLst>
      <p:ext uri="{BB962C8B-B14F-4D97-AF65-F5344CB8AC3E}">
        <p14:creationId xmlns:p14="http://schemas.microsoft.com/office/powerpoint/2010/main" val="27532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17463" y="-20638"/>
            <a:ext cx="9159876" cy="6878638"/>
            <a:chOff x="-11" y="-13"/>
            <a:chExt cx="5770" cy="4333"/>
          </a:xfrm>
        </p:grpSpPr>
        <p:sp>
          <p:nvSpPr>
            <p:cNvPr id="1026" name="Rectangle 2"/>
            <p:cNvSpPr>
              <a:spLocks noChangeArrowheads="1"/>
            </p:cNvSpPr>
            <p:nvPr/>
          </p:nvSpPr>
          <p:spPr bwMode="hidden">
            <a:xfrm>
              <a:off x="1008" y="0"/>
              <a:ext cx="4751" cy="4319"/>
            </a:xfrm>
            <a:prstGeom prst="rect">
              <a:avLst/>
            </a:prstGeom>
            <a:gradFill rotWithShape="0">
              <a:gsLst>
                <a:gs pos="0">
                  <a:schemeClr val="folHlink"/>
                </a:gs>
                <a:gs pos="100000">
                  <a:schemeClr val="bg1"/>
                </a:gs>
              </a:gsLst>
              <a:path path="rect">
                <a:fillToRect l="100000" t="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7" name="Rectangle 3"/>
            <p:cNvSpPr>
              <a:spLocks noChangeArrowheads="1"/>
            </p:cNvSpPr>
            <p:nvPr/>
          </p:nvSpPr>
          <p:spPr bwMode="hidden">
            <a:xfrm>
              <a:off x="0" y="0"/>
              <a:ext cx="912" cy="3984"/>
            </a:xfrm>
            <a:prstGeom prst="rect">
              <a:avLst/>
            </a:prstGeom>
            <a:gradFill rotWithShape="0">
              <a:gsLst>
                <a:gs pos="0">
                  <a:schemeClr val="bg2"/>
                </a:gs>
                <a:gs pos="100000">
                  <a:schemeClr val="bg1"/>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28" name="Freeform 4"/>
            <p:cNvSpPr>
              <a:spLocks/>
            </p:cNvSpPr>
            <p:nvPr/>
          </p:nvSpPr>
          <p:spPr bwMode="grayWhite">
            <a:xfrm>
              <a:off x="77" y="83"/>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29" name="Freeform 5"/>
            <p:cNvSpPr>
              <a:spLocks/>
            </p:cNvSpPr>
            <p:nvPr/>
          </p:nvSpPr>
          <p:spPr bwMode="grayWhite">
            <a:xfrm>
              <a:off x="19" y="1775"/>
              <a:ext cx="462" cy="618"/>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0" name="Freeform 6"/>
            <p:cNvSpPr>
              <a:spLocks/>
            </p:cNvSpPr>
            <p:nvPr/>
          </p:nvSpPr>
          <p:spPr bwMode="grayWhite">
            <a:xfrm>
              <a:off x="48" y="1306"/>
              <a:ext cx="624" cy="371"/>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1" name="Freeform 7"/>
            <p:cNvSpPr>
              <a:spLocks/>
            </p:cNvSpPr>
            <p:nvPr/>
          </p:nvSpPr>
          <p:spPr bwMode="grayWhite">
            <a:xfrm>
              <a:off x="0" y="706"/>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2" name="Freeform 8"/>
            <p:cNvSpPr>
              <a:spLocks/>
            </p:cNvSpPr>
            <p:nvPr/>
          </p:nvSpPr>
          <p:spPr bwMode="grayWhite">
            <a:xfrm>
              <a:off x="538" y="441"/>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3" name="Freeform 9"/>
            <p:cNvSpPr>
              <a:spLocks/>
            </p:cNvSpPr>
            <p:nvPr/>
          </p:nvSpPr>
          <p:spPr bwMode="grayWhite">
            <a:xfrm>
              <a:off x="459" y="2344"/>
              <a:ext cx="506" cy="470"/>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4" name="Freeform 10"/>
            <p:cNvSpPr>
              <a:spLocks/>
            </p:cNvSpPr>
            <p:nvPr/>
          </p:nvSpPr>
          <p:spPr bwMode="grayWhite">
            <a:xfrm>
              <a:off x="477" y="2884"/>
              <a:ext cx="447" cy="52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5" name="Freeform 11"/>
            <p:cNvSpPr>
              <a:spLocks/>
            </p:cNvSpPr>
            <p:nvPr/>
          </p:nvSpPr>
          <p:spPr bwMode="grayWhite">
            <a:xfrm>
              <a:off x="49" y="2440"/>
              <a:ext cx="409" cy="621"/>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6" name="Freeform 12"/>
            <p:cNvSpPr>
              <a:spLocks/>
            </p:cNvSpPr>
            <p:nvPr/>
          </p:nvSpPr>
          <p:spPr bwMode="grayWhite">
            <a:xfrm>
              <a:off x="548" y="-13"/>
              <a:ext cx="439" cy="396"/>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7" name="Freeform 13"/>
            <p:cNvSpPr>
              <a:spLocks/>
            </p:cNvSpPr>
            <p:nvPr/>
          </p:nvSpPr>
          <p:spPr bwMode="grayWhite">
            <a:xfrm>
              <a:off x="-11" y="3121"/>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8" name="Freeform 14"/>
            <p:cNvSpPr>
              <a:spLocks/>
            </p:cNvSpPr>
            <p:nvPr/>
          </p:nvSpPr>
          <p:spPr bwMode="grayWhite">
            <a:xfrm>
              <a:off x="380" y="3463"/>
              <a:ext cx="512" cy="509"/>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39" name="Freeform 15"/>
            <p:cNvSpPr>
              <a:spLocks/>
            </p:cNvSpPr>
            <p:nvPr/>
          </p:nvSpPr>
          <p:spPr bwMode="grayWhite">
            <a:xfrm>
              <a:off x="705" y="3827"/>
              <a:ext cx="513" cy="493"/>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0" name="Freeform 16"/>
            <p:cNvSpPr>
              <a:spLocks/>
            </p:cNvSpPr>
            <p:nvPr/>
          </p:nvSpPr>
          <p:spPr bwMode="grayWhite">
            <a:xfrm>
              <a:off x="-3" y="3739"/>
              <a:ext cx="337" cy="355"/>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sp>
          <p:nvSpPr>
            <p:cNvPr id="1041" name="Freeform 17"/>
            <p:cNvSpPr>
              <a:spLocks/>
            </p:cNvSpPr>
            <p:nvPr/>
          </p:nvSpPr>
          <p:spPr bwMode="grayWhite">
            <a:xfrm>
              <a:off x="165" y="3976"/>
              <a:ext cx="426" cy="341"/>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s-ES"/>
            </a:p>
          </p:txBody>
        </p:sp>
      </p:grpSp>
      <p:sp>
        <p:nvSpPr>
          <p:cNvPr id="1043" name="Rectangle 19"/>
          <p:cNvSpPr>
            <a:spLocks noGrp="1" noChangeArrowheads="1"/>
          </p:cNvSpPr>
          <p:nvPr>
            <p:ph type="title"/>
          </p:nvPr>
        </p:nvSpPr>
        <p:spPr bwMode="auto">
          <a:xfrm>
            <a:off x="12700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ctr" anchorCtr="0" compatLnSpc="1">
            <a:prstTxWarp prst="textNoShape">
              <a:avLst/>
            </a:prstTxWarp>
          </a:bodyPr>
          <a:lstStyle/>
          <a:p>
            <a:pPr lvl="0"/>
            <a:r>
              <a:rPr lang="en-US" smtClean="0"/>
              <a:t>Haga clic para modificar el estilo de título del patrón</a:t>
            </a:r>
          </a:p>
        </p:txBody>
      </p:sp>
      <p:sp>
        <p:nvSpPr>
          <p:cNvPr id="1044" name="Rectangle 20"/>
          <p:cNvSpPr>
            <a:spLocks noGrp="1" noChangeArrowheads="1"/>
          </p:cNvSpPr>
          <p:nvPr>
            <p:ph type="body" idx="1"/>
          </p:nvPr>
        </p:nvSpPr>
        <p:spPr bwMode="auto">
          <a:xfrm>
            <a:off x="1254125"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7" rIns="92075" bIns="46037"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45" name="Rectangle 21"/>
          <p:cNvSpPr>
            <a:spLocks noGrp="1" noChangeArrowheads="1"/>
          </p:cNvSpPr>
          <p:nvPr>
            <p:ph type="dt" sz="half" idx="2"/>
          </p:nvPr>
        </p:nvSpPr>
        <p:spPr bwMode="auto">
          <a:xfrm>
            <a:off x="12414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eaLnBrk="0" hangingPunct="0">
              <a:defRPr sz="1400"/>
            </a:lvl1pPr>
          </a:lstStyle>
          <a:p>
            <a:endParaRPr lang="en-US"/>
          </a:p>
        </p:txBody>
      </p:sp>
      <p:sp>
        <p:nvSpPr>
          <p:cNvPr id="1046" name="Rectangle 22"/>
          <p:cNvSpPr>
            <a:spLocks noGrp="1" noChangeArrowheads="1"/>
          </p:cNvSpPr>
          <p:nvPr>
            <p:ph type="ftr" sz="quarter" idx="3"/>
          </p:nvPr>
        </p:nvSpPr>
        <p:spPr bwMode="auto">
          <a:xfrm>
            <a:off x="3679825"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ctr" eaLnBrk="0" hangingPunct="0">
              <a:defRPr sz="1400"/>
            </a:lvl1pPr>
          </a:lstStyle>
          <a:p>
            <a:endParaRPr lang="en-US"/>
          </a:p>
        </p:txBody>
      </p:sp>
      <p:sp>
        <p:nvSpPr>
          <p:cNvPr id="1047" name="Rectangle 23"/>
          <p:cNvSpPr>
            <a:spLocks noGrp="1" noChangeArrowheads="1"/>
          </p:cNvSpPr>
          <p:nvPr>
            <p:ph type="sldNum" sz="quarter" idx="4"/>
          </p:nvPr>
        </p:nvSpPr>
        <p:spPr bwMode="auto">
          <a:xfrm>
            <a:off x="710882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7" rIns="92075" bIns="46037" numCol="1" anchor="ctr" anchorCtr="0" compatLnSpc="1">
            <a:prstTxWarp prst="textNoShape">
              <a:avLst/>
            </a:prstTxWarp>
          </a:bodyPr>
          <a:lstStyle>
            <a:lvl1pPr algn="r" eaLnBrk="0" hangingPunct="0">
              <a:defRPr sz="1400"/>
            </a:lvl1pPr>
          </a:lstStyle>
          <a:p>
            <a:fld id="{03672F3C-4561-4265-80CC-FFD19FEEDB66}" type="slidenum">
              <a:rPr lang="en-US"/>
              <a:pPr/>
              <a:t>‹Nº›</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sz="quarter"/>
          </p:nvPr>
        </p:nvSpPr>
        <p:spPr>
          <a:xfrm>
            <a:off x="1295400" y="1484784"/>
            <a:ext cx="7772400" cy="1143000"/>
          </a:xfrm>
        </p:spPr>
        <p:txBody>
          <a:bodyPr/>
          <a:lstStyle/>
          <a:p>
            <a:r>
              <a:rPr lang="es-ES" dirty="0" smtClean="0"/>
              <a:t>Ingeniería de Software</a:t>
            </a:r>
            <a:endParaRPr lang="es-ES" dirty="0"/>
          </a:p>
        </p:txBody>
      </p:sp>
      <p:sp>
        <p:nvSpPr>
          <p:cNvPr id="3" name="2 Subtítulo"/>
          <p:cNvSpPr>
            <a:spLocks noGrp="1"/>
          </p:cNvSpPr>
          <p:nvPr>
            <p:ph type="subTitle" sz="quarter" idx="1"/>
          </p:nvPr>
        </p:nvSpPr>
        <p:spPr>
          <a:xfrm>
            <a:off x="1835696" y="3068960"/>
            <a:ext cx="6400800" cy="3312368"/>
          </a:xfrm>
        </p:spPr>
        <p:txBody>
          <a:bodyPr/>
          <a:lstStyle/>
          <a:p>
            <a:r>
              <a:rPr lang="es-ES" dirty="0" smtClean="0"/>
              <a:t>Lic. En Análisis de Sistemas Informáticos</a:t>
            </a:r>
          </a:p>
          <a:p>
            <a:endParaRPr lang="es-ES" dirty="0" smtClean="0"/>
          </a:p>
          <a:p>
            <a:r>
              <a:rPr lang="es-ES" dirty="0" smtClean="0"/>
              <a:t>		</a:t>
            </a:r>
          </a:p>
          <a:p>
            <a:endParaRPr lang="es-ES" dirty="0"/>
          </a:p>
          <a:p>
            <a:r>
              <a:rPr lang="es-ES" dirty="0" smtClean="0"/>
              <a:t>					2016 </a:t>
            </a:r>
          </a:p>
          <a:p>
            <a:endParaRPr lang="es-ES" dirty="0"/>
          </a:p>
        </p:txBody>
      </p:sp>
    </p:spTree>
    <p:extLst>
      <p:ext uri="{BB962C8B-B14F-4D97-AF65-F5344CB8AC3E}">
        <p14:creationId xmlns:p14="http://schemas.microsoft.com/office/powerpoint/2010/main" val="300784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Estimación de Costo con COCOMO II</a:t>
            </a:r>
            <a:endParaRPr lang="es-ES" dirty="0"/>
          </a:p>
        </p:txBody>
      </p:sp>
      <p:sp>
        <p:nvSpPr>
          <p:cNvPr id="3" name="2 Marcador de contenido"/>
          <p:cNvSpPr>
            <a:spLocks noGrp="1"/>
          </p:cNvSpPr>
          <p:nvPr>
            <p:ph idx="1"/>
          </p:nvPr>
        </p:nvSpPr>
        <p:spPr/>
        <p:txBody>
          <a:bodyPr/>
          <a:lstStyle/>
          <a:p>
            <a:r>
              <a:rPr lang="es-ES" dirty="0" smtClean="0"/>
              <a:t>¿Cómo se usa?</a:t>
            </a:r>
          </a:p>
          <a:p>
            <a:endParaRPr lang="es-ES" dirty="0" smtClean="0"/>
          </a:p>
          <a:p>
            <a:r>
              <a:rPr lang="es-ES" dirty="0" smtClean="0"/>
              <a:t>¿Para que sirve cada función?</a:t>
            </a:r>
          </a:p>
          <a:p>
            <a:endParaRPr lang="es-ES" dirty="0" smtClean="0"/>
          </a:p>
          <a:p>
            <a:r>
              <a:rPr lang="es-ES" dirty="0" smtClean="0"/>
              <a:t>Estimación de Software</a:t>
            </a:r>
          </a:p>
          <a:p>
            <a:endParaRPr lang="es-ES" dirty="0"/>
          </a:p>
        </p:txBody>
      </p:sp>
    </p:spTree>
    <p:extLst>
      <p:ext uri="{BB962C8B-B14F-4D97-AF65-F5344CB8AC3E}">
        <p14:creationId xmlns:p14="http://schemas.microsoft.com/office/powerpoint/2010/main" val="362951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Calendarización de Tareas</a:t>
            </a:r>
            <a:endParaRPr lang="es-ES"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393881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35896" y="3068960"/>
            <a:ext cx="2088233" cy="943744"/>
          </a:xfrm>
        </p:spPr>
        <p:txBody>
          <a:bodyPr/>
          <a:lstStyle/>
          <a:p>
            <a:pPr marL="0" indent="0" algn="ctr">
              <a:buNone/>
            </a:pPr>
            <a:r>
              <a:rPr lang="es-ES" dirty="0" smtClean="0"/>
              <a:t>Gracias..!</a:t>
            </a:r>
            <a:endParaRPr lang="es-ES" dirty="0"/>
          </a:p>
        </p:txBody>
      </p:sp>
    </p:spTree>
    <p:extLst>
      <p:ext uri="{BB962C8B-B14F-4D97-AF65-F5344CB8AC3E}">
        <p14:creationId xmlns:p14="http://schemas.microsoft.com/office/powerpoint/2010/main" val="100424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Grupo </a:t>
            </a:r>
            <a:r>
              <a:rPr lang="es-ES" dirty="0" err="1" smtClean="0"/>
              <a:t>DeliverYapp</a:t>
            </a:r>
            <a:endParaRPr lang="es-ES" dirty="0"/>
          </a:p>
        </p:txBody>
      </p:sp>
      <p:sp>
        <p:nvSpPr>
          <p:cNvPr id="3" name="2 Marcador de contenido"/>
          <p:cNvSpPr>
            <a:spLocks noGrp="1"/>
          </p:cNvSpPr>
          <p:nvPr>
            <p:ph sz="half" idx="2"/>
          </p:nvPr>
        </p:nvSpPr>
        <p:spPr>
          <a:xfrm>
            <a:off x="3196108" y="2174875"/>
            <a:ext cx="4040188" cy="3951288"/>
          </a:xfrm>
        </p:spPr>
        <p:txBody>
          <a:bodyPr/>
          <a:lstStyle/>
          <a:p>
            <a:pPr>
              <a:buFont typeface="Wingdings" pitchFamily="2" charset="2"/>
              <a:buChar char="ü"/>
            </a:pPr>
            <a:endParaRPr lang="es-ES" sz="2800" dirty="0" smtClean="0"/>
          </a:p>
          <a:p>
            <a:pPr>
              <a:buFont typeface="Wingdings" pitchFamily="2" charset="2"/>
              <a:buChar char="ü"/>
            </a:pPr>
            <a:r>
              <a:rPr lang="es-ES" sz="2800" dirty="0" smtClean="0"/>
              <a:t>Francisco </a:t>
            </a:r>
            <a:r>
              <a:rPr lang="es-ES" sz="2800" dirty="0" err="1" smtClean="0"/>
              <a:t>Benitez</a:t>
            </a:r>
            <a:endParaRPr lang="es-ES" sz="2800" dirty="0"/>
          </a:p>
          <a:p>
            <a:pPr>
              <a:buFont typeface="Wingdings" pitchFamily="2" charset="2"/>
              <a:buChar char="ü"/>
            </a:pPr>
            <a:r>
              <a:rPr lang="es-ES" sz="2800" dirty="0" smtClean="0"/>
              <a:t>Melanie </a:t>
            </a:r>
            <a:r>
              <a:rPr lang="es-ES" sz="2800" dirty="0" err="1" smtClean="0"/>
              <a:t>Florentin</a:t>
            </a:r>
            <a:endParaRPr lang="es-ES" sz="2800" dirty="0"/>
          </a:p>
          <a:p>
            <a:pPr>
              <a:buFont typeface="Wingdings" pitchFamily="2" charset="2"/>
              <a:buChar char="ü"/>
            </a:pPr>
            <a:r>
              <a:rPr lang="es-ES" sz="2800" dirty="0" smtClean="0"/>
              <a:t>Myriam Medina</a:t>
            </a:r>
          </a:p>
          <a:p>
            <a:pPr>
              <a:buFont typeface="Wingdings" pitchFamily="2" charset="2"/>
              <a:buChar char="ü"/>
            </a:pPr>
            <a:r>
              <a:rPr lang="es-ES" sz="2800" dirty="0" smtClean="0"/>
              <a:t>Ricardo Maciel</a:t>
            </a:r>
          </a:p>
          <a:p>
            <a:pPr>
              <a:buFont typeface="Wingdings" pitchFamily="2" charset="2"/>
              <a:buChar char="ü"/>
            </a:pPr>
            <a:r>
              <a:rPr lang="es-ES" sz="2800" dirty="0" err="1" smtClean="0"/>
              <a:t>Sebastian</a:t>
            </a:r>
            <a:r>
              <a:rPr lang="es-ES" sz="2800" dirty="0" smtClean="0"/>
              <a:t> </a:t>
            </a:r>
            <a:r>
              <a:rPr lang="es-ES" sz="2800" dirty="0" err="1" smtClean="0"/>
              <a:t>Kazlauskas</a:t>
            </a:r>
            <a:endParaRPr lang="es-ES" sz="2800" dirty="0"/>
          </a:p>
          <a:p>
            <a:pPr>
              <a:buFont typeface="Wingdings" pitchFamily="2" charset="2"/>
              <a:buChar char="ü"/>
            </a:pPr>
            <a:r>
              <a:rPr lang="es-ES" sz="2800" dirty="0" smtClean="0"/>
              <a:t>Orlando Cardozo</a:t>
            </a:r>
          </a:p>
          <a:p>
            <a:pPr marL="0" indent="0">
              <a:buNone/>
            </a:pPr>
            <a:endParaRPr lang="es-ES" dirty="0"/>
          </a:p>
        </p:txBody>
      </p:sp>
      <p:sp>
        <p:nvSpPr>
          <p:cNvPr id="5" name="4 Marcador de texto"/>
          <p:cNvSpPr>
            <a:spLocks noGrp="1"/>
          </p:cNvSpPr>
          <p:nvPr>
            <p:ph type="body" sz="quarter" idx="3"/>
          </p:nvPr>
        </p:nvSpPr>
        <p:spPr>
          <a:xfrm>
            <a:off x="2474441" y="2348880"/>
            <a:ext cx="4041775" cy="792088"/>
          </a:xfrm>
        </p:spPr>
        <p:txBody>
          <a:bodyPr/>
          <a:lstStyle/>
          <a:p>
            <a:r>
              <a:rPr lang="es-ES" sz="4000" dirty="0" smtClean="0"/>
              <a:t>Integrantes:</a:t>
            </a:r>
          </a:p>
          <a:p>
            <a:endParaRPr lang="es-ES" sz="4000" dirty="0"/>
          </a:p>
        </p:txBody>
      </p:sp>
    </p:spTree>
    <p:extLst>
      <p:ext uri="{BB962C8B-B14F-4D97-AF65-F5344CB8AC3E}">
        <p14:creationId xmlns:p14="http://schemas.microsoft.com/office/powerpoint/2010/main" val="3315020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780928"/>
            <a:ext cx="7772400" cy="1143000"/>
          </a:xfrm>
        </p:spPr>
        <p:txBody>
          <a:bodyPr/>
          <a:lstStyle/>
          <a:p>
            <a:r>
              <a:rPr lang="es-ES" dirty="0" smtClean="0"/>
              <a:t>Modelado de Negocios</a:t>
            </a:r>
            <a:endParaRPr lang="es-ES" dirty="0"/>
          </a:p>
        </p:txBody>
      </p:sp>
    </p:spTree>
    <p:extLst>
      <p:ext uri="{BB962C8B-B14F-4D97-AF65-F5344CB8AC3E}">
        <p14:creationId xmlns:p14="http://schemas.microsoft.com/office/powerpoint/2010/main" val="332517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chemeClr val="tx1"/>
                </a:solidFill>
              </a:rPr>
              <a:t>Descripción Escrita del Modelado de negocio</a:t>
            </a:r>
            <a:r>
              <a:rPr lang="es-ES" dirty="0">
                <a:solidFill>
                  <a:schemeClr val="tx1"/>
                </a:solidFill>
              </a:rPr>
              <a:t/>
            </a:r>
            <a:br>
              <a:rPr lang="es-ES" dirty="0">
                <a:solidFill>
                  <a:schemeClr val="tx1"/>
                </a:solidFill>
              </a:rPr>
            </a:br>
            <a:endParaRPr lang="es-ES" dirty="0"/>
          </a:p>
        </p:txBody>
      </p:sp>
      <p:sp>
        <p:nvSpPr>
          <p:cNvPr id="3" name="2 Marcador de contenido"/>
          <p:cNvSpPr>
            <a:spLocks noGrp="1"/>
          </p:cNvSpPr>
          <p:nvPr>
            <p:ph idx="1"/>
          </p:nvPr>
        </p:nvSpPr>
        <p:spPr/>
        <p:txBody>
          <a:bodyPr/>
          <a:lstStyle/>
          <a:p>
            <a:pPr marL="0" indent="0">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llama al negocio, el recepcionista o encargado atiende la llamada y le consulta sobre su necesidad, el cliente si no conoce el menú o lo que le gustaría consumir le pregunta al encargado sobre el menú vigente, el encargado le dicta el menú posteriormente el cliente elige según su preferencia, el encargado pregunta si está satisfecho con su pedido o si le gustaría agregar algo más, el cliente pide algo mas o solo confirma el pedido, el encargado solicita los datos personales del cliente como: nombre, número de teléfono y dirección, una vez obtenido los datos el encargado le comunica al cliente el tiempo estimado en el que le llegara el pedido y finaliza la llamada, el pedido es pasado de la recepción a la cocina en donde es procesada donde luego de elaborar completamente el pedido, esta es remitida al cliente en cuestión.</a:t>
            </a:r>
          </a:p>
          <a:p>
            <a:endParaRPr lang="es-ES" dirty="0"/>
          </a:p>
        </p:txBody>
      </p:sp>
    </p:spTree>
    <p:extLst>
      <p:ext uri="{BB962C8B-B14F-4D97-AF65-F5344CB8AC3E}">
        <p14:creationId xmlns:p14="http://schemas.microsoft.com/office/powerpoint/2010/main" val="34314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772400" cy="1143000"/>
          </a:xfrm>
        </p:spPr>
        <p:txBody>
          <a:bodyPr/>
          <a:lstStyle/>
          <a:p>
            <a:r>
              <a:rPr lang="es-ES" dirty="0" smtClean="0"/>
              <a:t>Grafico</a:t>
            </a: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287" y="1772816"/>
            <a:ext cx="7722169" cy="4752528"/>
          </a:xfrm>
        </p:spPr>
      </p:pic>
    </p:spTree>
    <p:extLst>
      <p:ext uri="{BB962C8B-B14F-4D97-AF65-F5344CB8AC3E}">
        <p14:creationId xmlns:p14="http://schemas.microsoft.com/office/powerpoint/2010/main" val="156092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2088" y="2852936"/>
            <a:ext cx="7772400" cy="1143000"/>
          </a:xfrm>
        </p:spPr>
        <p:txBody>
          <a:bodyPr/>
          <a:lstStyle/>
          <a:p>
            <a:r>
              <a:rPr lang="es-ES" dirty="0" smtClean="0"/>
              <a:t>Modelado de Requisitos de Sistema</a:t>
            </a:r>
            <a:endParaRPr lang="es-ES" dirty="0"/>
          </a:p>
        </p:txBody>
      </p:sp>
    </p:spTree>
    <p:extLst>
      <p:ext uri="{BB962C8B-B14F-4D97-AF65-F5344CB8AC3E}">
        <p14:creationId xmlns:p14="http://schemas.microsoft.com/office/powerpoint/2010/main" val="28325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116632"/>
            <a:ext cx="7772400" cy="1440160"/>
          </a:xfrm>
        </p:spPr>
        <p:txBody>
          <a:bodyPr/>
          <a:lstStyle/>
          <a:p>
            <a:r>
              <a:rPr lang="es-ES" dirty="0" smtClean="0"/>
              <a:t>Descripción Escrita</a:t>
            </a:r>
            <a:endParaRPr lang="es-ES" dirty="0"/>
          </a:p>
        </p:txBody>
      </p:sp>
      <p:sp>
        <p:nvSpPr>
          <p:cNvPr id="3" name="2 Marcador de contenido"/>
          <p:cNvSpPr>
            <a:spLocks noGrp="1"/>
          </p:cNvSpPr>
          <p:nvPr>
            <p:ph idx="1"/>
          </p:nvPr>
        </p:nvSpPr>
        <p:spPr>
          <a:xfrm>
            <a:off x="1254125" y="1772816"/>
            <a:ext cx="7772400" cy="4323184"/>
          </a:xfrm>
        </p:spPr>
        <p:txBody>
          <a:bodyPr/>
          <a:lstStyle/>
          <a:p>
            <a:pPr marL="0" indent="0">
              <a:buNone/>
            </a:pPr>
            <a:r>
              <a:rPr lang="es-ES" sz="2000" dirty="0" smtClean="0">
                <a:solidFill>
                  <a:schemeClr val="tx1"/>
                </a:solidFill>
                <a:latin typeface="+mn-lt"/>
                <a:ea typeface="+mn-ea"/>
                <a:cs typeface="+mn-cs"/>
              </a:rPr>
              <a:t>El </a:t>
            </a:r>
            <a:r>
              <a:rPr lang="es-ES" sz="2000" dirty="0">
                <a:solidFill>
                  <a:schemeClr val="tx1"/>
                </a:solidFill>
                <a:latin typeface="+mn-lt"/>
                <a:ea typeface="+mn-ea"/>
                <a:cs typeface="+mn-cs"/>
              </a:rPr>
              <a:t>cliente desde su navegador ingresa a la </a:t>
            </a:r>
            <a:r>
              <a:rPr lang="es-ES" sz="2000" dirty="0" err="1">
                <a:solidFill>
                  <a:schemeClr val="tx1"/>
                </a:solidFill>
                <a:latin typeface="+mn-lt"/>
                <a:ea typeface="+mn-ea"/>
                <a:cs typeface="+mn-cs"/>
              </a:rPr>
              <a:t>aplicacion</a:t>
            </a:r>
            <a:r>
              <a:rPr lang="es-ES" sz="2000" dirty="0">
                <a:solidFill>
                  <a:schemeClr val="tx1"/>
                </a:solidFill>
                <a:latin typeface="+mn-lt"/>
                <a:ea typeface="+mn-ea"/>
                <a:cs typeface="+mn-cs"/>
              </a:rPr>
              <a:t> “</a:t>
            </a:r>
            <a:r>
              <a:rPr lang="es-ES" sz="2000" dirty="0" err="1">
                <a:solidFill>
                  <a:schemeClr val="tx1"/>
                </a:solidFill>
                <a:latin typeface="+mn-lt"/>
                <a:ea typeface="+mn-ea"/>
                <a:cs typeface="+mn-cs"/>
              </a:rPr>
              <a:t>DeliverYApp</a:t>
            </a:r>
            <a:r>
              <a:rPr lang="es-ES" sz="2000" dirty="0">
                <a:solidFill>
                  <a:schemeClr val="tx1"/>
                </a:solidFill>
                <a:latin typeface="+mn-lt"/>
                <a:ea typeface="+mn-ea"/>
                <a:cs typeface="+mn-cs"/>
              </a:rPr>
              <a:t>” primeramente se debe registrar (</a:t>
            </a:r>
            <a:r>
              <a:rPr lang="es-ES" sz="2000" dirty="0" err="1">
                <a:solidFill>
                  <a:schemeClr val="tx1"/>
                </a:solidFill>
                <a:latin typeface="+mn-lt"/>
                <a:ea typeface="+mn-ea"/>
                <a:cs typeface="+mn-cs"/>
              </a:rPr>
              <a:t>Loguearse</a:t>
            </a:r>
            <a:r>
              <a:rPr lang="es-ES" sz="2000" dirty="0">
                <a:solidFill>
                  <a:schemeClr val="tx1"/>
                </a:solidFill>
                <a:latin typeface="+mn-lt"/>
                <a:ea typeface="+mn-ea"/>
                <a:cs typeface="+mn-cs"/>
              </a:rPr>
              <a:t>) con los datos requeridos por el sistema luego de eso podrá ver un mensaje de bienvenida y una lista de restaurantes en el cual tendrá la opción de </a:t>
            </a:r>
            <a:r>
              <a:rPr lang="es-ES" sz="2000" dirty="0" smtClean="0">
                <a:solidFill>
                  <a:schemeClr val="tx1"/>
                </a:solidFill>
                <a:latin typeface="+mn-lt"/>
                <a:ea typeface="+mn-ea"/>
                <a:cs typeface="+mn-cs"/>
              </a:rPr>
              <a:t>elegir uno </a:t>
            </a:r>
            <a:r>
              <a:rPr lang="es-ES" sz="2000" dirty="0">
                <a:solidFill>
                  <a:schemeClr val="tx1"/>
                </a:solidFill>
                <a:latin typeface="+mn-lt"/>
                <a:ea typeface="+mn-ea"/>
                <a:cs typeface="+mn-cs"/>
              </a:rPr>
              <a:t>de ellos, una vez seleccionado  el restaurante se desplegará una interfaz con las opciones del menú donde el cliente por medio de imágenes con sus respectivas descripciones optara por su plato de preferencia. Una vez seleccionado el menú el cliente tiene como opción marcar si su pedido será a domicilio o si pasara a retirar. Realizado esto aparecerán los datos personales con la lista de pedido que ha hecho el cliente con sus respectivos precios y el monto total a abonar. Si el cliente está de acuerdo presiona el botón para confirmar su pedido y se le mostrara un mensaje de recepción y confirmación. </a:t>
            </a:r>
          </a:p>
          <a:p>
            <a:endParaRPr lang="es-ES" dirty="0"/>
          </a:p>
        </p:txBody>
      </p:sp>
    </p:spTree>
    <p:extLst>
      <p:ext uri="{BB962C8B-B14F-4D97-AF65-F5344CB8AC3E}">
        <p14:creationId xmlns:p14="http://schemas.microsoft.com/office/powerpoint/2010/main" val="139551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772400" cy="1143000"/>
          </a:xfrm>
        </p:spPr>
        <p:txBody>
          <a:bodyPr/>
          <a:lstStyle/>
          <a:p>
            <a:r>
              <a:rPr lang="es-ES" dirty="0" smtClean="0"/>
              <a:t>Grafico</a:t>
            </a:r>
            <a:endParaRPr lang="es-ES"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628801"/>
            <a:ext cx="7704855" cy="4896544"/>
          </a:xfrm>
        </p:spPr>
      </p:pic>
    </p:spTree>
    <p:extLst>
      <p:ext uri="{BB962C8B-B14F-4D97-AF65-F5344CB8AC3E}">
        <p14:creationId xmlns:p14="http://schemas.microsoft.com/office/powerpoint/2010/main" val="4213653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tx2"/>
                </a:solidFill>
                <a:effectLst/>
                <a:latin typeface="+mj-lt"/>
                <a:ea typeface="+mj-ea"/>
                <a:cs typeface="+mj-cs"/>
              </a:rPr>
              <a:t> </a:t>
            </a:r>
            <a:br>
              <a:rPr lang="es-ES" dirty="0">
                <a:solidFill>
                  <a:schemeClr val="tx2"/>
                </a:solidFill>
                <a:effectLst/>
                <a:latin typeface="+mj-lt"/>
                <a:ea typeface="+mj-ea"/>
                <a:cs typeface="+mj-cs"/>
              </a:rPr>
            </a:br>
            <a:r>
              <a:rPr lang="es-ES" b="1" dirty="0">
                <a:solidFill>
                  <a:schemeClr val="tx2"/>
                </a:solidFill>
                <a:effectLst/>
                <a:latin typeface="+mj-lt"/>
                <a:ea typeface="+mj-ea"/>
                <a:cs typeface="+mj-cs"/>
              </a:rPr>
              <a:t>Estudio de Viabilidad</a:t>
            </a:r>
            <a:r>
              <a:rPr lang="es-ES" dirty="0">
                <a:solidFill>
                  <a:schemeClr val="tx2"/>
                </a:solidFill>
                <a:effectLst/>
                <a:latin typeface="+mj-lt"/>
                <a:ea typeface="+mj-ea"/>
                <a:cs typeface="+mj-cs"/>
              </a:rPr>
              <a:t/>
            </a:r>
            <a:br>
              <a:rPr lang="es-ES" dirty="0">
                <a:solidFill>
                  <a:schemeClr val="tx2"/>
                </a:solidFill>
                <a:effectLst/>
                <a:latin typeface="+mj-lt"/>
                <a:ea typeface="+mj-ea"/>
                <a:cs typeface="+mj-cs"/>
              </a:rPr>
            </a:br>
            <a:endParaRPr lang="es-ES" dirty="0"/>
          </a:p>
        </p:txBody>
      </p:sp>
      <p:sp>
        <p:nvSpPr>
          <p:cNvPr id="3" name="2 Marcador de contenido"/>
          <p:cNvSpPr>
            <a:spLocks noGrp="1"/>
          </p:cNvSpPr>
          <p:nvPr>
            <p:ph idx="1"/>
          </p:nvPr>
        </p:nvSpPr>
        <p:spPr>
          <a:xfrm>
            <a:off x="1187624" y="1988840"/>
            <a:ext cx="7772400" cy="4402832"/>
          </a:xfrm>
        </p:spPr>
        <p:txBody>
          <a:bodyPr/>
          <a:lstStyle/>
          <a:p>
            <a:pPr marL="0" indent="0">
              <a:buNone/>
            </a:pPr>
            <a:r>
              <a:rPr lang="es-ES" sz="1800" b="1" dirty="0" smtClean="0"/>
              <a:t>Técnica</a:t>
            </a:r>
          </a:p>
          <a:p>
            <a:r>
              <a:rPr lang="es-ES" sz="1600" dirty="0"/>
              <a:t>Con el conocimiento obtenido y existe gran cantidad de recursos y guías para el desarrollo de </a:t>
            </a:r>
            <a:r>
              <a:rPr lang="es-ES" sz="1600" dirty="0" smtClean="0"/>
              <a:t>Sistema</a:t>
            </a:r>
            <a:r>
              <a:rPr lang="es-ES" sz="1600" dirty="0" smtClean="0"/>
              <a:t>.</a:t>
            </a:r>
            <a:endParaRPr lang="es-ES" sz="1600" dirty="0" smtClean="0"/>
          </a:p>
          <a:p>
            <a:pPr marL="0" indent="0">
              <a:buNone/>
            </a:pPr>
            <a:r>
              <a:rPr lang="es-ES" sz="1800" b="1" dirty="0" smtClean="0"/>
              <a:t>Económicamente</a:t>
            </a:r>
          </a:p>
          <a:p>
            <a:r>
              <a:rPr lang="es-ES" sz="1600" dirty="0" smtClean="0"/>
              <a:t>No </a:t>
            </a:r>
            <a:r>
              <a:rPr lang="es-ES" sz="1600" dirty="0" smtClean="0"/>
              <a:t>representa un costo muy elevado </a:t>
            </a:r>
            <a:r>
              <a:rPr lang="es-ES" sz="1600" dirty="0" smtClean="0"/>
              <a:t>.</a:t>
            </a:r>
          </a:p>
          <a:p>
            <a:r>
              <a:rPr lang="es-ES" sz="1600" dirty="0"/>
              <a:t>Contamos con el tiempo debido  de los involucrados para el desarrollo.</a:t>
            </a:r>
          </a:p>
          <a:p>
            <a:r>
              <a:rPr lang="es-ES" sz="1600" dirty="0" smtClean="0"/>
              <a:t>Como es un proyecto universitario no tendrá </a:t>
            </a:r>
            <a:r>
              <a:rPr lang="es-ES" sz="1600" smtClean="0"/>
              <a:t>ningún costo.</a:t>
            </a:r>
            <a:endParaRPr lang="es-ES" sz="1600" dirty="0" smtClean="0"/>
          </a:p>
          <a:p>
            <a:pPr marL="0" indent="0">
              <a:buNone/>
            </a:pPr>
            <a:r>
              <a:rPr lang="es-ES" sz="1800" b="1" dirty="0" smtClean="0"/>
              <a:t>Operativamente</a:t>
            </a:r>
            <a:endParaRPr lang="es-ES" sz="1800" b="1" dirty="0"/>
          </a:p>
          <a:p>
            <a:r>
              <a:rPr lang="es-ES" sz="1600" dirty="0" smtClean="0"/>
              <a:t>Es factible el sistema que vamos a desarrollar porque tiene como propósito mejorar </a:t>
            </a:r>
            <a:r>
              <a:rPr lang="es-ES" sz="1600" dirty="0"/>
              <a:t>el servicio de </a:t>
            </a:r>
            <a:r>
              <a:rPr lang="es-ES" sz="1600" dirty="0" err="1"/>
              <a:t>delivery</a:t>
            </a:r>
            <a:r>
              <a:rPr lang="es-ES" sz="1600" dirty="0"/>
              <a:t> y aumentar las </a:t>
            </a:r>
            <a:r>
              <a:rPr lang="es-ES" sz="1600" dirty="0" smtClean="0"/>
              <a:t>ventas</a:t>
            </a:r>
            <a:r>
              <a:rPr lang="es-ES" sz="1600" dirty="0"/>
              <a:t>.</a:t>
            </a:r>
            <a:endParaRPr lang="es-ES" sz="1600" dirty="0" smtClean="0"/>
          </a:p>
          <a:p>
            <a:pPr marL="0" indent="0">
              <a:buNone/>
            </a:pPr>
            <a:endParaRPr lang="es-ES" sz="1800" dirty="0" smtClean="0"/>
          </a:p>
          <a:p>
            <a:pPr marL="0" indent="0">
              <a:buNone/>
            </a:pPr>
            <a:r>
              <a:rPr lang="es-ES" sz="1800" dirty="0" smtClean="0"/>
              <a:t>	Después </a:t>
            </a:r>
            <a:r>
              <a:rPr lang="es-ES" sz="1800" dirty="0"/>
              <a:t>de realizar el análisis se concluye que es viable el </a:t>
            </a:r>
            <a:endParaRPr lang="es-ES" sz="1800" dirty="0" smtClean="0"/>
          </a:p>
          <a:p>
            <a:pPr marL="0" indent="0">
              <a:buNone/>
            </a:pPr>
            <a:r>
              <a:rPr lang="es-ES" sz="1800" dirty="0"/>
              <a:t>	</a:t>
            </a:r>
            <a:r>
              <a:rPr lang="es-ES" sz="1800" dirty="0" smtClean="0"/>
              <a:t>desarrollo </a:t>
            </a:r>
            <a:r>
              <a:rPr lang="es-ES" sz="1800" dirty="0"/>
              <a:t>e implementación del Sistema  “</a:t>
            </a:r>
            <a:r>
              <a:rPr lang="es-ES" sz="1800" dirty="0" err="1"/>
              <a:t>DeliverYApp</a:t>
            </a:r>
            <a:r>
              <a:rPr lang="es-ES" sz="1800" dirty="0"/>
              <a:t> </a:t>
            </a:r>
            <a:endParaRPr lang="es-ES" sz="1800" dirty="0" smtClean="0"/>
          </a:p>
          <a:p>
            <a:pPr marL="0" indent="0">
              <a:buNone/>
            </a:pPr>
            <a:r>
              <a:rPr lang="es-ES" sz="1800" dirty="0"/>
              <a:t>	</a:t>
            </a:r>
            <a:r>
              <a:rPr lang="es-ES" sz="1800" dirty="0" smtClean="0"/>
              <a:t>ya </a:t>
            </a:r>
            <a:r>
              <a:rPr lang="es-ES" sz="1800" dirty="0"/>
              <a:t>que se dispone de </a:t>
            </a:r>
            <a:r>
              <a:rPr lang="es-ES" sz="1800" dirty="0" smtClean="0"/>
              <a:t>los recursos </a:t>
            </a:r>
            <a:r>
              <a:rPr lang="es-ES" sz="1800" dirty="0"/>
              <a:t>necesarios para llevarla a cabo. </a:t>
            </a:r>
          </a:p>
          <a:p>
            <a:endParaRPr lang="es-ES" dirty="0"/>
          </a:p>
        </p:txBody>
      </p:sp>
    </p:spTree>
    <p:extLst>
      <p:ext uri="{BB962C8B-B14F-4D97-AF65-F5344CB8AC3E}">
        <p14:creationId xmlns:p14="http://schemas.microsoft.com/office/powerpoint/2010/main" val="3820236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de diseño de puzzle">
  <a:themeElements>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fontScheme name="Tema de Offic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3366"/>
        </a:dk1>
        <a:lt1>
          <a:srgbClr val="EAEAEA"/>
        </a:lt1>
        <a:dk2>
          <a:srgbClr val="0099CC"/>
        </a:dk2>
        <a:lt2>
          <a:srgbClr val="66FFFF"/>
        </a:lt2>
        <a:accent1>
          <a:srgbClr val="33CCFF"/>
        </a:accent1>
        <a:accent2>
          <a:srgbClr val="9999FF"/>
        </a:accent2>
        <a:accent3>
          <a:srgbClr val="AACAE2"/>
        </a:accent3>
        <a:accent4>
          <a:srgbClr val="C8C8C8"/>
        </a:accent4>
        <a:accent5>
          <a:srgbClr val="ADE2FF"/>
        </a:accent5>
        <a:accent6>
          <a:srgbClr val="8A8AE7"/>
        </a:accent6>
        <a:hlink>
          <a:srgbClr val="CC99FF"/>
        </a:hlink>
        <a:folHlink>
          <a:srgbClr val="008080"/>
        </a:folHlink>
      </a:clrScheme>
      <a:clrMap bg1="dk2" tx1="lt1" bg2="dk1" tx2="lt2" accent1="accent1" accent2="accent2" accent3="accent3" accent4="accent4" accent5="accent5" accent6="accent6" hlink="hlink" folHlink="folHlink"/>
    </a:extraClrScheme>
    <a:extraClrScheme>
      <a:clrScheme name="Tema de Office 2">
        <a:dk1>
          <a:srgbClr val="003366"/>
        </a:dk1>
        <a:lt1>
          <a:srgbClr val="CCECFF"/>
        </a:lt1>
        <a:dk2>
          <a:srgbClr val="0099CC"/>
        </a:dk2>
        <a:lt2>
          <a:srgbClr val="99CCFF"/>
        </a:lt2>
        <a:accent1>
          <a:srgbClr val="33CCFF"/>
        </a:accent1>
        <a:accent2>
          <a:srgbClr val="9999FF"/>
        </a:accent2>
        <a:accent3>
          <a:srgbClr val="E2F4FF"/>
        </a:accent3>
        <a:accent4>
          <a:srgbClr val="002A56"/>
        </a:accent4>
        <a:accent5>
          <a:srgbClr val="ADE2FF"/>
        </a:accent5>
        <a:accent6>
          <a:srgbClr val="8A8AE7"/>
        </a:accent6>
        <a:hlink>
          <a:srgbClr val="CC99FF"/>
        </a:hlink>
        <a:folHlink>
          <a:srgbClr val="CCCCFF"/>
        </a:folHlink>
      </a:clrScheme>
      <a:clrMap bg1="lt1" tx1="dk1" bg2="lt2" tx2="dk2" accent1="accent1" accent2="accent2" accent3="accent3" accent4="accent4" accent5="accent5" accent6="accent6" hlink="hlink" folHlink="folHlink"/>
    </a:extraClrScheme>
    <a:extraClrScheme>
      <a:clrScheme name="Tema de Office 3">
        <a:dk1>
          <a:srgbClr val="000000"/>
        </a:dk1>
        <a:lt1>
          <a:srgbClr val="FFFFFF"/>
        </a:lt1>
        <a:dk2>
          <a:srgbClr val="000000"/>
        </a:dk2>
        <a:lt2>
          <a:srgbClr val="B2B2B2"/>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FF0033"/>
        </a:dk2>
        <a:lt2>
          <a:srgbClr val="FFCCCC"/>
        </a:lt2>
        <a:accent1>
          <a:srgbClr val="0099FF"/>
        </a:accent1>
        <a:accent2>
          <a:srgbClr val="33CC33"/>
        </a:accent2>
        <a:accent3>
          <a:srgbClr val="FFFFFF"/>
        </a:accent3>
        <a:accent4>
          <a:srgbClr val="000000"/>
        </a:accent4>
        <a:accent5>
          <a:srgbClr val="AACAFF"/>
        </a:accent5>
        <a:accent6>
          <a:srgbClr val="2DB92D"/>
        </a:accent6>
        <a:hlink>
          <a:srgbClr val="FFFF66"/>
        </a:hlink>
        <a:folHlink>
          <a:srgbClr val="FFFFCC"/>
        </a:folHlink>
      </a:clrScheme>
      <a:clrMap bg1="lt1" tx1="dk1" bg2="lt2" tx2="dk2" accent1="accent1" accent2="accent2" accent3="accent3" accent4="accent4" accent5="accent5" accent6="accent6" hlink="hlink" folHlink="folHlink"/>
    </a:extraClrScheme>
    <a:extraClrScheme>
      <a:clrScheme name="Tema de Office 5">
        <a:dk1>
          <a:srgbClr val="6B4587"/>
        </a:dk1>
        <a:lt1>
          <a:srgbClr val="CCECFF"/>
        </a:lt1>
        <a:dk2>
          <a:srgbClr val="A67FC4"/>
        </a:dk2>
        <a:lt2>
          <a:srgbClr val="66FFFF"/>
        </a:lt2>
        <a:accent1>
          <a:srgbClr val="0099FF"/>
        </a:accent1>
        <a:accent2>
          <a:srgbClr val="9999FF"/>
        </a:accent2>
        <a:accent3>
          <a:srgbClr val="D0C0DE"/>
        </a:accent3>
        <a:accent4>
          <a:srgbClr val="AEC9DA"/>
        </a:accent4>
        <a:accent5>
          <a:srgbClr val="AACAFF"/>
        </a:accent5>
        <a:accent6>
          <a:srgbClr val="8A8AE7"/>
        </a:accent6>
        <a:hlink>
          <a:srgbClr val="CC99FF"/>
        </a:hlink>
        <a:folHlink>
          <a:srgbClr val="0099CC"/>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Plantilla de diseño de puzzle</Template>
  <TotalTime>197</TotalTime>
  <Words>458</Words>
  <Application>Microsoft Office PowerPoint</Application>
  <PresentationFormat>Presentación en pantalla (4:3)</PresentationFormat>
  <Paragraphs>44</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Plantilla de diseño de puzzle</vt:lpstr>
      <vt:lpstr>Ingeniería de Software</vt:lpstr>
      <vt:lpstr>Grupo DeliverYapp</vt:lpstr>
      <vt:lpstr>Modelado de Negocios</vt:lpstr>
      <vt:lpstr>Descripción Escrita del Modelado de negocio </vt:lpstr>
      <vt:lpstr>Grafico</vt:lpstr>
      <vt:lpstr>Modelado de Requisitos de Sistema</vt:lpstr>
      <vt:lpstr>Descripción Escrita</vt:lpstr>
      <vt:lpstr>Grafico</vt:lpstr>
      <vt:lpstr>  Estudio de Viabilidad </vt:lpstr>
      <vt:lpstr>Estimación de Costo con COCOMO II</vt:lpstr>
      <vt:lpstr>Calendarización de Tareas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dc:title>
  <dc:creator>alas</dc:creator>
  <cp:lastModifiedBy>Orlando</cp:lastModifiedBy>
  <cp:revision>16</cp:revision>
  <dcterms:created xsi:type="dcterms:W3CDTF">2016-04-14T05:28:41Z</dcterms:created>
  <dcterms:modified xsi:type="dcterms:W3CDTF">2016-04-14T10:36:08Z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TC010690323082</vt:lpwstr>
  </property>
</Properties>
</file>