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1" r:id="rId4"/>
    <p:sldId id="262" r:id="rId5"/>
    <p:sldId id="256"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Qs"/>
          <p:cNvPicPr>
            <a:picLocks noChangeAspect="1"/>
          </p:cNvPicPr>
          <p:nvPr>
            <p:ph idx="1"/>
          </p:nvPr>
        </p:nvPicPr>
        <p:blipFill>
          <a:blip r:embed="rId1"/>
          <a:stretch>
            <a:fillRect/>
          </a:stretch>
        </p:blipFill>
        <p:spPr>
          <a:xfrm>
            <a:off x="0" y="-156845"/>
            <a:ext cx="12189460" cy="6857365"/>
          </a:xfrm>
          <a:prstGeom prst="rect">
            <a:avLst/>
          </a:prstGeom>
        </p:spPr>
      </p:pic>
      <p:sp>
        <p:nvSpPr>
          <p:cNvPr id="2" name="Title 1"/>
          <p:cNvSpPr>
            <a:spLocks noGrp="1"/>
          </p:cNvSpPr>
          <p:nvPr>
            <p:ph type="title"/>
          </p:nvPr>
        </p:nvSpPr>
        <p:spPr>
          <a:xfrm>
            <a:off x="1643380" y="194945"/>
            <a:ext cx="8905240" cy="1325880"/>
          </a:xfrm>
        </p:spPr>
        <p:txBody>
          <a:bodyPr>
            <a:noAutofit/>
          </a:bodyPr>
          <a:p>
            <a:pPr fontAlgn="ctr"/>
            <a:r>
              <a:rPr lang="en-US" altLang="en-GB" sz="6600" b="1" i="1">
                <a:solidFill>
                  <a:schemeClr val="bg1"/>
                </a:solidFill>
              </a:rPr>
              <a:t>QUICKSORT  ALGORITHM</a:t>
            </a:r>
            <a:endParaRPr lang="en-US" altLang="en-GB" sz="6600" b="1" i="1">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Qs"/>
          <p:cNvPicPr>
            <a:picLocks noChangeAspect="1"/>
          </p:cNvPicPr>
          <p:nvPr>
            <p:ph idx="4294967295"/>
          </p:nvPr>
        </p:nvPicPr>
        <p:blipFill>
          <a:blip r:embed="rId1">
            <a:lum bright="-36000" contrast="-24000"/>
          </a:blip>
          <a:stretch>
            <a:fillRect/>
          </a:stretch>
        </p:blipFill>
        <p:spPr>
          <a:xfrm>
            <a:off x="-6350" y="-376555"/>
            <a:ext cx="12192000" cy="6858635"/>
          </a:xfrm>
          <a:prstGeom prst="rect">
            <a:avLst/>
          </a:prstGeom>
        </p:spPr>
      </p:pic>
      <p:sp>
        <p:nvSpPr>
          <p:cNvPr id="5" name="Text Placeholder 4"/>
          <p:cNvSpPr>
            <a:spLocks noGrp="1"/>
          </p:cNvSpPr>
          <p:nvPr>
            <p:ph type="body" idx="1"/>
          </p:nvPr>
        </p:nvSpPr>
        <p:spPr>
          <a:xfrm>
            <a:off x="831850" y="1133475"/>
            <a:ext cx="10515600" cy="4956175"/>
          </a:xfrm>
        </p:spPr>
        <p:txBody>
          <a:bodyPr/>
          <a:p>
            <a:r>
              <a:rPr lang="en-US" altLang="en-GB" sz="3600">
                <a:solidFill>
                  <a:schemeClr val="bg1"/>
                </a:solidFill>
              </a:rPr>
              <a:t>Quick sort is a highly efficient sorting algorithm and is based on partitioning of data into smaller arrays. A large array is partitioned into two array one of which holds values smaller than the specified value, say pivot, based on which the partition is made and another array holds values greater than the pivot value.</a:t>
            </a:r>
            <a:endParaRPr lang="en-US" altLang="en-GB" sz="3600">
              <a:solidFill>
                <a:schemeClr val="bg1"/>
              </a:solidFill>
            </a:endParaRPr>
          </a:p>
          <a:p>
            <a:endParaRPr lang="en-US" altLang="en-GB" sz="3600">
              <a:solidFill>
                <a:schemeClr val="bg1"/>
              </a:solidFill>
            </a:endParaRPr>
          </a:p>
        </p:txBody>
      </p:sp>
      <p:sp>
        <p:nvSpPr>
          <p:cNvPr id="2" name="Title 1"/>
          <p:cNvSpPr>
            <a:spLocks noGrp="1"/>
          </p:cNvSpPr>
          <p:nvPr>
            <p:ph type="title"/>
          </p:nvPr>
        </p:nvSpPr>
        <p:spPr>
          <a:xfrm>
            <a:off x="336550" y="0"/>
            <a:ext cx="10515600" cy="1133475"/>
          </a:xfrm>
        </p:spPr>
        <p:txBody>
          <a:bodyPr/>
          <a:p>
            <a:r>
              <a:rPr lang="en-US" altLang="en-GB" b="1">
                <a:solidFill>
                  <a:schemeClr val="bg1"/>
                </a:solidFill>
              </a:rPr>
              <a:t>Quick Sort</a:t>
            </a:r>
            <a:endParaRPr lang="en-US" altLang="en-GB" b="1">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Qs"/>
          <p:cNvPicPr>
            <a:picLocks noChangeAspect="1"/>
          </p:cNvPicPr>
          <p:nvPr>
            <p:ph idx="4294967295"/>
          </p:nvPr>
        </p:nvPicPr>
        <p:blipFill>
          <a:blip r:embed="rId1">
            <a:lum bright="-36000" contrast="-24000"/>
          </a:blip>
          <a:stretch>
            <a:fillRect/>
          </a:stretch>
        </p:blipFill>
        <p:spPr>
          <a:xfrm>
            <a:off x="-6350" y="-376555"/>
            <a:ext cx="12192000" cy="6858635"/>
          </a:xfrm>
          <a:prstGeom prst="rect">
            <a:avLst/>
          </a:prstGeom>
        </p:spPr>
      </p:pic>
      <p:sp>
        <p:nvSpPr>
          <p:cNvPr id="5" name="Text Placeholder 4"/>
          <p:cNvSpPr>
            <a:spLocks noGrp="1"/>
          </p:cNvSpPr>
          <p:nvPr>
            <p:ph type="body" idx="1"/>
          </p:nvPr>
        </p:nvSpPr>
        <p:spPr>
          <a:xfrm>
            <a:off x="831850" y="1134110"/>
            <a:ext cx="10515600" cy="4941570"/>
          </a:xfrm>
        </p:spPr>
        <p:txBody>
          <a:bodyPr>
            <a:normAutofit lnSpcReduction="10000"/>
          </a:bodyPr>
          <a:p>
            <a:endParaRPr lang="en-US" altLang="en-GB" sz="3600">
              <a:solidFill>
                <a:schemeClr val="bg1"/>
              </a:solidFill>
            </a:endParaRPr>
          </a:p>
          <a:p>
            <a:r>
              <a:rPr lang="en-US" altLang="en-GB" sz="3600">
                <a:solidFill>
                  <a:schemeClr val="bg1"/>
                </a:solidFill>
              </a:rPr>
              <a:t>Quicksort partition an array and then calls itself recursively twice to sort the two resulting subarrays. </a:t>
            </a:r>
            <a:endParaRPr lang="en-US" altLang="en-GB" sz="3600">
              <a:solidFill>
                <a:schemeClr val="bg1"/>
              </a:solidFill>
            </a:endParaRPr>
          </a:p>
          <a:p>
            <a:endParaRPr lang="en-US" altLang="en-GB" sz="3600">
              <a:solidFill>
                <a:schemeClr val="bg1"/>
              </a:solidFill>
            </a:endParaRPr>
          </a:p>
          <a:p>
            <a:r>
              <a:rPr lang="en-US" altLang="en-GB" sz="3600">
                <a:solidFill>
                  <a:schemeClr val="bg1"/>
                </a:solidFill>
              </a:rPr>
              <a:t>This algorith is quite efficient for large-sized data sets as its average and worst-case complexity are O(nLogn) and O( n</a:t>
            </a:r>
            <a:r>
              <a:rPr lang="en-US" altLang="en-GB" sz="3600" baseline="30000">
                <a:solidFill>
                  <a:schemeClr val="bg1"/>
                </a:solidFill>
              </a:rPr>
              <a:t>2 </a:t>
            </a:r>
            <a:r>
              <a:rPr lang="en-US" altLang="en-GB" sz="3600">
                <a:solidFill>
                  <a:schemeClr val="bg1"/>
                </a:solidFill>
              </a:rPr>
              <a:t>), respectively.</a:t>
            </a:r>
            <a:endParaRPr lang="en-US" altLang="en-GB" sz="3600">
              <a:solidFill>
                <a:schemeClr val="bg1"/>
              </a:solidFill>
            </a:endParaRPr>
          </a:p>
        </p:txBody>
      </p:sp>
      <p:sp>
        <p:nvSpPr>
          <p:cNvPr id="2" name="Title 1"/>
          <p:cNvSpPr>
            <a:spLocks noGrp="1"/>
          </p:cNvSpPr>
          <p:nvPr>
            <p:ph type="title"/>
          </p:nvPr>
        </p:nvSpPr>
        <p:spPr>
          <a:xfrm>
            <a:off x="336550" y="0"/>
            <a:ext cx="10515600" cy="1133475"/>
          </a:xfrm>
        </p:spPr>
        <p:txBody>
          <a:bodyPr/>
          <a:p>
            <a:r>
              <a:rPr lang="en-US" altLang="en-GB" b="1">
                <a:solidFill>
                  <a:schemeClr val="bg1"/>
                </a:solidFill>
              </a:rPr>
              <a:t>Quick Sort</a:t>
            </a:r>
            <a:endParaRPr lang="en-US" altLang="en-GB" b="1">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Quick-Sort-in-Java"/>
          <p:cNvPicPr>
            <a:picLocks noChangeAspect="1"/>
          </p:cNvPicPr>
          <p:nvPr/>
        </p:nvPicPr>
        <p:blipFill>
          <a:blip r:embed="rId1"/>
          <a:stretch>
            <a:fillRect/>
          </a:stretch>
        </p:blipFill>
        <p:spPr>
          <a:xfrm>
            <a:off x="635" y="0"/>
            <a:ext cx="12192000"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Qs"/>
          <p:cNvPicPr>
            <a:picLocks noChangeAspect="1"/>
          </p:cNvPicPr>
          <p:nvPr>
            <p:ph idx="1"/>
          </p:nvPr>
        </p:nvPicPr>
        <p:blipFill>
          <a:blip r:embed="rId1"/>
          <a:stretch>
            <a:fillRect/>
          </a:stretch>
        </p:blipFill>
        <p:spPr>
          <a:xfrm>
            <a:off x="0" y="0"/>
            <a:ext cx="12191365" cy="6858000"/>
          </a:xfrm>
          <a:prstGeom prst="rect">
            <a:avLst/>
          </a:prstGeom>
        </p:spPr>
      </p:pic>
      <p:sp>
        <p:nvSpPr>
          <p:cNvPr id="2" name="Title 1"/>
          <p:cNvSpPr>
            <a:spLocks noGrp="1"/>
          </p:cNvSpPr>
          <p:nvPr>
            <p:ph type="title"/>
          </p:nvPr>
        </p:nvSpPr>
        <p:spPr>
          <a:xfrm>
            <a:off x="6839585" y="3056255"/>
            <a:ext cx="5351780" cy="3801745"/>
          </a:xfrm>
        </p:spPr>
        <p:txBody>
          <a:bodyPr/>
          <a:p>
            <a:r>
              <a:rPr lang="en-US" altLang="en-GB" sz="5400" b="1">
                <a:solidFill>
                  <a:schemeClr val="bg1"/>
                </a:solidFill>
                <a:effectLst/>
                <a:latin typeface="Times New Roman" panose="02020603050405020304" charset="0"/>
                <a:cs typeface="Times New Roman" panose="02020603050405020304" charset="0"/>
              </a:rPr>
              <a:t>PROGRAM FOR </a:t>
            </a:r>
            <a:br>
              <a:rPr lang="en-US" altLang="en-GB" sz="5400" b="1">
                <a:solidFill>
                  <a:schemeClr val="bg1"/>
                </a:solidFill>
                <a:effectLst/>
                <a:latin typeface="Times New Roman" panose="02020603050405020304" charset="0"/>
                <a:cs typeface="Times New Roman" panose="02020603050405020304" charset="0"/>
              </a:rPr>
            </a:br>
            <a:r>
              <a:rPr lang="en-US" altLang="en-GB" sz="5400" b="1">
                <a:solidFill>
                  <a:schemeClr val="bg1"/>
                </a:solidFill>
                <a:effectLst/>
                <a:latin typeface="Times New Roman" panose="02020603050405020304" charset="0"/>
                <a:cs typeface="Times New Roman" panose="02020603050405020304" charset="0"/>
              </a:rPr>
              <a:t>QUICKSORT</a:t>
            </a:r>
            <a:endParaRPr lang="en-US" altLang="en-GB" sz="5400" b="1">
              <a:solidFill>
                <a:schemeClr val="bg1"/>
              </a:solidFill>
              <a:effectLst/>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8" descr="Qs"/>
          <p:cNvPicPr>
            <a:picLocks noChangeAspect="1"/>
          </p:cNvPicPr>
          <p:nvPr/>
        </p:nvPicPr>
        <p:blipFill>
          <a:blip r:embed="rId1"/>
          <a:srcRect l="41411" t="24731" b="22870"/>
          <a:stretch>
            <a:fillRect/>
          </a:stretch>
        </p:blipFill>
        <p:spPr>
          <a:xfrm>
            <a:off x="635" y="0"/>
            <a:ext cx="4923155" cy="3428365"/>
          </a:xfrm>
          <a:prstGeom prst="rect">
            <a:avLst/>
          </a:prstGeom>
        </p:spPr>
      </p:pic>
      <p:pic>
        <p:nvPicPr>
          <p:cNvPr id="6" name="Picture 5"/>
          <p:cNvPicPr>
            <a:picLocks noChangeAspect="1"/>
          </p:cNvPicPr>
          <p:nvPr/>
        </p:nvPicPr>
        <p:blipFill>
          <a:blip r:embed="rId2">
            <a:lum contrast="24000"/>
          </a:blip>
          <a:stretch>
            <a:fillRect/>
          </a:stretch>
        </p:blipFill>
        <p:spPr>
          <a:xfrm>
            <a:off x="4923155" y="635"/>
            <a:ext cx="7282815" cy="6858000"/>
          </a:xfrm>
          <a:prstGeom prst="rect">
            <a:avLst/>
          </a:prstGeom>
          <a:effectLst>
            <a:outerShdw blurRad="50800" dist="50800" dir="5400000" algn="ctr" rotWithShape="0">
              <a:schemeClr val="bg1">
                <a:alpha val="100000"/>
              </a:schemeClr>
            </a:outerShdw>
          </a:effectLst>
        </p:spPr>
      </p:pic>
      <p:pic>
        <p:nvPicPr>
          <p:cNvPr id="7" name="Picture 6"/>
          <p:cNvPicPr>
            <a:picLocks noChangeAspect="1"/>
          </p:cNvPicPr>
          <p:nvPr/>
        </p:nvPicPr>
        <p:blipFill>
          <a:blip r:embed="rId3"/>
          <a:stretch>
            <a:fillRect/>
          </a:stretch>
        </p:blipFill>
        <p:spPr>
          <a:xfrm>
            <a:off x="0" y="3429000"/>
            <a:ext cx="4923790" cy="3429635"/>
          </a:xfrm>
          <a:prstGeom prst="rect">
            <a:avLst/>
          </a:prstGeom>
        </p:spPr>
      </p:pic>
      <p:sp>
        <p:nvSpPr>
          <p:cNvPr id="10" name="Text Box 9"/>
          <p:cNvSpPr txBox="1"/>
          <p:nvPr/>
        </p:nvSpPr>
        <p:spPr>
          <a:xfrm>
            <a:off x="1156970" y="1938655"/>
            <a:ext cx="4010660" cy="937260"/>
          </a:xfrm>
          <a:prstGeom prst="rect">
            <a:avLst/>
          </a:prstGeom>
          <a:noFill/>
        </p:spPr>
        <p:txBody>
          <a:bodyPr wrap="square" rtlCol="0">
            <a:noAutofit/>
          </a:bodyPr>
          <a:p>
            <a:r>
              <a:rPr lang="en-US" altLang="en-GB" sz="4800" b="1">
                <a:solidFill>
                  <a:schemeClr val="bg1"/>
                </a:solidFill>
              </a:rPr>
              <a:t>QUICKSORT</a:t>
            </a:r>
            <a:r>
              <a:rPr lang="en-US" altLang="en-GB" sz="4000" b="1">
                <a:solidFill>
                  <a:schemeClr val="bg1"/>
                </a:solidFill>
              </a:rPr>
              <a:t>();</a:t>
            </a:r>
            <a:endParaRPr lang="en-US" altLang="en-GB" sz="4000" b="1">
              <a:solidFill>
                <a:schemeClr val="bg1"/>
              </a:solidFill>
            </a:endParaRPr>
          </a:p>
        </p:txBody>
      </p:sp>
      <p:sp>
        <p:nvSpPr>
          <p:cNvPr id="11" name="Text Box 10"/>
          <p:cNvSpPr txBox="1"/>
          <p:nvPr/>
        </p:nvSpPr>
        <p:spPr>
          <a:xfrm>
            <a:off x="2831465" y="2789555"/>
            <a:ext cx="3232785" cy="460375"/>
          </a:xfrm>
          <a:prstGeom prst="rect">
            <a:avLst/>
          </a:prstGeom>
          <a:noFill/>
        </p:spPr>
        <p:txBody>
          <a:bodyPr wrap="square" rtlCol="0">
            <a:spAutoFit/>
          </a:bodyPr>
          <a:p>
            <a:r>
              <a:rPr lang="en-US" altLang="en-GB" sz="2400" b="1">
                <a:solidFill>
                  <a:schemeClr val="bg1"/>
                </a:solidFill>
                <a:latin typeface="Times New Roman" panose="02020603050405020304" charset="0"/>
                <a:cs typeface="Times New Roman" panose="02020603050405020304" charset="0"/>
              </a:rPr>
              <a:t>ALGORITHM</a:t>
            </a:r>
            <a:endParaRPr lang="en-US" altLang="en-GB" sz="2400" b="1">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Qs"/>
          <p:cNvPicPr>
            <a:picLocks noChangeAspect="1"/>
          </p:cNvPicPr>
          <p:nvPr/>
        </p:nvPicPr>
        <p:blipFill>
          <a:blip r:embed="rId1"/>
          <a:stretch>
            <a:fillRect/>
          </a:stretch>
        </p:blipFill>
        <p:spPr>
          <a:xfrm>
            <a:off x="0" y="0"/>
            <a:ext cx="12192000" cy="6858000"/>
          </a:xfrm>
          <a:prstGeom prst="rect">
            <a:avLst/>
          </a:prstGeom>
        </p:spPr>
      </p:pic>
      <p:sp>
        <p:nvSpPr>
          <p:cNvPr id="2" name="Title 1"/>
          <p:cNvSpPr>
            <a:spLocks noGrp="1"/>
          </p:cNvSpPr>
          <p:nvPr>
            <p:ph type="title"/>
          </p:nvPr>
        </p:nvSpPr>
        <p:spPr/>
        <p:txBody>
          <a:bodyPr/>
          <a:p>
            <a:r>
              <a:rPr lang="en-US" altLang="en-GB" sz="5400" b="1">
                <a:solidFill>
                  <a:schemeClr val="bg1"/>
                </a:solidFill>
                <a:latin typeface="Bahnschrift" panose="020B0502040204020203" charset="0"/>
                <a:cs typeface="Bahnschrift" panose="020B0502040204020203" charset="0"/>
              </a:rPr>
              <a:t>Time Complexity</a:t>
            </a:r>
            <a:endParaRPr lang="en-US" altLang="en-GB" sz="5400" b="1">
              <a:solidFill>
                <a:schemeClr val="bg1"/>
              </a:solidFill>
              <a:latin typeface="Bahnschrift" panose="020B0502040204020203" charset="0"/>
              <a:cs typeface="Bahnschrift" panose="020B0502040204020203" charset="0"/>
            </a:endParaRPr>
          </a:p>
        </p:txBody>
      </p:sp>
      <p:pic>
        <p:nvPicPr>
          <p:cNvPr id="4" name="Content Placeholder 3"/>
          <p:cNvPicPr>
            <a:picLocks noChangeAspect="1"/>
          </p:cNvPicPr>
          <p:nvPr>
            <p:ph idx="1"/>
          </p:nvPr>
        </p:nvPicPr>
        <p:blipFill>
          <a:blip r:embed="rId2"/>
          <a:stretch>
            <a:fillRect/>
          </a:stretch>
        </p:blipFill>
        <p:spPr>
          <a:xfrm>
            <a:off x="838200" y="1880235"/>
            <a:ext cx="10651490" cy="25660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665</Words>
  <Application>WPS Presentation</Application>
  <PresentationFormat>Widescreen</PresentationFormat>
  <Paragraphs>21</Paragraphs>
  <Slides>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vt:i4>
      </vt:variant>
    </vt:vector>
  </HeadingPairs>
  <TitlesOfParts>
    <vt:vector size="23" baseType="lpstr">
      <vt:lpstr>Arial</vt:lpstr>
      <vt:lpstr>SimSun</vt:lpstr>
      <vt:lpstr>Wingdings</vt:lpstr>
      <vt:lpstr>Arial Unicode MS</vt:lpstr>
      <vt:lpstr>Calibri Light</vt:lpstr>
      <vt:lpstr>Calibri</vt:lpstr>
      <vt:lpstr>Microsoft YaHei</vt:lpstr>
      <vt:lpstr>Arial Black</vt:lpstr>
      <vt:lpstr>Bahnschrift</vt:lpstr>
      <vt:lpstr>Bahnschrift Condensed</vt:lpstr>
      <vt:lpstr>Bahnschrift Light</vt:lpstr>
      <vt:lpstr>Bahnschrift Light Condensed</vt:lpstr>
      <vt:lpstr>HoloLens MDL2 Assets</vt:lpstr>
      <vt:lpstr>Impact</vt:lpstr>
      <vt:lpstr>Times New Roman</vt:lpstr>
      <vt:lpstr>Office Theme</vt:lpstr>
      <vt:lpstr>PowerPoint 演示文稿</vt:lpstr>
      <vt:lpstr>PowerPoint 演示文稿</vt:lpstr>
      <vt:lpstr>Quick Sort</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QUICKSORT  ALGORITHM</dc:title>
  <dc:creator>FRANCE DUMAOG</dc:creator>
  <cp:lastModifiedBy>FRANCE DUMAOG</cp:lastModifiedBy>
  <cp:revision>3</cp:revision>
  <dcterms:created xsi:type="dcterms:W3CDTF">2025-10-19T03:11:41Z</dcterms:created>
  <dcterms:modified xsi:type="dcterms:W3CDTF">2025-10-19T03:54:24Z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E8C3007EDEE3438E872D36A19F3E9685_13</vt:lpwstr>
  </property>
  <property fmtid="{D5CDD505-2E9C-101B-9397-08002B2CF9AE}" pid="3" name="KSOProductBuildVer">
    <vt:lpwstr>2057-12.2.0.20348</vt:lpwstr>
  </property>
</Properties>
</file>