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61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1" r:id="rId13"/>
    <p:sldId id="271" r:id="rId14"/>
    <p:sldId id="272" r:id="rId15"/>
    <p:sldId id="282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45"/>
    <a:srgbClr val="060606"/>
    <a:srgbClr val="009900"/>
    <a:srgbClr val="2C8894"/>
    <a:srgbClr val="FF6600"/>
    <a:srgbClr val="012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1DE22E-DBEC-4F98-9EED-707BB780C1F1}">
  <a:tblStyle styleId="{971DE22E-DBEC-4F98-9EED-707BB780C1F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97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95343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685800" y="177402"/>
            <a:ext cx="7770900" cy="9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5pPr>
            <a:lvl6pPr marL="1536700" lvl="5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6pPr>
            <a:lvl7pPr marL="1993900" lvl="6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7pPr>
            <a:lvl8pPr marL="2451100" lvl="7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8pPr>
            <a:lvl9pPr marL="2908300" lvl="8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0900" cy="342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1312" marR="0" lvl="0" indent="6508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62" marR="0" lvl="1" indent="968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27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-419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71900" y="113850"/>
            <a:ext cx="8222100" cy="139257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5400" u="sng" dirty="0"/>
              <a:t>ARREGLOS </a:t>
            </a:r>
            <a:br>
              <a:rPr lang="es-419" sz="3200" u="sng" dirty="0"/>
            </a:br>
            <a:r>
              <a:rPr lang="es-419" sz="3200" dirty="0"/>
              <a:t>E</a:t>
            </a:r>
            <a:r>
              <a:rPr lang="es-419" dirty="0"/>
              <a:t>jemplo de uso.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71900" y="1769412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s-419" b="1" dirty="0"/>
              <a:t>Problema: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r>
              <a:rPr lang="es-419" dirty="0"/>
              <a:t>Supongamos  una Empresa le solicita a usted un programa que le permita llevar un registro de la identificación de cada uno de los empleados 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419" b="1" dirty="0"/>
              <a:t>¿Cómo lo haría?... </a:t>
            </a:r>
            <a:r>
              <a:rPr lang="es" b="1" dirty="0"/>
              <a:t>Solución 1: </a:t>
            </a:r>
            <a:r>
              <a:rPr lang="es" dirty="0"/>
              <a:t>Crear una variable específica por empleado en la cual se almacena la identificación de cada uno de ellos..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endParaRPr lang="es-419" b="1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3010" y="3989673"/>
            <a:ext cx="841500" cy="11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3558" y="3526699"/>
            <a:ext cx="900000" cy="1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5500" y="3643650"/>
            <a:ext cx="581100" cy="13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36337" y="3874323"/>
            <a:ext cx="500100" cy="1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0194" y="4501323"/>
            <a:ext cx="1889100" cy="2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01744" y="4004806"/>
            <a:ext cx="1789200" cy="2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56910" y="4130506"/>
            <a:ext cx="1789200" cy="3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200300" y="4748502"/>
            <a:ext cx="1785900" cy="3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71900" y="202418"/>
            <a:ext cx="8222100" cy="130400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Inicialización. </a:t>
            </a:r>
            <a:br>
              <a:rPr lang="es-419" dirty="0"/>
            </a:br>
            <a:r>
              <a:rPr lang="es-419" dirty="0">
                <a:solidFill>
                  <a:srgbClr val="FFFF00"/>
                </a:solidFill>
              </a:rPr>
              <a:t>Ejemplos</a:t>
            </a:r>
            <a:r>
              <a:rPr lang="es-419" dirty="0"/>
              <a:t>.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07250" y="1756024"/>
            <a:ext cx="8857238" cy="3257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s-419" sz="1800" b="1" u="sng" dirty="0">
                <a:solidFill>
                  <a:schemeClr val="tx1">
                    <a:lumMod val="75000"/>
                  </a:schemeClr>
                </a:solidFill>
              </a:rPr>
              <a:t>Algunas reglas al inicializar </a:t>
            </a:r>
            <a:r>
              <a:rPr lang="es-419" sz="1800" b="1" u="sng" dirty="0" err="1">
                <a:solidFill>
                  <a:schemeClr val="tx1">
                    <a:lumMod val="75000"/>
                  </a:schemeClr>
                </a:solidFill>
              </a:rPr>
              <a:t>arrays</a:t>
            </a:r>
            <a:r>
              <a:rPr lang="es-419" sz="1800" b="1" u="sng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buNone/>
            </a:pPr>
            <a:endParaRPr lang="es-419" sz="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Es posible inicializar un elemento específico del array. Para ello, dentro de la lista de inicialización se puede colocar el índice del elemento del array que se va a inicializar entre corchetes ([ ]), seguido del operador de asignación (=) y del valor a asignar en dicha posición. </a:t>
            </a:r>
          </a:p>
          <a:p>
            <a:pPr lvl="0" algn="just" rtl="0">
              <a:spcBef>
                <a:spcPts val="0"/>
              </a:spcBef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spcBef>
                <a:spcPts val="0"/>
              </a:spcBef>
            </a:pPr>
            <a:r>
              <a:rPr lang="es-419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 se define un array sin especificar su longitud, usando dentro de la lista indexada un índice [i], el tamaño del array será i + 1. </a:t>
            </a:r>
          </a:p>
          <a:p>
            <a:pPr lvl="0" algn="just" rtl="0">
              <a:spcBef>
                <a:spcPts val="0"/>
              </a:spcBef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spcBef>
                <a:spcPts val="0"/>
              </a:spcBef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>
              <a:spcBef>
                <a:spcPts val="0"/>
              </a:spcBef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872" y="4659982"/>
            <a:ext cx="3249900" cy="2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9872" y="3384556"/>
            <a:ext cx="4255200" cy="2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0950" y="41151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600" dirty="0"/>
              <a:t>Arreglos. Acceso a sus elementos.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31032" y="1694575"/>
            <a:ext cx="8712968" cy="344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114300" rtl="0">
              <a:spcBef>
                <a:spcPts val="0"/>
              </a:spcBef>
              <a:spcAft>
                <a:spcPts val="1800"/>
              </a:spcAft>
              <a:buChar char="•"/>
            </a:pPr>
            <a:r>
              <a:rPr lang="es-419" sz="2300" dirty="0"/>
              <a:t> </a:t>
            </a:r>
            <a:r>
              <a:rPr lang="es-419" dirty="0"/>
              <a:t>Cada dato en un array es llamado </a:t>
            </a:r>
            <a:r>
              <a:rPr lang="es-419" b="1" dirty="0">
                <a:solidFill>
                  <a:schemeClr val="bg2"/>
                </a:solidFill>
              </a:rPr>
              <a:t>elemento</a:t>
            </a:r>
            <a:r>
              <a:rPr lang="es-419" dirty="0"/>
              <a:t>.</a:t>
            </a:r>
          </a:p>
          <a:p>
            <a:pPr marL="0" lvl="0" indent="114300" rtl="0">
              <a:spcBef>
                <a:spcPts val="0"/>
              </a:spcBef>
              <a:spcAft>
                <a:spcPts val="1800"/>
              </a:spcAft>
              <a:buChar char="•"/>
            </a:pPr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dirty="0"/>
              <a:t>El operador </a:t>
            </a:r>
            <a:r>
              <a:rPr lang="es-419" sz="2800" b="1" dirty="0">
                <a:solidFill>
                  <a:srgbClr val="FF0000"/>
                </a:solidFill>
              </a:rPr>
              <a:t>[ ] </a:t>
            </a:r>
            <a:r>
              <a:rPr lang="es-419" dirty="0"/>
              <a:t>proporciona la </a:t>
            </a:r>
            <a:r>
              <a:rPr lang="es-419" b="1" dirty="0">
                <a:solidFill>
                  <a:schemeClr val="tx1">
                    <a:lumMod val="50000"/>
                  </a:schemeClr>
                </a:solidFill>
              </a:rPr>
              <a:t>manera de acceder a un elemento del array. </a:t>
            </a:r>
          </a:p>
          <a:p>
            <a:pPr marL="0" lvl="0" indent="114300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har char="•"/>
            </a:pPr>
            <a:r>
              <a:rPr lang="es-419" dirty="0"/>
              <a:t> </a:t>
            </a:r>
            <a:r>
              <a:rPr lang="es" dirty="0"/>
              <a:t>La sintaxis para un elemento de un array “a” es a[i], donde i es llamado índice del elemento del array. </a:t>
            </a:r>
            <a:r>
              <a:rPr lang="es-419" dirty="0"/>
              <a:t>Por ejemplo si se tiene un array llamado </a:t>
            </a:r>
            <a:r>
              <a:rPr lang="es-419" b="1" dirty="0">
                <a:solidFill>
                  <a:srgbClr val="060606"/>
                </a:solidFill>
              </a:rPr>
              <a:t>a</a:t>
            </a:r>
            <a:r>
              <a:rPr lang="es-419" dirty="0"/>
              <a:t> y una variable entera llamada </a:t>
            </a:r>
            <a:r>
              <a:rPr lang="es-419" b="1" dirty="0">
                <a:solidFill>
                  <a:srgbClr val="060606"/>
                </a:solidFill>
              </a:rPr>
              <a:t>i,</a:t>
            </a:r>
            <a:r>
              <a:rPr lang="es-419" dirty="0"/>
              <a:t> entonces la expresión </a:t>
            </a:r>
            <a:r>
              <a:rPr lang="es-419" sz="2800" b="1" dirty="0">
                <a:solidFill>
                  <a:srgbClr val="FF0000"/>
                </a:solidFill>
              </a:rPr>
              <a:t>a[i]</a:t>
            </a:r>
            <a:r>
              <a:rPr lang="es-419" dirty="0">
                <a:solidFill>
                  <a:srgbClr val="FF0000"/>
                </a:solidFill>
              </a:rPr>
              <a:t> </a:t>
            </a:r>
            <a:r>
              <a:rPr lang="es-419" b="1" dirty="0">
                <a:solidFill>
                  <a:schemeClr val="tx1">
                    <a:lumMod val="50000"/>
                  </a:schemeClr>
                </a:solidFill>
              </a:rPr>
              <a:t>designa al elemento del array con índice i.</a:t>
            </a:r>
          </a:p>
          <a:p>
            <a:pPr marL="0" lvl="0" indent="114300" rtl="0">
              <a:spcBef>
                <a:spcPts val="0"/>
              </a:spcBef>
              <a:spcAft>
                <a:spcPts val="1800"/>
              </a:spcAft>
              <a:buChar char="•"/>
            </a:pPr>
            <a:r>
              <a:rPr lang="es-419" dirty="0"/>
              <a:t> </a:t>
            </a:r>
            <a:r>
              <a:rPr lang="es-419" b="1" dirty="0">
                <a:solidFill>
                  <a:schemeClr val="bg2">
                    <a:lumMod val="50000"/>
                  </a:schemeClr>
                </a:solidFill>
              </a:rPr>
              <a:t>Si un arreglo tiene N elementos, el valor del subíndice (lo que está dentro del los corchetes) va desde 0 hasta N-1</a:t>
            </a:r>
            <a:r>
              <a:rPr lang="es-419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0BBA4-6EE1-46EE-9E6E-B69FCFCE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411510"/>
            <a:ext cx="8222100" cy="767700"/>
          </a:xfrm>
        </p:spPr>
        <p:txBody>
          <a:bodyPr/>
          <a:lstStyle/>
          <a:p>
            <a:r>
              <a:rPr lang="es-419" sz="3600" dirty="0"/>
              <a:t>Arreglos. Acceso a sus elementos.</a:t>
            </a:r>
            <a:endParaRPr lang="es-AR" sz="3600" dirty="0"/>
          </a:p>
        </p:txBody>
      </p:sp>
      <p:pic>
        <p:nvPicPr>
          <p:cNvPr id="4" name="Shape 168">
            <a:extLst>
              <a:ext uri="{FF2B5EF4-FFF2-40B4-BE49-F238E27FC236}">
                <a16:creationId xmlns:a16="http://schemas.microsoft.com/office/drawing/2014/main" id="{48BFFC8A-00EB-47B8-A396-3E9699DDB45B}"/>
              </a:ext>
            </a:extLst>
          </p:cNvPr>
          <p:cNvPicPr preferRelativeResize="0"/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colorTemperature colorTemp="7200"/>
                    </a14:imgEffect>
                    <a14:imgEffect>
                      <a14:saturation sat="37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592" y="1851670"/>
            <a:ext cx="7416824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265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477785" y="287228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600" dirty="0"/>
              <a:t>Arreglos. Lectura &amp; Escritura.</a:t>
            </a:r>
          </a:p>
        </p:txBody>
      </p:sp>
      <p:sp>
        <p:nvSpPr>
          <p:cNvPr id="14" name="Shape 175">
            <a:extLst>
              <a:ext uri="{FF2B5EF4-FFF2-40B4-BE49-F238E27FC236}">
                <a16:creationId xmlns:a16="http://schemas.microsoft.com/office/drawing/2014/main" id="{60098E8D-EB6F-46A4-AF0C-8C2F236337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254" y="1723777"/>
            <a:ext cx="4038599" cy="210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i="1" u="sng" dirty="0">
                <a:solidFill>
                  <a:schemeClr val="bg2"/>
                </a:solidFill>
              </a:rPr>
              <a:t>Lectura de datos DEL arreglo</a:t>
            </a:r>
            <a:r>
              <a:rPr lang="es" b="1" i="1" dirty="0">
                <a:solidFill>
                  <a:schemeClr val="bg2"/>
                </a:solidFill>
              </a:rPr>
              <a:t>:</a:t>
            </a:r>
            <a:endParaRPr b="1" dirty="0">
              <a:solidFill>
                <a:schemeClr val="bg2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1155CC"/>
                </a:solidFill>
              </a:rPr>
              <a:t>variable </a:t>
            </a:r>
            <a:r>
              <a:rPr lang="es" dirty="0">
                <a:solidFill>
                  <a:srgbClr val="000000"/>
                </a:solidFill>
              </a:rPr>
              <a:t>= arreglo[</a:t>
            </a:r>
            <a:r>
              <a:rPr lang="es" dirty="0">
                <a:solidFill>
                  <a:srgbClr val="FF9900"/>
                </a:solidFill>
              </a:rPr>
              <a:t>indice</a:t>
            </a:r>
            <a:r>
              <a:rPr lang="es" dirty="0">
                <a:solidFill>
                  <a:srgbClr val="000000"/>
                </a:solidFill>
              </a:rPr>
              <a:t>];</a:t>
            </a:r>
          </a:p>
          <a:p>
            <a:pPr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16" name="Shape 176">
            <a:extLst>
              <a:ext uri="{FF2B5EF4-FFF2-40B4-BE49-F238E27FC236}">
                <a16:creationId xmlns:a16="http://schemas.microsoft.com/office/drawing/2014/main" id="{000EED52-D82A-4534-8DAA-D58B6738D7BC}"/>
              </a:ext>
            </a:extLst>
          </p:cNvPr>
          <p:cNvSpPr txBox="1">
            <a:spLocks/>
          </p:cNvSpPr>
          <p:nvPr/>
        </p:nvSpPr>
        <p:spPr>
          <a:xfrm>
            <a:off x="5522813" y="1643398"/>
            <a:ext cx="4038599" cy="484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b="1" i="1" u="sng" dirty="0"/>
              <a:t>Escritura de datos EN el arreglo</a:t>
            </a:r>
            <a:r>
              <a:rPr lang="es-MX" sz="1800" b="1" i="1" dirty="0"/>
              <a:t>:</a:t>
            </a:r>
          </a:p>
          <a:p>
            <a:r>
              <a:rPr lang="es-MX" sz="1800" dirty="0">
                <a:solidFill>
                  <a:schemeClr val="bg2"/>
                </a:solidFill>
              </a:rPr>
              <a:t>arreglo</a:t>
            </a:r>
            <a:r>
              <a:rPr lang="es-MX" sz="1800" dirty="0">
                <a:solidFill>
                  <a:schemeClr val="dk1"/>
                </a:solidFill>
              </a:rPr>
              <a:t>[</a:t>
            </a:r>
            <a:r>
              <a:rPr lang="es-MX" sz="1800" dirty="0" err="1">
                <a:solidFill>
                  <a:srgbClr val="FF9900"/>
                </a:solidFill>
              </a:rPr>
              <a:t>indice</a:t>
            </a:r>
            <a:r>
              <a:rPr lang="es-MX" sz="1800" dirty="0">
                <a:solidFill>
                  <a:schemeClr val="dk1"/>
                </a:solidFill>
              </a:rPr>
              <a:t>]= </a:t>
            </a:r>
            <a:r>
              <a:rPr lang="es-MX" sz="1800" dirty="0">
                <a:solidFill>
                  <a:srgbClr val="1155CC"/>
                </a:solidFill>
              </a:rPr>
              <a:t>variable</a:t>
            </a:r>
            <a:r>
              <a:rPr lang="es-MX" sz="1800" dirty="0"/>
              <a:t>;</a:t>
            </a:r>
          </a:p>
          <a:p>
            <a:endParaRPr lang="es-MX" sz="2000" dirty="0"/>
          </a:p>
        </p:txBody>
      </p:sp>
      <p:pic>
        <p:nvPicPr>
          <p:cNvPr id="17" name="Shape 179">
            <a:extLst>
              <a:ext uri="{FF2B5EF4-FFF2-40B4-BE49-F238E27FC236}">
                <a16:creationId xmlns:a16="http://schemas.microsoft.com/office/drawing/2014/main" id="{C57B5009-EBEB-43D4-B615-AF846921A7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798" y="2402903"/>
            <a:ext cx="1720087" cy="176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78">
            <a:extLst>
              <a:ext uri="{FF2B5EF4-FFF2-40B4-BE49-F238E27FC236}">
                <a16:creationId xmlns:a16="http://schemas.microsoft.com/office/drawing/2014/main" id="{AB5BD737-FAB5-47EA-B148-7373115AC2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4488" y="1783589"/>
            <a:ext cx="1514730" cy="665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81">
            <a:extLst>
              <a:ext uri="{FF2B5EF4-FFF2-40B4-BE49-F238E27FC236}">
                <a16:creationId xmlns:a16="http://schemas.microsoft.com/office/drawing/2014/main" id="{5803E77C-24D1-4827-8FEC-640D389F341A}"/>
              </a:ext>
            </a:extLst>
          </p:cNvPr>
          <p:cNvSpPr/>
          <p:nvPr/>
        </p:nvSpPr>
        <p:spPr>
          <a:xfrm rot="10800000">
            <a:off x="6444208" y="4112167"/>
            <a:ext cx="1647825" cy="8619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1FD8F57-E0F7-45D4-AAC7-EA889DDE38A6}"/>
              </a:ext>
            </a:extLst>
          </p:cNvPr>
          <p:cNvSpPr/>
          <p:nvPr/>
        </p:nvSpPr>
        <p:spPr>
          <a:xfrm>
            <a:off x="2845845" y="2155423"/>
            <a:ext cx="423691" cy="222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6099AA-D9D1-4275-9D7F-DA2A803A5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636999"/>
            <a:ext cx="6005289" cy="249892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7CD9EC3-8E3D-41A7-99B0-EF1D3A6A96E9}"/>
              </a:ext>
            </a:extLst>
          </p:cNvPr>
          <p:cNvSpPr/>
          <p:nvPr/>
        </p:nvSpPr>
        <p:spPr>
          <a:xfrm flipH="1">
            <a:off x="5148063" y="1783589"/>
            <a:ext cx="144016" cy="788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460950" y="462066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600" dirty="0"/>
              <a:t>Arreglos. Lectura &amp; Escritura.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23528" y="2283718"/>
            <a:ext cx="4392488" cy="31782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 rtl="0">
              <a:spcBef>
                <a:spcPts val="0"/>
              </a:spcBef>
              <a:buClr>
                <a:srgbClr val="4F81BD"/>
              </a:buClr>
              <a:buSzPct val="25000"/>
              <a:buFont typeface="Calibri"/>
              <a:buNone/>
            </a:pPr>
            <a:endParaRPr lang="es-419"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just" rtl="0">
              <a:spcBef>
                <a:spcPts val="0"/>
              </a:spcBef>
              <a:buClr>
                <a:srgbClr val="4F81BD"/>
              </a:buClr>
              <a:buSzPct val="25000"/>
              <a:buFont typeface="Calibri"/>
              <a:buNone/>
            </a:pPr>
            <a:r>
              <a:rPr lang="es-419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menudo se emplean los ciclos para el acceso a los elementos de un array. Entre las aplicaciones están: inicialización y acceso (para lectura o escritura) a los </a:t>
            </a:r>
            <a:r>
              <a:rPr lang="es-419" sz="1800" dirty="0" err="1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lang="es-419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A52927-1762-4A67-AC6D-0280B8B09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036314"/>
            <a:ext cx="3085934" cy="2645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FD59B-F295-4079-875A-4C7536FE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50" y="483518"/>
            <a:ext cx="8222100" cy="767700"/>
          </a:xfrm>
        </p:spPr>
        <p:txBody>
          <a:bodyPr/>
          <a:lstStyle/>
          <a:p>
            <a:r>
              <a:rPr lang="es" sz="3600" dirty="0"/>
              <a:t>Arreglos. Pasaje de parámetros</a:t>
            </a:r>
            <a:endParaRPr lang="es-AR" sz="3600" dirty="0"/>
          </a:p>
        </p:txBody>
      </p:sp>
      <p:sp>
        <p:nvSpPr>
          <p:cNvPr id="6" name="Shape 195">
            <a:extLst>
              <a:ext uri="{FF2B5EF4-FFF2-40B4-BE49-F238E27FC236}">
                <a16:creationId xmlns:a16="http://schemas.microsoft.com/office/drawing/2014/main" id="{226A5F96-6935-4401-8F9E-E508CB7B2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3873" y="2514264"/>
            <a:ext cx="5006197" cy="26269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s" dirty="0">
                <a:solidFill>
                  <a:srgbClr val="000000"/>
                </a:solidFill>
              </a:rPr>
              <a:t>C trata automáticamente la llamada a la función como si hubiera situado el operador de dirección &amp; delante del nombre del array</a:t>
            </a:r>
          </a:p>
          <a:p>
            <a:pPr algn="just" rtl="0">
              <a:spcBef>
                <a:spcPts val="0"/>
              </a:spcBef>
              <a:buNone/>
            </a:pPr>
            <a:r>
              <a:rPr lang="es" dirty="0">
                <a:solidFill>
                  <a:srgbClr val="000000"/>
                </a:solidFill>
              </a:rPr>
              <a:t>En consecuencia, cuando se llama a una función y se utiliza un </a:t>
            </a:r>
            <a:r>
              <a:rPr lang="es" b="1" dirty="0">
                <a:solidFill>
                  <a:srgbClr val="000000"/>
                </a:solidFill>
              </a:rPr>
              <a:t>array </a:t>
            </a:r>
            <a:r>
              <a:rPr lang="es" dirty="0">
                <a:solidFill>
                  <a:srgbClr val="000000"/>
                </a:solidFill>
              </a:rPr>
              <a:t> como parámetro, se debe tener mucho cuidado de no modificar el contenido del mismo en la función llamada.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7559A5-0DE6-4918-8C2E-8CA24E22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416093"/>
            <a:ext cx="3812061" cy="26269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BB00E99-7838-43AE-95E9-92D53C073023}"/>
              </a:ext>
            </a:extLst>
          </p:cNvPr>
          <p:cNvSpPr txBox="1"/>
          <p:nvPr/>
        </p:nvSpPr>
        <p:spPr>
          <a:xfrm>
            <a:off x="251520" y="1752606"/>
            <a:ext cx="8768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s-MX" sz="2400" b="1" dirty="0">
                <a:solidFill>
                  <a:srgbClr val="FF0000"/>
                </a:solidFill>
              </a:rPr>
              <a:t>En C todos los </a:t>
            </a:r>
            <a:r>
              <a:rPr lang="es-MX" sz="2400" b="1" dirty="0" err="1">
                <a:solidFill>
                  <a:srgbClr val="FF0000"/>
                </a:solidFill>
              </a:rPr>
              <a:t>arrays</a:t>
            </a:r>
            <a:r>
              <a:rPr lang="es-MX" sz="2400" b="1" dirty="0">
                <a:solidFill>
                  <a:srgbClr val="FF0000"/>
                </a:solidFill>
              </a:rPr>
              <a:t> se pasan por referencia (dirección de memoria). </a:t>
            </a:r>
          </a:p>
        </p:txBody>
      </p:sp>
    </p:spTree>
    <p:extLst>
      <p:ext uri="{BB962C8B-B14F-4D97-AF65-F5344CB8AC3E}">
        <p14:creationId xmlns:p14="http://schemas.microsoft.com/office/powerpoint/2010/main" val="68933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Ejemplo de uso. </a:t>
            </a:r>
            <a:br>
              <a:rPr lang="es-419" dirty="0"/>
            </a:br>
            <a:r>
              <a:rPr lang="es-419" dirty="0">
                <a:solidFill>
                  <a:srgbClr val="FFFF00"/>
                </a:solidFill>
              </a:rPr>
              <a:t>Solución incorrecta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48B675-CEE1-4B07-8F33-9E1E1B8AC3B1}"/>
              </a:ext>
            </a:extLst>
          </p:cNvPr>
          <p:cNvSpPr txBox="1"/>
          <p:nvPr/>
        </p:nvSpPr>
        <p:spPr>
          <a:xfrm>
            <a:off x="471900" y="1833232"/>
            <a:ext cx="8564596" cy="329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MX" b="1" dirty="0">
                <a:solidFill>
                  <a:schemeClr val="bg2"/>
                </a:solidFill>
              </a:rPr>
              <a:t>Problema en la solución anterior</a:t>
            </a:r>
            <a:r>
              <a:rPr lang="es-MX" dirty="0">
                <a:solidFill>
                  <a:schemeClr val="bg2"/>
                </a:solidFill>
              </a:rPr>
              <a:t>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MX" dirty="0">
                <a:solidFill>
                  <a:schemeClr val="bg2"/>
                </a:solidFill>
              </a:rPr>
              <a:t>El problema se vuelve más difícil a medida que el número de empleados aumenta, pues implica la creación de más variables individuales (id5, id6, …).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s-MX" dirty="0">
              <a:solidFill>
                <a:schemeClr val="bg2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MX" dirty="0">
                <a:solidFill>
                  <a:schemeClr val="bg2"/>
                </a:solidFill>
              </a:rPr>
              <a:t>Y, sumado a esto, dificultaría aún más el trabajo al tener que enviar estos datos a diferentes funciones del programa 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s-MX" dirty="0">
              <a:solidFill>
                <a:schemeClr val="bg2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MX" dirty="0">
                <a:solidFill>
                  <a:schemeClr val="bg2"/>
                </a:solidFill>
              </a:rPr>
              <a:t>Imagínense la lista de parámetros formales de la función: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s-MX" dirty="0">
              <a:solidFill>
                <a:schemeClr val="bg2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MX" b="1" dirty="0" err="1">
                <a:solidFill>
                  <a:schemeClr val="bg2"/>
                </a:solidFill>
              </a:rPr>
              <a:t>int</a:t>
            </a:r>
            <a:r>
              <a:rPr lang="es-MX" b="1" dirty="0">
                <a:solidFill>
                  <a:schemeClr val="bg2"/>
                </a:solidFill>
              </a:rPr>
              <a:t> </a:t>
            </a:r>
            <a:r>
              <a:rPr lang="es-MX" b="1" dirty="0" err="1">
                <a:solidFill>
                  <a:schemeClr val="bg2"/>
                </a:solidFill>
              </a:rPr>
              <a:t>funcionEjemplo</a:t>
            </a:r>
            <a:r>
              <a:rPr lang="es-MX" b="1" dirty="0">
                <a:solidFill>
                  <a:schemeClr val="bg2"/>
                </a:solidFill>
              </a:rPr>
              <a:t>(</a:t>
            </a:r>
            <a:r>
              <a:rPr lang="es-MX" b="1" dirty="0" err="1">
                <a:solidFill>
                  <a:schemeClr val="bg2"/>
                </a:solidFill>
              </a:rPr>
              <a:t>int</a:t>
            </a:r>
            <a:r>
              <a:rPr lang="es-MX" b="1" dirty="0">
                <a:solidFill>
                  <a:schemeClr val="bg2"/>
                </a:solidFill>
              </a:rPr>
              <a:t> a1, </a:t>
            </a:r>
            <a:r>
              <a:rPr lang="es-MX" b="1" dirty="0" err="1">
                <a:solidFill>
                  <a:schemeClr val="bg2"/>
                </a:solidFill>
              </a:rPr>
              <a:t>int</a:t>
            </a:r>
            <a:r>
              <a:rPr lang="es-MX" b="1" dirty="0">
                <a:solidFill>
                  <a:schemeClr val="bg2"/>
                </a:solidFill>
              </a:rPr>
              <a:t> a2, </a:t>
            </a:r>
            <a:r>
              <a:rPr lang="es-MX" b="1" dirty="0" err="1">
                <a:solidFill>
                  <a:schemeClr val="bg2"/>
                </a:solidFill>
              </a:rPr>
              <a:t>int</a:t>
            </a:r>
            <a:r>
              <a:rPr lang="es-MX" b="1" dirty="0">
                <a:solidFill>
                  <a:schemeClr val="bg2"/>
                </a:solidFill>
              </a:rPr>
              <a:t> a3, </a:t>
            </a:r>
            <a:r>
              <a:rPr lang="es-MX" b="1" dirty="0" err="1">
                <a:solidFill>
                  <a:schemeClr val="bg2"/>
                </a:solidFill>
              </a:rPr>
              <a:t>int</a:t>
            </a:r>
            <a:r>
              <a:rPr lang="es-MX" b="1" dirty="0">
                <a:solidFill>
                  <a:schemeClr val="bg2"/>
                </a:solidFill>
              </a:rPr>
              <a:t> a4, </a:t>
            </a:r>
            <a:r>
              <a:rPr lang="es-MX" b="1" dirty="0" err="1">
                <a:solidFill>
                  <a:schemeClr val="bg2"/>
                </a:solidFill>
              </a:rPr>
              <a:t>int</a:t>
            </a:r>
            <a:r>
              <a:rPr lang="es-MX" b="1" dirty="0">
                <a:solidFill>
                  <a:schemeClr val="bg2"/>
                </a:solidFill>
              </a:rPr>
              <a:t> a5, </a:t>
            </a:r>
            <a:r>
              <a:rPr lang="es-MX" b="1" dirty="0" err="1">
                <a:solidFill>
                  <a:schemeClr val="bg2"/>
                </a:solidFill>
              </a:rPr>
              <a:t>int</a:t>
            </a:r>
            <a:r>
              <a:rPr lang="es-MX" b="1" dirty="0">
                <a:solidFill>
                  <a:schemeClr val="bg2"/>
                </a:solidFill>
              </a:rPr>
              <a:t> a6, …. )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MX" b="1" dirty="0">
                <a:solidFill>
                  <a:schemeClr val="bg2"/>
                </a:solidFill>
              </a:rPr>
              <a:t>{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MX" b="1" dirty="0">
                <a:solidFill>
                  <a:schemeClr val="bg2"/>
                </a:solidFill>
              </a:rPr>
              <a:t>	// sentencias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MX" b="1" dirty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71900" y="341702"/>
            <a:ext cx="8222100" cy="116472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Ejemplo de uso </a:t>
            </a:r>
            <a:br>
              <a:rPr lang="es-419" dirty="0"/>
            </a:br>
            <a:r>
              <a:rPr lang="es-419" dirty="0">
                <a:solidFill>
                  <a:srgbClr val="FFFF00"/>
                </a:solidFill>
              </a:rPr>
              <a:t>Solución correcta.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8490" y="2753356"/>
            <a:ext cx="3259974" cy="23012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DCFD0AE-8434-4E14-85C6-98B5770C3A79}"/>
              </a:ext>
            </a:extLst>
          </p:cNvPr>
          <p:cNvSpPr txBox="1"/>
          <p:nvPr/>
        </p:nvSpPr>
        <p:spPr>
          <a:xfrm>
            <a:off x="203757" y="2721189"/>
            <a:ext cx="4572000" cy="2333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AR" sz="1600" b="1" dirty="0" err="1">
                <a:solidFill>
                  <a:srgbClr val="0000FF"/>
                </a:solidFill>
              </a:rPr>
              <a:t>int</a:t>
            </a:r>
            <a:r>
              <a:rPr lang="es-AR" sz="1600" b="1" dirty="0">
                <a:solidFill>
                  <a:srgbClr val="0000FF"/>
                </a:solidFill>
              </a:rPr>
              <a:t> </a:t>
            </a:r>
            <a:r>
              <a:rPr lang="es-AR" sz="1600" b="1" dirty="0" err="1">
                <a:solidFill>
                  <a:schemeClr val="dk1"/>
                </a:solidFill>
              </a:rPr>
              <a:t>idEmpleados</a:t>
            </a:r>
            <a:r>
              <a:rPr lang="es-AR" sz="1600" b="1" dirty="0">
                <a:solidFill>
                  <a:schemeClr val="dk1"/>
                </a:solidFill>
              </a:rPr>
              <a:t> [</a:t>
            </a:r>
            <a:r>
              <a:rPr lang="es-AR" sz="1600" b="1" dirty="0">
                <a:solidFill>
                  <a:srgbClr val="FF0000"/>
                </a:solidFill>
              </a:rPr>
              <a:t>100</a:t>
            </a:r>
            <a:r>
              <a:rPr lang="es-AR" sz="1600" b="1" dirty="0">
                <a:solidFill>
                  <a:schemeClr val="dk1"/>
                </a:solidFill>
              </a:rPr>
              <a:t>];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s-AR" sz="1600" b="1" dirty="0">
              <a:solidFill>
                <a:schemeClr val="dk1"/>
              </a:solidFill>
            </a:endParaRP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AR" sz="1600" b="1" dirty="0" err="1">
                <a:solidFill>
                  <a:schemeClr val="dk1"/>
                </a:solidFill>
              </a:rPr>
              <a:t>idEmpleados</a:t>
            </a:r>
            <a:r>
              <a:rPr lang="es-AR" sz="1600" b="1" dirty="0">
                <a:solidFill>
                  <a:schemeClr val="dk1"/>
                </a:solidFill>
              </a:rPr>
              <a:t>[</a:t>
            </a:r>
            <a:r>
              <a:rPr lang="es-AR" sz="1600" b="1" dirty="0">
                <a:solidFill>
                  <a:srgbClr val="FF0000"/>
                </a:solidFill>
              </a:rPr>
              <a:t>0</a:t>
            </a:r>
            <a:r>
              <a:rPr lang="es-AR" sz="1600" b="1" dirty="0">
                <a:solidFill>
                  <a:schemeClr val="dk1"/>
                </a:solidFill>
              </a:rPr>
              <a:t>]=1;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AR" sz="1600" b="1" dirty="0" err="1">
                <a:solidFill>
                  <a:schemeClr val="dk1"/>
                </a:solidFill>
              </a:rPr>
              <a:t>idEmpleados</a:t>
            </a:r>
            <a:r>
              <a:rPr lang="es-AR" sz="1600" b="1" dirty="0">
                <a:solidFill>
                  <a:schemeClr val="dk1"/>
                </a:solidFill>
              </a:rPr>
              <a:t>[</a:t>
            </a:r>
            <a:r>
              <a:rPr lang="es-AR" sz="1600" b="1" dirty="0">
                <a:solidFill>
                  <a:srgbClr val="FF0000"/>
                </a:solidFill>
              </a:rPr>
              <a:t>1</a:t>
            </a:r>
            <a:r>
              <a:rPr lang="es-AR" sz="1600" b="1" dirty="0">
                <a:solidFill>
                  <a:schemeClr val="dk1"/>
                </a:solidFill>
              </a:rPr>
              <a:t>]=2;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AR" sz="1600" b="1" dirty="0" err="1">
                <a:solidFill>
                  <a:schemeClr val="dk1"/>
                </a:solidFill>
              </a:rPr>
              <a:t>idEmpleados</a:t>
            </a:r>
            <a:r>
              <a:rPr lang="es-AR" sz="1600" b="1" dirty="0">
                <a:solidFill>
                  <a:schemeClr val="dk1"/>
                </a:solidFill>
              </a:rPr>
              <a:t>[</a:t>
            </a:r>
            <a:r>
              <a:rPr lang="es-AR" sz="1600" b="1" dirty="0">
                <a:solidFill>
                  <a:srgbClr val="FF0000"/>
                </a:solidFill>
              </a:rPr>
              <a:t>2</a:t>
            </a:r>
            <a:r>
              <a:rPr lang="es-AR" sz="1600" b="1" dirty="0">
                <a:solidFill>
                  <a:schemeClr val="dk1"/>
                </a:solidFill>
              </a:rPr>
              <a:t>]=3;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AR" sz="1600" b="1" dirty="0" err="1">
                <a:solidFill>
                  <a:schemeClr val="dk1"/>
                </a:solidFill>
              </a:rPr>
              <a:t>idEmpleados</a:t>
            </a:r>
            <a:r>
              <a:rPr lang="es-AR" sz="1600" b="1" dirty="0">
                <a:solidFill>
                  <a:schemeClr val="dk1"/>
                </a:solidFill>
              </a:rPr>
              <a:t>[</a:t>
            </a:r>
            <a:r>
              <a:rPr lang="es-AR" sz="1600" b="1" dirty="0">
                <a:solidFill>
                  <a:srgbClr val="FF0000"/>
                </a:solidFill>
              </a:rPr>
              <a:t>3</a:t>
            </a:r>
            <a:r>
              <a:rPr lang="es-AR" sz="1600" b="1" dirty="0">
                <a:solidFill>
                  <a:schemeClr val="dk1"/>
                </a:solidFill>
              </a:rPr>
              <a:t>]=4;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-AR" sz="1600" b="1" dirty="0">
                <a:solidFill>
                  <a:schemeClr val="dk1"/>
                </a:solidFill>
              </a:rPr>
              <a:t>….</a:t>
            </a:r>
          </a:p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s-AR" sz="1600" b="1" dirty="0" err="1">
                <a:solidFill>
                  <a:schemeClr val="dk1"/>
                </a:solidFill>
              </a:rPr>
              <a:t>idEmpleados</a:t>
            </a:r>
            <a:r>
              <a:rPr lang="es-AR" sz="1600" b="1" dirty="0">
                <a:solidFill>
                  <a:schemeClr val="dk1"/>
                </a:solidFill>
              </a:rPr>
              <a:t>[</a:t>
            </a:r>
            <a:r>
              <a:rPr lang="es-AR" sz="1600" b="1" dirty="0">
                <a:solidFill>
                  <a:srgbClr val="FF0000"/>
                </a:solidFill>
              </a:rPr>
              <a:t>99</a:t>
            </a:r>
            <a:r>
              <a:rPr lang="es-AR" sz="1600" b="1" dirty="0">
                <a:solidFill>
                  <a:schemeClr val="dk1"/>
                </a:solidFill>
              </a:rPr>
              <a:t>]=100;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2267744" y="3223674"/>
            <a:ext cx="1068492" cy="1192514"/>
            <a:chOff x="1531034102" y="515395663"/>
            <a:chExt cx="616449544" cy="1546159191"/>
          </a:xfrm>
        </p:grpSpPr>
        <p:pic>
          <p:nvPicPr>
            <p:cNvPr id="116" name="Shape 1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05835108" y="1288489764"/>
              <a:ext cx="139010113" cy="406574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Shape 11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02121561" y="1632087074"/>
              <a:ext cx="145362085" cy="429467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Shape 1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531034102" y="515395663"/>
              <a:ext cx="82324467" cy="429496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Shape 11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648806001" y="944892453"/>
              <a:ext cx="78514553" cy="43101658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1AB3EC-F3A8-4221-86FB-FB5C4D5B9491}"/>
              </a:ext>
            </a:extLst>
          </p:cNvPr>
          <p:cNvSpPr txBox="1"/>
          <p:nvPr/>
        </p:nvSpPr>
        <p:spPr>
          <a:xfrm>
            <a:off x="160394" y="1841416"/>
            <a:ext cx="8732086" cy="91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s" sz="1600" b="1" dirty="0">
                <a:solidFill>
                  <a:schemeClr val="bg2"/>
                </a:solidFill>
              </a:rPr>
              <a:t>En los arrays (arreglos) se encuentra la respuesta. Pues un array es como una caja para guardar elementos o como un archivador. Utiliza un sistema de indexación para encontrar el valor de cada una de las variables almacenadas en su interior.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9619" y="411510"/>
            <a:ext cx="8222100" cy="83970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Definición.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s-419" sz="2000" b="1" u="sng" dirty="0">
                <a:solidFill>
                  <a:srgbClr val="FF0000"/>
                </a:solidFill>
              </a:rPr>
              <a:t>Definición</a:t>
            </a:r>
            <a:r>
              <a:rPr lang="es-419" sz="2000" dirty="0">
                <a:solidFill>
                  <a:srgbClr val="FF0000"/>
                </a:solidFill>
              </a:rPr>
              <a:t>:</a:t>
            </a:r>
          </a:p>
          <a:p>
            <a:pPr marL="158750" lvl="0" rtl="0">
              <a:spcBef>
                <a:spcPts val="0"/>
              </a:spcBef>
              <a:spcAft>
                <a:spcPts val="0"/>
              </a:spcAft>
            </a:pPr>
            <a:r>
              <a:rPr lang="es-419" sz="2000" dirty="0">
                <a:solidFill>
                  <a:schemeClr val="bg2"/>
                </a:solidFill>
              </a:rPr>
              <a:t>Un array es </a:t>
            </a:r>
          </a:p>
          <a:p>
            <a:pPr marL="50165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bg2"/>
                </a:solidFill>
              </a:rPr>
              <a:t>una colección de variables del mismo tipo de dato,</a:t>
            </a:r>
          </a:p>
          <a:p>
            <a:pPr marL="50165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bg2"/>
                </a:solidFill>
              </a:rPr>
              <a:t>almacenadas bajo el mismo nombre, </a:t>
            </a:r>
          </a:p>
          <a:p>
            <a:pPr marL="50165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bg2"/>
                </a:solidFill>
              </a:rPr>
              <a:t>y donde cada una de las variables se diferencian entre sí por su posición (ubicación) </a:t>
            </a:r>
          </a:p>
          <a:p>
            <a:pPr marL="50165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bg2"/>
                </a:solidFill>
              </a:rPr>
              <a:t>y se encuentran ordenadas a partir de un subíndice</a:t>
            </a:r>
            <a:endParaRPr lang="es-419" sz="2000" dirty="0">
              <a:solidFill>
                <a:schemeClr val="bg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Declaración.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84917" y="1961282"/>
            <a:ext cx="8796066" cy="3351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101600">
              <a:buFont typeface="Roboto"/>
              <a:buChar char="•"/>
            </a:pPr>
            <a:r>
              <a:rPr lang="es-419" dirty="0"/>
              <a:t> </a:t>
            </a:r>
            <a:r>
              <a:rPr lang="es-419" b="1" dirty="0">
                <a:solidFill>
                  <a:srgbClr val="FF0000"/>
                </a:solidFill>
              </a:rPr>
              <a:t>Un array</a:t>
            </a:r>
            <a:r>
              <a:rPr lang="es-419" dirty="0"/>
              <a:t>, así como las variables ordinarias </a:t>
            </a:r>
            <a:r>
              <a:rPr lang="es-419" b="1" u="sng" dirty="0">
                <a:solidFill>
                  <a:srgbClr val="FF0000"/>
                </a:solidFill>
              </a:rPr>
              <a:t>debe ser declarado</a:t>
            </a:r>
            <a:r>
              <a:rPr lang="es-419" b="1" dirty="0">
                <a:solidFill>
                  <a:srgbClr val="FF0000"/>
                </a:solidFill>
              </a:rPr>
              <a:t> antes de ser usado.</a:t>
            </a:r>
          </a:p>
          <a:p>
            <a:pPr marL="0" lvl="0" indent="101600" rtl="0">
              <a:spcBef>
                <a:spcPts val="0"/>
              </a:spcBef>
              <a:buChar char="•"/>
            </a:pPr>
            <a:r>
              <a:rPr lang="es-419" dirty="0"/>
              <a:t> Durante la declaración, localizaciones consecutivas de memoria son reservadas para el array y todos sus elementos. </a:t>
            </a:r>
          </a:p>
          <a:p>
            <a:pPr marL="0" lvl="0" indent="101600" rtl="0">
              <a:spcBef>
                <a:spcPts val="0"/>
              </a:spcBef>
              <a:buChar char="•"/>
            </a:pPr>
            <a:r>
              <a:rPr lang="es-419" dirty="0"/>
              <a:t> Después de la declaración, no se puede asumir que todos los elementos han sido inicializados a 0, los valores iniciales, como en las variables ordinarias, pueden ser basura.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71900" y="117628"/>
            <a:ext cx="8222100" cy="138879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Declaración </a:t>
            </a:r>
            <a:br>
              <a:rPr lang="es-419" dirty="0"/>
            </a:br>
            <a:r>
              <a:rPr lang="es-419" dirty="0">
                <a:solidFill>
                  <a:srgbClr val="FFFF00"/>
                </a:solidFill>
              </a:rPr>
              <a:t>Sintaxis y ejemplos.</a:t>
            </a:r>
          </a:p>
        </p:txBody>
      </p:sp>
      <p:sp>
        <p:nvSpPr>
          <p:cNvPr id="5" name="Shape 141">
            <a:extLst>
              <a:ext uri="{FF2B5EF4-FFF2-40B4-BE49-F238E27FC236}">
                <a16:creationId xmlns:a16="http://schemas.microsoft.com/office/drawing/2014/main" id="{44FD794E-FFE3-4151-A710-F53A9A93E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006" y="1851669"/>
            <a:ext cx="8944400" cy="25531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 sz="1600" dirty="0">
                <a:solidFill>
                  <a:srgbClr val="000000"/>
                </a:solidFill>
              </a:rPr>
              <a:t>                         </a:t>
            </a:r>
            <a:r>
              <a:rPr lang="es" sz="2000" b="1" u="sng" dirty="0">
                <a:solidFill>
                  <a:srgbClr val="012B45"/>
                </a:solidFill>
              </a:rPr>
              <a:t>Sintaxis:</a:t>
            </a:r>
            <a:r>
              <a:rPr lang="es" sz="2000" b="1" dirty="0">
                <a:solidFill>
                  <a:srgbClr val="012B45"/>
                </a:solidFill>
              </a:rPr>
              <a:t>                </a:t>
            </a:r>
            <a:r>
              <a:rPr lang="es" b="1" dirty="0">
                <a:solidFill>
                  <a:srgbClr val="012B45"/>
                </a:solidFill>
              </a:rPr>
              <a:t> </a:t>
            </a:r>
            <a:r>
              <a:rPr lang="es" dirty="0">
                <a:solidFill>
                  <a:srgbClr val="0000FF"/>
                </a:solidFill>
              </a:rPr>
              <a:t>tipoDeDato </a:t>
            </a:r>
            <a:r>
              <a:rPr lang="es" b="1" dirty="0">
                <a:solidFill>
                  <a:srgbClr val="009900"/>
                </a:solidFill>
              </a:rPr>
              <a:t>nombre_array </a:t>
            </a:r>
            <a:r>
              <a:rPr lang="es" dirty="0">
                <a:solidFill>
                  <a:srgbClr val="000000"/>
                </a:solidFill>
              </a:rPr>
              <a:t>[</a:t>
            </a:r>
            <a:r>
              <a:rPr lang="es" dirty="0">
                <a:solidFill>
                  <a:srgbClr val="FF9900"/>
                </a:solidFill>
              </a:rPr>
              <a:t>dimension</a:t>
            </a:r>
            <a:r>
              <a:rPr lang="es" dirty="0">
                <a:solidFill>
                  <a:srgbClr val="000000"/>
                </a:solidFill>
              </a:rPr>
              <a:t>];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FF"/>
                </a:solidFill>
              </a:rPr>
              <a:t>tipoDeDato:</a:t>
            </a:r>
            <a:r>
              <a:rPr lang="es" dirty="0">
                <a:solidFill>
                  <a:srgbClr val="000000"/>
                </a:solidFill>
              </a:rPr>
              <a:t> es uno de los tipos de datos conocidos (int, float, char) o uno declarado por el programador.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rgbClr val="009900"/>
                </a:solidFill>
              </a:rPr>
              <a:t>nombre_array</a:t>
            </a:r>
            <a:r>
              <a:rPr lang="es" dirty="0">
                <a:solidFill>
                  <a:srgbClr val="009900"/>
                </a:solidFill>
              </a:rPr>
              <a:t>: </a:t>
            </a:r>
            <a:r>
              <a:rPr lang="es" dirty="0">
                <a:solidFill>
                  <a:srgbClr val="000000"/>
                </a:solidFill>
              </a:rPr>
              <a:t>es el nombre con el cual identificamos al arreglo, como lo hacemos con las variables simples.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0000"/>
                </a:solidFill>
              </a:rPr>
              <a:t>dimensión: </a:t>
            </a:r>
            <a:r>
              <a:rPr lang="es" dirty="0">
                <a:solidFill>
                  <a:srgbClr val="000000"/>
                </a:solidFill>
              </a:rPr>
              <a:t>es el número de elementos que tiene el arreglo.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60606"/>
                </a:solidFill>
              </a:rPr>
              <a:t>Ejemplos: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5FDF06-75B0-48A3-9375-48C9900C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3" y="4387697"/>
            <a:ext cx="85153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60950" y="195486"/>
            <a:ext cx="8222100" cy="115212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Inicialización.</a:t>
            </a:r>
            <a:r>
              <a:rPr lang="es-419" dirty="0">
                <a:solidFill>
                  <a:srgbClr val="FFFF00"/>
                </a:solidFill>
              </a:rPr>
              <a:t> </a:t>
            </a:r>
            <a:br>
              <a:rPr lang="es-419" dirty="0">
                <a:solidFill>
                  <a:srgbClr val="FFFF00"/>
                </a:solidFill>
              </a:rPr>
            </a:br>
            <a:r>
              <a:rPr lang="es-419" dirty="0">
                <a:solidFill>
                  <a:srgbClr val="FFFF00"/>
                </a:solidFill>
              </a:rPr>
              <a:t>Reglas</a:t>
            </a:r>
            <a:r>
              <a:rPr lang="es-419" dirty="0"/>
              <a:t>.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19488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101600" algn="just" rtl="0">
              <a:spcBef>
                <a:spcPts val="0"/>
              </a:spcBef>
              <a:buChar char="•"/>
            </a:pPr>
            <a:r>
              <a:rPr lang="es-419" sz="2400" dirty="0"/>
              <a:t> Como en la declaración de variables ordinarias, </a:t>
            </a:r>
            <a:r>
              <a:rPr lang="es-419" sz="2400" b="1" dirty="0">
                <a:solidFill>
                  <a:srgbClr val="012B45"/>
                </a:solidFill>
              </a:rPr>
              <a:t>es posible inicializar </a:t>
            </a:r>
            <a:r>
              <a:rPr lang="es-419" sz="2400" b="1" dirty="0" err="1">
                <a:solidFill>
                  <a:srgbClr val="012B45"/>
                </a:solidFill>
              </a:rPr>
              <a:t>arrays</a:t>
            </a:r>
            <a:r>
              <a:rPr lang="es-419" sz="2400" b="1" dirty="0">
                <a:solidFill>
                  <a:srgbClr val="012B45"/>
                </a:solidFill>
              </a:rPr>
              <a:t> durante su declaración</a:t>
            </a:r>
            <a:r>
              <a:rPr lang="es-419" sz="2400" dirty="0"/>
              <a:t>, lo cual  </a:t>
            </a:r>
            <a:r>
              <a:rPr lang="es-419" sz="2400" b="1" dirty="0">
                <a:solidFill>
                  <a:srgbClr val="FF0000"/>
                </a:solidFill>
              </a:rPr>
              <a:t>se hace por medio de una lista de inicialización          </a:t>
            </a:r>
            <a:r>
              <a:rPr lang="es-419" sz="2400" b="1" i="1" u="sng" dirty="0">
                <a:solidFill>
                  <a:srgbClr val="FF0000"/>
                </a:solidFill>
              </a:rPr>
              <a:t>USANDO LLAVES </a:t>
            </a:r>
            <a:r>
              <a:rPr lang="es-419" sz="2400" dirty="0"/>
              <a:t>({ }).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950" y="4083325"/>
            <a:ext cx="5888100" cy="6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60950" y="222151"/>
            <a:ext cx="8222100" cy="11009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Inicialización. </a:t>
            </a:r>
            <a:br>
              <a:rPr lang="es-419" dirty="0"/>
            </a:br>
            <a:r>
              <a:rPr lang="es-419" dirty="0">
                <a:solidFill>
                  <a:srgbClr val="FFFF00"/>
                </a:solidFill>
              </a:rPr>
              <a:t>Ejemplos.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262950" y="1912226"/>
            <a:ext cx="8618100" cy="344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E46C0A"/>
              </a:buClr>
              <a:buSzPct val="25000"/>
              <a:buFont typeface="Calibri"/>
              <a:buNone/>
            </a:pPr>
            <a:r>
              <a:rPr lang="es-419" sz="2000" b="1" u="sng" dirty="0">
                <a:solidFill>
                  <a:schemeClr val="tx1">
                    <a:lumMod val="75000"/>
                  </a:schemeClr>
                </a:solidFill>
              </a:rPr>
              <a:t>Algunas reglas al inicializar </a:t>
            </a:r>
            <a:r>
              <a:rPr lang="es-419" sz="2000" b="1" u="sng" dirty="0" err="1">
                <a:solidFill>
                  <a:schemeClr val="tx1">
                    <a:lumMod val="75000"/>
                  </a:schemeClr>
                </a:solidFill>
              </a:rPr>
              <a:t>arrays</a:t>
            </a:r>
            <a:r>
              <a:rPr lang="es-419" sz="2000" b="1" u="sng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pPr marL="0" lvl="0" indent="101600" rtl="0">
              <a:spcBef>
                <a:spcPts val="0"/>
              </a:spcBef>
              <a:buChar char="•"/>
            </a:pPr>
            <a:r>
              <a:rPr lang="es-419" dirty="0"/>
              <a:t> Si la lista de los elementos es más corta que el número de elementos del array, el resto de los elementos será inicializado a cero. </a:t>
            </a:r>
          </a:p>
          <a:p>
            <a:pPr lvl="0" rtl="0">
              <a:spcBef>
                <a:spcPts val="0"/>
              </a:spcBef>
            </a:pPr>
            <a:endParaRPr lang="es-419" dirty="0"/>
          </a:p>
          <a:p>
            <a:pPr indent="101600">
              <a:buFont typeface="Roboto"/>
              <a:buChar char="•"/>
            </a:pPr>
            <a:r>
              <a:rPr lang="es-419" dirty="0"/>
              <a:t> </a:t>
            </a:r>
            <a:r>
              <a:rPr lang="es" dirty="0"/>
              <a:t>Si se inicializa el arreglo con llaves vacías, sus elementos son inicializados automáticamente a cero. </a:t>
            </a:r>
          </a:p>
          <a:p>
            <a:pPr marL="0" lvl="0" indent="101600" rtl="0">
              <a:spcBef>
                <a:spcPts val="0"/>
              </a:spcBef>
              <a:buChar char="•"/>
            </a:pPr>
            <a:endParaRPr lang="es-419" dirty="0"/>
          </a:p>
          <a:p>
            <a:pPr marL="0" lvl="0" indent="101600" rtl="0">
              <a:spcBef>
                <a:spcPts val="0"/>
              </a:spcBef>
              <a:buChar char="•"/>
            </a:pPr>
            <a:r>
              <a:rPr lang="es-419" dirty="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Shape 186">
            <a:extLst>
              <a:ext uri="{FF2B5EF4-FFF2-40B4-BE49-F238E27FC236}">
                <a16:creationId xmlns:a16="http://schemas.microsoft.com/office/drawing/2014/main" id="{F1147F23-F8B4-4099-9731-061B2D953A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3287833"/>
            <a:ext cx="5832648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3315BC-AD9C-4021-8C62-0C1A2F5E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734" y="4587974"/>
            <a:ext cx="227647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/>
              <a:t>Arreglos. Inicialización. </a:t>
            </a:r>
            <a:br>
              <a:rPr lang="es-419" dirty="0"/>
            </a:br>
            <a:r>
              <a:rPr lang="es-419" dirty="0">
                <a:solidFill>
                  <a:srgbClr val="FFFF00"/>
                </a:solidFill>
              </a:rPr>
              <a:t>Ejemplos.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A9D716-C474-481D-98F2-ED5B6E8174B5}"/>
              </a:ext>
            </a:extLst>
          </p:cNvPr>
          <p:cNvSpPr txBox="1"/>
          <p:nvPr/>
        </p:nvSpPr>
        <p:spPr>
          <a:xfrm>
            <a:off x="661012" y="2248584"/>
            <a:ext cx="787142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b="1" u="sng" dirty="0">
                <a:solidFill>
                  <a:schemeClr val="tx1">
                    <a:lumMod val="75000"/>
                  </a:schemeClr>
                </a:solidFill>
              </a:rPr>
              <a:t>Algunas reglas al inicializar </a:t>
            </a:r>
            <a:r>
              <a:rPr lang="es-419" sz="2000" b="1" u="sng" dirty="0" err="1">
                <a:solidFill>
                  <a:schemeClr val="tx1">
                    <a:lumMod val="75000"/>
                  </a:schemeClr>
                </a:solidFill>
              </a:rPr>
              <a:t>arrays</a:t>
            </a:r>
            <a:r>
              <a:rPr lang="es-419" sz="2000" b="1" u="sng" dirty="0">
                <a:solidFill>
                  <a:schemeClr val="tx1">
                    <a:lumMod val="75000"/>
                  </a:schemeClr>
                </a:solidFill>
              </a:rPr>
              <a:t>:</a:t>
            </a:r>
          </a:p>
          <a:p>
            <a:endParaRPr lang="es-419" sz="1800" dirty="0">
              <a:solidFill>
                <a:schemeClr val="lt2"/>
              </a:solidFill>
              <a:latin typeface="Roboto"/>
              <a:ea typeface="Roboto"/>
              <a:sym typeface="Roboto"/>
            </a:endParaRPr>
          </a:p>
          <a:p>
            <a:endParaRPr lang="es-419" sz="1800" dirty="0">
              <a:solidFill>
                <a:schemeClr val="lt2"/>
              </a:solidFill>
              <a:latin typeface="Roboto"/>
              <a:ea typeface="Roboto"/>
              <a:sym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Si un array es declarado sin una especificación de tamaño, su tamaño es igual a la longitud de la lista de inicialización</a:t>
            </a:r>
            <a:endParaRPr lang="es-AR" sz="1800" dirty="0">
              <a:solidFill>
                <a:schemeClr val="lt2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7" name="Shape 185">
            <a:extLst>
              <a:ext uri="{FF2B5EF4-FFF2-40B4-BE49-F238E27FC236}">
                <a16:creationId xmlns:a16="http://schemas.microsoft.com/office/drawing/2014/main" id="{44E76CD8-4BD6-4CB3-9FB6-8565717FBE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712" y="3935275"/>
            <a:ext cx="4471200" cy="4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960</Words>
  <Application>Microsoft Office PowerPoint</Application>
  <PresentationFormat>Presentación en pantalla (16:9)</PresentationFormat>
  <Paragraphs>84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Calibri</vt:lpstr>
      <vt:lpstr>Arial</vt:lpstr>
      <vt:lpstr>Roboto</vt:lpstr>
      <vt:lpstr>Wingdings</vt:lpstr>
      <vt:lpstr>Times New Roman</vt:lpstr>
      <vt:lpstr>material</vt:lpstr>
      <vt:lpstr>ARREGLOS  Ejemplo de uso.</vt:lpstr>
      <vt:lpstr>Arreglos. Ejemplo de uso.  Solución incorrecta</vt:lpstr>
      <vt:lpstr>Arreglos. Ejemplo de uso  Solución correcta.</vt:lpstr>
      <vt:lpstr>Arreglos. Definición.</vt:lpstr>
      <vt:lpstr>Arreglos. Declaración.</vt:lpstr>
      <vt:lpstr>Arreglos. Declaración  Sintaxis y ejemplos.</vt:lpstr>
      <vt:lpstr>Arreglos. Inicialización.  Reglas.</vt:lpstr>
      <vt:lpstr>Arreglos. Inicialización.  Ejemplos.</vt:lpstr>
      <vt:lpstr>Arreglos. Inicialización.  Ejemplos.</vt:lpstr>
      <vt:lpstr>Arreglos. Inicialización.  Ejemplos.</vt:lpstr>
      <vt:lpstr>Arreglos. Acceso a sus elementos.</vt:lpstr>
      <vt:lpstr>Arreglos. Acceso a sus elementos.</vt:lpstr>
      <vt:lpstr>Arreglos. Lectura &amp; Escritura.</vt:lpstr>
      <vt:lpstr>Arreglos. Lectura &amp; Escritura.</vt:lpstr>
      <vt:lpstr>Arreglos. Pasaje de parámetros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Arreglos</dc:title>
  <dc:creator>caroarchu</dc:creator>
  <cp:lastModifiedBy>ARCHUBY LAURA CAROLINA</cp:lastModifiedBy>
  <cp:revision>22</cp:revision>
  <dcterms:modified xsi:type="dcterms:W3CDTF">2024-03-04T17:34:32Z</dcterms:modified>
</cp:coreProperties>
</file>