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32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6" r:id="rId21"/>
    <p:sldId id="275" r:id="rId22"/>
    <p:sldId id="279" r:id="rId23"/>
    <p:sldId id="280" r:id="rId24"/>
    <p:sldId id="288" r:id="rId25"/>
    <p:sldId id="286" r:id="rId26"/>
    <p:sldId id="289" r:id="rId27"/>
    <p:sldId id="281" r:id="rId28"/>
    <p:sldId id="287" r:id="rId29"/>
    <p:sldId id="290" r:id="rId30"/>
    <p:sldId id="282" r:id="rId31"/>
    <p:sldId id="283" r:id="rId32"/>
    <p:sldId id="285" r:id="rId33"/>
    <p:sldId id="284" r:id="rId3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7691" autoAdjust="0"/>
  </p:normalViewPr>
  <p:slideViewPr>
    <p:cSldViewPr>
      <p:cViewPr varScale="1">
        <p:scale>
          <a:sx n="64" d="100"/>
          <a:sy n="64" d="100"/>
        </p:scale>
        <p:origin x="15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5B072-7264-4506-853A-5A04BA17DC1B}" type="datetimeFigureOut">
              <a:rPr lang="es-ES"/>
              <a:t>29/05/2023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C3EBB-275C-40F0-8031-5E5D01234035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8924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C3EBB-275C-40F0-8031-5E5D01234035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7800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C3EBB-275C-40F0-8031-5E5D01234035}" type="slidenum">
              <a:rPr lang="es-ES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651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C3EBB-275C-40F0-8031-5E5D01234035}" type="slidenum">
              <a:rPr lang="es-ES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610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C3EBB-275C-40F0-8031-5E5D01234035}" type="slidenum">
              <a:rPr lang="es-ES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6439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C3EBB-275C-40F0-8031-5E5D01234035}" type="slidenum">
              <a:rPr lang="es-ES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0730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C3EBB-275C-40F0-8031-5E5D01234035}" type="slidenum">
              <a:rPr lang="es-ES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4418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C3EBB-275C-40F0-8031-5E5D01234035}" type="slidenum">
              <a:rPr lang="es-ES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5833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C3EBB-275C-40F0-8031-5E5D01234035}" type="slidenum">
              <a:rPr lang="es-ES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9135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C3EBB-275C-40F0-8031-5E5D01234035}" type="slidenum">
              <a:rPr lang="es-ES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1770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C3EBB-275C-40F0-8031-5E5D01234035}" type="slidenum">
              <a:rPr lang="es-ES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2326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C3EBB-275C-40F0-8031-5E5D01234035}" type="slidenum">
              <a:rPr lang="es-ES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9800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C3EBB-275C-40F0-8031-5E5D01234035}" type="slidenum">
              <a:rPr lang="es-ES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7487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8093-A205-4BE4-BE37-6A7D96838FF5}" type="datetimeFigureOut">
              <a:rPr lang="es-AR" smtClean="0"/>
              <a:t>29/5/2023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AE0D-23E4-4074-888C-4091BB320676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8093-A205-4BE4-BE37-6A7D96838FF5}" type="datetimeFigureOut">
              <a:rPr lang="es-AR" smtClean="0"/>
              <a:t>29/5/2023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AE0D-23E4-4074-888C-4091BB32067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8093-A205-4BE4-BE37-6A7D96838FF5}" type="datetimeFigureOut">
              <a:rPr lang="es-AR" smtClean="0"/>
              <a:t>29/5/2023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AE0D-23E4-4074-888C-4091BB32067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8093-A205-4BE4-BE37-6A7D96838FF5}" type="datetimeFigureOut">
              <a:rPr lang="es-AR" smtClean="0"/>
              <a:t>29/5/2023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AE0D-23E4-4074-888C-4091BB320676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8093-A205-4BE4-BE37-6A7D96838FF5}" type="datetimeFigureOut">
              <a:rPr lang="es-AR" smtClean="0"/>
              <a:t>29/5/2023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AE0D-23E4-4074-888C-4091BB32067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8093-A205-4BE4-BE37-6A7D96838FF5}" type="datetimeFigureOut">
              <a:rPr lang="es-AR" smtClean="0"/>
              <a:t>29/5/2023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AE0D-23E4-4074-888C-4091BB320676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8093-A205-4BE4-BE37-6A7D96838FF5}" type="datetimeFigureOut">
              <a:rPr lang="es-AR" smtClean="0"/>
              <a:t>29/5/2023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AE0D-23E4-4074-888C-4091BB320676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8093-A205-4BE4-BE37-6A7D96838FF5}" type="datetimeFigureOut">
              <a:rPr lang="es-AR" smtClean="0"/>
              <a:t>29/5/2023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AE0D-23E4-4074-888C-4091BB32067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8093-A205-4BE4-BE37-6A7D96838FF5}" type="datetimeFigureOut">
              <a:rPr lang="es-AR" smtClean="0"/>
              <a:t>29/5/2023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AE0D-23E4-4074-888C-4091BB32067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8093-A205-4BE4-BE37-6A7D96838FF5}" type="datetimeFigureOut">
              <a:rPr lang="es-AR" smtClean="0"/>
              <a:t>29/5/2023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AE0D-23E4-4074-888C-4091BB32067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8093-A205-4BE4-BE37-6A7D96838FF5}" type="datetimeFigureOut">
              <a:rPr lang="es-AR" smtClean="0"/>
              <a:t>29/5/2023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AE0D-23E4-4074-888C-4091BB320676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F458093-A205-4BE4-BE37-6A7D96838FF5}" type="datetimeFigureOut">
              <a:rPr lang="es-AR" smtClean="0"/>
              <a:t>29/5/2023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0A7AE0D-23E4-4074-888C-4091BB320676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3" r:id="rId1"/>
    <p:sldLayoutId id="2147484634" r:id="rId2"/>
    <p:sldLayoutId id="2147484635" r:id="rId3"/>
    <p:sldLayoutId id="2147484636" r:id="rId4"/>
    <p:sldLayoutId id="2147484637" r:id="rId5"/>
    <p:sldLayoutId id="2147484638" r:id="rId6"/>
    <p:sldLayoutId id="2147484639" r:id="rId7"/>
    <p:sldLayoutId id="2147484640" r:id="rId8"/>
    <p:sldLayoutId id="2147484641" r:id="rId9"/>
    <p:sldLayoutId id="2147484642" r:id="rId10"/>
    <p:sldLayoutId id="2147484643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8176" y="1124744"/>
            <a:ext cx="6480048" cy="504056"/>
          </a:xfrm>
        </p:spPr>
        <p:txBody>
          <a:bodyPr>
            <a:noAutofit/>
          </a:bodyPr>
          <a:lstStyle/>
          <a:p>
            <a:r>
              <a:rPr lang="es-AR" sz="3200" b="1" dirty="0"/>
              <a:t>Qué Son?</a:t>
            </a:r>
            <a:endParaRPr lang="es-AR" sz="3200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108520" y="116632"/>
            <a:ext cx="8280920" cy="792088"/>
          </a:xfrm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s-AR" dirty="0"/>
              <a:t>Archivos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7504" y="1951672"/>
            <a:ext cx="85689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dirty="0"/>
              <a:t>Los datos que hemos tratado hasta el momento han residido en la memoria principal, los cuales eran eliminados al finalizar el programa.</a:t>
            </a:r>
          </a:p>
          <a:p>
            <a:pPr algn="just"/>
            <a:r>
              <a:rPr lang="es-AR" sz="2400" dirty="0"/>
              <a:t>Los archivos de datos permiten </a:t>
            </a:r>
            <a:r>
              <a:rPr lang="es-AR" sz="2400" u="sng" dirty="0"/>
              <a:t>almacenar</a:t>
            </a:r>
            <a:r>
              <a:rPr lang="es-AR" sz="2400" dirty="0"/>
              <a:t> información de </a:t>
            </a:r>
            <a:r>
              <a:rPr lang="es-AR" sz="2400" u="sng" dirty="0"/>
              <a:t>modo permanente</a:t>
            </a:r>
            <a:r>
              <a:rPr lang="es-AR" sz="2400" dirty="0"/>
              <a:t>, para ser accedida o alterada cuando sea necesario.</a:t>
            </a:r>
          </a:p>
          <a:p>
            <a:pPr algn="just"/>
            <a:endParaRPr lang="es-AR" sz="2400" dirty="0"/>
          </a:p>
          <a:p>
            <a:pPr algn="just"/>
            <a:r>
              <a:rPr lang="es-AR" sz="2400" dirty="0"/>
              <a:t>Se pueden dividir en dos categorías: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s-AR" sz="2400" dirty="0"/>
              <a:t>Archivos de texto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s-AR" sz="2400" dirty="0"/>
              <a:t>Archivos binarios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8748464" y="-216024"/>
            <a:ext cx="288032" cy="7218040"/>
            <a:chOff x="8676456" y="-216024"/>
            <a:chExt cx="288032" cy="7218040"/>
          </a:xfrm>
        </p:grpSpPr>
        <p:sp>
          <p:nvSpPr>
            <p:cNvPr id="6" name="5 Rectángulo"/>
            <p:cNvSpPr/>
            <p:nvPr/>
          </p:nvSpPr>
          <p:spPr>
            <a:xfrm>
              <a:off x="8676456" y="-216024"/>
              <a:ext cx="288032" cy="11247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8676456" y="1008112"/>
              <a:ext cx="288032" cy="1124744"/>
            </a:xfrm>
            <a:prstGeom prst="rect">
              <a:avLst/>
            </a:prstGeom>
            <a:solidFill>
              <a:srgbClr val="0070C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676456" y="2204864"/>
              <a:ext cx="288032" cy="1124744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8676456" y="3429000"/>
              <a:ext cx="288032" cy="1124744"/>
            </a:xfrm>
            <a:prstGeom prst="rect">
              <a:avLst/>
            </a:pr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8676456" y="4653136"/>
              <a:ext cx="288032" cy="1124744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8676456" y="5877272"/>
              <a:ext cx="288032" cy="1124744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2418597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1124744"/>
            <a:ext cx="8568952" cy="504056"/>
          </a:xfrm>
        </p:spPr>
        <p:txBody>
          <a:bodyPr>
            <a:noAutofit/>
          </a:bodyPr>
          <a:lstStyle/>
          <a:p>
            <a:r>
              <a:rPr lang="es-AR" sz="3200" b="1" dirty="0"/>
              <a:t>1. Abrir un archivo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108520" y="116632"/>
            <a:ext cx="8280920" cy="792088"/>
          </a:xfrm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s-AR" dirty="0"/>
              <a:t>Archivos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7504" y="1951672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AR" sz="2400" dirty="0"/>
          </a:p>
        </p:txBody>
      </p:sp>
      <p:grpSp>
        <p:nvGrpSpPr>
          <p:cNvPr id="5" name="4 Grupo"/>
          <p:cNvGrpSpPr/>
          <p:nvPr/>
        </p:nvGrpSpPr>
        <p:grpSpPr>
          <a:xfrm>
            <a:off x="8748464" y="-216024"/>
            <a:ext cx="288032" cy="7218040"/>
            <a:chOff x="8676456" y="-216024"/>
            <a:chExt cx="288032" cy="7218040"/>
          </a:xfrm>
        </p:grpSpPr>
        <p:sp>
          <p:nvSpPr>
            <p:cNvPr id="6" name="5 Rectángulo"/>
            <p:cNvSpPr/>
            <p:nvPr/>
          </p:nvSpPr>
          <p:spPr>
            <a:xfrm>
              <a:off x="8676456" y="-216024"/>
              <a:ext cx="288032" cy="11247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8676456" y="1008112"/>
              <a:ext cx="288032" cy="1124744"/>
            </a:xfrm>
            <a:prstGeom prst="rect">
              <a:avLst/>
            </a:prstGeom>
            <a:solidFill>
              <a:srgbClr val="0070C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676456" y="2204864"/>
              <a:ext cx="288032" cy="1124744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8676456" y="3429000"/>
              <a:ext cx="288032" cy="1124744"/>
            </a:xfrm>
            <a:prstGeom prst="rect">
              <a:avLst/>
            </a:pr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8676456" y="4653136"/>
              <a:ext cx="288032" cy="1124744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8676456" y="5877272"/>
              <a:ext cx="288032" cy="1124744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aphicFrame>
        <p:nvGraphicFramePr>
          <p:cNvPr id="13" name="1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111667"/>
              </p:ext>
            </p:extLst>
          </p:nvPr>
        </p:nvGraphicFramePr>
        <p:xfrm>
          <a:off x="431540" y="1796812"/>
          <a:ext cx="792088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435">
                <a:tc>
                  <a:txBody>
                    <a:bodyPr/>
                    <a:lstStyle/>
                    <a:p>
                      <a:r>
                        <a:rPr lang="es-AR" dirty="0"/>
                        <a:t>Modo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Detalle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435">
                <a:tc>
                  <a:txBody>
                    <a:bodyPr/>
                    <a:lstStyle/>
                    <a:p>
                      <a:r>
                        <a:rPr lang="es-A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Abre un archivo de texto para operaciones de lectura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435">
                <a:tc>
                  <a:txBody>
                    <a:bodyPr/>
                    <a:lstStyle/>
                    <a:p>
                      <a:r>
                        <a:rPr lang="es-AR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Abre un archivo de texto para operaciones de escritura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435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Abre un archivo de texto para añadir datos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435">
                <a:tc>
                  <a:txBody>
                    <a:bodyPr/>
                    <a:lstStyle/>
                    <a:p>
                      <a:r>
                        <a:rPr lang="es-AR" dirty="0" err="1"/>
                        <a:t>rb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Abre un archivo binario para operaciones de lectura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435">
                <a:tc>
                  <a:txBody>
                    <a:bodyPr/>
                    <a:lstStyle/>
                    <a:p>
                      <a:r>
                        <a:rPr lang="es-AR" dirty="0" err="1"/>
                        <a:t>wb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Abre un archivo binario para operaciones de escritura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435">
                <a:tc>
                  <a:txBody>
                    <a:bodyPr/>
                    <a:lstStyle/>
                    <a:p>
                      <a:r>
                        <a:rPr lang="es-AR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Abre un archivo binario para añadir datos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369">
                <a:tc>
                  <a:txBody>
                    <a:bodyPr/>
                    <a:lstStyle/>
                    <a:p>
                      <a:r>
                        <a:rPr lang="es-AR" dirty="0" err="1"/>
                        <a:t>r+b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Abre un archivo binario para operaciones de lectura escritura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435">
                <a:tc>
                  <a:txBody>
                    <a:bodyPr/>
                    <a:lstStyle/>
                    <a:p>
                      <a:r>
                        <a:rPr lang="es-AR" dirty="0" err="1"/>
                        <a:t>w+b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Abre un archivo binario para operaciones de lectura escritura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3435">
                <a:tc>
                  <a:txBody>
                    <a:bodyPr/>
                    <a:lstStyle/>
                    <a:p>
                      <a:r>
                        <a:rPr lang="es-AR" dirty="0" err="1"/>
                        <a:t>a+b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Abre un archivo binario para operaciones de lectura escritura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3435">
                <a:tc>
                  <a:txBody>
                    <a:bodyPr/>
                    <a:lstStyle/>
                    <a:p>
                      <a:r>
                        <a:rPr lang="es-AR" dirty="0"/>
                        <a:t>r+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Abre un archivo de texto para operaciones de lectura escritura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3435">
                <a:tc>
                  <a:txBody>
                    <a:bodyPr/>
                    <a:lstStyle/>
                    <a:p>
                      <a:r>
                        <a:rPr lang="es-AR" dirty="0"/>
                        <a:t>w+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Abre un archivo de texto para operaciones de lectura escritura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759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1124744"/>
            <a:ext cx="8568952" cy="504056"/>
          </a:xfrm>
        </p:spPr>
        <p:txBody>
          <a:bodyPr>
            <a:noAutofit/>
          </a:bodyPr>
          <a:lstStyle/>
          <a:p>
            <a:r>
              <a:rPr lang="es-AR" sz="3200" b="1" dirty="0"/>
              <a:t>1. Abrir un archivo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108520" y="116632"/>
            <a:ext cx="8280920" cy="792088"/>
          </a:xfrm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s-AR" dirty="0"/>
              <a:t>Archivos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7504" y="1951672"/>
            <a:ext cx="8568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b="1" dirty="0">
                <a:solidFill>
                  <a:srgbClr val="FF0000"/>
                </a:solidFill>
              </a:rPr>
              <a:t>Modo escritura</a:t>
            </a:r>
          </a:p>
          <a:p>
            <a:pPr algn="just"/>
            <a:r>
              <a:rPr lang="es-AR" sz="2400" b="1" dirty="0">
                <a:solidFill>
                  <a:srgbClr val="FF0000"/>
                </a:solidFill>
              </a:rPr>
              <a:t>(w – </a:t>
            </a:r>
            <a:r>
              <a:rPr lang="es-AR" sz="2400" b="1" dirty="0" err="1">
                <a:solidFill>
                  <a:srgbClr val="FF0000"/>
                </a:solidFill>
              </a:rPr>
              <a:t>wb</a:t>
            </a:r>
            <a:r>
              <a:rPr lang="es-AR" sz="2400" b="1" dirty="0">
                <a:solidFill>
                  <a:srgbClr val="FF0000"/>
                </a:solidFill>
              </a:rPr>
              <a:t> – </a:t>
            </a:r>
            <a:r>
              <a:rPr lang="es-AR" sz="2400" b="1" dirty="0" err="1">
                <a:solidFill>
                  <a:srgbClr val="FF0000"/>
                </a:solidFill>
              </a:rPr>
              <a:t>w+b</a:t>
            </a:r>
            <a:r>
              <a:rPr lang="es-AR" sz="2400" b="1" dirty="0">
                <a:solidFill>
                  <a:srgbClr val="FF0000"/>
                </a:solidFill>
              </a:rPr>
              <a:t> – w+)</a:t>
            </a:r>
          </a:p>
          <a:p>
            <a:pPr algn="just"/>
            <a:endParaRPr lang="es-AR" sz="2400" dirty="0"/>
          </a:p>
          <a:p>
            <a:pPr marL="342900" indent="-342900" algn="just">
              <a:buFont typeface="Wingdings" pitchFamily="2" charset="2"/>
              <a:buChar char="ü"/>
            </a:pPr>
            <a:r>
              <a:rPr lang="es-AR" sz="2400" dirty="0"/>
              <a:t>Si el archivo que tratamos de abrir: 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s-AR" sz="2400" dirty="0"/>
              <a:t>no existe, el mismo se crea.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s-AR" sz="2400" dirty="0"/>
              <a:t>si existe, todos los datos del mismo son borrados.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s-AR" sz="2400" dirty="0"/>
              <a:t>si es de solo lectura, o el disco está lleno, o hay problemas de apertura, </a:t>
            </a:r>
            <a:r>
              <a:rPr lang="es-AR" sz="2400" dirty="0" err="1"/>
              <a:t>etc</a:t>
            </a:r>
            <a:r>
              <a:rPr lang="es-AR" sz="2400" dirty="0"/>
              <a:t>, la función </a:t>
            </a:r>
            <a:r>
              <a:rPr lang="es-AR" sz="2400" dirty="0" err="1"/>
              <a:t>fopen</a:t>
            </a:r>
            <a:r>
              <a:rPr lang="es-AR" sz="2400" dirty="0"/>
              <a:t>() devuelve error.</a:t>
            </a:r>
          </a:p>
          <a:p>
            <a:pPr algn="just"/>
            <a:endParaRPr lang="es-AR" sz="2400" dirty="0"/>
          </a:p>
          <a:p>
            <a:pPr marL="342900" indent="-342900" algn="just">
              <a:buFont typeface="Wingdings" pitchFamily="2" charset="2"/>
              <a:buChar char="ü"/>
            </a:pPr>
            <a:r>
              <a:rPr lang="es-AR" sz="2400" dirty="0"/>
              <a:t>Al abrir el archivo el indicador de posición se encuentra en el inicio del archivo.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8748464" y="-216024"/>
            <a:ext cx="288032" cy="7218040"/>
            <a:chOff x="8676456" y="-216024"/>
            <a:chExt cx="288032" cy="7218040"/>
          </a:xfrm>
        </p:grpSpPr>
        <p:sp>
          <p:nvSpPr>
            <p:cNvPr id="6" name="5 Rectángulo"/>
            <p:cNvSpPr/>
            <p:nvPr/>
          </p:nvSpPr>
          <p:spPr>
            <a:xfrm>
              <a:off x="8676456" y="-216024"/>
              <a:ext cx="288032" cy="11247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8676456" y="1008112"/>
              <a:ext cx="288032" cy="1124744"/>
            </a:xfrm>
            <a:prstGeom prst="rect">
              <a:avLst/>
            </a:prstGeom>
            <a:solidFill>
              <a:srgbClr val="0070C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676456" y="2204864"/>
              <a:ext cx="288032" cy="1124744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8676456" y="3429000"/>
              <a:ext cx="288032" cy="1124744"/>
            </a:xfrm>
            <a:prstGeom prst="rect">
              <a:avLst/>
            </a:pr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8676456" y="4653136"/>
              <a:ext cx="288032" cy="1124744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8676456" y="5877272"/>
              <a:ext cx="288032" cy="1124744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301502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1124744"/>
            <a:ext cx="8568952" cy="504056"/>
          </a:xfrm>
        </p:spPr>
        <p:txBody>
          <a:bodyPr>
            <a:noAutofit/>
          </a:bodyPr>
          <a:lstStyle/>
          <a:p>
            <a:r>
              <a:rPr lang="es-AR" sz="3200" b="1" dirty="0"/>
              <a:t>1. Abrir un archivo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108520" y="116632"/>
            <a:ext cx="8280920" cy="792088"/>
          </a:xfrm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s-AR" dirty="0"/>
              <a:t>Archivos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7504" y="1951672"/>
            <a:ext cx="85689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b="1" dirty="0">
                <a:solidFill>
                  <a:srgbClr val="FF0000"/>
                </a:solidFill>
              </a:rPr>
              <a:t>Modo lectura</a:t>
            </a:r>
          </a:p>
          <a:p>
            <a:pPr algn="just"/>
            <a:r>
              <a:rPr lang="es-AR" sz="2400" b="1" dirty="0">
                <a:solidFill>
                  <a:srgbClr val="FF0000"/>
                </a:solidFill>
              </a:rPr>
              <a:t>(r – </a:t>
            </a:r>
            <a:r>
              <a:rPr lang="es-AR" sz="2400" b="1" dirty="0" err="1">
                <a:solidFill>
                  <a:srgbClr val="FF0000"/>
                </a:solidFill>
              </a:rPr>
              <a:t>rb</a:t>
            </a:r>
            <a:r>
              <a:rPr lang="es-AR" sz="2400" b="1" dirty="0">
                <a:solidFill>
                  <a:srgbClr val="FF0000"/>
                </a:solidFill>
              </a:rPr>
              <a:t> – </a:t>
            </a:r>
            <a:r>
              <a:rPr lang="es-AR" sz="2400" b="1" dirty="0" err="1">
                <a:solidFill>
                  <a:srgbClr val="FF0000"/>
                </a:solidFill>
              </a:rPr>
              <a:t>r+b</a:t>
            </a:r>
            <a:r>
              <a:rPr lang="es-AR" sz="2400" b="1" dirty="0">
                <a:solidFill>
                  <a:srgbClr val="FF0000"/>
                </a:solidFill>
              </a:rPr>
              <a:t> – r+)</a:t>
            </a:r>
          </a:p>
          <a:p>
            <a:pPr algn="just"/>
            <a:endParaRPr lang="es-AR" sz="2400" b="1" dirty="0">
              <a:solidFill>
                <a:srgbClr val="FF0000"/>
              </a:solidFill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s-AR" sz="2400" dirty="0"/>
              <a:t>Si al abrirlo el archivo no existe, la función </a:t>
            </a:r>
            <a:r>
              <a:rPr lang="es-AR" sz="2400" dirty="0" err="1"/>
              <a:t>fopen</a:t>
            </a:r>
            <a:r>
              <a:rPr lang="es-AR" sz="2400" dirty="0"/>
              <a:t>() devuelve error.</a:t>
            </a:r>
          </a:p>
          <a:p>
            <a:pPr algn="just"/>
            <a:endParaRPr lang="es-AR" sz="2400" dirty="0"/>
          </a:p>
          <a:p>
            <a:pPr marL="342900" indent="-342900" algn="just">
              <a:buFont typeface="Wingdings" pitchFamily="2" charset="2"/>
              <a:buChar char="ü"/>
            </a:pPr>
            <a:r>
              <a:rPr lang="es-AR" sz="2400" dirty="0"/>
              <a:t>Al abrir el archivo el indicador de posición se encuentra en el inicio del archivo.</a:t>
            </a:r>
          </a:p>
          <a:p>
            <a:pPr algn="just"/>
            <a:endParaRPr lang="es-AR" sz="2400" dirty="0"/>
          </a:p>
          <a:p>
            <a:pPr marL="342900" indent="-342900" algn="just">
              <a:buFont typeface="Wingdings" pitchFamily="2" charset="2"/>
              <a:buChar char="ü"/>
            </a:pPr>
            <a:r>
              <a:rPr lang="es-AR" sz="2400" dirty="0"/>
              <a:t>Si se abre en modo r, no se podrá escribir.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8748464" y="-216024"/>
            <a:ext cx="288032" cy="7218040"/>
            <a:chOff x="8676456" y="-216024"/>
            <a:chExt cx="288032" cy="7218040"/>
          </a:xfrm>
        </p:grpSpPr>
        <p:sp>
          <p:nvSpPr>
            <p:cNvPr id="6" name="5 Rectángulo"/>
            <p:cNvSpPr/>
            <p:nvPr/>
          </p:nvSpPr>
          <p:spPr>
            <a:xfrm>
              <a:off x="8676456" y="-216024"/>
              <a:ext cx="288032" cy="11247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8676456" y="1008112"/>
              <a:ext cx="288032" cy="1124744"/>
            </a:xfrm>
            <a:prstGeom prst="rect">
              <a:avLst/>
            </a:prstGeom>
            <a:solidFill>
              <a:srgbClr val="0070C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676456" y="2204864"/>
              <a:ext cx="288032" cy="1124744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8676456" y="3429000"/>
              <a:ext cx="288032" cy="1124744"/>
            </a:xfrm>
            <a:prstGeom prst="rect">
              <a:avLst/>
            </a:pr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8676456" y="4653136"/>
              <a:ext cx="288032" cy="1124744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8676456" y="5877272"/>
              <a:ext cx="288032" cy="1124744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4094904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1124744"/>
            <a:ext cx="8568952" cy="504056"/>
          </a:xfrm>
        </p:spPr>
        <p:txBody>
          <a:bodyPr>
            <a:noAutofit/>
          </a:bodyPr>
          <a:lstStyle/>
          <a:p>
            <a:r>
              <a:rPr lang="es-AR" sz="3200" b="1" dirty="0"/>
              <a:t>1. Abrir un archivo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108520" y="116632"/>
            <a:ext cx="8280920" cy="792088"/>
          </a:xfrm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s-AR" dirty="0"/>
              <a:t>Archivos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7504" y="1951672"/>
            <a:ext cx="85689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b="1" dirty="0">
                <a:solidFill>
                  <a:srgbClr val="FF0000"/>
                </a:solidFill>
              </a:rPr>
              <a:t>Modo </a:t>
            </a:r>
            <a:r>
              <a:rPr lang="es-AR" sz="2400" b="1" dirty="0" err="1">
                <a:solidFill>
                  <a:srgbClr val="FF0000"/>
                </a:solidFill>
              </a:rPr>
              <a:t>append</a:t>
            </a:r>
            <a:endParaRPr lang="es-AR" sz="2400" b="1" dirty="0">
              <a:solidFill>
                <a:srgbClr val="FF0000"/>
              </a:solidFill>
            </a:endParaRPr>
          </a:p>
          <a:p>
            <a:pPr algn="just"/>
            <a:r>
              <a:rPr lang="es-AR" sz="2400" b="1" dirty="0">
                <a:solidFill>
                  <a:srgbClr val="FF0000"/>
                </a:solidFill>
              </a:rPr>
              <a:t>(a – ab – </a:t>
            </a:r>
            <a:r>
              <a:rPr lang="es-AR" sz="2400" b="1" dirty="0" err="1">
                <a:solidFill>
                  <a:srgbClr val="FF0000"/>
                </a:solidFill>
              </a:rPr>
              <a:t>a+b</a:t>
            </a:r>
            <a:r>
              <a:rPr lang="es-AR" sz="2400" b="1" dirty="0">
                <a:solidFill>
                  <a:srgbClr val="FF0000"/>
                </a:solidFill>
              </a:rPr>
              <a:t> – a+)</a:t>
            </a:r>
          </a:p>
          <a:p>
            <a:pPr algn="just"/>
            <a:endParaRPr lang="es-AR" sz="2400" b="1" dirty="0">
              <a:solidFill>
                <a:srgbClr val="FF0000"/>
              </a:solidFill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s-AR" sz="2400" dirty="0"/>
              <a:t>Si el archivo que tratamos de abrir: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s-AR" sz="2400" dirty="0"/>
              <a:t>no existe, el mismo se crea.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s-AR" sz="2400" dirty="0"/>
              <a:t>Si existe, el indicador de posición se ubicará al final del archivo para agregar datos.</a:t>
            </a:r>
          </a:p>
          <a:p>
            <a:pPr lvl="1" algn="just"/>
            <a:endParaRPr lang="es-AR" sz="2400" dirty="0"/>
          </a:p>
          <a:p>
            <a:pPr marL="342900" indent="-342900" algn="just">
              <a:buFont typeface="Wingdings" pitchFamily="2" charset="2"/>
              <a:buChar char="ü"/>
            </a:pPr>
            <a:r>
              <a:rPr lang="es-AR" sz="2400" dirty="0"/>
              <a:t>los datos siempre se agregan al final.</a:t>
            </a:r>
          </a:p>
          <a:p>
            <a:pPr algn="just"/>
            <a:endParaRPr lang="es-AR" sz="2400" dirty="0"/>
          </a:p>
          <a:p>
            <a:pPr marL="342900" indent="-342900" algn="just">
              <a:buFont typeface="Wingdings" pitchFamily="2" charset="2"/>
              <a:buChar char="ü"/>
            </a:pPr>
            <a:r>
              <a:rPr lang="es-AR" sz="2400" dirty="0"/>
              <a:t>no se puede desplazar a través del archivo.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8748464" y="-216024"/>
            <a:ext cx="288032" cy="7218040"/>
            <a:chOff x="8676456" y="-216024"/>
            <a:chExt cx="288032" cy="7218040"/>
          </a:xfrm>
        </p:grpSpPr>
        <p:sp>
          <p:nvSpPr>
            <p:cNvPr id="6" name="5 Rectángulo"/>
            <p:cNvSpPr/>
            <p:nvPr/>
          </p:nvSpPr>
          <p:spPr>
            <a:xfrm>
              <a:off x="8676456" y="-216024"/>
              <a:ext cx="288032" cy="11247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8676456" y="1008112"/>
              <a:ext cx="288032" cy="1124744"/>
            </a:xfrm>
            <a:prstGeom prst="rect">
              <a:avLst/>
            </a:prstGeom>
            <a:solidFill>
              <a:srgbClr val="0070C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676456" y="2204864"/>
              <a:ext cx="288032" cy="1124744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8676456" y="3429000"/>
              <a:ext cx="288032" cy="1124744"/>
            </a:xfrm>
            <a:prstGeom prst="rect">
              <a:avLst/>
            </a:pr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8676456" y="4653136"/>
              <a:ext cx="288032" cy="1124744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8676456" y="5877272"/>
              <a:ext cx="288032" cy="1124744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4083994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1124744"/>
            <a:ext cx="8568952" cy="504056"/>
          </a:xfrm>
        </p:spPr>
        <p:txBody>
          <a:bodyPr>
            <a:noAutofit/>
          </a:bodyPr>
          <a:lstStyle/>
          <a:p>
            <a:r>
              <a:rPr lang="es-AR" sz="3200" b="1" dirty="0"/>
              <a:t>1. Abrir un archivo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108520" y="116632"/>
            <a:ext cx="8280920" cy="792088"/>
          </a:xfrm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s-AR" dirty="0"/>
              <a:t>Archivos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7504" y="1951672"/>
            <a:ext cx="8568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b="1" dirty="0">
                <a:solidFill>
                  <a:srgbClr val="0070C0"/>
                </a:solidFill>
              </a:rPr>
              <a:t>Valor retornado</a:t>
            </a:r>
          </a:p>
          <a:p>
            <a:pPr algn="just"/>
            <a:endParaRPr lang="es-AR" sz="2400" dirty="0"/>
          </a:p>
          <a:p>
            <a:pPr marL="342900" indent="-342900" algn="just">
              <a:buFont typeface="Wingdings" pitchFamily="2" charset="2"/>
              <a:buChar char="ü"/>
            </a:pPr>
            <a:r>
              <a:rPr lang="es-AR" sz="2400" dirty="0"/>
              <a:t>Apertura con éxito: la función devuelve un puntero a la estructura FILE.</a:t>
            </a:r>
          </a:p>
          <a:p>
            <a:pPr marL="342900" indent="-342900" algn="just">
              <a:buFont typeface="Wingdings" pitchFamily="2" charset="2"/>
              <a:buChar char="ü"/>
            </a:pPr>
            <a:endParaRPr lang="es-AR" sz="2400" dirty="0"/>
          </a:p>
          <a:p>
            <a:pPr marL="342900" indent="-342900" algn="just">
              <a:buFont typeface="Wingdings" pitchFamily="2" charset="2"/>
              <a:buChar char="ü"/>
            </a:pPr>
            <a:r>
              <a:rPr lang="es-AR" sz="2400" dirty="0"/>
              <a:t>Detección de error: se devuelve NULL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8748464" y="-216024"/>
            <a:ext cx="288032" cy="7218040"/>
            <a:chOff x="8676456" y="-216024"/>
            <a:chExt cx="288032" cy="7218040"/>
          </a:xfrm>
        </p:grpSpPr>
        <p:sp>
          <p:nvSpPr>
            <p:cNvPr id="6" name="5 Rectángulo"/>
            <p:cNvSpPr/>
            <p:nvPr/>
          </p:nvSpPr>
          <p:spPr>
            <a:xfrm>
              <a:off x="8676456" y="-216024"/>
              <a:ext cx="288032" cy="11247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8676456" y="1008112"/>
              <a:ext cx="288032" cy="1124744"/>
            </a:xfrm>
            <a:prstGeom prst="rect">
              <a:avLst/>
            </a:prstGeom>
            <a:solidFill>
              <a:srgbClr val="0070C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676456" y="2204864"/>
              <a:ext cx="288032" cy="1124744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8676456" y="3429000"/>
              <a:ext cx="288032" cy="1124744"/>
            </a:xfrm>
            <a:prstGeom prst="rect">
              <a:avLst/>
            </a:pr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8676456" y="4653136"/>
              <a:ext cx="288032" cy="1124744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8676456" y="5877272"/>
              <a:ext cx="288032" cy="1124744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3911598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1124744"/>
            <a:ext cx="8568952" cy="504056"/>
          </a:xfrm>
        </p:spPr>
        <p:txBody>
          <a:bodyPr>
            <a:noAutofit/>
          </a:bodyPr>
          <a:lstStyle/>
          <a:p>
            <a:r>
              <a:rPr lang="es-AR" sz="3200" b="1" dirty="0"/>
              <a:t>1. Abrir un archivo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108520" y="116632"/>
            <a:ext cx="8280920" cy="792088"/>
          </a:xfrm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s-AR" dirty="0"/>
              <a:t>Archivos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7504" y="1951672"/>
            <a:ext cx="85689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b="1" dirty="0">
                <a:solidFill>
                  <a:srgbClr val="0070C0"/>
                </a:solidFill>
              </a:rPr>
              <a:t>Importante:</a:t>
            </a:r>
          </a:p>
          <a:p>
            <a:pPr algn="just"/>
            <a:endParaRPr lang="es-AR" sz="2400" dirty="0"/>
          </a:p>
          <a:p>
            <a:pPr marL="342900" indent="-342900" algn="just">
              <a:buFont typeface="Wingdings" pitchFamily="2" charset="2"/>
              <a:buChar char="ü"/>
            </a:pPr>
            <a:r>
              <a:rPr lang="es-AR" sz="2400" dirty="0"/>
              <a:t>Se pueden abrir varios archivos al mismo tiempo.</a:t>
            </a:r>
          </a:p>
          <a:p>
            <a:pPr marL="342900" indent="-342900" algn="just">
              <a:buFont typeface="Wingdings" pitchFamily="2" charset="2"/>
              <a:buChar char="ü"/>
            </a:pPr>
            <a:endParaRPr lang="es-AR" sz="2400" dirty="0"/>
          </a:p>
          <a:p>
            <a:pPr marL="342900" indent="-342900" algn="just">
              <a:buFont typeface="Wingdings" pitchFamily="2" charset="2"/>
              <a:buChar char="ü"/>
            </a:pPr>
            <a:r>
              <a:rPr lang="es-AR" sz="2400" dirty="0"/>
              <a:t>Cada archivo debe tener un puntero FILE.</a:t>
            </a:r>
          </a:p>
          <a:p>
            <a:pPr marL="342900" indent="-342900" algn="just">
              <a:buFont typeface="Wingdings" pitchFamily="2" charset="2"/>
              <a:buChar char="ü"/>
            </a:pPr>
            <a:endParaRPr lang="es-AR" sz="2400" dirty="0"/>
          </a:p>
          <a:p>
            <a:pPr marL="342900" indent="-342900" algn="just">
              <a:buFont typeface="Wingdings" pitchFamily="2" charset="2"/>
              <a:buChar char="ü"/>
            </a:pPr>
            <a:r>
              <a:rPr lang="es-AR" sz="2400" dirty="0"/>
              <a:t>La función </a:t>
            </a:r>
            <a:r>
              <a:rPr lang="es-AR" sz="2400" dirty="0" err="1"/>
              <a:t>fopen</a:t>
            </a:r>
            <a:r>
              <a:rPr lang="es-AR" sz="2400" dirty="0"/>
              <a:t>() devuelve un puntero a un archivo. El programa nunca debe alterar el valor del puntero.</a:t>
            </a:r>
          </a:p>
          <a:p>
            <a:pPr marL="342900" indent="-342900" algn="just">
              <a:buFont typeface="Wingdings" pitchFamily="2" charset="2"/>
              <a:buChar char="ü"/>
            </a:pPr>
            <a:endParaRPr lang="es-AR" sz="2400" dirty="0"/>
          </a:p>
          <a:p>
            <a:pPr marL="342900" indent="-342900" algn="just">
              <a:buFont typeface="Wingdings" pitchFamily="2" charset="2"/>
              <a:buChar char="ü"/>
            </a:pPr>
            <a:r>
              <a:rPr lang="es-AR" sz="2400" dirty="0"/>
              <a:t>Si se produce un error en la apertura del archivo, </a:t>
            </a:r>
            <a:r>
              <a:rPr lang="es-AR" sz="2400" dirty="0" err="1"/>
              <a:t>fopen</a:t>
            </a:r>
            <a:r>
              <a:rPr lang="es-AR" sz="2400" dirty="0"/>
              <a:t>() devuelve un puntero nulo (NULL).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8748464" y="-216024"/>
            <a:ext cx="288032" cy="7218040"/>
            <a:chOff x="8676456" y="-216024"/>
            <a:chExt cx="288032" cy="7218040"/>
          </a:xfrm>
        </p:grpSpPr>
        <p:sp>
          <p:nvSpPr>
            <p:cNvPr id="6" name="5 Rectángulo"/>
            <p:cNvSpPr/>
            <p:nvPr/>
          </p:nvSpPr>
          <p:spPr>
            <a:xfrm>
              <a:off x="8676456" y="-216024"/>
              <a:ext cx="288032" cy="11247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8676456" y="1008112"/>
              <a:ext cx="288032" cy="1124744"/>
            </a:xfrm>
            <a:prstGeom prst="rect">
              <a:avLst/>
            </a:prstGeom>
            <a:solidFill>
              <a:srgbClr val="0070C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676456" y="2204864"/>
              <a:ext cx="288032" cy="1124744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8676456" y="3429000"/>
              <a:ext cx="288032" cy="1124744"/>
            </a:xfrm>
            <a:prstGeom prst="rect">
              <a:avLst/>
            </a:pr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8676456" y="4653136"/>
              <a:ext cx="288032" cy="1124744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8676456" y="5877272"/>
              <a:ext cx="288032" cy="1124744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2596887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1124744"/>
            <a:ext cx="8568952" cy="504056"/>
          </a:xfrm>
        </p:spPr>
        <p:txBody>
          <a:bodyPr>
            <a:noAutofit/>
          </a:bodyPr>
          <a:lstStyle/>
          <a:p>
            <a:r>
              <a:rPr lang="es-AR" sz="3200" b="1" dirty="0"/>
              <a:t>1. Abrir un archivo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108520" y="116632"/>
            <a:ext cx="8280920" cy="792088"/>
          </a:xfrm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s-AR" dirty="0"/>
              <a:t>Archivos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7504" y="1595021"/>
            <a:ext cx="856895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b="1" dirty="0">
                <a:solidFill>
                  <a:srgbClr val="0070C0"/>
                </a:solidFill>
              </a:rPr>
              <a:t>Ejemplo:</a:t>
            </a:r>
            <a:endParaRPr lang="es-AR" sz="2400" dirty="0"/>
          </a:p>
          <a:p>
            <a:pPr algn="just"/>
            <a:r>
              <a:rPr lang="es-AR" sz="2400" dirty="0">
                <a:latin typeface="Trebuchet MS" charset="0"/>
              </a:rPr>
              <a:t>#</a:t>
            </a:r>
            <a:r>
              <a:rPr lang="es-AR" sz="2400" dirty="0" err="1">
                <a:latin typeface="Trebuchet MS" charset="0"/>
              </a:rPr>
              <a:t>include</a:t>
            </a:r>
            <a:r>
              <a:rPr lang="es-AR" sz="2400" dirty="0">
                <a:latin typeface="Trebuchet MS" charset="0"/>
              </a:rPr>
              <a:t> &lt;</a:t>
            </a:r>
            <a:r>
              <a:rPr lang="es-AR" sz="2400" dirty="0" err="1">
                <a:latin typeface="Trebuchet MS" charset="0"/>
              </a:rPr>
              <a:t>stdio.h</a:t>
            </a:r>
            <a:r>
              <a:rPr lang="es-AR" sz="2400" dirty="0">
                <a:latin typeface="Trebuchet MS" charset="0"/>
              </a:rPr>
              <a:t>&gt;</a:t>
            </a:r>
          </a:p>
          <a:p>
            <a:pPr algn="just"/>
            <a:r>
              <a:rPr lang="es-AR" sz="2400" dirty="0">
                <a:latin typeface="Trebuchet MS" charset="0"/>
              </a:rPr>
              <a:t>#</a:t>
            </a:r>
            <a:r>
              <a:rPr lang="es-AR" sz="2400" dirty="0" err="1">
                <a:latin typeface="Trebuchet MS" charset="0"/>
              </a:rPr>
              <a:t>include</a:t>
            </a:r>
            <a:r>
              <a:rPr lang="es-AR" sz="2400" dirty="0">
                <a:latin typeface="Trebuchet MS" charset="0"/>
              </a:rPr>
              <a:t> &lt;</a:t>
            </a:r>
            <a:r>
              <a:rPr lang="es-AR" sz="2400" dirty="0" err="1">
                <a:latin typeface="Trebuchet MS" charset="0"/>
              </a:rPr>
              <a:t>stdlib.h</a:t>
            </a:r>
            <a:r>
              <a:rPr lang="es-AR" sz="2400" dirty="0">
                <a:latin typeface="Trebuchet MS" charset="0"/>
              </a:rPr>
              <a:t>&gt;</a:t>
            </a:r>
          </a:p>
          <a:p>
            <a:pPr algn="just"/>
            <a:r>
              <a:rPr lang="es-AR" sz="2400" dirty="0">
                <a:latin typeface="Trebuchet MS" charset="0"/>
              </a:rPr>
              <a:t>main () </a:t>
            </a:r>
          </a:p>
          <a:p>
            <a:pPr lvl="1" algn="just"/>
            <a:r>
              <a:rPr lang="es-AR" sz="2400" dirty="0">
                <a:latin typeface="Trebuchet MS" charset="0"/>
              </a:rPr>
              <a:t>{</a:t>
            </a:r>
          </a:p>
          <a:p>
            <a:pPr algn="just">
              <a:lnSpc>
                <a:spcPct val="100000"/>
              </a:lnSpc>
            </a:pPr>
            <a:r>
              <a:rPr lang="es-AR" altLang="es-AR" sz="2400" dirty="0">
                <a:latin typeface="Trebuchet MS" charset="0"/>
              </a:rPr>
              <a:t> 	FILE * </a:t>
            </a:r>
            <a:r>
              <a:rPr lang="es-AR" altLang="es-AR" sz="2400" dirty="0" err="1">
                <a:latin typeface="Trebuchet MS" charset="0"/>
              </a:rPr>
              <a:t>archi</a:t>
            </a:r>
            <a:r>
              <a:rPr lang="es-AR" altLang="es-AR" sz="2400" dirty="0">
                <a:latin typeface="Trebuchet MS" charset="0"/>
              </a:rPr>
              <a:t> ;</a:t>
            </a:r>
          </a:p>
          <a:p>
            <a:pPr algn="just">
              <a:lnSpc>
                <a:spcPct val="100000"/>
              </a:lnSpc>
            </a:pPr>
            <a:r>
              <a:rPr lang="es-AR" altLang="es-AR" sz="2400" dirty="0">
                <a:latin typeface="Trebuchet MS" charset="0"/>
              </a:rPr>
              <a:t>	</a:t>
            </a:r>
            <a:r>
              <a:rPr lang="es-AR" altLang="es-AR" sz="2400" dirty="0" err="1">
                <a:latin typeface="Trebuchet MS" charset="0"/>
              </a:rPr>
              <a:t>archi</a:t>
            </a:r>
            <a:r>
              <a:rPr lang="es-AR" altLang="es-AR" sz="2400" dirty="0">
                <a:latin typeface="Trebuchet MS" charset="0"/>
              </a:rPr>
              <a:t> = </a:t>
            </a:r>
            <a:r>
              <a:rPr lang="es-AR" altLang="es-AR" sz="2400" dirty="0" err="1">
                <a:latin typeface="Trebuchet MS" charset="0"/>
              </a:rPr>
              <a:t>fopen</a:t>
            </a:r>
            <a:r>
              <a:rPr lang="es-AR" altLang="es-AR" sz="2400" dirty="0">
                <a:latin typeface="Trebuchet MS" charset="0"/>
              </a:rPr>
              <a:t> ( “d:\\datosBinarios.dat” , “</a:t>
            </a:r>
            <a:r>
              <a:rPr lang="es-AR" altLang="es-AR" sz="2400" dirty="0" err="1">
                <a:latin typeface="Trebuchet MS" charset="0"/>
              </a:rPr>
              <a:t>rb</a:t>
            </a:r>
            <a:r>
              <a:rPr lang="es-AR" altLang="es-AR" sz="2400" dirty="0">
                <a:latin typeface="Trebuchet MS" charset="0"/>
              </a:rPr>
              <a:t>” );</a:t>
            </a:r>
          </a:p>
          <a:p>
            <a:pPr algn="just">
              <a:lnSpc>
                <a:spcPct val="100000"/>
              </a:lnSpc>
            </a:pPr>
            <a:r>
              <a:rPr lang="es-AR" altLang="es-AR" sz="2400" dirty="0">
                <a:latin typeface="Trebuchet MS" charset="0"/>
              </a:rPr>
              <a:t>	</a:t>
            </a:r>
            <a:r>
              <a:rPr lang="es-AR" altLang="es-AR" sz="2400" dirty="0" err="1">
                <a:latin typeface="Trebuchet MS" charset="0"/>
              </a:rPr>
              <a:t>if</a:t>
            </a:r>
            <a:r>
              <a:rPr lang="es-AR" altLang="es-AR" sz="2400" dirty="0">
                <a:latin typeface="Trebuchet MS" charset="0"/>
              </a:rPr>
              <a:t> (</a:t>
            </a:r>
            <a:r>
              <a:rPr lang="es-AR" altLang="es-AR" sz="2400" dirty="0" err="1">
                <a:latin typeface="Trebuchet MS" charset="0"/>
              </a:rPr>
              <a:t>archi</a:t>
            </a:r>
            <a:r>
              <a:rPr lang="es-AR" altLang="es-AR" sz="2400" dirty="0">
                <a:latin typeface="Trebuchet MS" charset="0"/>
              </a:rPr>
              <a:t> == NULL) </a:t>
            </a:r>
          </a:p>
          <a:p>
            <a:pPr algn="just">
              <a:lnSpc>
                <a:spcPct val="100000"/>
              </a:lnSpc>
            </a:pPr>
            <a:r>
              <a:rPr lang="es-AR" altLang="es-AR" sz="2400" dirty="0">
                <a:latin typeface="Trebuchet MS" charset="0"/>
              </a:rPr>
              <a:t>	{</a:t>
            </a:r>
          </a:p>
          <a:p>
            <a:pPr algn="just">
              <a:lnSpc>
                <a:spcPct val="100000"/>
              </a:lnSpc>
            </a:pPr>
            <a:r>
              <a:rPr lang="es-AR" altLang="es-AR" sz="2400" dirty="0">
                <a:latin typeface="Trebuchet MS" charset="0"/>
              </a:rPr>
              <a:t>		</a:t>
            </a:r>
            <a:r>
              <a:rPr lang="es-AR" altLang="es-AR" sz="2400" dirty="0" err="1">
                <a:latin typeface="Trebuchet MS" charset="0"/>
              </a:rPr>
              <a:t>printf</a:t>
            </a:r>
            <a:r>
              <a:rPr lang="es-AR" altLang="es-AR" sz="2400" dirty="0">
                <a:latin typeface="Trebuchet MS" charset="0"/>
              </a:rPr>
              <a:t> (“ \n El archivo no puede ser abierto” ) ;</a:t>
            </a:r>
          </a:p>
          <a:p>
            <a:pPr algn="just">
              <a:lnSpc>
                <a:spcPct val="100000"/>
              </a:lnSpc>
            </a:pPr>
            <a:r>
              <a:rPr lang="es-AR" altLang="es-AR" sz="2400" dirty="0">
                <a:latin typeface="Trebuchet MS" charset="0"/>
              </a:rPr>
              <a:t>	}</a:t>
            </a:r>
          </a:p>
          <a:p>
            <a:pPr algn="just">
              <a:lnSpc>
                <a:spcPct val="100000"/>
              </a:lnSpc>
            </a:pPr>
            <a:r>
              <a:rPr lang="es-AR" altLang="es-AR" sz="2400" dirty="0">
                <a:latin typeface="Trebuchet MS" charset="0"/>
              </a:rPr>
              <a:t>	</a:t>
            </a:r>
            <a:r>
              <a:rPr lang="es-AR" altLang="es-AR" sz="2400" dirty="0" err="1">
                <a:latin typeface="Trebuchet MS" charset="0"/>
              </a:rPr>
              <a:t>fclose</a:t>
            </a:r>
            <a:r>
              <a:rPr lang="es-AR" altLang="es-AR" sz="2400" dirty="0">
                <a:latin typeface="Trebuchet MS" charset="0"/>
              </a:rPr>
              <a:t> (</a:t>
            </a:r>
            <a:r>
              <a:rPr lang="es-AR" altLang="es-AR" sz="2400" dirty="0" err="1">
                <a:latin typeface="Trebuchet MS" charset="0"/>
              </a:rPr>
              <a:t>archi</a:t>
            </a:r>
            <a:r>
              <a:rPr lang="es-AR" altLang="es-AR" sz="2400" dirty="0">
                <a:latin typeface="Trebuchet MS" charset="0"/>
              </a:rPr>
              <a:t>) ;</a:t>
            </a:r>
          </a:p>
          <a:p>
            <a:pPr algn="just"/>
            <a:endParaRPr lang="es-AR" sz="2400" b="1" dirty="0">
              <a:solidFill>
                <a:srgbClr val="0070C0"/>
              </a:solidFill>
            </a:endParaRPr>
          </a:p>
        </p:txBody>
      </p:sp>
      <p:grpSp>
        <p:nvGrpSpPr>
          <p:cNvPr id="5" name="4 Grupo"/>
          <p:cNvGrpSpPr/>
          <p:nvPr/>
        </p:nvGrpSpPr>
        <p:grpSpPr>
          <a:xfrm>
            <a:off x="8748464" y="-216024"/>
            <a:ext cx="288032" cy="7218040"/>
            <a:chOff x="8676456" y="-216024"/>
            <a:chExt cx="288032" cy="7218040"/>
          </a:xfrm>
        </p:grpSpPr>
        <p:sp>
          <p:nvSpPr>
            <p:cNvPr id="6" name="5 Rectángulo"/>
            <p:cNvSpPr/>
            <p:nvPr/>
          </p:nvSpPr>
          <p:spPr>
            <a:xfrm>
              <a:off x="8676456" y="-216024"/>
              <a:ext cx="288032" cy="11247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8676456" y="1008112"/>
              <a:ext cx="288032" cy="1124744"/>
            </a:xfrm>
            <a:prstGeom prst="rect">
              <a:avLst/>
            </a:prstGeom>
            <a:solidFill>
              <a:srgbClr val="0070C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676456" y="2204864"/>
              <a:ext cx="288032" cy="1124744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8676456" y="3429000"/>
              <a:ext cx="288032" cy="1124744"/>
            </a:xfrm>
            <a:prstGeom prst="rect">
              <a:avLst/>
            </a:pr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8676456" y="4653136"/>
              <a:ext cx="288032" cy="1124744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8676456" y="5877272"/>
              <a:ext cx="288032" cy="1124744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3388398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1124744"/>
            <a:ext cx="8568952" cy="504056"/>
          </a:xfrm>
        </p:spPr>
        <p:txBody>
          <a:bodyPr>
            <a:noAutofit/>
          </a:bodyPr>
          <a:lstStyle/>
          <a:p>
            <a:r>
              <a:rPr lang="es-AR" sz="3200" b="1" dirty="0"/>
              <a:t>1. Abrir un archivo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108520" y="116632"/>
            <a:ext cx="8280920" cy="792088"/>
          </a:xfrm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s-AR" dirty="0"/>
              <a:t>Archivos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7504" y="1638330"/>
            <a:ext cx="8568952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b="1" dirty="0">
                <a:solidFill>
                  <a:srgbClr val="0070C0"/>
                </a:solidFill>
              </a:rPr>
              <a:t>Ejemplo:</a:t>
            </a:r>
            <a:endParaRPr lang="es-AR" sz="2400" dirty="0"/>
          </a:p>
          <a:p>
            <a:pPr algn="just"/>
            <a:r>
              <a:rPr lang="es-AR" sz="2400" dirty="0"/>
              <a:t>Primero debemos asegurarnos que el archivo no existe, ya que si existe el contenido del archivo se borra.</a:t>
            </a:r>
          </a:p>
          <a:p>
            <a:pPr algn="just"/>
            <a:endParaRPr lang="es-AR" dirty="0"/>
          </a:p>
          <a:p>
            <a:pPr algn="just">
              <a:lnSpc>
                <a:spcPct val="100000"/>
              </a:lnSpc>
            </a:pPr>
            <a:r>
              <a:rPr lang="es-AR" altLang="es-AR" sz="2000" b="1" dirty="0">
                <a:latin typeface="Trebuchet MS" charset="0"/>
              </a:rPr>
              <a:t>FILE *</a:t>
            </a:r>
            <a:r>
              <a:rPr lang="es-AR" altLang="es-AR" sz="2000" b="1" dirty="0" err="1">
                <a:latin typeface="Trebuchet MS" charset="0"/>
              </a:rPr>
              <a:t>archi</a:t>
            </a:r>
            <a:r>
              <a:rPr lang="es-AR" altLang="es-AR" sz="2000" b="1" dirty="0">
                <a:latin typeface="Trebuchet MS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es-AR" altLang="es-AR" sz="2000" b="1" dirty="0">
                <a:solidFill>
                  <a:schemeClr val="accent6"/>
                </a:solidFill>
                <a:latin typeface="Trebuchet MS" charset="0"/>
              </a:rPr>
              <a:t>//Se abre en modo lectura.</a:t>
            </a:r>
          </a:p>
          <a:p>
            <a:pPr algn="just">
              <a:lnSpc>
                <a:spcPct val="100000"/>
              </a:lnSpc>
            </a:pPr>
            <a:r>
              <a:rPr lang="es-AR" altLang="es-AR" sz="2000" b="1" dirty="0" err="1">
                <a:latin typeface="Trebuchet MS" charset="0"/>
              </a:rPr>
              <a:t>if</a:t>
            </a:r>
            <a:r>
              <a:rPr lang="es-AR" altLang="es-AR" sz="2000" b="1" dirty="0">
                <a:latin typeface="Trebuchet MS" charset="0"/>
              </a:rPr>
              <a:t> ((</a:t>
            </a:r>
            <a:r>
              <a:rPr lang="es-AR" altLang="es-AR" sz="2000" b="1" dirty="0" err="1">
                <a:latin typeface="Trebuchet MS" charset="0"/>
              </a:rPr>
              <a:t>archi</a:t>
            </a:r>
            <a:r>
              <a:rPr lang="es-AR" altLang="es-AR" sz="2000" b="1" dirty="0">
                <a:latin typeface="Trebuchet MS" charset="0"/>
              </a:rPr>
              <a:t> = </a:t>
            </a:r>
            <a:r>
              <a:rPr lang="es-AR" altLang="es-AR" sz="2000" b="1" dirty="0" err="1">
                <a:latin typeface="Trebuchet MS" charset="0"/>
              </a:rPr>
              <a:t>fopen</a:t>
            </a:r>
            <a:r>
              <a:rPr lang="es-AR" altLang="es-AR" sz="2000" b="1" dirty="0">
                <a:latin typeface="Trebuchet MS" charset="0"/>
              </a:rPr>
              <a:t> ( “D:\\banco.dat” , ”</a:t>
            </a:r>
            <a:r>
              <a:rPr lang="es-AR" altLang="es-AR" sz="2000" b="1" dirty="0" err="1">
                <a:latin typeface="Trebuchet MS" charset="0"/>
              </a:rPr>
              <a:t>rb</a:t>
            </a:r>
            <a:r>
              <a:rPr lang="es-AR" altLang="es-AR" sz="2000" b="1" dirty="0">
                <a:latin typeface="Trebuchet MS" charset="0"/>
              </a:rPr>
              <a:t>” )) == NULL) 	</a:t>
            </a:r>
          </a:p>
          <a:p>
            <a:pPr algn="just">
              <a:lnSpc>
                <a:spcPct val="100000"/>
              </a:lnSpc>
            </a:pPr>
            <a:r>
              <a:rPr lang="es-AR" altLang="es-AR" sz="2000" b="1" dirty="0">
                <a:latin typeface="Trebuchet MS" charset="0"/>
              </a:rPr>
              <a:t>{</a:t>
            </a:r>
          </a:p>
          <a:p>
            <a:pPr algn="just">
              <a:lnSpc>
                <a:spcPct val="100000"/>
              </a:lnSpc>
            </a:pPr>
            <a:r>
              <a:rPr lang="es-AR" altLang="es-AR" sz="2000" b="1" dirty="0">
                <a:latin typeface="Trebuchet MS" charset="0"/>
              </a:rPr>
              <a:t>	</a:t>
            </a:r>
            <a:r>
              <a:rPr lang="es-AR" altLang="es-AR" sz="2000" b="1" dirty="0" err="1">
                <a:latin typeface="Trebuchet MS" charset="0"/>
              </a:rPr>
              <a:t>printf</a:t>
            </a:r>
            <a:r>
              <a:rPr lang="es-AR" altLang="es-AR" sz="2000" b="1" dirty="0">
                <a:latin typeface="Trebuchet MS" charset="0"/>
              </a:rPr>
              <a:t> (“ \n El archivo no puedo ser abierto para lectura” ) ;</a:t>
            </a:r>
          </a:p>
          <a:p>
            <a:pPr algn="just">
              <a:lnSpc>
                <a:spcPct val="100000"/>
              </a:lnSpc>
            </a:pPr>
            <a:r>
              <a:rPr lang="es-AR" altLang="es-AR" sz="2000" b="1" dirty="0">
                <a:latin typeface="Trebuchet MS" charset="0"/>
              </a:rPr>
              <a:t>	</a:t>
            </a:r>
            <a:r>
              <a:rPr lang="es-AR" altLang="es-AR" sz="2000" b="1" dirty="0" err="1">
                <a:latin typeface="Trebuchet MS" charset="0"/>
              </a:rPr>
              <a:t>if</a:t>
            </a:r>
            <a:r>
              <a:rPr lang="es-AR" altLang="es-AR" sz="2000" b="1" dirty="0">
                <a:latin typeface="Trebuchet MS" charset="0"/>
              </a:rPr>
              <a:t> ((</a:t>
            </a:r>
            <a:r>
              <a:rPr lang="es-AR" altLang="es-AR" sz="2000" b="1" dirty="0" err="1">
                <a:latin typeface="Trebuchet MS" charset="0"/>
              </a:rPr>
              <a:t>archi</a:t>
            </a:r>
            <a:r>
              <a:rPr lang="es-AR" altLang="es-AR" sz="2000" b="1" dirty="0">
                <a:latin typeface="Trebuchet MS" charset="0"/>
              </a:rPr>
              <a:t> = </a:t>
            </a:r>
            <a:r>
              <a:rPr lang="es-AR" altLang="es-AR" sz="2000" b="1" dirty="0" err="1">
                <a:latin typeface="Trebuchet MS" charset="0"/>
              </a:rPr>
              <a:t>fopen</a:t>
            </a:r>
            <a:r>
              <a:rPr lang="es-AR" altLang="es-AR" sz="2000" b="1" dirty="0">
                <a:latin typeface="Trebuchet MS" charset="0"/>
              </a:rPr>
              <a:t> ( “d:\\banco.dat” , ”</a:t>
            </a:r>
            <a:r>
              <a:rPr lang="es-AR" altLang="es-AR" sz="2000" b="1" dirty="0" err="1">
                <a:latin typeface="Trebuchet MS" charset="0"/>
              </a:rPr>
              <a:t>wb</a:t>
            </a:r>
            <a:r>
              <a:rPr lang="es-AR" altLang="es-AR" sz="2000" b="1" dirty="0">
                <a:latin typeface="Trebuchet MS" charset="0"/>
              </a:rPr>
              <a:t>” )) == NULL) </a:t>
            </a:r>
          </a:p>
          <a:p>
            <a:pPr algn="just">
              <a:lnSpc>
                <a:spcPct val="100000"/>
              </a:lnSpc>
            </a:pPr>
            <a:r>
              <a:rPr lang="es-AR" altLang="es-AR" sz="2000" b="1" dirty="0">
                <a:latin typeface="Trebuchet MS" charset="0"/>
              </a:rPr>
              <a:t>	{ </a:t>
            </a:r>
          </a:p>
          <a:p>
            <a:pPr algn="just">
              <a:lnSpc>
                <a:spcPct val="100000"/>
              </a:lnSpc>
            </a:pPr>
            <a:r>
              <a:rPr lang="es-AR" altLang="es-AR" sz="2000" b="1" dirty="0">
                <a:latin typeface="Trebuchet MS" charset="0"/>
              </a:rPr>
              <a:t>	      </a:t>
            </a:r>
            <a:r>
              <a:rPr lang="es-AR" altLang="es-AR" sz="2000" b="1" dirty="0" err="1">
                <a:latin typeface="Trebuchet MS" charset="0"/>
              </a:rPr>
              <a:t>printf</a:t>
            </a:r>
            <a:r>
              <a:rPr lang="es-AR" altLang="es-AR" sz="2000" b="1" dirty="0">
                <a:latin typeface="Trebuchet MS" charset="0"/>
              </a:rPr>
              <a:t> (“ \n El archivo no puedo ser abierto ni creado” ) ;</a:t>
            </a:r>
          </a:p>
          <a:p>
            <a:pPr algn="just">
              <a:lnSpc>
                <a:spcPct val="100000"/>
              </a:lnSpc>
            </a:pPr>
            <a:r>
              <a:rPr lang="es-AR" altLang="es-AR" sz="2000" b="1" dirty="0">
                <a:latin typeface="Trebuchet MS" charset="0"/>
              </a:rPr>
              <a:t>	}</a:t>
            </a:r>
          </a:p>
          <a:p>
            <a:pPr algn="just">
              <a:lnSpc>
                <a:spcPct val="100000"/>
              </a:lnSpc>
            </a:pPr>
            <a:r>
              <a:rPr lang="es-AR" altLang="es-AR" sz="2000" b="1" dirty="0">
                <a:latin typeface="Trebuchet MS" charset="0"/>
              </a:rPr>
              <a:t>}</a:t>
            </a:r>
          </a:p>
          <a:p>
            <a:pPr algn="just">
              <a:lnSpc>
                <a:spcPct val="100000"/>
              </a:lnSpc>
            </a:pPr>
            <a:r>
              <a:rPr lang="es-AR" altLang="es-AR" sz="2000" b="1" dirty="0" err="1">
                <a:latin typeface="Trebuchet MS" charset="0"/>
              </a:rPr>
              <a:t>fclose</a:t>
            </a:r>
            <a:r>
              <a:rPr lang="es-AR" altLang="es-AR" sz="2000" b="1" dirty="0">
                <a:latin typeface="Trebuchet MS" charset="0"/>
              </a:rPr>
              <a:t> (</a:t>
            </a:r>
            <a:r>
              <a:rPr lang="es-AR" altLang="es-AR" sz="2000" b="1" dirty="0" err="1">
                <a:latin typeface="Trebuchet MS" charset="0"/>
              </a:rPr>
              <a:t>archi</a:t>
            </a:r>
            <a:r>
              <a:rPr lang="es-AR" altLang="es-AR" sz="2000" b="1" dirty="0">
                <a:latin typeface="Trebuchet MS" charset="0"/>
              </a:rPr>
              <a:t>);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8748464" y="-216024"/>
            <a:ext cx="288032" cy="7218040"/>
            <a:chOff x="8676456" y="-216024"/>
            <a:chExt cx="288032" cy="7218040"/>
          </a:xfrm>
        </p:grpSpPr>
        <p:sp>
          <p:nvSpPr>
            <p:cNvPr id="6" name="5 Rectángulo"/>
            <p:cNvSpPr/>
            <p:nvPr/>
          </p:nvSpPr>
          <p:spPr>
            <a:xfrm>
              <a:off x="8676456" y="-216024"/>
              <a:ext cx="288032" cy="11247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8676456" y="1008112"/>
              <a:ext cx="288032" cy="1124744"/>
            </a:xfrm>
            <a:prstGeom prst="rect">
              <a:avLst/>
            </a:prstGeom>
            <a:solidFill>
              <a:srgbClr val="0070C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676456" y="2204864"/>
              <a:ext cx="288032" cy="1124744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8676456" y="3429000"/>
              <a:ext cx="288032" cy="1124744"/>
            </a:xfrm>
            <a:prstGeom prst="rect">
              <a:avLst/>
            </a:pr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8676456" y="4653136"/>
              <a:ext cx="288032" cy="1124744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8676456" y="5877272"/>
              <a:ext cx="288032" cy="1124744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1131395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1124744"/>
            <a:ext cx="8568952" cy="504056"/>
          </a:xfrm>
        </p:spPr>
        <p:txBody>
          <a:bodyPr>
            <a:noAutofit/>
          </a:bodyPr>
          <a:lstStyle/>
          <a:p>
            <a:r>
              <a:rPr lang="es-AR" sz="3200" b="1" dirty="0"/>
              <a:t>2. Cerrar un archivo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108520" y="116632"/>
            <a:ext cx="8280920" cy="792088"/>
          </a:xfrm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s-AR" dirty="0"/>
              <a:t>Archivos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7504" y="1951672"/>
            <a:ext cx="85689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b="1" dirty="0" err="1">
                <a:solidFill>
                  <a:srgbClr val="0070C0"/>
                </a:solidFill>
              </a:rPr>
              <a:t>int</a:t>
            </a:r>
            <a:r>
              <a:rPr lang="es-AR" sz="2400" b="1" dirty="0">
                <a:solidFill>
                  <a:srgbClr val="0070C0"/>
                </a:solidFill>
              </a:rPr>
              <a:t> </a:t>
            </a:r>
            <a:r>
              <a:rPr lang="es-AR" sz="2400" b="1" dirty="0" err="1">
                <a:solidFill>
                  <a:srgbClr val="0070C0"/>
                </a:solidFill>
              </a:rPr>
              <a:t>fclose</a:t>
            </a:r>
            <a:r>
              <a:rPr lang="es-AR" sz="2400" b="1" dirty="0">
                <a:solidFill>
                  <a:srgbClr val="0070C0"/>
                </a:solidFill>
              </a:rPr>
              <a:t> ( FILE * </a:t>
            </a:r>
            <a:r>
              <a:rPr lang="es-AR" sz="2400" b="1" dirty="0" err="1">
                <a:solidFill>
                  <a:srgbClr val="0070C0"/>
                </a:solidFill>
              </a:rPr>
              <a:t>archi</a:t>
            </a:r>
            <a:r>
              <a:rPr lang="es-AR" sz="2400" b="1" dirty="0">
                <a:solidFill>
                  <a:srgbClr val="0070C0"/>
                </a:solidFill>
              </a:rPr>
              <a:t>); </a:t>
            </a:r>
          </a:p>
          <a:p>
            <a:pPr algn="just"/>
            <a:endParaRPr lang="es-AR" sz="2400" dirty="0"/>
          </a:p>
          <a:p>
            <a:pPr algn="just"/>
            <a:r>
              <a:rPr lang="es-AR" sz="2400" dirty="0"/>
              <a:t>donde </a:t>
            </a:r>
            <a:r>
              <a:rPr lang="es-AR" sz="2400" dirty="0" err="1">
                <a:solidFill>
                  <a:srgbClr val="0070C0"/>
                </a:solidFill>
              </a:rPr>
              <a:t>archi</a:t>
            </a:r>
            <a:r>
              <a:rPr lang="es-AR" sz="2400" dirty="0">
                <a:solidFill>
                  <a:srgbClr val="0070C0"/>
                </a:solidFill>
              </a:rPr>
              <a:t> </a:t>
            </a:r>
            <a:r>
              <a:rPr lang="es-AR" sz="2400" dirty="0"/>
              <a:t>es el puntero a la estructura FILE asociada con el archivo que se desea cerrar.</a:t>
            </a:r>
          </a:p>
          <a:p>
            <a:pPr algn="just"/>
            <a:endParaRPr lang="es-AR" sz="2400" dirty="0"/>
          </a:p>
          <a:p>
            <a:pPr marL="342900" indent="-342900" algn="just">
              <a:buFont typeface="Wingdings" pitchFamily="2" charset="2"/>
              <a:buChar char="ü"/>
            </a:pPr>
            <a:r>
              <a:rPr lang="es-AR" sz="2400" dirty="0"/>
              <a:t>Se encarga de vaciar el buffer en el disco y realizar un cierre formal del archivo a nivel del sistema operativo</a:t>
            </a:r>
          </a:p>
          <a:p>
            <a:pPr algn="just"/>
            <a:endParaRPr lang="es-AR" sz="2400" dirty="0"/>
          </a:p>
          <a:p>
            <a:pPr marL="342900" indent="-342900" algn="just">
              <a:buFont typeface="Wingdings" pitchFamily="2" charset="2"/>
              <a:buChar char="ü"/>
            </a:pPr>
            <a:r>
              <a:rPr lang="es-AR" sz="2400" dirty="0"/>
              <a:t>Siempre debemos cerrar los archivos abiertos.</a:t>
            </a:r>
          </a:p>
          <a:p>
            <a:pPr algn="just"/>
            <a:endParaRPr lang="es-AR" sz="2400" dirty="0"/>
          </a:p>
          <a:p>
            <a:pPr marL="342900" indent="-342900" algn="just">
              <a:buFont typeface="Wingdings" pitchFamily="2" charset="2"/>
              <a:buChar char="ü"/>
            </a:pPr>
            <a:r>
              <a:rPr lang="es-AR" sz="2400" dirty="0"/>
              <a:t>Terminar el programa sin cerrar un archivo abierto causa problemas (pérdida de datos, destrucción de archivos y posibles errores intermitentes en el programa).</a:t>
            </a:r>
          </a:p>
          <a:p>
            <a:pPr algn="just"/>
            <a:endParaRPr lang="es-AR" sz="2400" dirty="0"/>
          </a:p>
        </p:txBody>
      </p:sp>
      <p:grpSp>
        <p:nvGrpSpPr>
          <p:cNvPr id="5" name="4 Grupo"/>
          <p:cNvGrpSpPr/>
          <p:nvPr/>
        </p:nvGrpSpPr>
        <p:grpSpPr>
          <a:xfrm>
            <a:off x="8748464" y="-216024"/>
            <a:ext cx="288032" cy="7218040"/>
            <a:chOff x="8676456" y="-216024"/>
            <a:chExt cx="288032" cy="7218040"/>
          </a:xfrm>
        </p:grpSpPr>
        <p:sp>
          <p:nvSpPr>
            <p:cNvPr id="6" name="5 Rectángulo"/>
            <p:cNvSpPr/>
            <p:nvPr/>
          </p:nvSpPr>
          <p:spPr>
            <a:xfrm>
              <a:off x="8676456" y="-216024"/>
              <a:ext cx="288032" cy="11247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8676456" y="1008112"/>
              <a:ext cx="288032" cy="1124744"/>
            </a:xfrm>
            <a:prstGeom prst="rect">
              <a:avLst/>
            </a:prstGeom>
            <a:solidFill>
              <a:srgbClr val="0070C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676456" y="2204864"/>
              <a:ext cx="288032" cy="1124744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8676456" y="3429000"/>
              <a:ext cx="288032" cy="1124744"/>
            </a:xfrm>
            <a:prstGeom prst="rect">
              <a:avLst/>
            </a:pr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8676456" y="4653136"/>
              <a:ext cx="288032" cy="1124744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8676456" y="5877272"/>
              <a:ext cx="288032" cy="1124744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1693624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1124744"/>
            <a:ext cx="8568952" cy="504056"/>
          </a:xfrm>
        </p:spPr>
        <p:txBody>
          <a:bodyPr>
            <a:noAutofit/>
          </a:bodyPr>
          <a:lstStyle/>
          <a:p>
            <a:r>
              <a:rPr lang="es-AR" sz="3200" b="1" dirty="0"/>
              <a:t>2. Cerrar un archivo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108520" y="116632"/>
            <a:ext cx="8280920" cy="792088"/>
          </a:xfrm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s-AR" dirty="0"/>
              <a:t>Archivos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7504" y="1951672"/>
            <a:ext cx="85689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b="1" dirty="0">
                <a:solidFill>
                  <a:srgbClr val="0070C0"/>
                </a:solidFill>
              </a:rPr>
              <a:t>Valor retornado</a:t>
            </a:r>
          </a:p>
          <a:p>
            <a:pPr algn="just"/>
            <a:endParaRPr lang="es-AR" sz="2400" dirty="0"/>
          </a:p>
          <a:p>
            <a:pPr marL="342900" indent="-342900" algn="just">
              <a:buFont typeface="Wingdings" pitchFamily="2" charset="2"/>
              <a:buChar char="ü"/>
            </a:pPr>
            <a:r>
              <a:rPr lang="es-AR" sz="2400" dirty="0"/>
              <a:t>Cierre con éxito: la función devuelve cero.</a:t>
            </a:r>
          </a:p>
          <a:p>
            <a:pPr algn="just"/>
            <a:endParaRPr lang="es-AR" sz="2400" dirty="0"/>
          </a:p>
          <a:p>
            <a:pPr marL="342900" indent="-342900" algn="just">
              <a:buFont typeface="Wingdings" pitchFamily="2" charset="2"/>
              <a:buChar char="ü"/>
            </a:pPr>
            <a:r>
              <a:rPr lang="es-AR" sz="2400" dirty="0"/>
              <a:t>Cierre con error: se devuelve -1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8748464" y="-216024"/>
            <a:ext cx="288032" cy="7218040"/>
            <a:chOff x="8676456" y="-216024"/>
            <a:chExt cx="288032" cy="7218040"/>
          </a:xfrm>
        </p:grpSpPr>
        <p:sp>
          <p:nvSpPr>
            <p:cNvPr id="6" name="5 Rectángulo"/>
            <p:cNvSpPr/>
            <p:nvPr/>
          </p:nvSpPr>
          <p:spPr>
            <a:xfrm>
              <a:off x="8676456" y="-216024"/>
              <a:ext cx="288032" cy="11247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8676456" y="1008112"/>
              <a:ext cx="288032" cy="1124744"/>
            </a:xfrm>
            <a:prstGeom prst="rect">
              <a:avLst/>
            </a:prstGeom>
            <a:solidFill>
              <a:srgbClr val="0070C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676456" y="2204864"/>
              <a:ext cx="288032" cy="1124744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8676456" y="3429000"/>
              <a:ext cx="288032" cy="1124744"/>
            </a:xfrm>
            <a:prstGeom prst="rect">
              <a:avLst/>
            </a:pr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8676456" y="4653136"/>
              <a:ext cx="288032" cy="1124744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8676456" y="5877272"/>
              <a:ext cx="288032" cy="1124744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43894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1124744"/>
            <a:ext cx="6480048" cy="504056"/>
          </a:xfrm>
        </p:spPr>
        <p:txBody>
          <a:bodyPr>
            <a:noAutofit/>
          </a:bodyPr>
          <a:lstStyle/>
          <a:p>
            <a:r>
              <a:rPr lang="es-AR" sz="3200" b="1" dirty="0"/>
              <a:t>Archivos de texto</a:t>
            </a:r>
            <a:endParaRPr lang="es-AR" sz="3200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108520" y="116632"/>
            <a:ext cx="8280920" cy="792088"/>
          </a:xfrm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s-AR" dirty="0"/>
              <a:t>Archivos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7504" y="1951672"/>
            <a:ext cx="85689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dirty="0"/>
              <a:t>Contienen caracteres consecutivos. </a:t>
            </a:r>
          </a:p>
          <a:p>
            <a:pPr algn="just"/>
            <a:endParaRPr lang="es-AR" sz="2400" dirty="0"/>
          </a:p>
          <a:p>
            <a:pPr algn="just"/>
            <a:r>
              <a:rPr lang="es-AR" sz="2400" dirty="0"/>
              <a:t>Se pueden interpretar como datos individuales, como componentes de una cadena o como números.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8748464" y="-216024"/>
            <a:ext cx="288032" cy="7218040"/>
            <a:chOff x="8676456" y="-216024"/>
            <a:chExt cx="288032" cy="7218040"/>
          </a:xfrm>
        </p:grpSpPr>
        <p:sp>
          <p:nvSpPr>
            <p:cNvPr id="6" name="5 Rectángulo"/>
            <p:cNvSpPr/>
            <p:nvPr/>
          </p:nvSpPr>
          <p:spPr>
            <a:xfrm>
              <a:off x="8676456" y="-216024"/>
              <a:ext cx="288032" cy="11247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8676456" y="1008112"/>
              <a:ext cx="288032" cy="1124744"/>
            </a:xfrm>
            <a:prstGeom prst="rect">
              <a:avLst/>
            </a:prstGeom>
            <a:solidFill>
              <a:srgbClr val="0070C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676456" y="2204864"/>
              <a:ext cx="288032" cy="1124744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8676456" y="3429000"/>
              <a:ext cx="288032" cy="1124744"/>
            </a:xfrm>
            <a:prstGeom prst="rect">
              <a:avLst/>
            </a:pr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8676456" y="4653136"/>
              <a:ext cx="288032" cy="1124744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8676456" y="5877272"/>
              <a:ext cx="288032" cy="1124744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263976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1124744"/>
            <a:ext cx="8568952" cy="504056"/>
          </a:xfrm>
        </p:spPr>
        <p:txBody>
          <a:bodyPr>
            <a:noAutofit/>
          </a:bodyPr>
          <a:lstStyle/>
          <a:p>
            <a:r>
              <a:rPr lang="es-AR" sz="3200" b="1" dirty="0"/>
              <a:t>2. Cerrar un archivo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108520" y="116632"/>
            <a:ext cx="8280920" cy="792088"/>
          </a:xfrm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s-AR" dirty="0"/>
              <a:t>Archivos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7504" y="1951672"/>
            <a:ext cx="856895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b="1" dirty="0">
                <a:solidFill>
                  <a:srgbClr val="0070C0"/>
                </a:solidFill>
              </a:rPr>
              <a:t>Ejemplo:</a:t>
            </a:r>
            <a:endParaRPr lang="es-AR" sz="2400" dirty="0"/>
          </a:p>
          <a:p>
            <a:pPr algn="just"/>
            <a:endParaRPr lang="es-AR" sz="2400" b="1" dirty="0">
              <a:solidFill>
                <a:srgbClr val="0070C0"/>
              </a:solidFill>
            </a:endParaRPr>
          </a:p>
          <a:p>
            <a:pPr lvl="0" algn="just" defTabSz="4492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s-AR" altLang="es-AR" sz="2400" dirty="0">
                <a:solidFill>
                  <a:srgbClr val="5F5F5F"/>
                </a:solidFill>
                <a:latin typeface="Trebuchet MS" charset="0"/>
                <a:cs typeface="DejaVu Sans" charset="0"/>
              </a:rPr>
              <a:t>FILE * </a:t>
            </a:r>
            <a:r>
              <a:rPr lang="es-AR" altLang="es-AR" sz="2400" dirty="0" err="1">
                <a:solidFill>
                  <a:srgbClr val="5F5F5F"/>
                </a:solidFill>
                <a:latin typeface="Trebuchet MS" charset="0"/>
                <a:cs typeface="DejaVu Sans" charset="0"/>
              </a:rPr>
              <a:t>parch</a:t>
            </a:r>
            <a:r>
              <a:rPr lang="es-AR" altLang="es-AR" sz="2400" dirty="0">
                <a:solidFill>
                  <a:srgbClr val="5F5F5F"/>
                </a:solidFill>
                <a:latin typeface="Trebuchet MS" charset="0"/>
                <a:cs typeface="DejaVu Sans" charset="0"/>
              </a:rPr>
              <a:t>;</a:t>
            </a:r>
          </a:p>
          <a:p>
            <a:pPr lvl="0" algn="just" defTabSz="4492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s-AR" altLang="es-AR" sz="2400" dirty="0" err="1">
                <a:solidFill>
                  <a:srgbClr val="5F5F5F"/>
                </a:solidFill>
                <a:latin typeface="Trebuchet MS" charset="0"/>
                <a:cs typeface="DejaVu Sans" charset="0"/>
              </a:rPr>
              <a:t>if</a:t>
            </a:r>
            <a:r>
              <a:rPr lang="es-AR" altLang="es-AR" sz="2400" dirty="0">
                <a:solidFill>
                  <a:srgbClr val="5F5F5F"/>
                </a:solidFill>
                <a:latin typeface="Trebuchet MS" charset="0"/>
                <a:cs typeface="DejaVu Sans" charset="0"/>
              </a:rPr>
              <a:t> (( </a:t>
            </a:r>
            <a:r>
              <a:rPr lang="es-AR" altLang="es-AR" sz="2400" dirty="0" err="1">
                <a:solidFill>
                  <a:srgbClr val="5F5F5F"/>
                </a:solidFill>
                <a:latin typeface="Trebuchet MS" charset="0"/>
                <a:cs typeface="DejaVu Sans" charset="0"/>
              </a:rPr>
              <a:t>parch</a:t>
            </a:r>
            <a:r>
              <a:rPr lang="es-AR" altLang="es-AR" sz="2400" dirty="0">
                <a:solidFill>
                  <a:srgbClr val="5F5F5F"/>
                </a:solidFill>
                <a:latin typeface="Trebuchet MS" charset="0"/>
                <a:cs typeface="DejaVu Sans" charset="0"/>
              </a:rPr>
              <a:t> = </a:t>
            </a:r>
            <a:r>
              <a:rPr lang="es-AR" altLang="es-AR" sz="2400" dirty="0" err="1">
                <a:solidFill>
                  <a:srgbClr val="5F5F5F"/>
                </a:solidFill>
                <a:latin typeface="Trebuchet MS" charset="0"/>
                <a:cs typeface="DejaVu Sans" charset="0"/>
              </a:rPr>
              <a:t>fopen</a:t>
            </a:r>
            <a:r>
              <a:rPr lang="es-AR" altLang="es-AR" sz="2400" dirty="0">
                <a:solidFill>
                  <a:srgbClr val="5F5F5F"/>
                </a:solidFill>
                <a:latin typeface="Trebuchet MS" charset="0"/>
                <a:cs typeface="DejaVu Sans" charset="0"/>
              </a:rPr>
              <a:t> (“ d:\\banco.dat” , ”</a:t>
            </a:r>
            <a:r>
              <a:rPr lang="es-AR" altLang="es-AR" sz="2400" dirty="0" err="1">
                <a:solidFill>
                  <a:srgbClr val="5F5F5F"/>
                </a:solidFill>
                <a:latin typeface="Trebuchet MS" charset="0"/>
                <a:cs typeface="DejaVu Sans" charset="0"/>
              </a:rPr>
              <a:t>rb</a:t>
            </a:r>
            <a:r>
              <a:rPr lang="es-AR" altLang="es-AR" sz="2400" dirty="0">
                <a:solidFill>
                  <a:srgbClr val="5F5F5F"/>
                </a:solidFill>
                <a:latin typeface="Trebuchet MS" charset="0"/>
                <a:cs typeface="DejaVu Sans" charset="0"/>
              </a:rPr>
              <a:t>” )) == NULL) </a:t>
            </a:r>
          </a:p>
          <a:p>
            <a:pPr lvl="0" algn="just" defTabSz="4492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s-AR" altLang="es-AR" sz="2400" dirty="0">
                <a:solidFill>
                  <a:srgbClr val="5F5F5F"/>
                </a:solidFill>
                <a:latin typeface="Trebuchet MS" charset="0"/>
                <a:cs typeface="DejaVu Sans" charset="0"/>
              </a:rPr>
              <a:t>{ 	</a:t>
            </a:r>
          </a:p>
          <a:p>
            <a:pPr lvl="0" algn="just" defTabSz="4492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s-AR" altLang="es-AR" sz="2400" dirty="0">
                <a:solidFill>
                  <a:srgbClr val="5F5F5F"/>
                </a:solidFill>
                <a:latin typeface="Trebuchet MS" charset="0"/>
                <a:cs typeface="DejaVu Sans" charset="0"/>
              </a:rPr>
              <a:t>	</a:t>
            </a:r>
            <a:r>
              <a:rPr lang="es-AR" altLang="es-AR" sz="2400" dirty="0">
                <a:solidFill>
                  <a:srgbClr val="FF0000"/>
                </a:solidFill>
                <a:latin typeface="Trebuchet MS" charset="0"/>
                <a:cs typeface="DejaVu Sans" charset="0"/>
              </a:rPr>
              <a:t>//Se abre en modo lectura</a:t>
            </a:r>
          </a:p>
          <a:p>
            <a:pPr lvl="0" algn="just" defTabSz="4492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s-AR" altLang="es-AR" sz="2400" dirty="0">
                <a:solidFill>
                  <a:srgbClr val="5F5F5F"/>
                </a:solidFill>
                <a:latin typeface="Trebuchet MS" charset="0"/>
                <a:cs typeface="DejaVu Sans" charset="0"/>
              </a:rPr>
              <a:t>	</a:t>
            </a:r>
            <a:r>
              <a:rPr lang="es-AR" altLang="es-AR" sz="2400" dirty="0" err="1">
                <a:solidFill>
                  <a:srgbClr val="5F5F5F"/>
                </a:solidFill>
                <a:latin typeface="Trebuchet MS" charset="0"/>
                <a:cs typeface="DejaVu Sans" charset="0"/>
              </a:rPr>
              <a:t>printf</a:t>
            </a:r>
            <a:r>
              <a:rPr lang="es-AR" altLang="es-AR" sz="2400" dirty="0">
                <a:solidFill>
                  <a:srgbClr val="5F5F5F"/>
                </a:solidFill>
                <a:latin typeface="Trebuchet MS" charset="0"/>
                <a:cs typeface="DejaVu Sans" charset="0"/>
              </a:rPr>
              <a:t> ( “\n El archivo no puede ser abierto” ) ;</a:t>
            </a:r>
          </a:p>
          <a:p>
            <a:pPr lvl="0" algn="just" defTabSz="4492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s-AR" altLang="es-AR" sz="2400" dirty="0">
                <a:solidFill>
                  <a:srgbClr val="5F5F5F"/>
                </a:solidFill>
                <a:latin typeface="Trebuchet MS" charset="0"/>
                <a:cs typeface="DejaVu Sans" charset="0"/>
              </a:rPr>
              <a:t>}</a:t>
            </a:r>
          </a:p>
          <a:p>
            <a:pPr lvl="0" algn="just" defTabSz="4492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s-AR" altLang="es-AR" sz="2400" dirty="0" err="1">
                <a:solidFill>
                  <a:srgbClr val="5F5F5F"/>
                </a:solidFill>
                <a:latin typeface="Trebuchet MS" charset="0"/>
                <a:cs typeface="DejaVu Sans" charset="0"/>
              </a:rPr>
              <a:t>if</a:t>
            </a:r>
            <a:r>
              <a:rPr lang="es-AR" altLang="es-AR" sz="2400" dirty="0">
                <a:solidFill>
                  <a:srgbClr val="5F5F5F"/>
                </a:solidFill>
                <a:latin typeface="Trebuchet MS" charset="0"/>
                <a:cs typeface="DejaVu Sans" charset="0"/>
              </a:rPr>
              <a:t> (( </a:t>
            </a:r>
            <a:r>
              <a:rPr lang="es-AR" altLang="es-AR" sz="2400" dirty="0" err="1">
                <a:solidFill>
                  <a:srgbClr val="5F5F5F"/>
                </a:solidFill>
                <a:latin typeface="Trebuchet MS" charset="0"/>
                <a:cs typeface="DejaVu Sans" charset="0"/>
              </a:rPr>
              <a:t>fclose</a:t>
            </a:r>
            <a:r>
              <a:rPr lang="es-AR" altLang="es-AR" sz="2400" dirty="0">
                <a:solidFill>
                  <a:srgbClr val="5F5F5F"/>
                </a:solidFill>
                <a:latin typeface="Trebuchet MS" charset="0"/>
                <a:cs typeface="DejaVu Sans" charset="0"/>
              </a:rPr>
              <a:t> (</a:t>
            </a:r>
            <a:r>
              <a:rPr lang="es-AR" altLang="es-AR" sz="2400" dirty="0" err="1">
                <a:solidFill>
                  <a:srgbClr val="5F5F5F"/>
                </a:solidFill>
                <a:latin typeface="Trebuchet MS" charset="0"/>
                <a:cs typeface="DejaVu Sans" charset="0"/>
              </a:rPr>
              <a:t>parch</a:t>
            </a:r>
            <a:r>
              <a:rPr lang="es-AR" altLang="es-AR" sz="2400" dirty="0">
                <a:solidFill>
                  <a:srgbClr val="5F5F5F"/>
                </a:solidFill>
                <a:latin typeface="Trebuchet MS" charset="0"/>
                <a:cs typeface="DejaVu Sans" charset="0"/>
              </a:rPr>
              <a:t>)) == -1 ) </a:t>
            </a:r>
          </a:p>
          <a:p>
            <a:pPr lvl="0" algn="just" defTabSz="4492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s-AR" altLang="es-AR" sz="2400" dirty="0">
                <a:solidFill>
                  <a:srgbClr val="5F5F5F"/>
                </a:solidFill>
                <a:latin typeface="Trebuchet MS" charset="0"/>
                <a:cs typeface="DejaVu Sans" charset="0"/>
              </a:rPr>
              <a:t>	</a:t>
            </a:r>
            <a:r>
              <a:rPr lang="es-AR" altLang="es-AR" sz="2400" dirty="0" err="1">
                <a:solidFill>
                  <a:srgbClr val="5F5F5F"/>
                </a:solidFill>
                <a:latin typeface="Trebuchet MS" charset="0"/>
                <a:cs typeface="DejaVu Sans" charset="0"/>
              </a:rPr>
              <a:t>printf</a:t>
            </a:r>
            <a:r>
              <a:rPr lang="es-AR" altLang="es-AR" sz="2400" dirty="0">
                <a:solidFill>
                  <a:srgbClr val="5F5F5F"/>
                </a:solidFill>
                <a:latin typeface="Trebuchet MS" charset="0"/>
                <a:cs typeface="DejaVu Sans" charset="0"/>
              </a:rPr>
              <a:t> ( “\n No se pudo cerrar el archivo” ) ; 	</a:t>
            </a:r>
          </a:p>
          <a:p>
            <a:pPr lvl="0" algn="just" defTabSz="4492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s-AR" altLang="es-AR" sz="2400" dirty="0" err="1">
                <a:solidFill>
                  <a:srgbClr val="5F5F5F"/>
                </a:solidFill>
                <a:latin typeface="Trebuchet MS" charset="0"/>
                <a:cs typeface="DejaVu Sans" charset="0"/>
              </a:rPr>
              <a:t>else</a:t>
            </a:r>
            <a:r>
              <a:rPr lang="es-AR" altLang="es-AR" sz="2400" dirty="0">
                <a:solidFill>
                  <a:srgbClr val="5F5F5F"/>
                </a:solidFill>
                <a:latin typeface="Trebuchet MS" charset="0"/>
                <a:cs typeface="DejaVu Sans" charset="0"/>
              </a:rPr>
              <a:t> </a:t>
            </a:r>
          </a:p>
          <a:p>
            <a:pPr lvl="0" algn="just" defTabSz="4492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s-AR" altLang="es-AR" sz="2400" dirty="0">
                <a:solidFill>
                  <a:srgbClr val="5F5F5F"/>
                </a:solidFill>
                <a:latin typeface="Trebuchet MS" charset="0"/>
                <a:cs typeface="DejaVu Sans" charset="0"/>
              </a:rPr>
              <a:t>	</a:t>
            </a:r>
            <a:r>
              <a:rPr lang="es-AR" altLang="es-AR" sz="2400" dirty="0" err="1">
                <a:solidFill>
                  <a:srgbClr val="5F5F5F"/>
                </a:solidFill>
                <a:latin typeface="Trebuchet MS" charset="0"/>
                <a:cs typeface="DejaVu Sans" charset="0"/>
              </a:rPr>
              <a:t>printf</a:t>
            </a:r>
            <a:r>
              <a:rPr lang="es-AR" altLang="es-AR" sz="2400" dirty="0">
                <a:solidFill>
                  <a:srgbClr val="5F5F5F"/>
                </a:solidFill>
                <a:latin typeface="Trebuchet MS" charset="0"/>
                <a:cs typeface="DejaVu Sans" charset="0"/>
              </a:rPr>
              <a:t> ( “\n El archivo se cerró exitosamente” ) ;</a:t>
            </a:r>
          </a:p>
          <a:p>
            <a:pPr algn="just"/>
            <a:endParaRPr lang="es-AR" dirty="0"/>
          </a:p>
          <a:p>
            <a:pPr algn="just"/>
            <a:endParaRPr lang="es-AR" sz="2400" b="1" dirty="0">
              <a:solidFill>
                <a:srgbClr val="0070C0"/>
              </a:solidFill>
            </a:endParaRPr>
          </a:p>
        </p:txBody>
      </p:sp>
      <p:grpSp>
        <p:nvGrpSpPr>
          <p:cNvPr id="5" name="4 Grupo"/>
          <p:cNvGrpSpPr/>
          <p:nvPr/>
        </p:nvGrpSpPr>
        <p:grpSpPr>
          <a:xfrm>
            <a:off x="8748464" y="-216024"/>
            <a:ext cx="288032" cy="7218040"/>
            <a:chOff x="8676456" y="-216024"/>
            <a:chExt cx="288032" cy="7218040"/>
          </a:xfrm>
        </p:grpSpPr>
        <p:sp>
          <p:nvSpPr>
            <p:cNvPr id="6" name="5 Rectángulo"/>
            <p:cNvSpPr/>
            <p:nvPr/>
          </p:nvSpPr>
          <p:spPr>
            <a:xfrm>
              <a:off x="8676456" y="-216024"/>
              <a:ext cx="288032" cy="11247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8676456" y="1008112"/>
              <a:ext cx="288032" cy="1124744"/>
            </a:xfrm>
            <a:prstGeom prst="rect">
              <a:avLst/>
            </a:prstGeom>
            <a:solidFill>
              <a:srgbClr val="0070C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676456" y="2204864"/>
              <a:ext cx="288032" cy="1124744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8676456" y="3429000"/>
              <a:ext cx="288032" cy="1124744"/>
            </a:xfrm>
            <a:prstGeom prst="rect">
              <a:avLst/>
            </a:pr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8676456" y="4653136"/>
              <a:ext cx="288032" cy="1124744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8676456" y="5877272"/>
              <a:ext cx="288032" cy="1124744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1934687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1124744"/>
            <a:ext cx="8568952" cy="504056"/>
          </a:xfrm>
        </p:spPr>
        <p:txBody>
          <a:bodyPr>
            <a:noAutofit/>
          </a:bodyPr>
          <a:lstStyle/>
          <a:p>
            <a:r>
              <a:rPr lang="es-AR" sz="3200" b="1" dirty="0"/>
              <a:t>3. Fin de un archivo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108520" y="116632"/>
            <a:ext cx="8280920" cy="792088"/>
          </a:xfrm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s-AR" dirty="0"/>
              <a:t>Archivos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7504" y="1951672"/>
            <a:ext cx="8568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dirty="0"/>
              <a:t>La función </a:t>
            </a:r>
            <a:r>
              <a:rPr lang="es-AR" sz="2400" dirty="0" err="1"/>
              <a:t>feof</a:t>
            </a:r>
            <a:r>
              <a:rPr lang="es-AR" sz="2400" dirty="0"/>
              <a:t>() sirve para detectar el fin de un archivo.</a:t>
            </a:r>
          </a:p>
          <a:p>
            <a:pPr algn="just"/>
            <a:endParaRPr lang="es-AR" sz="2400" dirty="0"/>
          </a:p>
          <a:p>
            <a:pPr algn="just"/>
            <a:r>
              <a:rPr lang="es-AR" sz="2400" dirty="0" err="1">
                <a:solidFill>
                  <a:srgbClr val="0070C0"/>
                </a:solidFill>
              </a:rPr>
              <a:t>int</a:t>
            </a:r>
            <a:r>
              <a:rPr lang="es-AR" sz="2400" dirty="0">
                <a:solidFill>
                  <a:srgbClr val="0070C0"/>
                </a:solidFill>
              </a:rPr>
              <a:t> </a:t>
            </a:r>
            <a:r>
              <a:rPr lang="es-AR" sz="2400" dirty="0" err="1">
                <a:solidFill>
                  <a:srgbClr val="0070C0"/>
                </a:solidFill>
              </a:rPr>
              <a:t>feof</a:t>
            </a:r>
            <a:r>
              <a:rPr lang="es-AR" sz="2400" dirty="0">
                <a:solidFill>
                  <a:srgbClr val="0070C0"/>
                </a:solidFill>
              </a:rPr>
              <a:t>(FILE *</a:t>
            </a:r>
            <a:r>
              <a:rPr lang="es-AR" sz="2400" dirty="0" err="1">
                <a:solidFill>
                  <a:srgbClr val="0070C0"/>
                </a:solidFill>
              </a:rPr>
              <a:t>archi</a:t>
            </a:r>
            <a:r>
              <a:rPr lang="es-AR" sz="2400" dirty="0">
                <a:solidFill>
                  <a:srgbClr val="0070C0"/>
                </a:solidFill>
              </a:rPr>
              <a:t>)</a:t>
            </a:r>
          </a:p>
          <a:p>
            <a:pPr algn="just"/>
            <a:endParaRPr lang="es-AR" sz="2400" dirty="0"/>
          </a:p>
          <a:p>
            <a:pPr algn="just"/>
            <a:r>
              <a:rPr lang="es-AR" sz="2400" dirty="0"/>
              <a:t>Retorna un valor diferente de cero si ha ocurrido un fin de archivo.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8748464" y="-216024"/>
            <a:ext cx="288032" cy="7218040"/>
            <a:chOff x="8676456" y="-216024"/>
            <a:chExt cx="288032" cy="7218040"/>
          </a:xfrm>
        </p:grpSpPr>
        <p:sp>
          <p:nvSpPr>
            <p:cNvPr id="6" name="5 Rectángulo"/>
            <p:cNvSpPr/>
            <p:nvPr/>
          </p:nvSpPr>
          <p:spPr>
            <a:xfrm>
              <a:off x="8676456" y="-216024"/>
              <a:ext cx="288032" cy="11247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8676456" y="1008112"/>
              <a:ext cx="288032" cy="1124744"/>
            </a:xfrm>
            <a:prstGeom prst="rect">
              <a:avLst/>
            </a:prstGeom>
            <a:solidFill>
              <a:srgbClr val="0070C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676456" y="2204864"/>
              <a:ext cx="288032" cy="1124744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8676456" y="3429000"/>
              <a:ext cx="288032" cy="1124744"/>
            </a:xfrm>
            <a:prstGeom prst="rect">
              <a:avLst/>
            </a:pr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8676456" y="4653136"/>
              <a:ext cx="288032" cy="1124744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8676456" y="5877272"/>
              <a:ext cx="288032" cy="1124744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371055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1124744"/>
            <a:ext cx="8568952" cy="504056"/>
          </a:xfrm>
        </p:spPr>
        <p:txBody>
          <a:bodyPr>
            <a:noAutofit/>
          </a:bodyPr>
          <a:lstStyle/>
          <a:p>
            <a:r>
              <a:rPr lang="es-AR" sz="3200" b="1" dirty="0"/>
              <a:t>4. Funciones de archivo binario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108520" y="116632"/>
            <a:ext cx="8280920" cy="792088"/>
          </a:xfrm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s-AR" dirty="0"/>
              <a:t>Archivos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7504" y="1951672"/>
            <a:ext cx="85689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dirty="0"/>
              <a:t>Para trabajar con archivos binarios se usan las funciones:</a:t>
            </a:r>
          </a:p>
          <a:p>
            <a:pPr algn="just"/>
            <a:endParaRPr lang="es-AR" sz="2400" dirty="0"/>
          </a:p>
          <a:p>
            <a:pPr algn="just"/>
            <a:r>
              <a:rPr lang="es-AR" sz="2400" dirty="0" err="1"/>
              <a:t>int</a:t>
            </a:r>
            <a:r>
              <a:rPr lang="es-AR" sz="2400" dirty="0"/>
              <a:t> </a:t>
            </a:r>
            <a:r>
              <a:rPr lang="es-AR" sz="2400" b="1" dirty="0" err="1">
                <a:solidFill>
                  <a:srgbClr val="0070C0"/>
                </a:solidFill>
              </a:rPr>
              <a:t>fread</a:t>
            </a:r>
            <a:r>
              <a:rPr lang="es-AR" sz="2400" dirty="0"/>
              <a:t>(</a:t>
            </a:r>
            <a:r>
              <a:rPr lang="es-AR" sz="2400" dirty="0" err="1"/>
              <a:t>void</a:t>
            </a:r>
            <a:r>
              <a:rPr lang="es-AR" sz="2400" dirty="0"/>
              <a:t> *buffer, </a:t>
            </a:r>
            <a:r>
              <a:rPr lang="es-AR" sz="2400" dirty="0" err="1"/>
              <a:t>int</a:t>
            </a:r>
            <a:r>
              <a:rPr lang="es-AR" sz="2400" dirty="0"/>
              <a:t> </a:t>
            </a:r>
            <a:r>
              <a:rPr lang="es-AR" sz="2400" dirty="0" err="1"/>
              <a:t>num_bytes</a:t>
            </a:r>
            <a:r>
              <a:rPr lang="es-AR" sz="2400" dirty="0"/>
              <a:t>, </a:t>
            </a:r>
            <a:r>
              <a:rPr lang="es-AR" sz="2400" dirty="0" err="1"/>
              <a:t>int</a:t>
            </a:r>
            <a:r>
              <a:rPr lang="es-AR" sz="2400" dirty="0"/>
              <a:t> cuenta, FILE *</a:t>
            </a:r>
            <a:r>
              <a:rPr lang="es-AR" sz="2400" dirty="0" err="1"/>
              <a:t>fp</a:t>
            </a:r>
            <a:r>
              <a:rPr lang="es-AR" sz="2400" dirty="0"/>
              <a:t>)</a:t>
            </a:r>
          </a:p>
          <a:p>
            <a:pPr algn="just"/>
            <a:endParaRPr lang="es-AR" sz="2400" dirty="0"/>
          </a:p>
          <a:p>
            <a:pPr algn="just"/>
            <a:r>
              <a:rPr lang="es-AR" sz="2400" dirty="0" err="1"/>
              <a:t>int</a:t>
            </a:r>
            <a:r>
              <a:rPr lang="es-AR" sz="2400" dirty="0"/>
              <a:t> </a:t>
            </a:r>
            <a:r>
              <a:rPr lang="es-AR" sz="2400" b="1" dirty="0" err="1">
                <a:solidFill>
                  <a:srgbClr val="0070C0"/>
                </a:solidFill>
              </a:rPr>
              <a:t>fwrite</a:t>
            </a:r>
            <a:r>
              <a:rPr lang="es-AR" sz="2400" dirty="0"/>
              <a:t>(</a:t>
            </a:r>
            <a:r>
              <a:rPr lang="es-AR" sz="2400" dirty="0" err="1"/>
              <a:t>void</a:t>
            </a:r>
            <a:r>
              <a:rPr lang="es-AR" sz="2400" dirty="0"/>
              <a:t> *buffer, </a:t>
            </a:r>
            <a:r>
              <a:rPr lang="es-AR" sz="2400" dirty="0" err="1"/>
              <a:t>int</a:t>
            </a:r>
            <a:r>
              <a:rPr lang="es-AR" sz="2400" dirty="0"/>
              <a:t> </a:t>
            </a:r>
            <a:r>
              <a:rPr lang="es-AR" sz="2400" dirty="0" err="1"/>
              <a:t>num_bytes</a:t>
            </a:r>
            <a:r>
              <a:rPr lang="es-AR" sz="2400" dirty="0"/>
              <a:t>, </a:t>
            </a:r>
            <a:r>
              <a:rPr lang="es-AR" sz="2400" dirty="0" err="1"/>
              <a:t>int</a:t>
            </a:r>
            <a:r>
              <a:rPr lang="es-AR" sz="2400" dirty="0"/>
              <a:t> cuenta, FILE *</a:t>
            </a:r>
            <a:r>
              <a:rPr lang="es-AR" sz="2400" dirty="0" err="1"/>
              <a:t>fp</a:t>
            </a:r>
            <a:r>
              <a:rPr lang="es-AR" sz="2400" dirty="0"/>
              <a:t>)</a:t>
            </a:r>
          </a:p>
          <a:p>
            <a:pPr algn="just"/>
            <a:endParaRPr lang="es-AR" sz="2400" dirty="0"/>
          </a:p>
          <a:p>
            <a:pPr algn="just"/>
            <a:r>
              <a:rPr lang="es-AR" sz="2400" dirty="0" err="1"/>
              <a:t>int</a:t>
            </a:r>
            <a:r>
              <a:rPr lang="es-AR" sz="2400" dirty="0"/>
              <a:t> </a:t>
            </a:r>
            <a:r>
              <a:rPr lang="es-AR" sz="2400" b="1" dirty="0" err="1">
                <a:solidFill>
                  <a:srgbClr val="0070C0"/>
                </a:solidFill>
              </a:rPr>
              <a:t>fseek</a:t>
            </a:r>
            <a:r>
              <a:rPr lang="es-AR" sz="2400" dirty="0"/>
              <a:t>(FILE *</a:t>
            </a:r>
            <a:r>
              <a:rPr lang="es-AR" sz="2400" dirty="0" err="1"/>
              <a:t>fp</a:t>
            </a:r>
            <a:r>
              <a:rPr lang="es-AR" sz="2400" dirty="0"/>
              <a:t>, </a:t>
            </a:r>
            <a:r>
              <a:rPr lang="es-AR" sz="2400" dirty="0" err="1"/>
              <a:t>long</a:t>
            </a:r>
            <a:r>
              <a:rPr lang="es-AR" sz="2400" dirty="0"/>
              <a:t> </a:t>
            </a:r>
            <a:r>
              <a:rPr lang="es-AR" sz="2400" dirty="0" err="1"/>
              <a:t>num_bytes</a:t>
            </a:r>
            <a:r>
              <a:rPr lang="es-AR" sz="2400" dirty="0"/>
              <a:t>, </a:t>
            </a:r>
            <a:r>
              <a:rPr lang="es-AR" sz="2400" dirty="0" err="1"/>
              <a:t>int</a:t>
            </a:r>
            <a:r>
              <a:rPr lang="es-AR" sz="2400" dirty="0"/>
              <a:t> origen)</a:t>
            </a:r>
          </a:p>
          <a:p>
            <a:pPr algn="just"/>
            <a:endParaRPr lang="es-AR" sz="2400" dirty="0"/>
          </a:p>
          <a:p>
            <a:pPr algn="just"/>
            <a:r>
              <a:rPr lang="es-AR" sz="2400" dirty="0" err="1"/>
              <a:t>long</a:t>
            </a:r>
            <a:r>
              <a:rPr lang="es-AR" sz="2400" dirty="0"/>
              <a:t> </a:t>
            </a:r>
            <a:r>
              <a:rPr lang="es-AR" sz="2400" b="1" dirty="0" err="1">
                <a:solidFill>
                  <a:srgbClr val="0070C0"/>
                </a:solidFill>
              </a:rPr>
              <a:t>ftell</a:t>
            </a:r>
            <a:r>
              <a:rPr lang="es-AR" sz="2400" dirty="0"/>
              <a:t>(FILE *</a:t>
            </a:r>
            <a:r>
              <a:rPr lang="es-AR" sz="2400" dirty="0" err="1"/>
              <a:t>fp</a:t>
            </a:r>
            <a:r>
              <a:rPr lang="es-AR" sz="2400" dirty="0"/>
              <a:t>)</a:t>
            </a:r>
          </a:p>
          <a:p>
            <a:pPr algn="just"/>
            <a:endParaRPr lang="es-AR" sz="2400" dirty="0"/>
          </a:p>
          <a:p>
            <a:pPr algn="just"/>
            <a:r>
              <a:rPr lang="es-AR" sz="2400" b="1" dirty="0" err="1">
                <a:solidFill>
                  <a:srgbClr val="0070C0"/>
                </a:solidFill>
              </a:rPr>
              <a:t>rewind</a:t>
            </a:r>
            <a:r>
              <a:rPr lang="es-AR" sz="2400" dirty="0"/>
              <a:t>(FILE *</a:t>
            </a:r>
            <a:r>
              <a:rPr lang="es-AR" sz="2400" dirty="0" err="1"/>
              <a:t>fp</a:t>
            </a:r>
            <a:r>
              <a:rPr lang="es-AR" sz="2400" dirty="0"/>
              <a:t>)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8748464" y="-216024"/>
            <a:ext cx="288032" cy="7218040"/>
            <a:chOff x="8676456" y="-216024"/>
            <a:chExt cx="288032" cy="7218040"/>
          </a:xfrm>
        </p:grpSpPr>
        <p:sp>
          <p:nvSpPr>
            <p:cNvPr id="6" name="5 Rectángulo"/>
            <p:cNvSpPr/>
            <p:nvPr/>
          </p:nvSpPr>
          <p:spPr>
            <a:xfrm>
              <a:off x="8676456" y="-216024"/>
              <a:ext cx="288032" cy="11247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8676456" y="1008112"/>
              <a:ext cx="288032" cy="1124744"/>
            </a:xfrm>
            <a:prstGeom prst="rect">
              <a:avLst/>
            </a:prstGeom>
            <a:solidFill>
              <a:srgbClr val="0070C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676456" y="2204864"/>
              <a:ext cx="288032" cy="1124744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8676456" y="3429000"/>
              <a:ext cx="288032" cy="1124744"/>
            </a:xfrm>
            <a:prstGeom prst="rect">
              <a:avLst/>
            </a:pr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8676456" y="4653136"/>
              <a:ext cx="288032" cy="1124744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8676456" y="5877272"/>
              <a:ext cx="288032" cy="1124744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999090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1124744"/>
            <a:ext cx="8568952" cy="504056"/>
          </a:xfrm>
        </p:spPr>
        <p:txBody>
          <a:bodyPr>
            <a:noAutofit/>
          </a:bodyPr>
          <a:lstStyle/>
          <a:p>
            <a:r>
              <a:rPr lang="es-AR" sz="3200" b="1" dirty="0"/>
              <a:t>4. Funciones de archivo binario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108520" y="116632"/>
            <a:ext cx="8280920" cy="792088"/>
          </a:xfrm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s-AR" dirty="0"/>
              <a:t>Archivos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7504" y="1951672"/>
            <a:ext cx="8568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b="1" dirty="0" err="1">
                <a:solidFill>
                  <a:srgbClr val="0070C0"/>
                </a:solidFill>
              </a:rPr>
              <a:t>int</a:t>
            </a:r>
            <a:r>
              <a:rPr lang="es-AR" sz="2400" b="1" dirty="0">
                <a:solidFill>
                  <a:srgbClr val="0070C0"/>
                </a:solidFill>
              </a:rPr>
              <a:t> </a:t>
            </a:r>
            <a:r>
              <a:rPr lang="es-AR" sz="2400" b="1" dirty="0" err="1">
                <a:solidFill>
                  <a:srgbClr val="FF0000"/>
                </a:solidFill>
              </a:rPr>
              <a:t>fread</a:t>
            </a:r>
            <a:r>
              <a:rPr lang="es-AR" sz="2400" b="1" dirty="0">
                <a:solidFill>
                  <a:srgbClr val="0070C0"/>
                </a:solidFill>
              </a:rPr>
              <a:t>(</a:t>
            </a:r>
            <a:r>
              <a:rPr lang="es-AR" sz="2400" b="1" dirty="0" err="1">
                <a:solidFill>
                  <a:srgbClr val="0070C0"/>
                </a:solidFill>
              </a:rPr>
              <a:t>void</a:t>
            </a:r>
            <a:r>
              <a:rPr lang="es-AR" sz="2400" b="1" dirty="0">
                <a:solidFill>
                  <a:srgbClr val="0070C0"/>
                </a:solidFill>
              </a:rPr>
              <a:t> *buffer, </a:t>
            </a:r>
            <a:r>
              <a:rPr lang="es-AR" sz="2400" b="1" dirty="0" err="1">
                <a:solidFill>
                  <a:srgbClr val="0070C0"/>
                </a:solidFill>
              </a:rPr>
              <a:t>int</a:t>
            </a:r>
            <a:r>
              <a:rPr lang="es-AR" sz="2400" b="1" dirty="0">
                <a:solidFill>
                  <a:srgbClr val="0070C0"/>
                </a:solidFill>
              </a:rPr>
              <a:t> </a:t>
            </a:r>
            <a:r>
              <a:rPr lang="es-AR" sz="2400" b="1" dirty="0" err="1">
                <a:solidFill>
                  <a:srgbClr val="0070C0"/>
                </a:solidFill>
              </a:rPr>
              <a:t>num_bytes</a:t>
            </a:r>
            <a:r>
              <a:rPr lang="es-AR" sz="2400" b="1" dirty="0">
                <a:solidFill>
                  <a:srgbClr val="0070C0"/>
                </a:solidFill>
              </a:rPr>
              <a:t>, </a:t>
            </a:r>
            <a:r>
              <a:rPr lang="es-AR" sz="2400" b="1" dirty="0" err="1">
                <a:solidFill>
                  <a:srgbClr val="0070C0"/>
                </a:solidFill>
              </a:rPr>
              <a:t>int</a:t>
            </a:r>
            <a:r>
              <a:rPr lang="es-AR" sz="2400" b="1" dirty="0">
                <a:solidFill>
                  <a:srgbClr val="0070C0"/>
                </a:solidFill>
              </a:rPr>
              <a:t> cuenta, FILE *</a:t>
            </a:r>
            <a:r>
              <a:rPr lang="es-AR" sz="2400" b="1" dirty="0" err="1">
                <a:solidFill>
                  <a:srgbClr val="0070C0"/>
                </a:solidFill>
              </a:rPr>
              <a:t>fp</a:t>
            </a:r>
            <a:r>
              <a:rPr lang="es-AR" sz="2400" b="1" dirty="0">
                <a:solidFill>
                  <a:srgbClr val="0070C0"/>
                </a:solidFill>
              </a:rPr>
              <a:t>)</a:t>
            </a:r>
          </a:p>
          <a:p>
            <a:pPr algn="just"/>
            <a:endParaRPr lang="es-AR" sz="2400" b="1" dirty="0">
              <a:solidFill>
                <a:srgbClr val="FF0000"/>
              </a:solidFill>
            </a:endParaRPr>
          </a:p>
          <a:p>
            <a:pPr algn="just"/>
            <a:r>
              <a:rPr lang="es-AR" sz="2400" b="1" dirty="0"/>
              <a:t>Lee de un archivo n bloques de bytes y lo almacena en un buffer</a:t>
            </a:r>
          </a:p>
          <a:p>
            <a:pPr algn="just"/>
            <a:endParaRPr lang="es-AR" sz="2400" b="1" u="sng" dirty="0">
              <a:solidFill>
                <a:srgbClr val="FF0000"/>
              </a:solidFill>
            </a:endParaRPr>
          </a:p>
          <a:p>
            <a:pPr algn="just"/>
            <a:r>
              <a:rPr lang="es-AR" sz="2400" u="sng" dirty="0"/>
              <a:t>Retorno</a:t>
            </a:r>
            <a:r>
              <a:rPr lang="es-AR" sz="2400" dirty="0"/>
              <a:t>: </a:t>
            </a:r>
          </a:p>
          <a:p>
            <a:pPr algn="just"/>
            <a:r>
              <a:rPr lang="es-AR" sz="2400" dirty="0"/>
              <a:t>Cantidad de bytes leídos. Generalmente es un número igual a  </a:t>
            </a:r>
            <a:r>
              <a:rPr lang="es-AR" sz="2400" dirty="0" err="1"/>
              <a:t>num_bytes</a:t>
            </a:r>
            <a:r>
              <a:rPr lang="es-AR" sz="2400" dirty="0"/>
              <a:t> * cuenta.  Pero puede ser menor.</a:t>
            </a:r>
          </a:p>
          <a:p>
            <a:pPr algn="just"/>
            <a:endParaRPr lang="es-AR" sz="2400" dirty="0"/>
          </a:p>
        </p:txBody>
      </p:sp>
      <p:grpSp>
        <p:nvGrpSpPr>
          <p:cNvPr id="5" name="4 Grupo"/>
          <p:cNvGrpSpPr/>
          <p:nvPr/>
        </p:nvGrpSpPr>
        <p:grpSpPr>
          <a:xfrm>
            <a:off x="8748464" y="-216024"/>
            <a:ext cx="288032" cy="7218040"/>
            <a:chOff x="8676456" y="-216024"/>
            <a:chExt cx="288032" cy="7218040"/>
          </a:xfrm>
        </p:grpSpPr>
        <p:sp>
          <p:nvSpPr>
            <p:cNvPr id="6" name="5 Rectángulo"/>
            <p:cNvSpPr/>
            <p:nvPr/>
          </p:nvSpPr>
          <p:spPr>
            <a:xfrm>
              <a:off x="8676456" y="-216024"/>
              <a:ext cx="288032" cy="11247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8676456" y="1008112"/>
              <a:ext cx="288032" cy="1124744"/>
            </a:xfrm>
            <a:prstGeom prst="rect">
              <a:avLst/>
            </a:prstGeom>
            <a:solidFill>
              <a:srgbClr val="0070C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676456" y="2204864"/>
              <a:ext cx="288032" cy="1124744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8676456" y="3429000"/>
              <a:ext cx="288032" cy="1124744"/>
            </a:xfrm>
            <a:prstGeom prst="rect">
              <a:avLst/>
            </a:pr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8676456" y="4653136"/>
              <a:ext cx="288032" cy="1124744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8676456" y="5877272"/>
              <a:ext cx="288032" cy="1124744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1678830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1124744"/>
            <a:ext cx="8568952" cy="504056"/>
          </a:xfrm>
        </p:spPr>
        <p:txBody>
          <a:bodyPr>
            <a:noAutofit/>
          </a:bodyPr>
          <a:lstStyle/>
          <a:p>
            <a:r>
              <a:rPr lang="es-AR" sz="3200" b="1" dirty="0"/>
              <a:t>4. Funciones de archivo binario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108520" y="116632"/>
            <a:ext cx="8280920" cy="792088"/>
          </a:xfrm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s-AR" dirty="0"/>
              <a:t>Archivos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7504" y="1951672"/>
            <a:ext cx="856895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b="1" dirty="0" err="1">
                <a:solidFill>
                  <a:srgbClr val="0070C0"/>
                </a:solidFill>
              </a:rPr>
              <a:t>int</a:t>
            </a:r>
            <a:r>
              <a:rPr lang="es-AR" sz="2400" b="1" dirty="0">
                <a:solidFill>
                  <a:srgbClr val="0070C0"/>
                </a:solidFill>
              </a:rPr>
              <a:t> </a:t>
            </a:r>
            <a:r>
              <a:rPr lang="es-AR" sz="2400" b="1" dirty="0" err="1">
                <a:solidFill>
                  <a:srgbClr val="FF0000"/>
                </a:solidFill>
              </a:rPr>
              <a:t>fread</a:t>
            </a:r>
            <a:r>
              <a:rPr lang="es-AR" sz="2400" b="1" dirty="0">
                <a:solidFill>
                  <a:srgbClr val="0070C0"/>
                </a:solidFill>
              </a:rPr>
              <a:t>(</a:t>
            </a:r>
            <a:r>
              <a:rPr lang="es-AR" sz="2400" b="1" dirty="0" err="1">
                <a:solidFill>
                  <a:srgbClr val="0070C0"/>
                </a:solidFill>
              </a:rPr>
              <a:t>void</a:t>
            </a:r>
            <a:r>
              <a:rPr lang="es-AR" sz="2400" b="1" dirty="0">
                <a:solidFill>
                  <a:srgbClr val="0070C0"/>
                </a:solidFill>
              </a:rPr>
              <a:t> *buffer, </a:t>
            </a:r>
            <a:r>
              <a:rPr lang="es-AR" sz="2400" b="1" dirty="0" err="1">
                <a:solidFill>
                  <a:srgbClr val="0070C0"/>
                </a:solidFill>
              </a:rPr>
              <a:t>int</a:t>
            </a:r>
            <a:r>
              <a:rPr lang="es-AR" sz="2400" b="1" dirty="0">
                <a:solidFill>
                  <a:srgbClr val="0070C0"/>
                </a:solidFill>
              </a:rPr>
              <a:t> </a:t>
            </a:r>
            <a:r>
              <a:rPr lang="es-AR" sz="2400" b="1" dirty="0" err="1">
                <a:solidFill>
                  <a:srgbClr val="0070C0"/>
                </a:solidFill>
              </a:rPr>
              <a:t>num_bytes</a:t>
            </a:r>
            <a:r>
              <a:rPr lang="es-AR" sz="2400" b="1" dirty="0">
                <a:solidFill>
                  <a:srgbClr val="0070C0"/>
                </a:solidFill>
              </a:rPr>
              <a:t>, </a:t>
            </a:r>
            <a:r>
              <a:rPr lang="es-AR" sz="2400" b="1" dirty="0" err="1">
                <a:solidFill>
                  <a:srgbClr val="0070C0"/>
                </a:solidFill>
              </a:rPr>
              <a:t>int</a:t>
            </a:r>
            <a:r>
              <a:rPr lang="es-AR" sz="2400" b="1" dirty="0">
                <a:solidFill>
                  <a:srgbClr val="0070C0"/>
                </a:solidFill>
              </a:rPr>
              <a:t> cuenta, FILE *</a:t>
            </a:r>
            <a:r>
              <a:rPr lang="es-AR" sz="2400" b="1" dirty="0" err="1">
                <a:solidFill>
                  <a:srgbClr val="0070C0"/>
                </a:solidFill>
              </a:rPr>
              <a:t>fp</a:t>
            </a:r>
            <a:r>
              <a:rPr lang="es-AR" sz="2400" b="1" dirty="0">
                <a:solidFill>
                  <a:srgbClr val="0070C0"/>
                </a:solidFill>
              </a:rPr>
              <a:t>)</a:t>
            </a:r>
          </a:p>
          <a:p>
            <a:pPr algn="just"/>
            <a:endParaRPr lang="es-AR" sz="2400" dirty="0">
              <a:solidFill>
                <a:srgbClr val="0070C0"/>
              </a:solidFill>
            </a:endParaRPr>
          </a:p>
          <a:p>
            <a:pPr algn="just"/>
            <a:r>
              <a:rPr lang="es-AR" sz="2400" dirty="0">
                <a:solidFill>
                  <a:srgbClr val="0070C0"/>
                </a:solidFill>
              </a:rPr>
              <a:t>buffer</a:t>
            </a:r>
            <a:r>
              <a:rPr lang="es-AR" sz="2400" dirty="0"/>
              <a:t>: Dirección del bloque de datos. Puntero a la información que va a ser escrita en el archivo.</a:t>
            </a:r>
          </a:p>
          <a:p>
            <a:pPr algn="just"/>
            <a:endParaRPr lang="es-AR" sz="2400" dirty="0"/>
          </a:p>
          <a:p>
            <a:pPr algn="just"/>
            <a:r>
              <a:rPr lang="es-AR" sz="2400" dirty="0" err="1">
                <a:solidFill>
                  <a:srgbClr val="0070C0"/>
                </a:solidFill>
              </a:rPr>
              <a:t>num_bytes</a:t>
            </a:r>
            <a:r>
              <a:rPr lang="es-AR" sz="2400" dirty="0"/>
              <a:t>: Tamaño del bloque de datos. Se usa la instrucción </a:t>
            </a:r>
            <a:r>
              <a:rPr lang="es-AR" sz="2400" dirty="0" err="1"/>
              <a:t>sizeof</a:t>
            </a:r>
            <a:r>
              <a:rPr lang="es-AR" sz="2400" dirty="0"/>
              <a:t>().</a:t>
            </a:r>
          </a:p>
          <a:p>
            <a:pPr algn="just"/>
            <a:endParaRPr lang="es-AR" sz="2400" dirty="0"/>
          </a:p>
          <a:p>
            <a:pPr algn="just"/>
            <a:r>
              <a:rPr lang="es-AR" sz="2400" dirty="0">
                <a:solidFill>
                  <a:srgbClr val="0070C0"/>
                </a:solidFill>
              </a:rPr>
              <a:t>cuenta</a:t>
            </a:r>
            <a:r>
              <a:rPr lang="es-AR" sz="2400" dirty="0"/>
              <a:t>: Número de bloques a transferir. En caso de transferir un arreglo, la cantidad de celdas a copiar en el archivo.</a:t>
            </a:r>
          </a:p>
          <a:p>
            <a:pPr algn="just"/>
            <a:endParaRPr lang="es-AR" sz="2400" dirty="0"/>
          </a:p>
          <a:p>
            <a:pPr algn="just"/>
            <a:r>
              <a:rPr lang="es-AR" sz="2400" dirty="0" err="1">
                <a:solidFill>
                  <a:srgbClr val="0070C0"/>
                </a:solidFill>
              </a:rPr>
              <a:t>fp</a:t>
            </a:r>
            <a:r>
              <a:rPr lang="es-AR" sz="2400" dirty="0"/>
              <a:t>: Puntero al archivo.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8748464" y="-216024"/>
            <a:ext cx="288032" cy="7218040"/>
            <a:chOff x="8676456" y="-216024"/>
            <a:chExt cx="288032" cy="7218040"/>
          </a:xfrm>
        </p:grpSpPr>
        <p:sp>
          <p:nvSpPr>
            <p:cNvPr id="6" name="5 Rectángulo"/>
            <p:cNvSpPr/>
            <p:nvPr/>
          </p:nvSpPr>
          <p:spPr>
            <a:xfrm>
              <a:off x="8676456" y="-216024"/>
              <a:ext cx="288032" cy="11247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8676456" y="1008112"/>
              <a:ext cx="288032" cy="1124744"/>
            </a:xfrm>
            <a:prstGeom prst="rect">
              <a:avLst/>
            </a:prstGeom>
            <a:solidFill>
              <a:srgbClr val="0070C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676456" y="2204864"/>
              <a:ext cx="288032" cy="1124744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8676456" y="3429000"/>
              <a:ext cx="288032" cy="1124744"/>
            </a:xfrm>
            <a:prstGeom prst="rect">
              <a:avLst/>
            </a:pr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8676456" y="4653136"/>
              <a:ext cx="288032" cy="1124744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8676456" y="5877272"/>
              <a:ext cx="288032" cy="1124744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3797653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1124744"/>
            <a:ext cx="8568952" cy="504056"/>
          </a:xfrm>
        </p:spPr>
        <p:txBody>
          <a:bodyPr>
            <a:noAutofit/>
          </a:bodyPr>
          <a:lstStyle/>
          <a:p>
            <a:r>
              <a:rPr lang="es-AR" sz="3200" b="1" dirty="0"/>
              <a:t>4. Funciones de archivo binario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108520" y="116632"/>
            <a:ext cx="8280920" cy="792088"/>
          </a:xfrm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s-AR" dirty="0"/>
              <a:t>Archivos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7504" y="1772816"/>
            <a:ext cx="856895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b="1" dirty="0">
                <a:solidFill>
                  <a:srgbClr val="0070C0"/>
                </a:solidFill>
              </a:rPr>
              <a:t>Ejemplo </a:t>
            </a:r>
            <a:r>
              <a:rPr lang="es-AR" sz="2400" b="1" dirty="0" err="1">
                <a:solidFill>
                  <a:srgbClr val="FF0000"/>
                </a:solidFill>
              </a:rPr>
              <a:t>fread</a:t>
            </a:r>
            <a:endParaRPr lang="es-AR" sz="2400" b="1" dirty="0">
              <a:solidFill>
                <a:srgbClr val="FF0000"/>
              </a:solidFill>
            </a:endParaRPr>
          </a:p>
          <a:p>
            <a:pPr algn="just"/>
            <a:r>
              <a:rPr lang="es-AR" sz="2400" i="1" dirty="0"/>
              <a:t>Abrir un archivo en modo binario para lectura. El archivo se lee hasta el fin del archivo y cada lectura es de un número real que se acumula en la variable s.</a:t>
            </a:r>
          </a:p>
          <a:p>
            <a:pPr algn="just">
              <a:lnSpc>
                <a:spcPct val="100000"/>
              </a:lnSpc>
            </a:pPr>
            <a:r>
              <a:rPr lang="es-AR" altLang="es-AR" sz="2400" dirty="0">
                <a:latin typeface="Trebuchet MS" charset="0"/>
              </a:rPr>
              <a:t>FILE *</a:t>
            </a:r>
            <a:r>
              <a:rPr lang="es-AR" altLang="es-AR" sz="2400" dirty="0" err="1">
                <a:latin typeface="Trebuchet MS" charset="0"/>
              </a:rPr>
              <a:t>fd</a:t>
            </a:r>
            <a:r>
              <a:rPr lang="es-AR" altLang="es-AR" sz="2400" dirty="0">
                <a:latin typeface="Trebuchet MS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es-AR" altLang="es-AR" sz="2400" dirty="0" err="1">
                <a:latin typeface="Trebuchet MS" charset="0"/>
              </a:rPr>
              <a:t>double</a:t>
            </a:r>
            <a:r>
              <a:rPr lang="es-AR" altLang="es-AR" sz="2400" dirty="0">
                <a:latin typeface="Trebuchet MS" charset="0"/>
              </a:rPr>
              <a:t> </a:t>
            </a:r>
            <a:r>
              <a:rPr lang="es-AR" altLang="es-AR" sz="2400" dirty="0" err="1">
                <a:latin typeface="Trebuchet MS" charset="0"/>
              </a:rPr>
              <a:t>x,s</a:t>
            </a:r>
            <a:r>
              <a:rPr lang="es-AR" altLang="es-AR" sz="2400" dirty="0">
                <a:latin typeface="Trebuchet MS" charset="0"/>
              </a:rPr>
              <a:t>=0.0;</a:t>
            </a:r>
          </a:p>
          <a:p>
            <a:pPr algn="just">
              <a:lnSpc>
                <a:spcPct val="100000"/>
              </a:lnSpc>
            </a:pPr>
            <a:r>
              <a:rPr lang="es-AR" altLang="es-AR" sz="2400" dirty="0" err="1">
                <a:latin typeface="Trebuchet MS" charset="0"/>
              </a:rPr>
              <a:t>if</a:t>
            </a:r>
            <a:r>
              <a:rPr lang="es-AR" altLang="es-AR" sz="2400" dirty="0">
                <a:latin typeface="Trebuchet MS" charset="0"/>
              </a:rPr>
              <a:t>((</a:t>
            </a:r>
            <a:r>
              <a:rPr lang="es-AR" altLang="es-AR" sz="2400" dirty="0" err="1">
                <a:latin typeface="Trebuchet MS" charset="0"/>
              </a:rPr>
              <a:t>fd</a:t>
            </a:r>
            <a:r>
              <a:rPr lang="es-AR" altLang="es-AR" sz="2400" dirty="0">
                <a:latin typeface="Trebuchet MS" charset="0"/>
              </a:rPr>
              <a:t>=</a:t>
            </a:r>
            <a:r>
              <a:rPr lang="es-AR" altLang="es-AR" sz="2400" dirty="0" err="1">
                <a:latin typeface="Trebuchet MS" charset="0"/>
              </a:rPr>
              <a:t>fopen</a:t>
            </a:r>
            <a:r>
              <a:rPr lang="es-AR" altLang="es-AR" sz="2400" dirty="0">
                <a:latin typeface="Trebuchet MS" charset="0"/>
              </a:rPr>
              <a:t>(“reales.</a:t>
            </a:r>
            <a:r>
              <a:rPr lang="es-AR" altLang="es-AR" sz="2400" dirty="0" err="1">
                <a:latin typeface="Trebuchet MS" charset="0"/>
              </a:rPr>
              <a:t>num</a:t>
            </a:r>
            <a:r>
              <a:rPr lang="es-AR" altLang="es-AR" sz="2400" dirty="0">
                <a:latin typeface="Trebuchet MS" charset="0"/>
              </a:rPr>
              <a:t>”,”</a:t>
            </a:r>
            <a:r>
              <a:rPr lang="es-AR" altLang="es-AR" sz="2400" dirty="0" err="1">
                <a:latin typeface="Trebuchet MS" charset="0"/>
              </a:rPr>
              <a:t>rb</a:t>
            </a:r>
            <a:r>
              <a:rPr lang="es-AR" altLang="es-AR" sz="2400" dirty="0">
                <a:latin typeface="Trebuchet MS" charset="0"/>
              </a:rPr>
              <a:t>”))==NULL)</a:t>
            </a:r>
          </a:p>
          <a:p>
            <a:pPr algn="just">
              <a:lnSpc>
                <a:spcPct val="100000"/>
              </a:lnSpc>
            </a:pPr>
            <a:r>
              <a:rPr lang="es-AR" altLang="es-AR" sz="2400" dirty="0">
                <a:latin typeface="Trebuchet MS" charset="0"/>
              </a:rPr>
              <a:t>	</a:t>
            </a:r>
            <a:r>
              <a:rPr lang="es-AR" altLang="es-AR" sz="2400" dirty="0" err="1">
                <a:latin typeface="Trebuchet MS" charset="0"/>
              </a:rPr>
              <a:t>printf</a:t>
            </a:r>
            <a:r>
              <a:rPr lang="es-AR" altLang="es-AR" sz="2400" dirty="0">
                <a:latin typeface="Trebuchet MS" charset="0"/>
              </a:rPr>
              <a:t>(“Error”);</a:t>
            </a:r>
          </a:p>
          <a:p>
            <a:pPr algn="just">
              <a:lnSpc>
                <a:spcPct val="100000"/>
              </a:lnSpc>
            </a:pPr>
            <a:r>
              <a:rPr lang="es-AR" altLang="es-AR" sz="2400" dirty="0" err="1">
                <a:latin typeface="Trebuchet MS" charset="0"/>
              </a:rPr>
              <a:t>while</a:t>
            </a:r>
            <a:r>
              <a:rPr lang="es-AR" altLang="es-AR" sz="2400" dirty="0">
                <a:latin typeface="Trebuchet MS" charset="0"/>
              </a:rPr>
              <a:t>(!</a:t>
            </a:r>
            <a:r>
              <a:rPr lang="es-AR" altLang="es-AR" sz="2400" dirty="0" err="1">
                <a:latin typeface="Trebuchet MS" charset="0"/>
              </a:rPr>
              <a:t>feof</a:t>
            </a:r>
            <a:r>
              <a:rPr lang="es-AR" altLang="es-AR" sz="2400" dirty="0">
                <a:latin typeface="Trebuchet MS" charset="0"/>
              </a:rPr>
              <a:t>(</a:t>
            </a:r>
            <a:r>
              <a:rPr lang="es-AR" altLang="es-AR" sz="2400" dirty="0" err="1">
                <a:latin typeface="Trebuchet MS" charset="0"/>
              </a:rPr>
              <a:t>fd</a:t>
            </a:r>
            <a:r>
              <a:rPr lang="es-AR" altLang="es-AR" sz="2400" dirty="0">
                <a:latin typeface="Trebuchet MS" charset="0"/>
              </a:rPr>
              <a:t>)) </a:t>
            </a:r>
            <a:r>
              <a:rPr lang="es-AR" altLang="es-AR" sz="2200" dirty="0">
                <a:solidFill>
                  <a:srgbClr val="0099FF"/>
                </a:solidFill>
                <a:latin typeface="Trebuchet MS" charset="0"/>
              </a:rPr>
              <a:t>//</a:t>
            </a:r>
            <a:r>
              <a:rPr lang="es-AR" altLang="es-AR" sz="2200" dirty="0" err="1">
                <a:solidFill>
                  <a:srgbClr val="0099FF"/>
                </a:solidFill>
                <a:latin typeface="Trebuchet MS" charset="0"/>
              </a:rPr>
              <a:t>while</a:t>
            </a:r>
            <a:r>
              <a:rPr lang="es-AR" altLang="es-AR" sz="2200" dirty="0">
                <a:solidFill>
                  <a:srgbClr val="0099FF"/>
                </a:solidFill>
                <a:latin typeface="Trebuchet MS" charset="0"/>
              </a:rPr>
              <a:t>(fread(</a:t>
            </a:r>
            <a:r>
              <a:rPr lang="es-AR" altLang="es-AR" sz="2200" dirty="0">
                <a:solidFill>
                  <a:srgbClr val="00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s-AR" altLang="es-AR" sz="2200" dirty="0">
                <a:solidFill>
                  <a:srgbClr val="0099FF"/>
                </a:solidFill>
                <a:latin typeface="Trebuchet MS" charset="0"/>
              </a:rPr>
              <a:t>x, </a:t>
            </a:r>
            <a:r>
              <a:rPr lang="es-AR" altLang="es-AR" sz="2200" dirty="0" err="1">
                <a:solidFill>
                  <a:srgbClr val="0099FF"/>
                </a:solidFill>
                <a:latin typeface="Trebuchet MS" charset="0"/>
              </a:rPr>
              <a:t>sizeof</a:t>
            </a:r>
            <a:r>
              <a:rPr lang="es-AR" altLang="es-AR" sz="2200" dirty="0">
                <a:solidFill>
                  <a:srgbClr val="0099FF"/>
                </a:solidFill>
                <a:latin typeface="Trebuchet MS" charset="0"/>
              </a:rPr>
              <a:t>(</a:t>
            </a:r>
            <a:r>
              <a:rPr lang="es-AR" altLang="es-AR" sz="2200" dirty="0" err="1">
                <a:solidFill>
                  <a:srgbClr val="0099FF"/>
                </a:solidFill>
                <a:latin typeface="Trebuchet MS" charset="0"/>
              </a:rPr>
              <a:t>double</a:t>
            </a:r>
            <a:r>
              <a:rPr lang="es-AR" altLang="es-AR" sz="2200" dirty="0">
                <a:solidFill>
                  <a:srgbClr val="0099FF"/>
                </a:solidFill>
                <a:latin typeface="Trebuchet MS" charset="0"/>
              </a:rPr>
              <a:t>), 1, </a:t>
            </a:r>
            <a:r>
              <a:rPr lang="es-AR" altLang="es-AR" sz="2200" dirty="0" err="1">
                <a:solidFill>
                  <a:srgbClr val="0099FF"/>
                </a:solidFill>
                <a:latin typeface="Trebuchet MS" charset="0"/>
              </a:rPr>
              <a:t>fd</a:t>
            </a:r>
            <a:r>
              <a:rPr lang="es-AR" altLang="es-AR" sz="2200" dirty="0">
                <a:solidFill>
                  <a:srgbClr val="0099FF"/>
                </a:solidFill>
                <a:latin typeface="Trebuchet MS" charset="0"/>
              </a:rPr>
              <a:t>)&gt;0)</a:t>
            </a:r>
          </a:p>
          <a:p>
            <a:pPr algn="just">
              <a:lnSpc>
                <a:spcPct val="100000"/>
              </a:lnSpc>
            </a:pPr>
            <a:r>
              <a:rPr lang="es-AR" altLang="es-AR" sz="2400" dirty="0">
                <a:latin typeface="Trebuchet MS" charset="0"/>
              </a:rPr>
              <a:t>{</a:t>
            </a:r>
          </a:p>
          <a:p>
            <a:pPr algn="just">
              <a:lnSpc>
                <a:spcPct val="100000"/>
              </a:lnSpc>
            </a:pPr>
            <a:r>
              <a:rPr lang="es-AR" altLang="es-AR" sz="2400" dirty="0">
                <a:latin typeface="Trebuchet MS" charset="0"/>
              </a:rPr>
              <a:t>	fread(</a:t>
            </a:r>
            <a:r>
              <a:rPr lang="es-AR" altLang="es-AR" sz="240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s-AR" altLang="es-AR" sz="2400" dirty="0">
                <a:latin typeface="Trebuchet MS" charset="0"/>
              </a:rPr>
              <a:t>x, </a:t>
            </a:r>
            <a:r>
              <a:rPr lang="es-AR" altLang="es-AR" sz="2400" dirty="0" err="1">
                <a:latin typeface="Trebuchet MS" charset="0"/>
              </a:rPr>
              <a:t>sizeof</a:t>
            </a:r>
            <a:r>
              <a:rPr lang="es-AR" altLang="es-AR" sz="2400" dirty="0">
                <a:latin typeface="Trebuchet MS" charset="0"/>
              </a:rPr>
              <a:t>(</a:t>
            </a:r>
            <a:r>
              <a:rPr lang="es-AR" altLang="es-AR" sz="2400" dirty="0" err="1">
                <a:latin typeface="Trebuchet MS" charset="0"/>
              </a:rPr>
              <a:t>double</a:t>
            </a:r>
            <a:r>
              <a:rPr lang="es-AR" altLang="es-AR" sz="2400" dirty="0">
                <a:latin typeface="Trebuchet MS" charset="0"/>
              </a:rPr>
              <a:t>), 1, </a:t>
            </a:r>
            <a:r>
              <a:rPr lang="es-AR" altLang="es-AR" sz="2400" dirty="0" err="1">
                <a:latin typeface="Trebuchet MS" charset="0"/>
              </a:rPr>
              <a:t>fd</a:t>
            </a:r>
            <a:r>
              <a:rPr lang="es-AR" altLang="es-AR" sz="2400" dirty="0">
                <a:latin typeface="Trebuchet MS" charset="0"/>
              </a:rPr>
              <a:t>);</a:t>
            </a:r>
          </a:p>
          <a:p>
            <a:pPr algn="just">
              <a:lnSpc>
                <a:spcPct val="100000"/>
              </a:lnSpc>
            </a:pPr>
            <a:r>
              <a:rPr lang="es-AR" altLang="es-AR" sz="2400" dirty="0">
                <a:latin typeface="Trebuchet MS" charset="0"/>
              </a:rPr>
              <a:t>	s=</a:t>
            </a:r>
            <a:r>
              <a:rPr lang="es-AR" altLang="es-AR" sz="2400" dirty="0" err="1">
                <a:latin typeface="Trebuchet MS" charset="0"/>
              </a:rPr>
              <a:t>s+x</a:t>
            </a:r>
            <a:r>
              <a:rPr lang="es-AR" altLang="es-AR" sz="2400" dirty="0">
                <a:latin typeface="Trebuchet MS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es-AR" altLang="es-AR" sz="2400" dirty="0">
                <a:latin typeface="Trebuchet MS" charset="0"/>
              </a:rPr>
              <a:t>}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8748464" y="-216024"/>
            <a:ext cx="288032" cy="7218040"/>
            <a:chOff x="8676456" y="-216024"/>
            <a:chExt cx="288032" cy="7218040"/>
          </a:xfrm>
        </p:grpSpPr>
        <p:sp>
          <p:nvSpPr>
            <p:cNvPr id="6" name="5 Rectángulo"/>
            <p:cNvSpPr/>
            <p:nvPr/>
          </p:nvSpPr>
          <p:spPr>
            <a:xfrm>
              <a:off x="8676456" y="-216024"/>
              <a:ext cx="288032" cy="11247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8676456" y="1008112"/>
              <a:ext cx="288032" cy="1124744"/>
            </a:xfrm>
            <a:prstGeom prst="rect">
              <a:avLst/>
            </a:prstGeom>
            <a:solidFill>
              <a:srgbClr val="0070C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676456" y="2204864"/>
              <a:ext cx="288032" cy="1124744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8676456" y="3429000"/>
              <a:ext cx="288032" cy="1124744"/>
            </a:xfrm>
            <a:prstGeom prst="rect">
              <a:avLst/>
            </a:pr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8676456" y="4653136"/>
              <a:ext cx="288032" cy="1124744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8676456" y="5877272"/>
              <a:ext cx="288032" cy="1124744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3128753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1124744"/>
            <a:ext cx="8568952" cy="504056"/>
          </a:xfrm>
        </p:spPr>
        <p:txBody>
          <a:bodyPr>
            <a:noAutofit/>
          </a:bodyPr>
          <a:lstStyle/>
          <a:p>
            <a:r>
              <a:rPr lang="es-AR" sz="3200" b="1" dirty="0"/>
              <a:t>4. Funciones de archivo binario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108520" y="116632"/>
            <a:ext cx="8280920" cy="792088"/>
          </a:xfrm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s-AR" dirty="0"/>
              <a:t>Archivos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7504" y="1951672"/>
            <a:ext cx="85689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b="1" dirty="0" err="1">
                <a:solidFill>
                  <a:srgbClr val="0070C0"/>
                </a:solidFill>
              </a:rPr>
              <a:t>int</a:t>
            </a:r>
            <a:r>
              <a:rPr lang="es-AR" sz="2400" b="1" dirty="0">
                <a:solidFill>
                  <a:srgbClr val="0070C0"/>
                </a:solidFill>
              </a:rPr>
              <a:t> </a:t>
            </a:r>
            <a:r>
              <a:rPr lang="es-AR" sz="2400" b="1" dirty="0" err="1">
                <a:solidFill>
                  <a:srgbClr val="FF0000"/>
                </a:solidFill>
              </a:rPr>
              <a:t>fwrite</a:t>
            </a:r>
            <a:r>
              <a:rPr lang="es-AR" sz="2400" b="1" dirty="0">
                <a:solidFill>
                  <a:srgbClr val="0070C0"/>
                </a:solidFill>
              </a:rPr>
              <a:t>(</a:t>
            </a:r>
            <a:r>
              <a:rPr lang="es-AR" sz="2400" b="1" dirty="0" err="1">
                <a:solidFill>
                  <a:srgbClr val="0070C0"/>
                </a:solidFill>
              </a:rPr>
              <a:t>void</a:t>
            </a:r>
            <a:r>
              <a:rPr lang="es-AR" sz="2400" b="1" dirty="0">
                <a:solidFill>
                  <a:srgbClr val="0070C0"/>
                </a:solidFill>
              </a:rPr>
              <a:t> *buffer, </a:t>
            </a:r>
            <a:r>
              <a:rPr lang="es-AR" sz="2400" b="1" dirty="0" err="1">
                <a:solidFill>
                  <a:srgbClr val="0070C0"/>
                </a:solidFill>
              </a:rPr>
              <a:t>int</a:t>
            </a:r>
            <a:r>
              <a:rPr lang="es-AR" sz="2400" b="1" dirty="0">
                <a:solidFill>
                  <a:srgbClr val="0070C0"/>
                </a:solidFill>
              </a:rPr>
              <a:t> </a:t>
            </a:r>
            <a:r>
              <a:rPr lang="es-AR" sz="2400" b="1" dirty="0" err="1">
                <a:solidFill>
                  <a:srgbClr val="0070C0"/>
                </a:solidFill>
              </a:rPr>
              <a:t>num_bytes</a:t>
            </a:r>
            <a:r>
              <a:rPr lang="es-AR" sz="2400" b="1" dirty="0">
                <a:solidFill>
                  <a:srgbClr val="0070C0"/>
                </a:solidFill>
              </a:rPr>
              <a:t>, </a:t>
            </a:r>
            <a:r>
              <a:rPr lang="es-AR" sz="2400" b="1" dirty="0" err="1">
                <a:solidFill>
                  <a:srgbClr val="0070C0"/>
                </a:solidFill>
              </a:rPr>
              <a:t>int</a:t>
            </a:r>
            <a:r>
              <a:rPr lang="es-AR" sz="2400" b="1" dirty="0">
                <a:solidFill>
                  <a:srgbClr val="0070C0"/>
                </a:solidFill>
              </a:rPr>
              <a:t> cuenta, FILE *</a:t>
            </a:r>
            <a:r>
              <a:rPr lang="es-AR" sz="2400" b="1" dirty="0" err="1">
                <a:solidFill>
                  <a:srgbClr val="0070C0"/>
                </a:solidFill>
              </a:rPr>
              <a:t>fp</a:t>
            </a:r>
            <a:r>
              <a:rPr lang="es-AR" sz="2400" b="1" dirty="0">
                <a:solidFill>
                  <a:srgbClr val="0070C0"/>
                </a:solidFill>
              </a:rPr>
              <a:t>)</a:t>
            </a:r>
          </a:p>
          <a:p>
            <a:pPr algn="just"/>
            <a:endParaRPr lang="es-AR" sz="2400" b="1" dirty="0">
              <a:solidFill>
                <a:srgbClr val="FF0000"/>
              </a:solidFill>
            </a:endParaRPr>
          </a:p>
          <a:p>
            <a:pPr algn="just"/>
            <a:r>
              <a:rPr lang="es-AR" sz="2400" b="1" dirty="0"/>
              <a:t>La </a:t>
            </a:r>
            <a:r>
              <a:rPr lang="es-AR" sz="2400" b="1" dirty="0" err="1"/>
              <a:t>funcion</a:t>
            </a:r>
            <a:r>
              <a:rPr lang="es-AR" sz="2400" b="1" dirty="0"/>
              <a:t> </a:t>
            </a:r>
            <a:r>
              <a:rPr lang="es-AR" sz="2400" b="1" dirty="0" err="1"/>
              <a:t>fwrite</a:t>
            </a:r>
            <a:r>
              <a:rPr lang="es-AR" sz="2400" b="1" dirty="0"/>
              <a:t> escribe un buffer de cualquier tipo de dato en un archivo binario</a:t>
            </a:r>
          </a:p>
          <a:p>
            <a:pPr algn="just"/>
            <a:endParaRPr lang="es-AR" sz="2400" b="1" u="sng" dirty="0">
              <a:solidFill>
                <a:srgbClr val="FF0000"/>
              </a:solidFill>
            </a:endParaRPr>
          </a:p>
          <a:p>
            <a:pPr algn="just"/>
            <a:r>
              <a:rPr lang="es-AR" sz="2400" u="sng" dirty="0"/>
              <a:t>Retorno</a:t>
            </a:r>
            <a:r>
              <a:rPr lang="es-AR" sz="2400" dirty="0"/>
              <a:t>: </a:t>
            </a:r>
          </a:p>
          <a:p>
            <a:pPr algn="just"/>
            <a:r>
              <a:rPr lang="es-AR" sz="2400" dirty="0"/>
              <a:t>El valor de retorno es el número de registros escritos, no el número de bytes</a:t>
            </a:r>
          </a:p>
          <a:p>
            <a:pPr algn="just"/>
            <a:endParaRPr lang="es-AR" sz="2400" dirty="0"/>
          </a:p>
        </p:txBody>
      </p:sp>
      <p:grpSp>
        <p:nvGrpSpPr>
          <p:cNvPr id="5" name="4 Grupo"/>
          <p:cNvGrpSpPr/>
          <p:nvPr/>
        </p:nvGrpSpPr>
        <p:grpSpPr>
          <a:xfrm>
            <a:off x="8748464" y="-216024"/>
            <a:ext cx="288032" cy="7218040"/>
            <a:chOff x="8676456" y="-216024"/>
            <a:chExt cx="288032" cy="7218040"/>
          </a:xfrm>
        </p:grpSpPr>
        <p:sp>
          <p:nvSpPr>
            <p:cNvPr id="6" name="5 Rectángulo"/>
            <p:cNvSpPr/>
            <p:nvPr/>
          </p:nvSpPr>
          <p:spPr>
            <a:xfrm>
              <a:off x="8676456" y="-216024"/>
              <a:ext cx="288032" cy="11247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8676456" y="1008112"/>
              <a:ext cx="288032" cy="1124744"/>
            </a:xfrm>
            <a:prstGeom prst="rect">
              <a:avLst/>
            </a:prstGeom>
            <a:solidFill>
              <a:srgbClr val="0070C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676456" y="2204864"/>
              <a:ext cx="288032" cy="1124744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8676456" y="3429000"/>
              <a:ext cx="288032" cy="1124744"/>
            </a:xfrm>
            <a:prstGeom prst="rect">
              <a:avLst/>
            </a:pr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8676456" y="4653136"/>
              <a:ext cx="288032" cy="1124744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8676456" y="5877272"/>
              <a:ext cx="288032" cy="1124744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2651267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1124744"/>
            <a:ext cx="8568952" cy="504056"/>
          </a:xfrm>
        </p:spPr>
        <p:txBody>
          <a:bodyPr>
            <a:noAutofit/>
          </a:bodyPr>
          <a:lstStyle/>
          <a:p>
            <a:r>
              <a:rPr lang="es-AR" sz="3200" b="1" dirty="0"/>
              <a:t>4. Funciones de archivo binario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108520" y="116632"/>
            <a:ext cx="8280920" cy="792088"/>
          </a:xfrm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s-AR" dirty="0"/>
              <a:t>Archivos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7504" y="1951672"/>
            <a:ext cx="856895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b="1" dirty="0" err="1">
                <a:solidFill>
                  <a:srgbClr val="0070C0"/>
                </a:solidFill>
              </a:rPr>
              <a:t>int</a:t>
            </a:r>
            <a:r>
              <a:rPr lang="es-AR" sz="2400" b="1" dirty="0">
                <a:solidFill>
                  <a:srgbClr val="0070C0"/>
                </a:solidFill>
              </a:rPr>
              <a:t> </a:t>
            </a:r>
            <a:r>
              <a:rPr lang="es-AR" sz="2400" b="1" dirty="0" err="1">
                <a:solidFill>
                  <a:srgbClr val="FF0000"/>
                </a:solidFill>
              </a:rPr>
              <a:t>fwrite</a:t>
            </a:r>
            <a:r>
              <a:rPr lang="es-AR" sz="2400" b="1" dirty="0">
                <a:solidFill>
                  <a:srgbClr val="0070C0"/>
                </a:solidFill>
              </a:rPr>
              <a:t>(</a:t>
            </a:r>
            <a:r>
              <a:rPr lang="es-AR" sz="2400" b="1" dirty="0" err="1">
                <a:solidFill>
                  <a:srgbClr val="0070C0"/>
                </a:solidFill>
              </a:rPr>
              <a:t>void</a:t>
            </a:r>
            <a:r>
              <a:rPr lang="es-AR" sz="2400" b="1" dirty="0">
                <a:solidFill>
                  <a:srgbClr val="0070C0"/>
                </a:solidFill>
              </a:rPr>
              <a:t> *buffer, </a:t>
            </a:r>
            <a:r>
              <a:rPr lang="es-AR" sz="2400" b="1" dirty="0" err="1">
                <a:solidFill>
                  <a:srgbClr val="0070C0"/>
                </a:solidFill>
              </a:rPr>
              <a:t>int</a:t>
            </a:r>
            <a:r>
              <a:rPr lang="es-AR" sz="2400" b="1" dirty="0">
                <a:solidFill>
                  <a:srgbClr val="0070C0"/>
                </a:solidFill>
              </a:rPr>
              <a:t> </a:t>
            </a:r>
            <a:r>
              <a:rPr lang="es-AR" sz="2400" b="1" dirty="0" err="1">
                <a:solidFill>
                  <a:srgbClr val="0070C0"/>
                </a:solidFill>
              </a:rPr>
              <a:t>num_bytes</a:t>
            </a:r>
            <a:r>
              <a:rPr lang="es-AR" sz="2400" b="1" dirty="0">
                <a:solidFill>
                  <a:srgbClr val="0070C0"/>
                </a:solidFill>
              </a:rPr>
              <a:t>, </a:t>
            </a:r>
            <a:r>
              <a:rPr lang="es-AR" sz="2400" b="1" dirty="0" err="1">
                <a:solidFill>
                  <a:srgbClr val="0070C0"/>
                </a:solidFill>
              </a:rPr>
              <a:t>int</a:t>
            </a:r>
            <a:r>
              <a:rPr lang="es-AR" sz="2400" b="1" dirty="0">
                <a:solidFill>
                  <a:srgbClr val="0070C0"/>
                </a:solidFill>
              </a:rPr>
              <a:t> cuenta, FILE *</a:t>
            </a:r>
            <a:r>
              <a:rPr lang="es-AR" sz="2400" b="1" dirty="0" err="1">
                <a:solidFill>
                  <a:srgbClr val="0070C0"/>
                </a:solidFill>
              </a:rPr>
              <a:t>fp</a:t>
            </a:r>
            <a:r>
              <a:rPr lang="es-AR" sz="2400" b="1" dirty="0">
                <a:solidFill>
                  <a:srgbClr val="0070C0"/>
                </a:solidFill>
              </a:rPr>
              <a:t>)</a:t>
            </a:r>
          </a:p>
          <a:p>
            <a:pPr algn="just"/>
            <a:endParaRPr lang="es-AR" sz="2400" dirty="0"/>
          </a:p>
          <a:p>
            <a:pPr algn="just"/>
            <a:r>
              <a:rPr lang="es-AR" sz="2400" dirty="0">
                <a:solidFill>
                  <a:srgbClr val="0070C0"/>
                </a:solidFill>
              </a:rPr>
              <a:t>buffer</a:t>
            </a:r>
            <a:r>
              <a:rPr lang="es-AR" sz="2400" dirty="0"/>
              <a:t>: Dirección del bloque de datos. Puntero en donde se copia la información leída desde el archivo.</a:t>
            </a:r>
          </a:p>
          <a:p>
            <a:pPr algn="just"/>
            <a:endParaRPr lang="es-AR" sz="2400" dirty="0">
              <a:solidFill>
                <a:srgbClr val="0070C0"/>
              </a:solidFill>
            </a:endParaRPr>
          </a:p>
          <a:p>
            <a:pPr algn="just"/>
            <a:r>
              <a:rPr lang="es-AR" sz="2400" dirty="0" err="1">
                <a:solidFill>
                  <a:srgbClr val="0070C0"/>
                </a:solidFill>
              </a:rPr>
              <a:t>num_bytes</a:t>
            </a:r>
            <a:r>
              <a:rPr lang="es-AR" sz="2400" dirty="0"/>
              <a:t>: Tamaño del bloque de datos (tamaño del registro). Se usa la instrucción </a:t>
            </a:r>
            <a:r>
              <a:rPr lang="es-AR" sz="2400" dirty="0" err="1"/>
              <a:t>sizeof</a:t>
            </a:r>
            <a:r>
              <a:rPr lang="es-AR" sz="2400" dirty="0"/>
              <a:t>().</a:t>
            </a:r>
          </a:p>
          <a:p>
            <a:pPr algn="just"/>
            <a:endParaRPr lang="es-AR" sz="2400" dirty="0">
              <a:solidFill>
                <a:srgbClr val="0070C0"/>
              </a:solidFill>
            </a:endParaRPr>
          </a:p>
          <a:p>
            <a:pPr algn="just"/>
            <a:r>
              <a:rPr lang="es-AR" sz="2400" dirty="0">
                <a:solidFill>
                  <a:srgbClr val="0070C0"/>
                </a:solidFill>
              </a:rPr>
              <a:t>cuenta</a:t>
            </a:r>
            <a:r>
              <a:rPr lang="es-AR" sz="2400" dirty="0"/>
              <a:t>: Número de bloques a transferir. En caso de copiar varios registros a la vez (sobre un arreglo).</a:t>
            </a:r>
          </a:p>
          <a:p>
            <a:pPr algn="just"/>
            <a:endParaRPr lang="es-AR" sz="2400" dirty="0">
              <a:solidFill>
                <a:srgbClr val="0070C0"/>
              </a:solidFill>
            </a:endParaRPr>
          </a:p>
          <a:p>
            <a:pPr algn="just"/>
            <a:r>
              <a:rPr lang="es-AR" sz="2400" dirty="0" err="1">
                <a:solidFill>
                  <a:srgbClr val="0070C0"/>
                </a:solidFill>
              </a:rPr>
              <a:t>fp</a:t>
            </a:r>
            <a:r>
              <a:rPr lang="es-AR" sz="2400" dirty="0"/>
              <a:t>: Puntero al archivo.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8748464" y="-216024"/>
            <a:ext cx="288032" cy="7218040"/>
            <a:chOff x="8676456" y="-216024"/>
            <a:chExt cx="288032" cy="7218040"/>
          </a:xfrm>
        </p:grpSpPr>
        <p:sp>
          <p:nvSpPr>
            <p:cNvPr id="6" name="5 Rectángulo"/>
            <p:cNvSpPr/>
            <p:nvPr/>
          </p:nvSpPr>
          <p:spPr>
            <a:xfrm>
              <a:off x="8676456" y="-216024"/>
              <a:ext cx="288032" cy="11247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8676456" y="1008112"/>
              <a:ext cx="288032" cy="1124744"/>
            </a:xfrm>
            <a:prstGeom prst="rect">
              <a:avLst/>
            </a:prstGeom>
            <a:solidFill>
              <a:srgbClr val="0070C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676456" y="2204864"/>
              <a:ext cx="288032" cy="1124744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8676456" y="3429000"/>
              <a:ext cx="288032" cy="1124744"/>
            </a:xfrm>
            <a:prstGeom prst="rect">
              <a:avLst/>
            </a:pr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8676456" y="4653136"/>
              <a:ext cx="288032" cy="1124744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8676456" y="5877272"/>
              <a:ext cx="288032" cy="1124744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2215728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7527" y="908720"/>
            <a:ext cx="8568952" cy="504056"/>
          </a:xfrm>
        </p:spPr>
        <p:txBody>
          <a:bodyPr>
            <a:noAutofit/>
          </a:bodyPr>
          <a:lstStyle/>
          <a:p>
            <a:r>
              <a:rPr lang="es-AR" sz="3200" b="1" dirty="0"/>
              <a:t>4. Funciones de archivo binario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108520" y="116632"/>
            <a:ext cx="8280920" cy="792088"/>
          </a:xfrm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s-AR" dirty="0"/>
              <a:t>Archivos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53003" y="1412776"/>
            <a:ext cx="856895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b="1" dirty="0">
                <a:solidFill>
                  <a:srgbClr val="0070C0"/>
                </a:solidFill>
              </a:rPr>
              <a:t>Ejemplo </a:t>
            </a:r>
            <a:r>
              <a:rPr lang="es-AR" sz="2400" b="1" dirty="0" err="1">
                <a:solidFill>
                  <a:srgbClr val="FF0000"/>
                </a:solidFill>
              </a:rPr>
              <a:t>fwrite</a:t>
            </a:r>
            <a:endParaRPr lang="es-AR" sz="2400" b="1" dirty="0">
              <a:solidFill>
                <a:srgbClr val="FF0000"/>
              </a:solidFill>
            </a:endParaRPr>
          </a:p>
          <a:p>
            <a:pPr algn="just"/>
            <a:r>
              <a:rPr lang="es-AR" sz="1400" dirty="0"/>
              <a:t>Abrir un archivo en modo binario para escribir y grabar números reales en doble precisión en un bucle </a:t>
            </a:r>
            <a:r>
              <a:rPr lang="es-AR" sz="1400" dirty="0" err="1"/>
              <a:t>while</a:t>
            </a:r>
            <a:r>
              <a:rPr lang="es-AR" sz="1400" dirty="0"/>
              <a:t>. El buffer es la variable x y el tamaño se devuelve con el operador </a:t>
            </a:r>
            <a:r>
              <a:rPr lang="es-AR" sz="1400" dirty="0" err="1"/>
              <a:t>sizeof</a:t>
            </a:r>
            <a:r>
              <a:rPr lang="es-AR" sz="1400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s-AR" altLang="es-AR" sz="2400" dirty="0">
                <a:latin typeface="Trebuchet MS" charset="0"/>
              </a:rPr>
              <a:t>FILE *</a:t>
            </a:r>
            <a:r>
              <a:rPr lang="es-AR" altLang="es-AR" sz="2400" dirty="0" err="1">
                <a:latin typeface="Trebuchet MS" charset="0"/>
              </a:rPr>
              <a:t>fd</a:t>
            </a:r>
            <a:r>
              <a:rPr lang="es-AR" altLang="es-AR" sz="2400" dirty="0">
                <a:latin typeface="Trebuchet MS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es-AR" altLang="es-AR" sz="2400" dirty="0" err="1">
                <a:latin typeface="Trebuchet MS" charset="0"/>
              </a:rPr>
              <a:t>double</a:t>
            </a:r>
            <a:r>
              <a:rPr lang="es-AR" altLang="es-AR" sz="2400" dirty="0">
                <a:latin typeface="Trebuchet MS" charset="0"/>
              </a:rPr>
              <a:t> dato; </a:t>
            </a:r>
            <a:r>
              <a:rPr lang="es-AR" altLang="es-AR" sz="2400" dirty="0" err="1">
                <a:latin typeface="Trebuchet MS" charset="0"/>
              </a:rPr>
              <a:t>char</a:t>
            </a:r>
            <a:r>
              <a:rPr lang="es-AR" altLang="es-AR" sz="2400" dirty="0">
                <a:latin typeface="Trebuchet MS" charset="0"/>
              </a:rPr>
              <a:t> letra='s';</a:t>
            </a:r>
          </a:p>
          <a:p>
            <a:pPr algn="just">
              <a:lnSpc>
                <a:spcPct val="100000"/>
              </a:lnSpc>
            </a:pPr>
            <a:r>
              <a:rPr lang="es-AR" altLang="es-AR" sz="2400" dirty="0" err="1">
                <a:latin typeface="Trebuchet MS" charset="0"/>
              </a:rPr>
              <a:t>fd</a:t>
            </a:r>
            <a:r>
              <a:rPr lang="es-AR" altLang="es-AR" sz="2400" dirty="0">
                <a:latin typeface="Trebuchet MS" charset="0"/>
              </a:rPr>
              <a:t>=</a:t>
            </a:r>
            <a:r>
              <a:rPr lang="es-AR" altLang="es-AR" sz="2400" dirty="0" err="1">
                <a:latin typeface="Trebuchet MS" charset="0"/>
              </a:rPr>
              <a:t>fopen</a:t>
            </a:r>
            <a:r>
              <a:rPr lang="es-AR" altLang="es-AR" sz="2400" dirty="0">
                <a:latin typeface="Trebuchet MS" charset="0"/>
              </a:rPr>
              <a:t>(“reales.</a:t>
            </a:r>
            <a:r>
              <a:rPr lang="es-AR" altLang="es-AR" sz="2400" dirty="0" err="1">
                <a:latin typeface="Trebuchet MS" charset="0"/>
              </a:rPr>
              <a:t>num</a:t>
            </a:r>
            <a:r>
              <a:rPr lang="es-AR" altLang="es-AR" sz="2400" dirty="0">
                <a:latin typeface="Trebuchet MS" charset="0"/>
              </a:rPr>
              <a:t>”,”</a:t>
            </a:r>
            <a:r>
              <a:rPr lang="es-AR" altLang="es-AR" sz="2400" dirty="0" err="1">
                <a:latin typeface="Trebuchet MS" charset="0"/>
              </a:rPr>
              <a:t>wb</a:t>
            </a:r>
            <a:r>
              <a:rPr lang="es-AR" altLang="es-AR" sz="2400" dirty="0">
                <a:latin typeface="Trebuchet MS" charset="0"/>
              </a:rPr>
              <a:t>”);</a:t>
            </a:r>
          </a:p>
          <a:p>
            <a:pPr algn="just">
              <a:lnSpc>
                <a:spcPct val="100000"/>
              </a:lnSpc>
            </a:pPr>
            <a:r>
              <a:rPr lang="es-AR" altLang="es-AR" sz="2400" dirty="0" err="1">
                <a:latin typeface="Trebuchet MS" charset="0"/>
              </a:rPr>
              <a:t>while</a:t>
            </a:r>
            <a:r>
              <a:rPr lang="es-AR" altLang="es-AR" sz="2400" dirty="0">
                <a:latin typeface="Trebuchet MS" charset="0"/>
              </a:rPr>
              <a:t> (letra == 's')</a:t>
            </a:r>
          </a:p>
          <a:p>
            <a:pPr algn="just">
              <a:lnSpc>
                <a:spcPct val="100000"/>
              </a:lnSpc>
            </a:pPr>
            <a:r>
              <a:rPr lang="es-AR" altLang="es-AR" sz="2400" dirty="0">
                <a:latin typeface="Trebuchet MS" charset="0"/>
              </a:rPr>
              <a:t>{</a:t>
            </a:r>
          </a:p>
          <a:p>
            <a:pPr algn="just">
              <a:lnSpc>
                <a:spcPct val="100000"/>
              </a:lnSpc>
            </a:pPr>
            <a:r>
              <a:rPr lang="es-AR" altLang="es-AR" sz="2400" dirty="0">
                <a:latin typeface="Trebuchet MS" charset="0"/>
              </a:rPr>
              <a:t>	</a:t>
            </a:r>
            <a:r>
              <a:rPr lang="es-AR" altLang="es-AR" sz="2400" dirty="0" err="1">
                <a:latin typeface="Trebuchet MS" charset="0"/>
              </a:rPr>
              <a:t>fflush</a:t>
            </a:r>
            <a:r>
              <a:rPr lang="es-AR" altLang="es-AR" sz="2400" dirty="0">
                <a:latin typeface="Trebuchet MS" charset="0"/>
              </a:rPr>
              <a:t>(</a:t>
            </a:r>
            <a:r>
              <a:rPr lang="es-AR" altLang="es-AR" sz="2400" dirty="0" err="1">
                <a:latin typeface="Trebuchet MS" charset="0"/>
              </a:rPr>
              <a:t>stdin</a:t>
            </a:r>
            <a:r>
              <a:rPr lang="es-AR" altLang="es-AR" sz="2400" dirty="0">
                <a:latin typeface="Trebuchet MS" charset="0"/>
              </a:rPr>
              <a:t>);</a:t>
            </a:r>
          </a:p>
          <a:p>
            <a:pPr algn="just">
              <a:lnSpc>
                <a:spcPct val="100000"/>
              </a:lnSpc>
            </a:pPr>
            <a:r>
              <a:rPr lang="es-AR" altLang="es-AR" sz="2400" dirty="0">
                <a:latin typeface="Trebuchet MS" charset="0"/>
              </a:rPr>
              <a:t>	</a:t>
            </a:r>
            <a:r>
              <a:rPr lang="es-AR" altLang="es-AR" sz="2400" dirty="0" err="1">
                <a:latin typeface="Trebuchet MS" charset="0"/>
              </a:rPr>
              <a:t>scanf</a:t>
            </a:r>
            <a:r>
              <a:rPr lang="es-AR" altLang="es-AR" sz="2400" dirty="0">
                <a:latin typeface="Trebuchet MS" charset="0"/>
              </a:rPr>
              <a:t>("%d", </a:t>
            </a:r>
            <a:r>
              <a:rPr lang="es-AR" altLang="es-AR" sz="240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s-AR" altLang="es-AR" sz="2400" dirty="0">
                <a:latin typeface="Trebuchet MS" charset="0"/>
              </a:rPr>
              <a:t>dato);</a:t>
            </a:r>
          </a:p>
          <a:p>
            <a:pPr algn="just">
              <a:lnSpc>
                <a:spcPct val="100000"/>
              </a:lnSpc>
            </a:pPr>
            <a:r>
              <a:rPr lang="es-AR" altLang="es-AR" sz="2400" dirty="0">
                <a:latin typeface="Trebuchet MS" charset="0"/>
              </a:rPr>
              <a:t>	</a:t>
            </a:r>
            <a:r>
              <a:rPr lang="es-AR" altLang="es-AR" sz="2400" dirty="0" err="1">
                <a:latin typeface="Trebuchet MS" charset="0"/>
              </a:rPr>
              <a:t>fwrite</a:t>
            </a:r>
            <a:r>
              <a:rPr lang="es-AR" altLang="es-AR" sz="2400" dirty="0">
                <a:latin typeface="Trebuchet MS" charset="0"/>
              </a:rPr>
              <a:t>(</a:t>
            </a:r>
            <a:r>
              <a:rPr lang="es-AR" altLang="es-AR" sz="240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s-AR" altLang="es-AR" sz="2400" dirty="0">
                <a:latin typeface="Trebuchet MS" charset="0"/>
              </a:rPr>
              <a:t>dato, </a:t>
            </a:r>
            <a:r>
              <a:rPr lang="es-AR" altLang="es-AR" sz="2400" dirty="0" err="1">
                <a:latin typeface="Trebuchet MS" charset="0"/>
              </a:rPr>
              <a:t>sizeof</a:t>
            </a:r>
            <a:r>
              <a:rPr lang="es-AR" altLang="es-AR" sz="2400" dirty="0">
                <a:latin typeface="Trebuchet MS" charset="0"/>
              </a:rPr>
              <a:t>(</a:t>
            </a:r>
            <a:r>
              <a:rPr lang="es-AR" altLang="es-AR" sz="2400" dirty="0" err="1">
                <a:latin typeface="Trebuchet MS" charset="0"/>
              </a:rPr>
              <a:t>int</a:t>
            </a:r>
            <a:r>
              <a:rPr lang="es-AR" altLang="es-AR" sz="2400" dirty="0">
                <a:latin typeface="Trebuchet MS" charset="0"/>
              </a:rPr>
              <a:t>), 1, </a:t>
            </a:r>
            <a:r>
              <a:rPr lang="es-AR" altLang="es-AR" sz="2400" dirty="0" err="1">
                <a:latin typeface="Trebuchet MS" charset="0"/>
              </a:rPr>
              <a:t>archi</a:t>
            </a:r>
            <a:r>
              <a:rPr lang="es-AR" altLang="es-AR" sz="2400" dirty="0">
                <a:latin typeface="Trebuchet MS" charset="0"/>
              </a:rPr>
              <a:t>);</a:t>
            </a:r>
          </a:p>
          <a:p>
            <a:pPr algn="just">
              <a:lnSpc>
                <a:spcPct val="100000"/>
              </a:lnSpc>
            </a:pPr>
            <a:r>
              <a:rPr lang="es-AR" altLang="es-AR" sz="2400" dirty="0">
                <a:latin typeface="Trebuchet MS" charset="0"/>
              </a:rPr>
              <a:t>	</a:t>
            </a:r>
            <a:r>
              <a:rPr lang="es-AR" altLang="es-AR" sz="2400" dirty="0" err="1">
                <a:latin typeface="Trebuchet MS" charset="0"/>
              </a:rPr>
              <a:t>fflush</a:t>
            </a:r>
            <a:r>
              <a:rPr lang="es-AR" altLang="es-AR" sz="2400" dirty="0">
                <a:latin typeface="Trebuchet MS" charset="0"/>
              </a:rPr>
              <a:t>(</a:t>
            </a:r>
            <a:r>
              <a:rPr lang="es-AR" altLang="es-AR" sz="2400" dirty="0" err="1">
                <a:latin typeface="Trebuchet MS" charset="0"/>
              </a:rPr>
              <a:t>stdin</a:t>
            </a:r>
            <a:r>
              <a:rPr lang="es-AR" altLang="es-AR" sz="2400" dirty="0">
                <a:latin typeface="Trebuchet MS" charset="0"/>
              </a:rPr>
              <a:t>);</a:t>
            </a:r>
          </a:p>
          <a:p>
            <a:pPr algn="just">
              <a:lnSpc>
                <a:spcPct val="100000"/>
              </a:lnSpc>
            </a:pPr>
            <a:r>
              <a:rPr lang="es-AR" altLang="es-AR" sz="2400" dirty="0">
                <a:latin typeface="Trebuchet MS" charset="0"/>
              </a:rPr>
              <a:t>	</a:t>
            </a:r>
            <a:r>
              <a:rPr lang="es-AR" altLang="es-AR" sz="2400" dirty="0" err="1">
                <a:latin typeface="Trebuchet MS" charset="0"/>
              </a:rPr>
              <a:t>scanf</a:t>
            </a:r>
            <a:r>
              <a:rPr lang="es-AR" altLang="es-AR" sz="2400" dirty="0">
                <a:latin typeface="Trebuchet MS" charset="0"/>
              </a:rPr>
              <a:t>("%</a:t>
            </a:r>
            <a:r>
              <a:rPr lang="es-AR" altLang="es-AR" sz="2400" dirty="0" err="1">
                <a:latin typeface="Trebuchet MS" charset="0"/>
              </a:rPr>
              <a:t>c",</a:t>
            </a:r>
            <a:r>
              <a:rPr lang="es-AR" alt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s-AR" altLang="es-AR" sz="2400" dirty="0" err="1">
                <a:latin typeface="Trebuchet MS" charset="0"/>
              </a:rPr>
              <a:t>letra</a:t>
            </a:r>
            <a:r>
              <a:rPr lang="es-AR" altLang="es-AR" sz="2400" dirty="0">
                <a:latin typeface="Trebuchet MS" charset="0"/>
              </a:rPr>
              <a:t>); </a:t>
            </a:r>
          </a:p>
          <a:p>
            <a:pPr algn="just">
              <a:lnSpc>
                <a:spcPct val="100000"/>
              </a:lnSpc>
            </a:pPr>
            <a:r>
              <a:rPr lang="es-AR" altLang="es-AR" sz="2400" dirty="0">
                <a:latin typeface="Trebuchet MS" charset="0"/>
              </a:rPr>
              <a:t>}</a:t>
            </a:r>
          </a:p>
          <a:p>
            <a:pPr algn="just">
              <a:lnSpc>
                <a:spcPct val="100000"/>
              </a:lnSpc>
            </a:pPr>
            <a:r>
              <a:rPr lang="es-AR" altLang="es-AR" sz="2400" dirty="0" err="1">
                <a:latin typeface="Trebuchet MS" charset="0"/>
              </a:rPr>
              <a:t>fclose</a:t>
            </a:r>
            <a:r>
              <a:rPr lang="es-AR" altLang="es-AR" sz="2400" dirty="0">
                <a:latin typeface="Trebuchet MS" charset="0"/>
              </a:rPr>
              <a:t>(</a:t>
            </a:r>
            <a:r>
              <a:rPr lang="es-AR" altLang="es-AR" sz="2400" dirty="0" err="1">
                <a:latin typeface="Trebuchet MS" charset="0"/>
              </a:rPr>
              <a:t>archi</a:t>
            </a:r>
            <a:r>
              <a:rPr lang="es-AR" altLang="es-AR" sz="2400" dirty="0">
                <a:latin typeface="Trebuchet MS" charset="0"/>
              </a:rPr>
              <a:t>);</a:t>
            </a:r>
          </a:p>
          <a:p>
            <a:pPr algn="just"/>
            <a:r>
              <a:rPr lang="es-AR" sz="2400" dirty="0"/>
              <a:t>	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8748464" y="-216024"/>
            <a:ext cx="288032" cy="7218040"/>
            <a:chOff x="8676456" y="-216024"/>
            <a:chExt cx="288032" cy="7218040"/>
          </a:xfrm>
        </p:grpSpPr>
        <p:sp>
          <p:nvSpPr>
            <p:cNvPr id="6" name="5 Rectángulo"/>
            <p:cNvSpPr/>
            <p:nvPr/>
          </p:nvSpPr>
          <p:spPr>
            <a:xfrm>
              <a:off x="8676456" y="-216024"/>
              <a:ext cx="288032" cy="11247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8676456" y="1008112"/>
              <a:ext cx="288032" cy="1124744"/>
            </a:xfrm>
            <a:prstGeom prst="rect">
              <a:avLst/>
            </a:prstGeom>
            <a:solidFill>
              <a:srgbClr val="0070C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676456" y="2204864"/>
              <a:ext cx="288032" cy="1124744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8676456" y="3429000"/>
              <a:ext cx="288032" cy="1124744"/>
            </a:xfrm>
            <a:prstGeom prst="rect">
              <a:avLst/>
            </a:pr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8676456" y="4653136"/>
              <a:ext cx="288032" cy="1124744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8676456" y="5877272"/>
              <a:ext cx="288032" cy="1124744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1956516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1124744"/>
            <a:ext cx="8568952" cy="504056"/>
          </a:xfrm>
        </p:spPr>
        <p:txBody>
          <a:bodyPr>
            <a:noAutofit/>
          </a:bodyPr>
          <a:lstStyle/>
          <a:p>
            <a:r>
              <a:rPr lang="es-AR" sz="3200" b="1" dirty="0"/>
              <a:t>4. Funciones de archivo binario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108520" y="116632"/>
            <a:ext cx="8280920" cy="792088"/>
          </a:xfrm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s-AR" dirty="0"/>
              <a:t>Archivos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7504" y="1951672"/>
            <a:ext cx="85689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b="1" dirty="0" err="1">
                <a:solidFill>
                  <a:srgbClr val="0070C0"/>
                </a:solidFill>
              </a:rPr>
              <a:t>int</a:t>
            </a:r>
            <a:r>
              <a:rPr lang="es-AR" sz="2400" b="1" dirty="0">
                <a:solidFill>
                  <a:srgbClr val="0070C0"/>
                </a:solidFill>
              </a:rPr>
              <a:t> </a:t>
            </a:r>
            <a:r>
              <a:rPr lang="es-AR" sz="2400" b="1" dirty="0" err="1">
                <a:solidFill>
                  <a:srgbClr val="0070C0"/>
                </a:solidFill>
              </a:rPr>
              <a:t>fseek</a:t>
            </a:r>
            <a:r>
              <a:rPr lang="es-AR" sz="2400" b="1" dirty="0">
                <a:solidFill>
                  <a:srgbClr val="0070C0"/>
                </a:solidFill>
              </a:rPr>
              <a:t>(FILE *</a:t>
            </a:r>
            <a:r>
              <a:rPr lang="es-AR" sz="2400" b="1" dirty="0" err="1">
                <a:solidFill>
                  <a:srgbClr val="0070C0"/>
                </a:solidFill>
              </a:rPr>
              <a:t>fp</a:t>
            </a:r>
            <a:r>
              <a:rPr lang="es-AR" sz="2400" b="1" dirty="0">
                <a:solidFill>
                  <a:srgbClr val="0070C0"/>
                </a:solidFill>
              </a:rPr>
              <a:t>, </a:t>
            </a:r>
            <a:r>
              <a:rPr lang="es-AR" sz="2400" b="1" dirty="0" err="1">
                <a:solidFill>
                  <a:srgbClr val="0070C0"/>
                </a:solidFill>
              </a:rPr>
              <a:t>long</a:t>
            </a:r>
            <a:r>
              <a:rPr lang="es-AR" sz="2400" b="1" dirty="0">
                <a:solidFill>
                  <a:srgbClr val="0070C0"/>
                </a:solidFill>
              </a:rPr>
              <a:t> desplazamiento, </a:t>
            </a:r>
            <a:r>
              <a:rPr lang="es-AR" sz="2400" b="1" dirty="0" err="1">
                <a:solidFill>
                  <a:srgbClr val="0070C0"/>
                </a:solidFill>
              </a:rPr>
              <a:t>int</a:t>
            </a:r>
            <a:r>
              <a:rPr lang="es-AR" sz="2400" b="1" dirty="0">
                <a:solidFill>
                  <a:srgbClr val="0070C0"/>
                </a:solidFill>
              </a:rPr>
              <a:t> origen)</a:t>
            </a:r>
          </a:p>
          <a:p>
            <a:pPr algn="just"/>
            <a:endParaRPr lang="es-AR" sz="2400" b="1" dirty="0">
              <a:solidFill>
                <a:srgbClr val="0070C0"/>
              </a:solidFill>
            </a:endParaRPr>
          </a:p>
          <a:p>
            <a:pPr algn="just"/>
            <a:r>
              <a:rPr lang="es-ES" sz="2400" dirty="0" err="1">
                <a:solidFill>
                  <a:srgbClr val="000000"/>
                </a:solidFill>
              </a:rPr>
              <a:t>Con la función fseek() se puede tratar un </a:t>
            </a:r>
            <a:r>
              <a:rPr lang="es-AR" sz="2400" dirty="0"/>
              <a:t>archivo como un array que es una estructura de datos de acceso aleatorio. fseek() sitúa el puntero del archivo en una posición aleatoria dependiendo del </a:t>
            </a:r>
            <a:r>
              <a:rPr lang="es-ES" sz="2400" dirty="0"/>
              <a:t>desplazamiento y el origen relativo que se pasan como argumentos</a:t>
            </a:r>
            <a:r>
              <a:rPr lang="es-AR" sz="2400" dirty="0"/>
              <a:t>.</a:t>
            </a:r>
          </a:p>
          <a:p>
            <a:pPr algn="just"/>
            <a:endParaRPr lang="es-AR" sz="2400" dirty="0"/>
          </a:p>
          <a:p>
            <a:pPr algn="just"/>
            <a:r>
              <a:rPr lang="es-AR" sz="2400" b="1" u="sng" dirty="0">
                <a:solidFill>
                  <a:srgbClr val="FF0000"/>
                </a:solidFill>
              </a:rPr>
              <a:t>Retorno</a:t>
            </a:r>
            <a:r>
              <a:rPr lang="es-AR" sz="2400" dirty="0"/>
              <a:t>: </a:t>
            </a:r>
          </a:p>
          <a:p>
            <a:pPr algn="just"/>
            <a:r>
              <a:rPr lang="es-AR" sz="2400" dirty="0"/>
              <a:t>En caso de éxito devuelve 0 (cero)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8748464" y="-216024"/>
            <a:ext cx="288032" cy="7218040"/>
            <a:chOff x="8676456" y="-216024"/>
            <a:chExt cx="288032" cy="7218040"/>
          </a:xfrm>
        </p:grpSpPr>
        <p:sp>
          <p:nvSpPr>
            <p:cNvPr id="6" name="5 Rectángulo"/>
            <p:cNvSpPr/>
            <p:nvPr/>
          </p:nvSpPr>
          <p:spPr>
            <a:xfrm>
              <a:off x="8676456" y="-216024"/>
              <a:ext cx="288032" cy="11247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8676456" y="1008112"/>
              <a:ext cx="288032" cy="1124744"/>
            </a:xfrm>
            <a:prstGeom prst="rect">
              <a:avLst/>
            </a:prstGeom>
            <a:solidFill>
              <a:srgbClr val="0070C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676456" y="2204864"/>
              <a:ext cx="288032" cy="1124744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8676456" y="3429000"/>
              <a:ext cx="288032" cy="1124744"/>
            </a:xfrm>
            <a:prstGeom prst="rect">
              <a:avLst/>
            </a:pr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8676456" y="4653136"/>
              <a:ext cx="288032" cy="1124744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8676456" y="5877272"/>
              <a:ext cx="288032" cy="1124744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80559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1124744"/>
            <a:ext cx="6480048" cy="504056"/>
          </a:xfrm>
        </p:spPr>
        <p:txBody>
          <a:bodyPr>
            <a:noAutofit/>
          </a:bodyPr>
          <a:lstStyle/>
          <a:p>
            <a:r>
              <a:rPr lang="es-AR" sz="3200" b="1" dirty="0"/>
              <a:t>Archivos binarios</a:t>
            </a:r>
            <a:endParaRPr lang="es-AR" sz="3200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108520" y="116632"/>
            <a:ext cx="8280920" cy="792088"/>
          </a:xfrm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s-AR" dirty="0"/>
              <a:t>Archivos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7504" y="1951672"/>
            <a:ext cx="856895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dirty="0"/>
              <a:t>Organiza datos de cualquier tipo de bloque de información (registro). Normalmente los usaremos para almacenar datos de tipo </a:t>
            </a:r>
            <a:r>
              <a:rPr lang="es-AR" sz="2400" dirty="0" err="1"/>
              <a:t>struct</a:t>
            </a:r>
            <a:r>
              <a:rPr lang="es-AR" sz="2400" dirty="0"/>
              <a:t>. </a:t>
            </a:r>
          </a:p>
          <a:p>
            <a:pPr algn="just"/>
            <a:endParaRPr lang="es-AR" sz="2400" dirty="0"/>
          </a:p>
          <a:p>
            <a:pPr algn="just"/>
            <a:r>
              <a:rPr lang="es-AR" sz="2400" dirty="0"/>
              <a:t>No pueden visualizarse con un procesador de texto.</a:t>
            </a:r>
          </a:p>
          <a:p>
            <a:pPr algn="just"/>
            <a:endParaRPr lang="es-AR" sz="2400" dirty="0"/>
          </a:p>
          <a:p>
            <a:pPr algn="just"/>
            <a:r>
              <a:rPr lang="es-AR" sz="2400" dirty="0"/>
              <a:t>Se pueden guardar datos con distinto formato. Mezclar caracteres, enteros, </a:t>
            </a:r>
            <a:r>
              <a:rPr lang="es-AR" sz="2400" dirty="0" err="1"/>
              <a:t>float</a:t>
            </a:r>
            <a:r>
              <a:rPr lang="es-AR" sz="2400" dirty="0"/>
              <a:t>, etc.</a:t>
            </a:r>
          </a:p>
          <a:p>
            <a:pPr algn="just"/>
            <a:endParaRPr lang="es-AR" sz="2400" dirty="0"/>
          </a:p>
          <a:p>
            <a:pPr algn="just"/>
            <a:r>
              <a:rPr lang="es-AR" sz="2400" dirty="0"/>
              <a:t>Los datos se escriben en binario dentro del archivo.</a:t>
            </a:r>
          </a:p>
          <a:p>
            <a:pPr algn="just"/>
            <a:r>
              <a:rPr lang="es-AR" sz="2400" dirty="0"/>
              <a:t>Si escribimos el número 4567 en el archivo, el programa lo definirá como un entero y escribirá </a:t>
            </a:r>
          </a:p>
          <a:p>
            <a:pPr algn="just"/>
            <a:r>
              <a:rPr lang="es-AR" sz="2400" dirty="0"/>
              <a:t>00010001  1010111 (2 bytes)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8748464" y="-216024"/>
            <a:ext cx="288032" cy="7218040"/>
            <a:chOff x="8676456" y="-216024"/>
            <a:chExt cx="288032" cy="7218040"/>
          </a:xfrm>
        </p:grpSpPr>
        <p:sp>
          <p:nvSpPr>
            <p:cNvPr id="6" name="5 Rectángulo"/>
            <p:cNvSpPr/>
            <p:nvPr/>
          </p:nvSpPr>
          <p:spPr>
            <a:xfrm>
              <a:off x="8676456" y="-216024"/>
              <a:ext cx="288032" cy="11247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8676456" y="1008112"/>
              <a:ext cx="288032" cy="1124744"/>
            </a:xfrm>
            <a:prstGeom prst="rect">
              <a:avLst/>
            </a:prstGeom>
            <a:solidFill>
              <a:srgbClr val="0070C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676456" y="2204864"/>
              <a:ext cx="288032" cy="1124744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8676456" y="3429000"/>
              <a:ext cx="288032" cy="1124744"/>
            </a:xfrm>
            <a:prstGeom prst="rect">
              <a:avLst/>
            </a:pr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8676456" y="4653136"/>
              <a:ext cx="288032" cy="1124744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8676456" y="5877272"/>
              <a:ext cx="288032" cy="1124744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2101787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1124744"/>
            <a:ext cx="8568952" cy="504056"/>
          </a:xfrm>
        </p:spPr>
        <p:txBody>
          <a:bodyPr>
            <a:noAutofit/>
          </a:bodyPr>
          <a:lstStyle/>
          <a:p>
            <a:r>
              <a:rPr lang="es-AR" sz="3200" b="1" dirty="0"/>
              <a:t>4. Funciones de archivo binario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108520" y="116632"/>
            <a:ext cx="8280920" cy="792088"/>
          </a:xfrm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s-AR" dirty="0"/>
              <a:t>Archivos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7504" y="1951672"/>
            <a:ext cx="8568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b="1" dirty="0" err="1">
                <a:solidFill>
                  <a:srgbClr val="0070C0"/>
                </a:solidFill>
              </a:rPr>
              <a:t>int</a:t>
            </a:r>
            <a:r>
              <a:rPr lang="es-AR" sz="2400" b="1" dirty="0">
                <a:solidFill>
                  <a:srgbClr val="0070C0"/>
                </a:solidFill>
              </a:rPr>
              <a:t> </a:t>
            </a:r>
            <a:r>
              <a:rPr lang="es-AR" sz="2400" b="1" dirty="0" err="1">
                <a:solidFill>
                  <a:srgbClr val="0070C0"/>
                </a:solidFill>
              </a:rPr>
              <a:t>fseek</a:t>
            </a:r>
            <a:r>
              <a:rPr lang="es-AR" sz="2400" b="1" dirty="0">
                <a:solidFill>
                  <a:srgbClr val="0070C0"/>
                </a:solidFill>
              </a:rPr>
              <a:t>(FILE *</a:t>
            </a:r>
            <a:r>
              <a:rPr lang="es-AR" sz="2400" b="1" dirty="0" err="1">
                <a:solidFill>
                  <a:srgbClr val="0070C0"/>
                </a:solidFill>
              </a:rPr>
              <a:t>fp</a:t>
            </a:r>
            <a:r>
              <a:rPr lang="es-AR" sz="2400" b="1" dirty="0">
                <a:solidFill>
                  <a:srgbClr val="0070C0"/>
                </a:solidFill>
              </a:rPr>
              <a:t>, </a:t>
            </a:r>
            <a:r>
              <a:rPr lang="es-AR" sz="2400" b="1" dirty="0" err="1">
                <a:solidFill>
                  <a:srgbClr val="0070C0"/>
                </a:solidFill>
              </a:rPr>
              <a:t>long</a:t>
            </a:r>
            <a:r>
              <a:rPr lang="es-AR" sz="2400" b="1" dirty="0">
                <a:solidFill>
                  <a:srgbClr val="0070C0"/>
                </a:solidFill>
              </a:rPr>
              <a:t> desplazamiento, </a:t>
            </a:r>
            <a:r>
              <a:rPr lang="es-AR" sz="2400" b="1" dirty="0" err="1">
                <a:solidFill>
                  <a:srgbClr val="0070C0"/>
                </a:solidFill>
              </a:rPr>
              <a:t>int</a:t>
            </a:r>
            <a:r>
              <a:rPr lang="es-AR" sz="2400" b="1" dirty="0">
                <a:solidFill>
                  <a:srgbClr val="0070C0"/>
                </a:solidFill>
              </a:rPr>
              <a:t> origen)</a:t>
            </a:r>
          </a:p>
          <a:p>
            <a:pPr algn="just"/>
            <a:endParaRPr lang="es-AR" sz="2400" b="1" dirty="0">
              <a:solidFill>
                <a:srgbClr val="0070C0"/>
              </a:solidFill>
            </a:endParaRPr>
          </a:p>
          <a:p>
            <a:pPr algn="just"/>
            <a:r>
              <a:rPr lang="es-AR" sz="2400" dirty="0" err="1">
                <a:solidFill>
                  <a:srgbClr val="0070C0"/>
                </a:solidFill>
              </a:rPr>
              <a:t>fp</a:t>
            </a:r>
            <a:r>
              <a:rPr lang="es-AR" sz="2400" dirty="0"/>
              <a:t>: Puntero al buffer asociado con el archivo.</a:t>
            </a:r>
          </a:p>
          <a:p>
            <a:pPr algn="just"/>
            <a:endParaRPr lang="es-AR" sz="2400" dirty="0">
              <a:solidFill>
                <a:srgbClr val="0070C0"/>
              </a:solidFill>
            </a:endParaRPr>
          </a:p>
          <a:p>
            <a:pPr algn="just"/>
            <a:r>
              <a:rPr lang="es-AR" sz="2400" dirty="0">
                <a:solidFill>
                  <a:srgbClr val="0070C0"/>
                </a:solidFill>
              </a:rPr>
              <a:t>desplazamiento</a:t>
            </a:r>
            <a:r>
              <a:rPr lang="es-AR" sz="2400" dirty="0"/>
              <a:t>: Cantidad de bytes que se desplazará el indicador de posición a partir de origen.</a:t>
            </a:r>
          </a:p>
          <a:p>
            <a:pPr algn="just"/>
            <a:endParaRPr lang="es-AR" sz="2400" dirty="0">
              <a:solidFill>
                <a:srgbClr val="0070C0"/>
              </a:solidFill>
            </a:endParaRPr>
          </a:p>
          <a:p>
            <a:pPr algn="just"/>
            <a:r>
              <a:rPr lang="es-AR" sz="2400" dirty="0">
                <a:solidFill>
                  <a:srgbClr val="0070C0"/>
                </a:solidFill>
              </a:rPr>
              <a:t>origen</a:t>
            </a:r>
            <a:r>
              <a:rPr lang="es-AR" sz="2400" dirty="0"/>
              <a:t>: Constante que determina el punto de referencia a partir del cual se realiza el desplazamiento.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s-AR" sz="2400" dirty="0"/>
              <a:t>SEEK_SET </a:t>
            </a:r>
            <a:r>
              <a:rPr lang="es-AR" sz="2400" dirty="0" err="1"/>
              <a:t>ó</a:t>
            </a:r>
            <a:r>
              <a:rPr lang="es-AR" sz="2400" dirty="0"/>
              <a:t> 0: a partir del comienzo del archivo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s-AR" sz="2400" dirty="0"/>
              <a:t>SEEK_CUR </a:t>
            </a:r>
            <a:r>
              <a:rPr lang="es-AR" sz="2400" dirty="0" err="1"/>
              <a:t>ó</a:t>
            </a:r>
            <a:r>
              <a:rPr lang="es-AR" sz="2400" dirty="0"/>
              <a:t> 1: a partir de la posición actual del </a:t>
            </a:r>
            <a:r>
              <a:rPr lang="es-AR" sz="2400" dirty="0" err="1"/>
              <a:t>arch</a:t>
            </a:r>
            <a:r>
              <a:rPr lang="es-AR" sz="2400" dirty="0"/>
              <a:t>.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s-AR" sz="2400" dirty="0"/>
              <a:t>SEEK_END </a:t>
            </a:r>
            <a:r>
              <a:rPr lang="es-AR" sz="2400" dirty="0" err="1"/>
              <a:t>ó</a:t>
            </a:r>
            <a:r>
              <a:rPr lang="es-AR" sz="2400" dirty="0"/>
              <a:t> 2: a partir del final del archivo.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8748464" y="-216024"/>
            <a:ext cx="288032" cy="7218040"/>
            <a:chOff x="8676456" y="-216024"/>
            <a:chExt cx="288032" cy="7218040"/>
          </a:xfrm>
        </p:grpSpPr>
        <p:sp>
          <p:nvSpPr>
            <p:cNvPr id="6" name="5 Rectángulo"/>
            <p:cNvSpPr/>
            <p:nvPr/>
          </p:nvSpPr>
          <p:spPr>
            <a:xfrm>
              <a:off x="8676456" y="-216024"/>
              <a:ext cx="288032" cy="11247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8676456" y="1008112"/>
              <a:ext cx="288032" cy="1124744"/>
            </a:xfrm>
            <a:prstGeom prst="rect">
              <a:avLst/>
            </a:prstGeom>
            <a:solidFill>
              <a:srgbClr val="0070C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676456" y="2204864"/>
              <a:ext cx="288032" cy="1124744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8676456" y="3429000"/>
              <a:ext cx="288032" cy="1124744"/>
            </a:xfrm>
            <a:prstGeom prst="rect">
              <a:avLst/>
            </a:pr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8676456" y="4653136"/>
              <a:ext cx="288032" cy="1124744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8676456" y="5877272"/>
              <a:ext cx="288032" cy="1124744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2577009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1124744"/>
            <a:ext cx="8568952" cy="504056"/>
          </a:xfrm>
        </p:spPr>
        <p:txBody>
          <a:bodyPr>
            <a:noAutofit/>
          </a:bodyPr>
          <a:lstStyle/>
          <a:p>
            <a:r>
              <a:rPr lang="es-AR" sz="3200" b="1" dirty="0"/>
              <a:t>4. Funciones de archivo binario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108520" y="116632"/>
            <a:ext cx="8280920" cy="792088"/>
          </a:xfrm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s-AR" dirty="0"/>
              <a:t>Archivos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7504" y="1951672"/>
            <a:ext cx="85689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b="1" dirty="0" err="1">
                <a:solidFill>
                  <a:srgbClr val="0070C0"/>
                </a:solidFill>
              </a:rPr>
              <a:t>long</a:t>
            </a:r>
            <a:r>
              <a:rPr lang="es-AR" sz="2400" b="1" dirty="0">
                <a:solidFill>
                  <a:srgbClr val="0070C0"/>
                </a:solidFill>
              </a:rPr>
              <a:t> </a:t>
            </a:r>
            <a:r>
              <a:rPr lang="es-AR" sz="2400" b="1" dirty="0" err="1">
                <a:solidFill>
                  <a:srgbClr val="0070C0"/>
                </a:solidFill>
              </a:rPr>
              <a:t>ftell</a:t>
            </a:r>
            <a:r>
              <a:rPr lang="es-AR" sz="2400" b="1" dirty="0">
                <a:solidFill>
                  <a:srgbClr val="0070C0"/>
                </a:solidFill>
              </a:rPr>
              <a:t>(FILE *</a:t>
            </a:r>
            <a:r>
              <a:rPr lang="es-AR" sz="2400" b="1" dirty="0" err="1">
                <a:solidFill>
                  <a:srgbClr val="0070C0"/>
                </a:solidFill>
              </a:rPr>
              <a:t>fp</a:t>
            </a:r>
            <a:r>
              <a:rPr lang="es-AR" sz="2400" b="1" dirty="0">
                <a:solidFill>
                  <a:srgbClr val="0070C0"/>
                </a:solidFill>
              </a:rPr>
              <a:t>)</a:t>
            </a:r>
          </a:p>
          <a:p>
            <a:pPr algn="just"/>
            <a:endParaRPr lang="es-AR" sz="2400" b="1" dirty="0">
              <a:solidFill>
                <a:srgbClr val="0070C0"/>
              </a:solidFill>
            </a:endParaRPr>
          </a:p>
          <a:p>
            <a:pPr algn="just"/>
            <a:endParaRPr lang="es-AR" sz="2400" dirty="0"/>
          </a:p>
          <a:p>
            <a:pPr algn="just"/>
            <a:r>
              <a:rPr lang="es-AR" sz="2400" b="1" u="sng" dirty="0">
                <a:solidFill>
                  <a:srgbClr val="FF0000"/>
                </a:solidFill>
              </a:rPr>
              <a:t>Retorno</a:t>
            </a:r>
            <a:r>
              <a:rPr lang="es-AR" sz="2400"/>
              <a:t>: </a:t>
            </a:r>
          </a:p>
          <a:p>
            <a:pPr algn="just"/>
            <a:endParaRPr lang="es-A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AR" sz="2400" dirty="0"/>
              <a:t>Si la operación es exitosa devuelve la cantidad de bytes que hay desde el comienzo del archivo hasta el lugar en que se encuentra el indicador de posición del archivo</a:t>
            </a:r>
          </a:p>
          <a:p>
            <a:pPr algn="just"/>
            <a:endParaRPr lang="es-A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AR" sz="2400" dirty="0"/>
              <a:t>En caso contrario devuelve -1L (-1 como </a:t>
            </a:r>
            <a:r>
              <a:rPr lang="es-AR" sz="2400" dirty="0" err="1"/>
              <a:t>long</a:t>
            </a:r>
            <a:r>
              <a:rPr lang="es-AR" sz="2400" dirty="0"/>
              <a:t>).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8748464" y="-216024"/>
            <a:ext cx="288032" cy="7218040"/>
            <a:chOff x="8676456" y="-216024"/>
            <a:chExt cx="288032" cy="7218040"/>
          </a:xfrm>
        </p:grpSpPr>
        <p:sp>
          <p:nvSpPr>
            <p:cNvPr id="6" name="5 Rectángulo"/>
            <p:cNvSpPr/>
            <p:nvPr/>
          </p:nvSpPr>
          <p:spPr>
            <a:xfrm>
              <a:off x="8676456" y="-216024"/>
              <a:ext cx="288032" cy="11247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8676456" y="1008112"/>
              <a:ext cx="288032" cy="1124744"/>
            </a:xfrm>
            <a:prstGeom prst="rect">
              <a:avLst/>
            </a:prstGeom>
            <a:solidFill>
              <a:srgbClr val="0070C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676456" y="2204864"/>
              <a:ext cx="288032" cy="1124744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8676456" y="3429000"/>
              <a:ext cx="288032" cy="1124744"/>
            </a:xfrm>
            <a:prstGeom prst="rect">
              <a:avLst/>
            </a:pr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8676456" y="4653136"/>
              <a:ext cx="288032" cy="1124744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8676456" y="5877272"/>
              <a:ext cx="288032" cy="1124744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1418419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1124744"/>
            <a:ext cx="8568952" cy="504056"/>
          </a:xfrm>
        </p:spPr>
        <p:txBody>
          <a:bodyPr>
            <a:noAutofit/>
          </a:bodyPr>
          <a:lstStyle/>
          <a:p>
            <a:r>
              <a:rPr lang="es-AR" sz="3200" b="1" dirty="0"/>
              <a:t>4. Tamaño de un archivo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108520" y="116632"/>
            <a:ext cx="8280920" cy="792088"/>
          </a:xfrm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s-AR" dirty="0"/>
              <a:t>Archivos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7504" y="1951672"/>
            <a:ext cx="85689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dirty="0"/>
              <a:t>Para averiguar la cantidad de bytes que ocupa un archivo debemos llevar el apuntador hacia el final y luego retornar la posición del apuntador en bytes:</a:t>
            </a:r>
          </a:p>
          <a:p>
            <a:pPr algn="just"/>
            <a:endParaRPr lang="es-AR" sz="2400" b="1" dirty="0">
              <a:solidFill>
                <a:srgbClr val="0070C0"/>
              </a:solidFill>
            </a:endParaRPr>
          </a:p>
          <a:p>
            <a:pPr algn="just"/>
            <a:r>
              <a:rPr lang="es-AR" sz="2400" b="1" dirty="0" err="1">
                <a:solidFill>
                  <a:srgbClr val="0070C0"/>
                </a:solidFill>
              </a:rPr>
              <a:t>fseek</a:t>
            </a:r>
            <a:r>
              <a:rPr lang="es-AR" sz="2400" b="1" dirty="0">
                <a:solidFill>
                  <a:srgbClr val="0070C0"/>
                </a:solidFill>
              </a:rPr>
              <a:t>(</a:t>
            </a:r>
            <a:r>
              <a:rPr lang="es-AR" sz="2400" b="1" dirty="0" err="1">
                <a:solidFill>
                  <a:srgbClr val="0070C0"/>
                </a:solidFill>
              </a:rPr>
              <a:t>fp</a:t>
            </a:r>
            <a:r>
              <a:rPr lang="es-AR" sz="2400" b="1" dirty="0">
                <a:solidFill>
                  <a:srgbClr val="0070C0"/>
                </a:solidFill>
              </a:rPr>
              <a:t>, 0,2);</a:t>
            </a:r>
          </a:p>
          <a:p>
            <a:pPr algn="just"/>
            <a:r>
              <a:rPr lang="es-AR" sz="2400" b="1" dirty="0">
                <a:solidFill>
                  <a:srgbClr val="0070C0"/>
                </a:solidFill>
              </a:rPr>
              <a:t>c = </a:t>
            </a:r>
            <a:r>
              <a:rPr lang="es-AR" sz="2400" b="1" dirty="0" err="1">
                <a:solidFill>
                  <a:srgbClr val="0070C0"/>
                </a:solidFill>
              </a:rPr>
              <a:t>ftell</a:t>
            </a:r>
            <a:r>
              <a:rPr lang="es-AR" sz="2400" b="1" dirty="0">
                <a:solidFill>
                  <a:srgbClr val="0070C0"/>
                </a:solidFill>
              </a:rPr>
              <a:t>(</a:t>
            </a:r>
            <a:r>
              <a:rPr lang="es-AR" sz="2400" b="1" dirty="0" err="1">
                <a:solidFill>
                  <a:srgbClr val="0070C0"/>
                </a:solidFill>
              </a:rPr>
              <a:t>fp</a:t>
            </a:r>
            <a:r>
              <a:rPr lang="es-AR" sz="2400" b="1" dirty="0">
                <a:solidFill>
                  <a:srgbClr val="0070C0"/>
                </a:solidFill>
              </a:rPr>
              <a:t>);</a:t>
            </a:r>
          </a:p>
          <a:p>
            <a:pPr algn="just"/>
            <a:endParaRPr lang="es-AR" sz="2400" b="1" dirty="0">
              <a:solidFill>
                <a:srgbClr val="0070C0"/>
              </a:solidFill>
            </a:endParaRPr>
          </a:p>
          <a:p>
            <a:pPr algn="just"/>
            <a:r>
              <a:rPr lang="es-AR" sz="2400" dirty="0"/>
              <a:t>c es una variable de tipo </a:t>
            </a:r>
            <a:r>
              <a:rPr lang="es-AR" sz="2400" dirty="0" err="1"/>
              <a:t>long</a:t>
            </a:r>
            <a:r>
              <a:rPr lang="es-AR" sz="2400" dirty="0"/>
              <a:t>.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8748464" y="-216024"/>
            <a:ext cx="288032" cy="7218040"/>
            <a:chOff x="8676456" y="-216024"/>
            <a:chExt cx="288032" cy="7218040"/>
          </a:xfrm>
        </p:grpSpPr>
        <p:sp>
          <p:nvSpPr>
            <p:cNvPr id="6" name="5 Rectángulo"/>
            <p:cNvSpPr/>
            <p:nvPr/>
          </p:nvSpPr>
          <p:spPr>
            <a:xfrm>
              <a:off x="8676456" y="-216024"/>
              <a:ext cx="288032" cy="11247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8676456" y="1008112"/>
              <a:ext cx="288032" cy="1124744"/>
            </a:xfrm>
            <a:prstGeom prst="rect">
              <a:avLst/>
            </a:prstGeom>
            <a:solidFill>
              <a:srgbClr val="0070C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676456" y="2204864"/>
              <a:ext cx="288032" cy="1124744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8676456" y="3429000"/>
              <a:ext cx="288032" cy="1124744"/>
            </a:xfrm>
            <a:prstGeom prst="rect">
              <a:avLst/>
            </a:pr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8676456" y="4653136"/>
              <a:ext cx="288032" cy="1124744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8676456" y="5877272"/>
              <a:ext cx="288032" cy="1124744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2567613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1124744"/>
            <a:ext cx="8568952" cy="504056"/>
          </a:xfrm>
        </p:spPr>
        <p:txBody>
          <a:bodyPr>
            <a:noAutofit/>
          </a:bodyPr>
          <a:lstStyle/>
          <a:p>
            <a:r>
              <a:rPr lang="es-AR" sz="3200" b="1" dirty="0"/>
              <a:t>5. Funciones de archivo binario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108520" y="116632"/>
            <a:ext cx="8280920" cy="792088"/>
          </a:xfrm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s-AR" dirty="0"/>
              <a:t>Archivos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7504" y="1951672"/>
            <a:ext cx="8568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b="1" dirty="0">
                <a:solidFill>
                  <a:srgbClr val="0070C0"/>
                </a:solidFill>
              </a:rPr>
              <a:t>void </a:t>
            </a:r>
            <a:r>
              <a:rPr lang="es-AR" sz="2400" b="1" dirty="0" err="1">
                <a:solidFill>
                  <a:srgbClr val="0070C0"/>
                </a:solidFill>
              </a:rPr>
              <a:t>rewind</a:t>
            </a:r>
            <a:r>
              <a:rPr lang="es-AR" sz="2400" b="1" dirty="0">
                <a:solidFill>
                  <a:srgbClr val="0070C0"/>
                </a:solidFill>
              </a:rPr>
              <a:t>(FILE *</a:t>
            </a:r>
            <a:r>
              <a:rPr lang="es-AR" sz="2400" b="1" dirty="0" err="1">
                <a:solidFill>
                  <a:srgbClr val="0070C0"/>
                </a:solidFill>
              </a:rPr>
              <a:t>archi</a:t>
            </a:r>
            <a:r>
              <a:rPr lang="es-AR" sz="2400" b="1" dirty="0">
                <a:solidFill>
                  <a:srgbClr val="0070C0"/>
                </a:solidFill>
              </a:rPr>
              <a:t>);</a:t>
            </a:r>
          </a:p>
          <a:p>
            <a:pPr algn="just"/>
            <a:endParaRPr lang="es-AR" sz="2400" b="1" dirty="0">
              <a:solidFill>
                <a:srgbClr val="0070C0"/>
              </a:solidFill>
            </a:endParaRPr>
          </a:p>
          <a:p>
            <a:pPr algn="just"/>
            <a:r>
              <a:rPr lang="es-AR" sz="2400" dirty="0"/>
              <a:t>Se utiliza para rebobinar un archivo.</a:t>
            </a:r>
          </a:p>
          <a:p>
            <a:pPr algn="just"/>
            <a:endParaRPr lang="es-AR" sz="2400" dirty="0"/>
          </a:p>
          <a:p>
            <a:pPr algn="just"/>
            <a:r>
              <a:rPr lang="es-AR" sz="2400" dirty="0"/>
              <a:t>La función </a:t>
            </a:r>
            <a:r>
              <a:rPr lang="es-AR" sz="2400" dirty="0" err="1"/>
              <a:t>rewind</a:t>
            </a:r>
            <a:r>
              <a:rPr lang="es-AR" sz="2400" dirty="0"/>
              <a:t>() inicializa el indicador de posición al principio del archivo.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8748464" y="-216024"/>
            <a:ext cx="288032" cy="7218040"/>
            <a:chOff x="8676456" y="-216024"/>
            <a:chExt cx="288032" cy="7218040"/>
          </a:xfrm>
        </p:grpSpPr>
        <p:sp>
          <p:nvSpPr>
            <p:cNvPr id="6" name="5 Rectángulo"/>
            <p:cNvSpPr/>
            <p:nvPr/>
          </p:nvSpPr>
          <p:spPr>
            <a:xfrm>
              <a:off x="8676456" y="-216024"/>
              <a:ext cx="288032" cy="11247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8676456" y="1008112"/>
              <a:ext cx="288032" cy="1124744"/>
            </a:xfrm>
            <a:prstGeom prst="rect">
              <a:avLst/>
            </a:prstGeom>
            <a:solidFill>
              <a:srgbClr val="0070C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676456" y="2204864"/>
              <a:ext cx="288032" cy="1124744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8676456" y="3429000"/>
              <a:ext cx="288032" cy="1124744"/>
            </a:xfrm>
            <a:prstGeom prst="rect">
              <a:avLst/>
            </a:pr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8676456" y="4653136"/>
              <a:ext cx="288032" cy="1124744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8676456" y="5877272"/>
              <a:ext cx="288032" cy="1124744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227258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1124744"/>
            <a:ext cx="8568952" cy="504056"/>
          </a:xfrm>
        </p:spPr>
        <p:txBody>
          <a:bodyPr>
            <a:noAutofit/>
          </a:bodyPr>
          <a:lstStyle/>
          <a:p>
            <a:r>
              <a:rPr lang="es-AR" sz="3200" b="1" dirty="0"/>
              <a:t>Archivos de texto vs archivos binarios</a:t>
            </a:r>
            <a:endParaRPr lang="es-AR" sz="3200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108520" y="116632"/>
            <a:ext cx="8280920" cy="792088"/>
          </a:xfrm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s-AR" dirty="0"/>
              <a:t>Archivos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7504" y="1951672"/>
            <a:ext cx="85689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es-AR" sz="2400" dirty="0"/>
              <a:t>Cuando se necesita guardar en un archivo una colección de datos en cualquier formato (</a:t>
            </a:r>
            <a:r>
              <a:rPr lang="es-AR" sz="2400" dirty="0" err="1"/>
              <a:t>float</a:t>
            </a:r>
            <a:r>
              <a:rPr lang="es-AR" sz="2400" dirty="0"/>
              <a:t>, entero, </a:t>
            </a:r>
            <a:r>
              <a:rPr lang="es-AR" sz="2400" dirty="0" err="1"/>
              <a:t>array</a:t>
            </a:r>
            <a:r>
              <a:rPr lang="es-AR" sz="2400" dirty="0"/>
              <a:t>, estructuras, etc.), resulta más sencillo trabajar con archivos binarios en lugar de traducir cada elemento a texto para su procesamiento. </a:t>
            </a:r>
          </a:p>
          <a:p>
            <a:pPr marL="342900" indent="-342900" algn="just">
              <a:buFont typeface="Wingdings" pitchFamily="2" charset="2"/>
              <a:buChar char="ü"/>
            </a:pPr>
            <a:endParaRPr lang="es-AR" sz="2400" dirty="0"/>
          </a:p>
          <a:p>
            <a:pPr marL="342900" indent="-342900" algn="just">
              <a:buFont typeface="Wingdings" pitchFamily="2" charset="2"/>
              <a:buChar char="ü"/>
            </a:pPr>
            <a:r>
              <a:rPr lang="es-AR" sz="2400" dirty="0"/>
              <a:t>Se consigue mayor velocidad.</a:t>
            </a:r>
          </a:p>
          <a:p>
            <a:pPr marL="342900" indent="-342900" algn="just">
              <a:buFont typeface="Wingdings" pitchFamily="2" charset="2"/>
              <a:buChar char="ü"/>
            </a:pPr>
            <a:endParaRPr lang="es-AR" sz="2400" dirty="0"/>
          </a:p>
          <a:p>
            <a:pPr marL="342900" indent="-342900" algn="just">
              <a:buFont typeface="Wingdings" pitchFamily="2" charset="2"/>
              <a:buChar char="ü"/>
            </a:pPr>
            <a:r>
              <a:rPr lang="es-AR" sz="2400" dirty="0"/>
              <a:t>Los archivos binarios pueden ser accedidos en forma secuencial o directa (cada elemento debe tener la misma cantidad de bytes).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8748464" y="-216024"/>
            <a:ext cx="288032" cy="7218040"/>
            <a:chOff x="8676456" y="-216024"/>
            <a:chExt cx="288032" cy="7218040"/>
          </a:xfrm>
        </p:grpSpPr>
        <p:sp>
          <p:nvSpPr>
            <p:cNvPr id="6" name="5 Rectángulo"/>
            <p:cNvSpPr/>
            <p:nvPr/>
          </p:nvSpPr>
          <p:spPr>
            <a:xfrm>
              <a:off x="8676456" y="-216024"/>
              <a:ext cx="288032" cy="11247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8676456" y="1008112"/>
              <a:ext cx="288032" cy="1124744"/>
            </a:xfrm>
            <a:prstGeom prst="rect">
              <a:avLst/>
            </a:prstGeom>
            <a:solidFill>
              <a:srgbClr val="0070C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676456" y="2204864"/>
              <a:ext cx="288032" cy="1124744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8676456" y="3429000"/>
              <a:ext cx="288032" cy="1124744"/>
            </a:xfrm>
            <a:prstGeom prst="rect">
              <a:avLst/>
            </a:pr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8676456" y="4653136"/>
              <a:ext cx="288032" cy="1124744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8676456" y="5877272"/>
              <a:ext cx="288032" cy="1124744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957048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1124744"/>
            <a:ext cx="8568952" cy="504056"/>
          </a:xfrm>
        </p:spPr>
        <p:txBody>
          <a:bodyPr>
            <a:noAutofit/>
          </a:bodyPr>
          <a:lstStyle/>
          <a:p>
            <a:r>
              <a:rPr lang="es-AR" sz="3200" b="1" dirty="0"/>
              <a:t>Funciones</a:t>
            </a:r>
            <a:endParaRPr lang="es-AR" sz="3200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108520" y="116632"/>
            <a:ext cx="8280920" cy="792088"/>
          </a:xfrm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s-AR" dirty="0"/>
              <a:t>Archivos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7504" y="1951672"/>
            <a:ext cx="856895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dirty="0"/>
              <a:t>Todas las operaciones sobre archivos se realizan con funciones.</a:t>
            </a:r>
          </a:p>
          <a:p>
            <a:pPr algn="just"/>
            <a:endParaRPr lang="es-AR" sz="2400" dirty="0"/>
          </a:p>
          <a:p>
            <a:pPr algn="just"/>
            <a:r>
              <a:rPr lang="es-AR" sz="2400" dirty="0"/>
              <a:t>Existen 2 categorías de funciones: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s-AR" sz="2400" dirty="0"/>
              <a:t>Las que usan buffer mediante un puntero a un archivo (solo vemos estas)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s-AR" sz="2400" dirty="0"/>
              <a:t>Las que acceden directamente al archivo</a:t>
            </a:r>
          </a:p>
          <a:p>
            <a:pPr algn="just"/>
            <a:endParaRPr lang="es-AR" sz="2400" dirty="0"/>
          </a:p>
          <a:p>
            <a:pPr algn="just"/>
            <a:r>
              <a:rPr lang="es-AR" sz="2400" dirty="0"/>
              <a:t>Utilizar buffer significa que no tienen acceso directo al archivo y que las operaciones (lectura o escritura) se realizan en el buffer.</a:t>
            </a:r>
          </a:p>
          <a:p>
            <a:pPr algn="just"/>
            <a:endParaRPr lang="es-AR" sz="2400" dirty="0"/>
          </a:p>
          <a:p>
            <a:pPr algn="just"/>
            <a:r>
              <a:rPr lang="es-AR" sz="2400" dirty="0"/>
              <a:t>Cuando el buffer se llena o se vacía se actualiza el archivo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8748464" y="-216024"/>
            <a:ext cx="288032" cy="7218040"/>
            <a:chOff x="8676456" y="-216024"/>
            <a:chExt cx="288032" cy="7218040"/>
          </a:xfrm>
        </p:grpSpPr>
        <p:sp>
          <p:nvSpPr>
            <p:cNvPr id="6" name="5 Rectángulo"/>
            <p:cNvSpPr/>
            <p:nvPr/>
          </p:nvSpPr>
          <p:spPr>
            <a:xfrm>
              <a:off x="8676456" y="-216024"/>
              <a:ext cx="288032" cy="11247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8676456" y="1008112"/>
              <a:ext cx="288032" cy="1124744"/>
            </a:xfrm>
            <a:prstGeom prst="rect">
              <a:avLst/>
            </a:prstGeom>
            <a:solidFill>
              <a:srgbClr val="0070C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676456" y="2204864"/>
              <a:ext cx="288032" cy="1124744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8676456" y="3429000"/>
              <a:ext cx="288032" cy="1124744"/>
            </a:xfrm>
            <a:prstGeom prst="rect">
              <a:avLst/>
            </a:pr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8676456" y="4653136"/>
              <a:ext cx="288032" cy="1124744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8676456" y="5877272"/>
              <a:ext cx="288032" cy="1124744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929710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1124744"/>
            <a:ext cx="8568952" cy="504056"/>
          </a:xfrm>
        </p:spPr>
        <p:txBody>
          <a:bodyPr>
            <a:noAutofit/>
          </a:bodyPr>
          <a:lstStyle/>
          <a:p>
            <a:r>
              <a:rPr lang="es-AR" sz="3200" b="1" dirty="0"/>
              <a:t>El puntero a un archivo</a:t>
            </a:r>
            <a:endParaRPr lang="es-AR" sz="3200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108520" y="116632"/>
            <a:ext cx="8280920" cy="792088"/>
          </a:xfrm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s-AR" dirty="0"/>
              <a:t>Archivos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7504" y="1951672"/>
            <a:ext cx="8568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dirty="0"/>
              <a:t>Cuando se trabaja con archivos secuenciales de datos, el primer paso es establecer un área de buffer, donde la información se almacena temporalmente mientras se está transfiriendo entre la memoria y el archivo de datos. </a:t>
            </a:r>
          </a:p>
          <a:p>
            <a:pPr algn="just"/>
            <a:r>
              <a:rPr lang="es-AR" sz="2400" dirty="0"/>
              <a:t>El área de memoria se establece escribiendo:</a:t>
            </a:r>
          </a:p>
          <a:p>
            <a:pPr algn="just"/>
            <a:r>
              <a:rPr lang="es-AR" sz="2400" b="1" dirty="0">
                <a:solidFill>
                  <a:srgbClr val="0070C0"/>
                </a:solidFill>
              </a:rPr>
              <a:t>FILE * </a:t>
            </a:r>
            <a:r>
              <a:rPr lang="es-AR" sz="2400" b="1" dirty="0" err="1">
                <a:solidFill>
                  <a:srgbClr val="0070C0"/>
                </a:solidFill>
              </a:rPr>
              <a:t>archi</a:t>
            </a:r>
            <a:r>
              <a:rPr lang="es-AR" sz="2400" b="1" dirty="0">
                <a:solidFill>
                  <a:srgbClr val="0070C0"/>
                </a:solidFill>
              </a:rPr>
              <a:t>;</a:t>
            </a:r>
          </a:p>
          <a:p>
            <a:pPr algn="just"/>
            <a:endParaRPr lang="es-AR" sz="2400" dirty="0"/>
          </a:p>
          <a:p>
            <a:pPr algn="just"/>
            <a:r>
              <a:rPr lang="es-AR" sz="2400" dirty="0"/>
              <a:t>Donde </a:t>
            </a:r>
            <a:r>
              <a:rPr lang="es-AR" sz="2400" dirty="0">
                <a:solidFill>
                  <a:srgbClr val="0070C0"/>
                </a:solidFill>
              </a:rPr>
              <a:t>FILE</a:t>
            </a:r>
            <a:r>
              <a:rPr lang="es-AR" sz="2400" dirty="0">
                <a:solidFill>
                  <a:srgbClr val="00B050"/>
                </a:solidFill>
              </a:rPr>
              <a:t> </a:t>
            </a:r>
            <a:r>
              <a:rPr lang="es-AR" sz="2400" dirty="0"/>
              <a:t>es un tipo de estructura que establece el área de buffer y </a:t>
            </a:r>
            <a:r>
              <a:rPr lang="es-AR" sz="2400" dirty="0" err="1">
                <a:solidFill>
                  <a:srgbClr val="0070C0"/>
                </a:solidFill>
              </a:rPr>
              <a:t>archi</a:t>
            </a:r>
            <a:r>
              <a:rPr lang="es-AR" sz="2400" dirty="0">
                <a:solidFill>
                  <a:srgbClr val="0070C0"/>
                </a:solidFill>
              </a:rPr>
              <a:t> </a:t>
            </a:r>
            <a:r>
              <a:rPr lang="es-AR" sz="2400" dirty="0"/>
              <a:t>es la variable puntero que indica el comienzo de esta área. </a:t>
            </a:r>
          </a:p>
          <a:p>
            <a:pPr algn="just"/>
            <a:endParaRPr lang="es-AR" sz="2400" dirty="0"/>
          </a:p>
          <a:p>
            <a:pPr algn="just"/>
            <a:r>
              <a:rPr lang="es-AR" sz="2400" dirty="0"/>
              <a:t>El tipo de estructura FILE está definido en </a:t>
            </a:r>
            <a:r>
              <a:rPr lang="es-AR" sz="2400" dirty="0" err="1"/>
              <a:t>stdio.h</a:t>
            </a:r>
            <a:r>
              <a:rPr lang="es-AR" sz="2400" dirty="0"/>
              <a:t>.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8748464" y="-216024"/>
            <a:ext cx="288032" cy="7218040"/>
            <a:chOff x="8676456" y="-216024"/>
            <a:chExt cx="288032" cy="7218040"/>
          </a:xfrm>
        </p:grpSpPr>
        <p:sp>
          <p:nvSpPr>
            <p:cNvPr id="6" name="5 Rectángulo"/>
            <p:cNvSpPr/>
            <p:nvPr/>
          </p:nvSpPr>
          <p:spPr>
            <a:xfrm>
              <a:off x="8676456" y="-216024"/>
              <a:ext cx="288032" cy="11247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8676456" y="1008112"/>
              <a:ext cx="288032" cy="1124744"/>
            </a:xfrm>
            <a:prstGeom prst="rect">
              <a:avLst/>
            </a:prstGeom>
            <a:solidFill>
              <a:srgbClr val="0070C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676456" y="2204864"/>
              <a:ext cx="288032" cy="1124744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8676456" y="3429000"/>
              <a:ext cx="288032" cy="1124744"/>
            </a:xfrm>
            <a:prstGeom prst="rect">
              <a:avLst/>
            </a:pr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8676456" y="4653136"/>
              <a:ext cx="288032" cy="1124744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8676456" y="5877272"/>
              <a:ext cx="288032" cy="1124744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59059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1124744"/>
            <a:ext cx="8568952" cy="504056"/>
          </a:xfrm>
        </p:spPr>
        <p:txBody>
          <a:bodyPr>
            <a:noAutofit/>
          </a:bodyPr>
          <a:lstStyle/>
          <a:p>
            <a:r>
              <a:rPr lang="es-AR" sz="3200" b="1" dirty="0"/>
              <a:t>El puntero a un archivo</a:t>
            </a:r>
            <a:endParaRPr lang="es-AR" sz="3200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108520" y="116632"/>
            <a:ext cx="8280920" cy="792088"/>
          </a:xfrm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s-AR" dirty="0"/>
              <a:t>Archivos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7504" y="1951672"/>
            <a:ext cx="85689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dirty="0"/>
              <a:t>Un archivo de datos debe ser abierto antes de ser creado o procesado. Esto </a:t>
            </a:r>
            <a:r>
              <a:rPr lang="es-AR" sz="2400" u="sng" dirty="0"/>
              <a:t>asocia</a:t>
            </a:r>
            <a:r>
              <a:rPr lang="es-AR" sz="2400" dirty="0"/>
              <a:t> el área del </a:t>
            </a:r>
            <a:r>
              <a:rPr lang="es-AR" sz="2400" u="sng" dirty="0"/>
              <a:t>buffer</a:t>
            </a:r>
            <a:r>
              <a:rPr lang="es-AR" sz="2400" dirty="0"/>
              <a:t> con el nombre del </a:t>
            </a:r>
            <a:r>
              <a:rPr lang="es-AR" sz="2400" u="sng" dirty="0"/>
              <a:t>archivo</a:t>
            </a:r>
            <a:r>
              <a:rPr lang="es-AR" sz="2400" dirty="0"/>
              <a:t>. También se especifica la forma en que se va a usar el archivo.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8748464" y="-216024"/>
            <a:ext cx="288032" cy="7218040"/>
            <a:chOff x="8676456" y="-216024"/>
            <a:chExt cx="288032" cy="7218040"/>
          </a:xfrm>
        </p:grpSpPr>
        <p:sp>
          <p:nvSpPr>
            <p:cNvPr id="6" name="5 Rectángulo"/>
            <p:cNvSpPr/>
            <p:nvPr/>
          </p:nvSpPr>
          <p:spPr>
            <a:xfrm>
              <a:off x="8676456" y="-216024"/>
              <a:ext cx="288032" cy="11247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8676456" y="1008112"/>
              <a:ext cx="288032" cy="1124744"/>
            </a:xfrm>
            <a:prstGeom prst="rect">
              <a:avLst/>
            </a:prstGeom>
            <a:solidFill>
              <a:srgbClr val="0070C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676456" y="2204864"/>
              <a:ext cx="288032" cy="1124744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8676456" y="3429000"/>
              <a:ext cx="288032" cy="1124744"/>
            </a:xfrm>
            <a:prstGeom prst="rect">
              <a:avLst/>
            </a:pr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8676456" y="4653136"/>
              <a:ext cx="288032" cy="1124744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8676456" y="5877272"/>
              <a:ext cx="288032" cy="1124744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173330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1124744"/>
            <a:ext cx="8568952" cy="504056"/>
          </a:xfrm>
        </p:spPr>
        <p:txBody>
          <a:bodyPr>
            <a:noAutofit/>
          </a:bodyPr>
          <a:lstStyle/>
          <a:p>
            <a:r>
              <a:rPr lang="es-AR" sz="3200" b="1" dirty="0"/>
              <a:t>Operaciones</a:t>
            </a:r>
            <a:endParaRPr lang="es-AR" sz="3200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108520" y="116632"/>
            <a:ext cx="8280920" cy="792088"/>
          </a:xfrm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s-AR" dirty="0"/>
              <a:t>Archivos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7504" y="1951672"/>
            <a:ext cx="85689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s-AR" sz="2400" dirty="0"/>
              <a:t>Abrir un archivo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AR" sz="2400" dirty="0"/>
              <a:t>Cerrar un archivo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AR" sz="2400" dirty="0"/>
              <a:t>Fin de un archivo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AR" sz="2400" dirty="0"/>
              <a:t>Funciones de un archivo binario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AR" sz="2400" dirty="0"/>
              <a:t>Tamaño de un archivo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8748464" y="-216024"/>
            <a:ext cx="288032" cy="7218040"/>
            <a:chOff x="8676456" y="-216024"/>
            <a:chExt cx="288032" cy="7218040"/>
          </a:xfrm>
        </p:grpSpPr>
        <p:sp>
          <p:nvSpPr>
            <p:cNvPr id="6" name="5 Rectángulo"/>
            <p:cNvSpPr/>
            <p:nvPr/>
          </p:nvSpPr>
          <p:spPr>
            <a:xfrm>
              <a:off x="8676456" y="-216024"/>
              <a:ext cx="288032" cy="11247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8676456" y="1008112"/>
              <a:ext cx="288032" cy="1124744"/>
            </a:xfrm>
            <a:prstGeom prst="rect">
              <a:avLst/>
            </a:prstGeom>
            <a:solidFill>
              <a:srgbClr val="0070C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676456" y="2204864"/>
              <a:ext cx="288032" cy="1124744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8676456" y="3429000"/>
              <a:ext cx="288032" cy="1124744"/>
            </a:xfrm>
            <a:prstGeom prst="rect">
              <a:avLst/>
            </a:pr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8676456" y="4653136"/>
              <a:ext cx="288032" cy="1124744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8676456" y="5877272"/>
              <a:ext cx="288032" cy="1124744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118961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1124744"/>
            <a:ext cx="8568952" cy="504056"/>
          </a:xfrm>
        </p:spPr>
        <p:txBody>
          <a:bodyPr>
            <a:noAutofit/>
          </a:bodyPr>
          <a:lstStyle/>
          <a:p>
            <a:r>
              <a:rPr lang="es-AR" sz="3200" b="1" dirty="0"/>
              <a:t>1. Abrir un archivo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108520" y="116632"/>
            <a:ext cx="8280920" cy="792088"/>
          </a:xfrm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s-AR" dirty="0"/>
              <a:t>Archivos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7504" y="1951672"/>
            <a:ext cx="85689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dirty="0"/>
              <a:t>Cada vez que se necesita trabajar con un archivo es necesario abrirlo.</a:t>
            </a:r>
          </a:p>
          <a:p>
            <a:pPr algn="just"/>
            <a:endParaRPr lang="es-AR" sz="2400" dirty="0"/>
          </a:p>
          <a:p>
            <a:pPr algn="just"/>
            <a:r>
              <a:rPr lang="es-AR" sz="2400" b="1" dirty="0">
                <a:solidFill>
                  <a:srgbClr val="0070C0"/>
                </a:solidFill>
              </a:rPr>
              <a:t>FILE *</a:t>
            </a:r>
            <a:r>
              <a:rPr lang="es-AR" sz="2400" b="1" dirty="0" err="1">
                <a:solidFill>
                  <a:srgbClr val="0070C0"/>
                </a:solidFill>
              </a:rPr>
              <a:t>archi</a:t>
            </a:r>
            <a:r>
              <a:rPr lang="es-AR" sz="2400" b="1" dirty="0">
                <a:solidFill>
                  <a:srgbClr val="0070C0"/>
                </a:solidFill>
              </a:rPr>
              <a:t>= </a:t>
            </a:r>
            <a:r>
              <a:rPr lang="es-AR" sz="2400" b="1" dirty="0" err="1">
                <a:solidFill>
                  <a:srgbClr val="0070C0"/>
                </a:solidFill>
              </a:rPr>
              <a:t>fopen</a:t>
            </a:r>
            <a:r>
              <a:rPr lang="es-AR" sz="2400" b="1" dirty="0">
                <a:solidFill>
                  <a:srgbClr val="0070C0"/>
                </a:solidFill>
              </a:rPr>
              <a:t>( nombre, modo)</a:t>
            </a:r>
          </a:p>
          <a:p>
            <a:pPr algn="just"/>
            <a:endParaRPr lang="es-AR" sz="2400" dirty="0"/>
          </a:p>
          <a:p>
            <a:pPr algn="just"/>
            <a:r>
              <a:rPr lang="es-AR" sz="2400" dirty="0"/>
              <a:t>Donde </a:t>
            </a:r>
            <a:r>
              <a:rPr lang="es-AR" sz="2400" dirty="0">
                <a:solidFill>
                  <a:srgbClr val="0070C0"/>
                </a:solidFill>
              </a:rPr>
              <a:t>nombre</a:t>
            </a:r>
            <a:r>
              <a:rPr lang="es-AR" sz="2400" dirty="0"/>
              <a:t> es un puntero a una cadena de caracteres que representa el nombre valido del archivo y puede incluir una especificación del directorio. La cadena a la que apunta </a:t>
            </a:r>
            <a:r>
              <a:rPr lang="es-AR" sz="2400" dirty="0">
                <a:solidFill>
                  <a:srgbClr val="0070C0"/>
                </a:solidFill>
              </a:rPr>
              <a:t>modo</a:t>
            </a:r>
            <a:r>
              <a:rPr lang="es-AR" sz="2400" dirty="0"/>
              <a:t> determina como se abre el archivo. </a:t>
            </a:r>
          </a:p>
          <a:p>
            <a:pPr algn="just"/>
            <a:endParaRPr lang="es-AR" sz="2400" dirty="0"/>
          </a:p>
          <a:p>
            <a:pPr algn="just"/>
            <a:r>
              <a:rPr lang="es-AR" sz="2400" dirty="0"/>
              <a:t>La siguiente tabla muestra los valores permitidos para modo.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8748464" y="-216024"/>
            <a:ext cx="288032" cy="7218040"/>
            <a:chOff x="8676456" y="-216024"/>
            <a:chExt cx="288032" cy="7218040"/>
          </a:xfrm>
        </p:grpSpPr>
        <p:sp>
          <p:nvSpPr>
            <p:cNvPr id="6" name="5 Rectángulo"/>
            <p:cNvSpPr/>
            <p:nvPr/>
          </p:nvSpPr>
          <p:spPr>
            <a:xfrm>
              <a:off x="8676456" y="-216024"/>
              <a:ext cx="288032" cy="11247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8676456" y="1008112"/>
              <a:ext cx="288032" cy="1124744"/>
            </a:xfrm>
            <a:prstGeom prst="rect">
              <a:avLst/>
            </a:prstGeom>
            <a:solidFill>
              <a:srgbClr val="0070C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676456" y="2204864"/>
              <a:ext cx="288032" cy="1124744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8676456" y="3429000"/>
              <a:ext cx="288032" cy="1124744"/>
            </a:xfrm>
            <a:prstGeom prst="rect">
              <a:avLst/>
            </a:pr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8676456" y="4653136"/>
              <a:ext cx="288032" cy="1124744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8676456" y="5877272"/>
              <a:ext cx="288032" cy="1124744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4066077426"/>
      </p:ext>
    </p:extLst>
  </p:cSld>
  <p:clrMapOvr>
    <a:masterClrMapping/>
  </p:clrMapOvr>
</p:sld>
</file>

<file path=ppt/theme/theme1.xml><?xml version="1.0" encoding="utf-8"?>
<a:theme xmlns:a="http://schemas.openxmlformats.org/drawingml/2006/main" name="Transmisión de listas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ransmisión de listas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nsmisión de listas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702</TotalTime>
  <Words>2424</Words>
  <Application>Microsoft Office PowerPoint</Application>
  <PresentationFormat>Presentación en pantalla (4:3)</PresentationFormat>
  <Paragraphs>354</Paragraphs>
  <Slides>33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9" baseType="lpstr">
      <vt:lpstr>Arial</vt:lpstr>
      <vt:lpstr>Calibri</vt:lpstr>
      <vt:lpstr>Georgia</vt:lpstr>
      <vt:lpstr>Trebuchet MS</vt:lpstr>
      <vt:lpstr>Wingdings</vt:lpstr>
      <vt:lpstr>Transmisión de listas</vt:lpstr>
      <vt:lpstr>Archivos</vt:lpstr>
      <vt:lpstr>Archivos</vt:lpstr>
      <vt:lpstr>Archivos</vt:lpstr>
      <vt:lpstr>Archivos</vt:lpstr>
      <vt:lpstr>Archivos</vt:lpstr>
      <vt:lpstr>Archivos</vt:lpstr>
      <vt:lpstr>Archivos</vt:lpstr>
      <vt:lpstr>Archivos</vt:lpstr>
      <vt:lpstr>Archivos</vt:lpstr>
      <vt:lpstr>Archivos</vt:lpstr>
      <vt:lpstr>Archivos</vt:lpstr>
      <vt:lpstr>Archivos</vt:lpstr>
      <vt:lpstr>Archivos</vt:lpstr>
      <vt:lpstr>Archivos</vt:lpstr>
      <vt:lpstr>Archivos</vt:lpstr>
      <vt:lpstr>Archivos</vt:lpstr>
      <vt:lpstr>Archivos</vt:lpstr>
      <vt:lpstr>Archivos</vt:lpstr>
      <vt:lpstr>Archivos</vt:lpstr>
      <vt:lpstr>Archivos</vt:lpstr>
      <vt:lpstr>Archivos</vt:lpstr>
      <vt:lpstr>Archivos</vt:lpstr>
      <vt:lpstr>Archivos</vt:lpstr>
      <vt:lpstr>Archivos</vt:lpstr>
      <vt:lpstr>Archivos</vt:lpstr>
      <vt:lpstr>Archivos</vt:lpstr>
      <vt:lpstr>Archivos</vt:lpstr>
      <vt:lpstr>Archivos</vt:lpstr>
      <vt:lpstr>Archivos</vt:lpstr>
      <vt:lpstr>Archivos</vt:lpstr>
      <vt:lpstr>Archivos</vt:lpstr>
      <vt:lpstr>Archivos</vt:lpstr>
      <vt:lpstr>Archivos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Funciones</dc:title>
  <dc:creator>Fernando Genin</dc:creator>
  <cp:lastModifiedBy>ARCHUBY LAURA CAROLINA</cp:lastModifiedBy>
  <cp:revision>58</cp:revision>
  <dcterms:created xsi:type="dcterms:W3CDTF">2013-04-13T05:53:43Z</dcterms:created>
  <dcterms:modified xsi:type="dcterms:W3CDTF">2023-05-29T12:41:41Z</dcterms:modified>
</cp:coreProperties>
</file>