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5" r:id="rId3"/>
    <p:sldId id="260" r:id="rId4"/>
    <p:sldId id="267" r:id="rId5"/>
    <p:sldId id="302" r:id="rId6"/>
    <p:sldId id="322" r:id="rId7"/>
    <p:sldId id="303" r:id="rId8"/>
    <p:sldId id="314" r:id="rId9"/>
    <p:sldId id="318" r:id="rId10"/>
    <p:sldId id="311" r:id="rId11"/>
    <p:sldId id="316" r:id="rId12"/>
    <p:sldId id="321" r:id="rId13"/>
    <p:sldId id="313" r:id="rId14"/>
    <p:sldId id="323" r:id="rId15"/>
    <p:sldId id="279" r:id="rId16"/>
    <p:sldId id="312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3C5"/>
    <a:srgbClr val="F07474"/>
    <a:srgbClr val="FFBF53"/>
    <a:srgbClr val="6A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20" y="60"/>
      </p:cViewPr>
      <p:guideLst>
        <p:guide orient="horz" pos="2276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2025/1/3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682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pPr fontAlgn="base"/>
              <a:t>2025/1/3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Click to edit Master title style</a:t>
            </a:r>
          </a:p>
          <a:p>
            <a:pPr lvl="1" indent="0"/>
            <a:r>
              <a:rPr lang="zh-CN" altLang="en-US"/>
              <a:t>Second level</a:t>
            </a:r>
          </a:p>
          <a:p>
            <a:pPr lvl="2" indent="0"/>
            <a:r>
              <a:rPr lang="zh-CN" altLang="en-US"/>
              <a:t>Third level</a:t>
            </a:r>
          </a:p>
          <a:p>
            <a:pPr lvl="3" indent="0"/>
            <a:r>
              <a:rPr lang="zh-CN" altLang="en-US"/>
              <a:t>Fouth level</a:t>
            </a:r>
          </a:p>
          <a:p>
            <a:pPr lvl="4" indent="0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pPr fontAlgn="base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210269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4309268" y="3555454"/>
            <a:ext cx="604916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Frances Ayango </a:t>
            </a:r>
            <a:r>
              <a:rPr lang="en-US" altLang="zh-CN" sz="3200" dirty="0">
                <a:solidFill>
                  <a:srgbClr val="02B3C5"/>
                </a:solidFill>
                <a:cs typeface="Calibri" panose="020F0502020204030204" pitchFamily="34" charset="0"/>
              </a:rPr>
              <a:t>136046</a:t>
            </a:r>
            <a:r>
              <a:rPr lang="en-US" altLang="zh-CN" sz="3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ICS 4C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951038" y="1229915"/>
            <a:ext cx="909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b="1" dirty="0">
                <a:solidFill>
                  <a:srgbClr val="6A3C7C"/>
                </a:solidFill>
                <a:latin typeface="Bahnschrift" panose="020B0502040204020203" pitchFamily="34" charset="0"/>
              </a:rPr>
              <a:t>Machine Learning Driven Soil Fertility Analysis and Crop recommendation</a:t>
            </a:r>
          </a:p>
          <a:p>
            <a:pPr algn="ctr"/>
            <a:endParaRPr lang="en-IN" altLang="en-US" sz="4400" b="1" u="sng" dirty="0">
              <a:solidFill>
                <a:srgbClr val="6A3C7C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7398" y="4948496"/>
            <a:ext cx="6288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07474"/>
                </a:solidFill>
                <a:latin typeface="+mn-lt"/>
                <a:cs typeface="+mn-lt"/>
                <a:sym typeface="+mn-ea"/>
              </a:rPr>
              <a:t>Supervisor : </a:t>
            </a:r>
            <a:r>
              <a:rPr lang="en-US" altLang="en-US" sz="3200" b="1" dirty="0">
                <a:latin typeface="+mn-lt"/>
                <a:cs typeface="+mn-lt"/>
                <a:sym typeface="+mn-ea"/>
              </a:rPr>
              <a:t> </a:t>
            </a:r>
            <a:r>
              <a:rPr lang="en-US" altLang="en-US" sz="3200" b="1" dirty="0">
                <a:solidFill>
                  <a:srgbClr val="02B3C5"/>
                </a:solidFill>
                <a:latin typeface="+mn-lt"/>
                <a:cs typeface="+mn-lt"/>
                <a:sym typeface="+mn-ea"/>
              </a:rPr>
              <a:t>Dr. Joseph Orero</a:t>
            </a:r>
            <a:r>
              <a:rPr lang="en-US" altLang="en-US" sz="3200" b="1" dirty="0">
                <a:latin typeface="+mn-lt"/>
                <a:cs typeface="+mn-lt"/>
                <a:sym typeface="+mn-ea"/>
              </a:rPr>
              <a:t>  </a:t>
            </a:r>
            <a:endParaRPr lang="en-US" sz="32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11114040" y="5809321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4730" y="5620776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5"/>
          <p:cNvSpPr/>
          <p:nvPr/>
        </p:nvSpPr>
        <p:spPr>
          <a:xfrm>
            <a:off x="11674475" y="5438019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4"/>
          <p:cNvSpPr/>
          <p:nvPr/>
        </p:nvSpPr>
        <p:spPr>
          <a:xfrm>
            <a:off x="11185037" y="5024976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760" y="1450322"/>
            <a:ext cx="5994400" cy="46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326640" y="590709"/>
            <a:ext cx="381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Data Flow Diagram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    </a:t>
            </a:r>
            <a:r>
              <a:rPr lang="en-US" sz="4000" b="1" dirty="0">
                <a:solidFill>
                  <a:srgbClr val="00B0F0"/>
                </a:solidFill>
                <a:latin typeface="+mn-lt"/>
              </a:rPr>
              <a:t>Algorithms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42" y="1448972"/>
            <a:ext cx="10326858" cy="4727991"/>
          </a:xfrm>
        </p:spPr>
        <p:txBody>
          <a:bodyPr/>
          <a:lstStyle/>
          <a:p>
            <a:r>
              <a:rPr lang="en-US" sz="2200" dirty="0"/>
              <a:t>We used a series of ML algorithms such as </a:t>
            </a:r>
          </a:p>
          <a:p>
            <a:pPr>
              <a:buNone/>
            </a:pPr>
            <a:r>
              <a:rPr lang="en-US" sz="2200" dirty="0"/>
              <a:t>		</a:t>
            </a:r>
            <a:r>
              <a:rPr lang="en-US" dirty="0"/>
              <a:t>		</a:t>
            </a:r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789135" y="969767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90540"/>
              </p:ext>
            </p:extLst>
          </p:nvPr>
        </p:nvGraphicFramePr>
        <p:xfrm>
          <a:off x="2296160" y="2113278"/>
          <a:ext cx="7416801" cy="3479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Algorithm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Accuracy (%)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Decision Tree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90%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SVM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97%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Logistic Regression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95%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>
                          <a:effectLst/>
                        </a:rPr>
                        <a:t>Random Forest</a:t>
                      </a:r>
                      <a:endParaRPr lang="en-IN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99%</a:t>
                      </a:r>
                      <a:endParaRPr lang="en-IN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Accuracy Comparison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77" y="1667510"/>
            <a:ext cx="7468822" cy="422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4000" y="5925234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Hence, </a:t>
            </a:r>
            <a:r>
              <a:rPr lang="en-US" sz="2000" b="1" dirty="0"/>
              <a:t>Random Forest</a:t>
            </a:r>
            <a:r>
              <a:rPr lang="en-US" sz="2000" dirty="0"/>
              <a:t> is our Final efficient model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439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8" y="365125"/>
            <a:ext cx="9820422" cy="1325563"/>
          </a:xfrm>
        </p:spPr>
        <p:txBody>
          <a:bodyPr/>
          <a:lstStyle/>
          <a:p>
            <a:r>
              <a:rPr lang="en-IN" altLang="en-US" b="1" dirty="0">
                <a:solidFill>
                  <a:srgbClr val="02B3C5"/>
                </a:solidFill>
                <a:latin typeface="+mn-lt"/>
                <a:sym typeface="+mn-ea"/>
              </a:rPr>
              <a:t>Advantages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67279" y="1986232"/>
            <a:ext cx="949538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IN" altLang="en-US" sz="2200" dirty="0"/>
              <a:t>I</a:t>
            </a:r>
            <a:r>
              <a:rPr lang="en-US" sz="2200" dirty="0"/>
              <a:t>mprove farm management efficiency by adjusting field/crop treatments</a:t>
            </a:r>
          </a:p>
          <a:p>
            <a:pPr marL="342900" indent="-342900">
              <a:lnSpc>
                <a:spcPct val="130000"/>
              </a:lnSpc>
            </a:pPr>
            <a:endParaRPr lang="en-US" sz="2200" dirty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IN" altLang="en-US" sz="2200" dirty="0"/>
              <a:t>Ensure profitability, sustainability and protection of the environment.</a:t>
            </a:r>
          </a:p>
          <a:p>
            <a:pPr marL="342900" indent="-342900">
              <a:lnSpc>
                <a:spcPct val="130000"/>
              </a:lnSpc>
            </a:pPr>
            <a:endParaRPr lang="en-IN" altLang="en-US" sz="2200" dirty="0"/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IN" altLang="en-US" sz="2200" dirty="0"/>
              <a:t>Optimise efforts and resources, reduce consumption and waste, and boost land productivity.</a:t>
            </a:r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9677" y="493771"/>
            <a:ext cx="1862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4400" b="1" dirty="0">
                <a:solidFill>
                  <a:srgbClr val="02B3C5"/>
                </a:solidFill>
                <a:sym typeface="+mn-ea"/>
              </a:rPr>
              <a:t>Results</a:t>
            </a:r>
            <a:endParaRPr lang="en-IN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25725" y="1656691"/>
            <a:ext cx="662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According to nutrients of Soil you will get output as best crop that</a:t>
            </a:r>
          </a:p>
          <a:p>
            <a:r>
              <a:rPr lang="en-US" dirty="0"/>
              <a:t>      you should grow on your farm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6020" r="6438"/>
          <a:stretch/>
        </p:blipFill>
        <p:spPr bwMode="auto">
          <a:xfrm>
            <a:off x="594360" y="2421465"/>
            <a:ext cx="5316594" cy="38507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3" y="2421465"/>
            <a:ext cx="5723467" cy="38507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43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03095" y="810260"/>
            <a:ext cx="2724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References  </a:t>
            </a:r>
          </a:p>
        </p:txBody>
      </p:sp>
      <p:sp>
        <p:nvSpPr>
          <p:cNvPr id="21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93106" y="1511476"/>
            <a:ext cx="818134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400" b="1" dirty="0"/>
              <a:t>[1] </a:t>
            </a:r>
            <a:r>
              <a:rPr lang="en-AU" sz="1400" dirty="0"/>
              <a:t>2019, 10th International Conference on Computing, Communication and Networking Technologies, “Low-cost IOT+ML design for smart farming with multiple applications”, </a:t>
            </a:r>
            <a:r>
              <a:rPr lang="en-AU" sz="1400" dirty="0" err="1"/>
              <a:t>Fahad</a:t>
            </a:r>
            <a:r>
              <a:rPr lang="en-AU" sz="1400" dirty="0"/>
              <a:t> </a:t>
            </a:r>
            <a:r>
              <a:rPr lang="en-AU" sz="1400" dirty="0" err="1"/>
              <a:t>Kamraan</a:t>
            </a:r>
            <a:r>
              <a:rPr lang="en-AU" sz="1400" dirty="0"/>
              <a:t> Syed, </a:t>
            </a:r>
            <a:r>
              <a:rPr lang="en-AU" sz="1400" dirty="0" err="1"/>
              <a:t>Agniswar</a:t>
            </a:r>
            <a:r>
              <a:rPr lang="en-AU" sz="1400" dirty="0"/>
              <a:t> Paul, Ajay Kumar, </a:t>
            </a:r>
            <a:r>
              <a:rPr lang="en-AU" sz="1400" dirty="0" err="1"/>
              <a:t>Jaideep</a:t>
            </a:r>
            <a:r>
              <a:rPr lang="en-AU" sz="1400" dirty="0"/>
              <a:t> </a:t>
            </a:r>
            <a:r>
              <a:rPr lang="en-AU" sz="1400" dirty="0" err="1"/>
              <a:t>Cherukuri</a:t>
            </a:r>
            <a:r>
              <a:rPr lang="en-AU" sz="1400" dirty="0"/>
              <a:t>. 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[2] </a:t>
            </a:r>
            <a:r>
              <a:rPr lang="en-AU" sz="1400" dirty="0"/>
              <a:t>2019  IEEE  “ Smart Management of Crop Cultivation using </a:t>
            </a:r>
            <a:r>
              <a:rPr lang="en-AU" sz="1400" dirty="0" err="1"/>
              <a:t>IoT</a:t>
            </a:r>
            <a:r>
              <a:rPr lang="en-AU" sz="1400" dirty="0"/>
              <a:t> and Machine Learning”   </a:t>
            </a:r>
            <a:r>
              <a:rPr lang="en-AU" sz="1400" dirty="0" err="1"/>
              <a:t>Archana</a:t>
            </a:r>
            <a:r>
              <a:rPr lang="en-AU" sz="1400" dirty="0"/>
              <a:t> Gupta,  </a:t>
            </a:r>
            <a:r>
              <a:rPr lang="en-AU" sz="1400" dirty="0" err="1"/>
              <a:t>Dharmil</a:t>
            </a:r>
            <a:r>
              <a:rPr lang="en-AU" sz="1400" dirty="0"/>
              <a:t> </a:t>
            </a:r>
            <a:r>
              <a:rPr lang="en-AU" sz="1400" dirty="0" err="1"/>
              <a:t>Nagda</a:t>
            </a:r>
            <a:r>
              <a:rPr lang="en-AU" sz="1400" dirty="0"/>
              <a:t>,  </a:t>
            </a:r>
            <a:r>
              <a:rPr lang="en-AU" sz="1400" dirty="0" err="1"/>
              <a:t>Pratiksha</a:t>
            </a:r>
            <a:r>
              <a:rPr lang="en-AU" sz="1400" dirty="0"/>
              <a:t> </a:t>
            </a:r>
            <a:r>
              <a:rPr lang="en-AU" sz="1400" dirty="0" err="1"/>
              <a:t>Nikhare</a:t>
            </a:r>
            <a:r>
              <a:rPr lang="en-AU" sz="1400" dirty="0"/>
              <a:t>,  Atharva </a:t>
            </a:r>
            <a:r>
              <a:rPr lang="en-AU" sz="1400" dirty="0" err="1"/>
              <a:t>Sandbhor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[3] </a:t>
            </a:r>
            <a:r>
              <a:rPr lang="en-AU" sz="1400" dirty="0" err="1"/>
              <a:t>Radhika</a:t>
            </a:r>
            <a:r>
              <a:rPr lang="en-AU" sz="1400" dirty="0"/>
              <a:t>, </a:t>
            </a:r>
            <a:r>
              <a:rPr lang="en-AU" sz="1400" dirty="0" err="1"/>
              <a:t>Narendiran</a:t>
            </a:r>
            <a:r>
              <a:rPr lang="en-AU" sz="1400" dirty="0"/>
              <a:t>, “Kind of Crops and Small Plants Prediction using </a:t>
            </a:r>
            <a:r>
              <a:rPr lang="en-AU" sz="1400" dirty="0" err="1"/>
              <a:t>IoT</a:t>
            </a:r>
            <a:r>
              <a:rPr lang="en-AU" sz="1400" dirty="0"/>
              <a:t> with Machine Learning,” International Journal of Computer &amp; Mathematical Sciences, 2018.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[4] </a:t>
            </a:r>
            <a:r>
              <a:rPr lang="en-AU" sz="1400" dirty="0"/>
              <a:t>“Crop Recommendation on </a:t>
            </a:r>
            <a:r>
              <a:rPr lang="en-AU" sz="1400" dirty="0" err="1"/>
              <a:t>Analyzing</a:t>
            </a:r>
            <a:r>
              <a:rPr lang="en-AU" sz="1400" dirty="0"/>
              <a:t> Soil Using Machine Learning” </a:t>
            </a:r>
            <a:r>
              <a:rPr lang="en-AU" sz="1400" dirty="0" err="1"/>
              <a:t>Anguraj.Ka</a:t>
            </a:r>
            <a:r>
              <a:rPr lang="en-AU" sz="1400" dirty="0"/>
              <a:t>, </a:t>
            </a:r>
            <a:r>
              <a:rPr lang="en-AU" sz="1400" dirty="0" err="1"/>
              <a:t>Thiyaneswaran.Bb</a:t>
            </a:r>
            <a:r>
              <a:rPr lang="en-AU" sz="1400" dirty="0"/>
              <a:t>, </a:t>
            </a:r>
            <a:r>
              <a:rPr lang="en-AU" sz="1400" dirty="0" err="1"/>
              <a:t>Megashree.Gc</a:t>
            </a:r>
            <a:r>
              <a:rPr lang="en-AU" sz="1400" dirty="0"/>
              <a:t>, </a:t>
            </a:r>
            <a:r>
              <a:rPr lang="en-AU" sz="1400" dirty="0" err="1"/>
              <a:t>Preetha</a:t>
            </a:r>
            <a:r>
              <a:rPr lang="en-AU" sz="1400" dirty="0"/>
              <a:t> </a:t>
            </a:r>
            <a:r>
              <a:rPr lang="en-AU" sz="1400" dirty="0" err="1"/>
              <a:t>Shri.J.Gd</a:t>
            </a:r>
            <a:r>
              <a:rPr lang="en-AU" sz="1400" dirty="0"/>
              <a:t>, </a:t>
            </a:r>
            <a:r>
              <a:rPr lang="en-AU" sz="1400" dirty="0" err="1"/>
              <a:t>Navya.Se</a:t>
            </a:r>
            <a:r>
              <a:rPr lang="en-AU" sz="1400" dirty="0"/>
              <a:t>, </a:t>
            </a:r>
            <a:r>
              <a:rPr lang="en-AU" sz="1400" dirty="0" err="1"/>
              <a:t>Jayanthi</a:t>
            </a:r>
            <a:r>
              <a:rPr lang="en-AU" sz="1400" dirty="0"/>
              <a:t>. </a:t>
            </a:r>
            <a:r>
              <a:rPr lang="en-AU" sz="1400" dirty="0" err="1"/>
              <a:t>Jf</a:t>
            </a:r>
            <a:r>
              <a:rPr lang="en-AU" sz="1400" dirty="0"/>
              <a:t>, 2020.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[5] </a:t>
            </a:r>
            <a:r>
              <a:rPr lang="en-AU" sz="1400" dirty="0"/>
              <a:t>“Classification of Soil and Crop Suggestion using Machine Learning Techniques”, A. </a:t>
            </a:r>
            <a:r>
              <a:rPr lang="en-AU" sz="1400" dirty="0" err="1"/>
              <a:t>Mythili</a:t>
            </a:r>
            <a:r>
              <a:rPr lang="en-AU" sz="1400" dirty="0"/>
              <a:t> , IEEE 2019.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[6] </a:t>
            </a:r>
            <a:r>
              <a:rPr lang="en-AU" sz="1400" dirty="0"/>
              <a:t>Mehta, P., Shah, H., </a:t>
            </a:r>
            <a:r>
              <a:rPr lang="en-AU" sz="1400" dirty="0" err="1"/>
              <a:t>Kori</a:t>
            </a:r>
            <a:r>
              <a:rPr lang="en-AU" sz="1400" dirty="0"/>
              <a:t>, V., </a:t>
            </a:r>
            <a:r>
              <a:rPr lang="en-AU" sz="1400" dirty="0" err="1"/>
              <a:t>Vikani</a:t>
            </a:r>
            <a:r>
              <a:rPr lang="en-AU" sz="1400" dirty="0"/>
              <a:t>, V., </a:t>
            </a:r>
            <a:r>
              <a:rPr lang="en-AU" sz="1400" dirty="0" err="1"/>
              <a:t>Shukla</a:t>
            </a:r>
            <a:r>
              <a:rPr lang="en-AU" sz="1400" dirty="0"/>
              <a:t>, S., &amp; </a:t>
            </a:r>
            <a:r>
              <a:rPr lang="en-AU" sz="1400" dirty="0" err="1"/>
              <a:t>Shenoy</a:t>
            </a:r>
            <a:r>
              <a:rPr lang="en-AU" sz="1400" dirty="0"/>
              <a:t>, M.,2018. “Survey of unsupervised machine learning algorithms on precision agricultural data”, IEEE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AU" sz="1400" b="1" dirty="0"/>
              <a:t>[7] </a:t>
            </a:r>
            <a:r>
              <a:rPr lang="en-AU" sz="1400" dirty="0"/>
              <a:t>“IOT based Crop Recommendation, Crop Disease Prediction and Its Solution” Rani </a:t>
            </a:r>
            <a:r>
              <a:rPr lang="en-AU" sz="1400" dirty="0" err="1"/>
              <a:t>Holambe</a:t>
            </a:r>
            <a:r>
              <a:rPr lang="en-AU" sz="1400" dirty="0"/>
              <a:t>, </a:t>
            </a:r>
            <a:r>
              <a:rPr lang="en-AU" sz="1400" dirty="0" err="1"/>
              <a:t>Pooja</a:t>
            </a:r>
            <a:r>
              <a:rPr lang="en-AU" sz="1400" dirty="0"/>
              <a:t> </a:t>
            </a:r>
            <a:r>
              <a:rPr lang="en-AU" sz="1400" dirty="0" err="1"/>
              <a:t>Patil</a:t>
            </a:r>
            <a:r>
              <a:rPr lang="en-AU" sz="1400" dirty="0"/>
              <a:t>, </a:t>
            </a:r>
            <a:r>
              <a:rPr lang="en-AU" sz="1400" dirty="0" err="1"/>
              <a:t>Padmaja</a:t>
            </a:r>
            <a:r>
              <a:rPr lang="en-AU" sz="1400" dirty="0"/>
              <a:t> </a:t>
            </a:r>
            <a:r>
              <a:rPr lang="en-AU" sz="1400" dirty="0" err="1"/>
              <a:t>Pawar</a:t>
            </a:r>
            <a:r>
              <a:rPr lang="en-AU" sz="1400" dirty="0"/>
              <a:t>, </a:t>
            </a:r>
            <a:r>
              <a:rPr lang="en-AU" sz="1400" dirty="0" err="1"/>
              <a:t>Saurabh</a:t>
            </a:r>
            <a:r>
              <a:rPr lang="en-AU" sz="1400" dirty="0"/>
              <a:t> </a:t>
            </a:r>
            <a:r>
              <a:rPr lang="en-AU" sz="1400" dirty="0" err="1"/>
              <a:t>Salunkhe</a:t>
            </a:r>
            <a:r>
              <a:rPr lang="en-AU" sz="1400" dirty="0"/>
              <a:t> , </a:t>
            </a:r>
            <a:r>
              <a:rPr lang="en-AU" sz="1400" dirty="0" err="1"/>
              <a:t>Mr.</a:t>
            </a:r>
            <a:r>
              <a:rPr lang="en-AU" sz="1400" dirty="0"/>
              <a:t> </a:t>
            </a:r>
            <a:r>
              <a:rPr lang="en-AU" sz="1400" dirty="0" err="1"/>
              <a:t>Hrushikesh</a:t>
            </a:r>
            <a:r>
              <a:rPr lang="en-AU" sz="1400" dirty="0"/>
              <a:t> Joshi, 2019 IRJET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595880" y="872490"/>
            <a:ext cx="74352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5000" dirty="0">
                <a:solidFill>
                  <a:srgbClr val="02B3C5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54505" y="678815"/>
            <a:ext cx="256349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4000" b="1" dirty="0">
                <a:solidFill>
                  <a:srgbClr val="02B3C5"/>
                </a:solidFill>
                <a:sym typeface="+mn-ea"/>
              </a:rPr>
              <a:t>CONTENTS</a:t>
            </a:r>
            <a:r>
              <a:rPr lang="en-IN" altLang="en-US" sz="4000" b="1" dirty="0">
                <a:solidFill>
                  <a:srgbClr val="02B3C5"/>
                </a:solidFill>
                <a:sym typeface="+mn-ea"/>
              </a:rPr>
              <a:t> </a:t>
            </a:r>
            <a:endParaRPr lang="en-IN" altLang="en-US" sz="40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67279" y="1585973"/>
            <a:ext cx="9495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Project Title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Background/Problem Statement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Motivation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Related Works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+mn-ea"/>
              </a:rPr>
              <a:t>Designed Solution</a:t>
            </a:r>
          </a:p>
          <a:p>
            <a:pPr>
              <a:lnSpc>
                <a:spcPct val="100000"/>
              </a:lnSpc>
            </a:pPr>
            <a:endParaRPr lang="en-IN" altLang="en-US" sz="2400" dirty="0"/>
          </a:p>
        </p:txBody>
      </p:sp>
      <p:sp>
        <p:nvSpPr>
          <p:cNvPr id="17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781810" y="532448"/>
            <a:ext cx="25501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36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Introduction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875790" y="1885071"/>
            <a:ext cx="8797925" cy="1723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2000" b="1" dirty="0">
                <a:sym typeface="+mn-ea"/>
              </a:rPr>
              <a:t>WHAT IS PRECISION AGRICULTURE ?</a:t>
            </a:r>
            <a:endParaRPr lang="en-US" sz="2000" b="1" dirty="0"/>
          </a:p>
          <a:p>
            <a:pPr>
              <a:buNone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+mn-ea"/>
              </a:rPr>
              <a:t>Precision agriculture is a modern farming technique that uses research data of soil characteristics, soil types, crop yield data collection.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43100" y="275273"/>
            <a:ext cx="75533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44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Problem Statement</a:t>
            </a:r>
            <a:endParaRPr lang="en-IN" altLang="en-US" sz="44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14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6925" y="1440180"/>
            <a:ext cx="8780145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US" sz="2200" dirty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>
                <a:sym typeface="+mn-ea"/>
              </a:rPr>
              <a:t>The common problem existing among the Indian farmers are they don’t choose the right crop based on their soil requirements and also which fertilizer to be used for their crop.</a:t>
            </a:r>
          </a:p>
          <a:p>
            <a:pPr marL="285750" indent="-285750">
              <a:lnSpc>
                <a:spcPct val="100000"/>
              </a:lnSpc>
            </a:pPr>
            <a:endParaRPr lang="en-US" sz="2200" dirty="0">
              <a:sym typeface="+mn-ea"/>
            </a:endParaRPr>
          </a:p>
          <a:p>
            <a:pPr marL="285750" indent="-285750">
              <a:lnSpc>
                <a:spcPct val="100000"/>
              </a:lnSpc>
            </a:pPr>
            <a:endParaRPr lang="en-US" sz="2200" dirty="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>
                <a:sym typeface="+mn-ea"/>
              </a:rPr>
              <a:t>This problem of farmers has been addressed through precision agriculture. 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US" sz="2200" dirty="0">
              <a:sym typeface="+mn-ea"/>
            </a:endParaRPr>
          </a:p>
          <a:p>
            <a:pPr marL="285750" indent="-285750">
              <a:lnSpc>
                <a:spcPct val="100000"/>
              </a:lnSpc>
            </a:pPr>
            <a:endParaRPr lang="en-US" sz="22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68792" y="259874"/>
            <a:ext cx="232634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Objective </a:t>
            </a:r>
          </a:p>
        </p:txBody>
      </p:sp>
      <p:sp>
        <p:nvSpPr>
          <p:cNvPr id="17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9947080" y="5812766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3298" y="1247141"/>
            <a:ext cx="11102648" cy="2339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/>
            <a:r>
              <a:rPr lang="en-GB" sz="2800" b="1" dirty="0">
                <a:sym typeface="+mn-ea"/>
              </a:rPr>
              <a:t>General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Bahnschrift" panose="020B0502040204020203" pitchFamily="34" charset="0"/>
                <a:ea typeface="Aptos" panose="020B0004020202020204" pitchFamily="34" charset="0"/>
              </a:rPr>
              <a:t>To develop and implement a machine learning based soil fertility analysis and crop recommendation system that uses available soil nutrients to analyze soil fertility and crop selection for sustainable agricultural practices.</a:t>
            </a:r>
            <a:endParaRPr lang="en-GB" sz="2000" b="1" dirty="0">
              <a:latin typeface="Bahnschrift" panose="020B0502040204020203" pitchFamily="34" charset="0"/>
              <a:sym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ym typeface="+mn-ea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8C8A269-FA1E-DCAB-DFA9-7A4FE3F576DC}"/>
              </a:ext>
            </a:extLst>
          </p:cNvPr>
          <p:cNvSpPr txBox="1"/>
          <p:nvPr/>
        </p:nvSpPr>
        <p:spPr>
          <a:xfrm>
            <a:off x="965958" y="3586243"/>
            <a:ext cx="8919210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/>
            <a:r>
              <a:rPr lang="en-GB" sz="2800" b="1" dirty="0">
                <a:sym typeface="+mn-ea"/>
              </a:rPr>
              <a:t>Specific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Bahnschrif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Investigate factors influencing soil fertility and suitable crop selection.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Bahnschrif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examine the existing techniques and approaches that have been used for soil fertility analysis and crop recommendation.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Bahnschrif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train and validate the model for soil fertility analysis and crop recommendation.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Bahnschrift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test the trained model.</a:t>
            </a:r>
          </a:p>
          <a:p>
            <a:endParaRPr 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8695" y="205988"/>
            <a:ext cx="3575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Related Works</a:t>
            </a:r>
            <a:endParaRPr lang="en-IN" altLang="en-US" sz="4400" b="1" dirty="0">
              <a:solidFill>
                <a:srgbClr val="02B3C5"/>
              </a:solidFill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58625"/>
              </p:ext>
            </p:extLst>
          </p:nvPr>
        </p:nvGraphicFramePr>
        <p:xfrm>
          <a:off x="1838960" y="1095535"/>
          <a:ext cx="7904480" cy="5351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Ref. no.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Year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Paper 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Feature Selection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Highest Accuracy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1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2021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Intelligent Crop Recommendation System using Machine Learning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Decision Tree, KNN, Logistic Regression, SVM, Naive Bayes, Neural network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95.00%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2020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Classification of Soil and Crop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Suggestion using Machine Learning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Techniques.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KNN, Logistic Regression,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Bagged tree, SVM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91.09%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3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2020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Crop Prediction Method to Maximize Crop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Yield Rate Using Machine Learning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Techniques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KNN, Naïve Bayes,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Random Forest,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K-star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97.00%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4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2020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Soil Analysis and Crop prediction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Naïve Bayes,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Logistic Regression,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Decision Tree 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89.00%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5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2019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Crop Recommendation System for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Precision Agriculture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SVM, Random Forest, KNN, Bagging Technique And Naïve Bayes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90.75%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6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2018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Soil Classification Using Machine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Learning Methods and Crop Suggestion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Based on Soil Series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Gaussian SVM,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Weighted KNN,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Bagged trees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91.16%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7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2018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A Review on Data Mining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Techniques for Fertilizer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Recommendation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Clustering,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Decision Tree, SVM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</a:rPr>
                        <a:t>87.86%</a:t>
                      </a:r>
                      <a:endParaRPr lang="en-IN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11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84985" y="476250"/>
            <a:ext cx="511794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0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Conceptual Framework</a:t>
            </a:r>
          </a:p>
        </p:txBody>
      </p:sp>
      <p:sp>
        <p:nvSpPr>
          <p:cNvPr id="17" name="椭圆 3"/>
          <p:cNvSpPr/>
          <p:nvPr/>
        </p:nvSpPr>
        <p:spPr>
          <a:xfrm>
            <a:off x="11043700" y="5809321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椭圆 5"/>
          <p:cNvSpPr/>
          <p:nvPr/>
        </p:nvSpPr>
        <p:spPr>
          <a:xfrm>
            <a:off x="11674475" y="5564627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椭圆 6"/>
          <p:cNvSpPr/>
          <p:nvPr/>
        </p:nvSpPr>
        <p:spPr>
          <a:xfrm>
            <a:off x="11109812" y="5311287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椭圆 4"/>
          <p:cNvSpPr/>
          <p:nvPr/>
        </p:nvSpPr>
        <p:spPr>
          <a:xfrm>
            <a:off x="10453516" y="5756497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1" y="1613998"/>
            <a:ext cx="9846390" cy="387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98" y="365125"/>
            <a:ext cx="5978770" cy="746223"/>
          </a:xfrm>
        </p:spPr>
        <p:txBody>
          <a:bodyPr/>
          <a:lstStyle/>
          <a:p>
            <a:r>
              <a:rPr lang="en-US" sz="4000" b="1" dirty="0">
                <a:solidFill>
                  <a:srgbClr val="00B0F0"/>
                </a:solidFill>
                <a:latin typeface="+mn-lt"/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63" y="1153551"/>
            <a:ext cx="9853246" cy="4726744"/>
          </a:xfrm>
        </p:spPr>
        <p:txBody>
          <a:bodyPr/>
          <a:lstStyle/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This system architecture involves in series steps given below  :   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Data Collection using IOT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Data Preprocessing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Train/Test  Split   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Model Selection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Model Training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Prediction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Model Evaluation</a:t>
            </a:r>
          </a:p>
          <a:p>
            <a:pPr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	*  Model Exportation/Deployment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椭圆 4"/>
          <p:cNvSpPr/>
          <p:nvPr/>
        </p:nvSpPr>
        <p:spPr>
          <a:xfrm>
            <a:off x="9975215" y="57705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13"/>
          <p:cNvSpPr/>
          <p:nvPr/>
        </p:nvSpPr>
        <p:spPr>
          <a:xfrm>
            <a:off x="789135" y="969767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365125"/>
            <a:ext cx="1007364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Software &amp;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123"/>
            <a:ext cx="10515600" cy="4488840"/>
          </a:xfrm>
        </p:spPr>
        <p:txBody>
          <a:bodyPr/>
          <a:lstStyle/>
          <a:p>
            <a:r>
              <a:rPr lang="en-US" u="sng" dirty="0"/>
              <a:t>Hardware System Configuration: </a:t>
            </a:r>
          </a:p>
          <a:p>
            <a:r>
              <a:rPr lang="en-US" sz="2200" dirty="0"/>
              <a:t>Processor: 2 gigahertz (GHz) or faster processor. </a:t>
            </a:r>
          </a:p>
          <a:p>
            <a:r>
              <a:rPr lang="en-US" sz="2200" dirty="0"/>
              <a:t>RAM: 4 gigabyte (GB) for 32-bit or 4 GB for 64-bit. </a:t>
            </a:r>
          </a:p>
          <a:p>
            <a:r>
              <a:rPr lang="en-US" sz="2200" dirty="0"/>
              <a:t>Hard disk space: =&gt;16GB. </a:t>
            </a:r>
          </a:p>
          <a:p>
            <a:r>
              <a:rPr lang="en-US" u="sng" dirty="0"/>
              <a:t>Software Configuration: </a:t>
            </a:r>
          </a:p>
          <a:p>
            <a:r>
              <a:rPr lang="en-US" sz="2200" dirty="0"/>
              <a:t>Operating System: Windows XP/7/8/8.1/10, Linux and Mac </a:t>
            </a:r>
          </a:p>
          <a:p>
            <a:r>
              <a:rPr lang="en-US" sz="2200" dirty="0"/>
              <a:t>Coding Language: Python</a:t>
            </a:r>
          </a:p>
          <a:p>
            <a:r>
              <a:rPr lang="en-US" sz="2200" dirty="0"/>
              <a:t>Tools:  Pandas, </a:t>
            </a:r>
            <a:r>
              <a:rPr lang="en-US" sz="2200" dirty="0" err="1"/>
              <a:t>Numpy</a:t>
            </a:r>
            <a:r>
              <a:rPr lang="en-US" sz="2200" dirty="0"/>
              <a:t> ,</a:t>
            </a:r>
            <a:r>
              <a:rPr lang="en-US" sz="2200" dirty="0" err="1"/>
              <a:t>Seaborn</a:t>
            </a:r>
            <a:r>
              <a:rPr lang="en-US" sz="2200" dirty="0"/>
              <a:t> , </a:t>
            </a:r>
            <a:r>
              <a:rPr lang="en-US" sz="2200" dirty="0" err="1"/>
              <a:t>Pickle,Scikit</a:t>
            </a:r>
            <a:r>
              <a:rPr lang="en-US" sz="2200" dirty="0"/>
              <a:t>-learn, </a:t>
            </a:r>
            <a:r>
              <a:rPr lang="en-US" sz="2200" dirty="0" err="1"/>
              <a:t>Pytorch</a:t>
            </a:r>
            <a:r>
              <a:rPr lang="en-US" sz="2200" dirty="0"/>
              <a:t> &amp; </a:t>
            </a:r>
            <a:r>
              <a:rPr lang="en-US" sz="2200" dirty="0" err="1"/>
              <a:t>ResNet</a:t>
            </a:r>
            <a:r>
              <a:rPr lang="en-US" sz="2200" dirty="0"/>
              <a:t> </a:t>
            </a:r>
          </a:p>
          <a:p>
            <a:r>
              <a:rPr lang="en-US" sz="2200" dirty="0"/>
              <a:t>Framework:  Flask</a:t>
            </a:r>
          </a:p>
          <a:p>
            <a:r>
              <a:rPr lang="en-US" sz="2200" dirty="0"/>
              <a:t>Other Tools :  HTML, CSS, Bootstrap</a:t>
            </a:r>
          </a:p>
        </p:txBody>
      </p:sp>
      <p:sp>
        <p:nvSpPr>
          <p:cNvPr id="4" name="椭圆 12"/>
          <p:cNvSpPr/>
          <p:nvPr/>
        </p:nvSpPr>
        <p:spPr>
          <a:xfrm>
            <a:off x="594360" y="326390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椭圆 14"/>
          <p:cNvSpPr/>
          <p:nvPr/>
        </p:nvSpPr>
        <p:spPr>
          <a:xfrm>
            <a:off x="368935" y="810578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椭圆 13"/>
          <p:cNvSpPr/>
          <p:nvPr/>
        </p:nvSpPr>
        <p:spPr>
          <a:xfrm>
            <a:off x="859473" y="997903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4"/>
          <p:cNvSpPr/>
          <p:nvPr/>
        </p:nvSpPr>
        <p:spPr>
          <a:xfrm>
            <a:off x="9947080" y="5812766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0846753" y="58515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6"/>
          <p:cNvSpPr/>
          <p:nvPr/>
        </p:nvSpPr>
        <p:spPr>
          <a:xfrm>
            <a:off x="10673715" y="53816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椭圆 5"/>
          <p:cNvSpPr/>
          <p:nvPr/>
        </p:nvSpPr>
        <p:spPr>
          <a:xfrm>
            <a:off x="11418253" y="55927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25338</TotalTime>
  <Words>857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Bahnschrift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Methodologies</vt:lpstr>
      <vt:lpstr>Software &amp; Hardware Requirements</vt:lpstr>
      <vt:lpstr>PowerPoint Presentation</vt:lpstr>
      <vt:lpstr>    Algorithms &amp; Accuracy</vt:lpstr>
      <vt:lpstr>Accuracy Comparison</vt:lpstr>
      <vt:lpstr>Advantages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Frances Ayango</cp:lastModifiedBy>
  <cp:revision>85</cp:revision>
  <dcterms:created xsi:type="dcterms:W3CDTF">2015-07-04T02:09:00Z</dcterms:created>
  <dcterms:modified xsi:type="dcterms:W3CDTF">2025-01-09T19:46:16Z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90AC16B2402C454593FAA9BF82BCB067</vt:lpwstr>
  </property>
</Properties>
</file>