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7" r:id="rId4"/>
    <p:sldId id="303" r:id="rId5"/>
    <p:sldId id="321" r:id="rId6"/>
    <p:sldId id="316" r:id="rId7"/>
    <p:sldId id="312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FB4BEA-7CB2-4E4D-BBD3-15EF4CE5E31B}">
          <p14:sldIdLst>
            <p14:sldId id="258"/>
            <p14:sldId id="260"/>
            <p14:sldId id="267"/>
          </p14:sldIdLst>
        </p14:section>
        <p14:section name="Untitled Section" id="{45CC2014-A2C8-409A-AFFB-217E86BC26BB}">
          <p14:sldIdLst>
            <p14:sldId id="303"/>
            <p14:sldId id="321"/>
            <p14:sldId id="316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6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3C5"/>
    <a:srgbClr val="F07474"/>
    <a:srgbClr val="FFBF53"/>
    <a:srgbClr val="6A3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48"/>
      </p:cViewPr>
      <p:guideLst>
        <p:guide orient="horz" pos="2276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2025/1/13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682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pPr fontAlgn="base"/>
              <a:t>2025/1/13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Click to edit Master title style</a:t>
            </a:r>
          </a:p>
          <a:p>
            <a:pPr lvl="1" indent="0"/>
            <a:r>
              <a:rPr lang="zh-CN" altLang="en-US"/>
              <a:t>Second level</a:t>
            </a:r>
          </a:p>
          <a:p>
            <a:pPr lvl="2" indent="0"/>
            <a:r>
              <a:rPr lang="zh-CN" altLang="en-US"/>
              <a:t>Third level</a:t>
            </a:r>
          </a:p>
          <a:p>
            <a:pPr lvl="3" indent="0"/>
            <a:r>
              <a:rPr lang="zh-CN" altLang="en-US"/>
              <a:t>Fouth level</a:t>
            </a:r>
          </a:p>
          <a:p>
            <a:pPr lvl="4" indent="0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210269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2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4309268" y="3555454"/>
            <a:ext cx="60491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Frances Ayango </a:t>
            </a:r>
            <a:r>
              <a:rPr lang="en-US" altLang="zh-CN" sz="3200" dirty="0">
                <a:solidFill>
                  <a:srgbClr val="02B3C5"/>
                </a:solidFill>
                <a:cs typeface="Calibri" panose="020F0502020204030204" pitchFamily="34" charset="0"/>
              </a:rPr>
              <a:t>136046</a:t>
            </a:r>
            <a:r>
              <a:rPr lang="en-US" altLang="zh-CN" sz="3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ICS 4C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951038" y="1229915"/>
            <a:ext cx="909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b="1" dirty="0">
                <a:solidFill>
                  <a:srgbClr val="6A3C7C"/>
                </a:solidFill>
                <a:latin typeface="Bahnschrift" panose="020B0502040204020203" pitchFamily="34" charset="0"/>
              </a:rPr>
              <a:t>Machine Learning Driven Soil Fertility Analysis and Crop recommendation</a:t>
            </a:r>
          </a:p>
          <a:p>
            <a:pPr algn="ctr"/>
            <a:endParaRPr lang="en-IN" altLang="en-US" sz="4400" b="1" u="sng" dirty="0">
              <a:solidFill>
                <a:srgbClr val="6A3C7C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7398" y="4948496"/>
            <a:ext cx="628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07474"/>
                </a:solidFill>
                <a:latin typeface="+mn-lt"/>
                <a:cs typeface="+mn-lt"/>
                <a:sym typeface="+mn-ea"/>
              </a:rPr>
              <a:t>Supervisor : </a:t>
            </a:r>
            <a:r>
              <a:rPr lang="en-US" altLang="en-US" sz="3200" b="1" dirty="0">
                <a:latin typeface="+mn-lt"/>
                <a:cs typeface="+mn-lt"/>
                <a:sym typeface="+mn-ea"/>
              </a:rPr>
              <a:t> </a:t>
            </a:r>
            <a:r>
              <a:rPr lang="en-US" altLang="en-US" sz="3200" b="1" dirty="0">
                <a:solidFill>
                  <a:srgbClr val="02B3C5"/>
                </a:solidFill>
                <a:latin typeface="+mn-lt"/>
                <a:cs typeface="+mn-lt"/>
                <a:sym typeface="+mn-ea"/>
              </a:rPr>
              <a:t>Dr. Joseph Orero</a:t>
            </a:r>
            <a:r>
              <a:rPr lang="en-US" altLang="en-US" sz="3200" b="1" dirty="0">
                <a:latin typeface="+mn-lt"/>
                <a:cs typeface="+mn-lt"/>
                <a:sym typeface="+mn-ea"/>
              </a:rPr>
              <a:t>  </a:t>
            </a:r>
            <a:endParaRPr lang="en-US" sz="32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81810" y="532448"/>
            <a:ext cx="25501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36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75690-B499-81BC-2D8F-0787C7607EB3}"/>
              </a:ext>
            </a:extLst>
          </p:cNvPr>
          <p:cNvSpPr txBox="1"/>
          <p:nvPr/>
        </p:nvSpPr>
        <p:spPr>
          <a:xfrm>
            <a:off x="1285160" y="1545729"/>
            <a:ext cx="109068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Agriculture remains a cornerstone of the global economy, particularly in regions where it is the primary livelihood for a substantial portion of the population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Soil Fertility is a critical factor influencing crop yield and quality.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Decline in soil Health: Monocropping, climate change, excessive use of chemical fertilizers have led to degraded soil quality.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Traditional Methods like soil sampling and testing are expensive and time consuming.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Farmers often use generalized agricultural practices based on past experiences, leading to overuse or misuse of fertilizers and other inputs, further degrading soil health.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Limited access to real-time soil data: Most small-scale farmers lack the resources and tools to analyze soil properties, leading to uninformed decision-making.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Machine learning to empower farmers with precise soil analysis, enabling informed decisions on crop suitability and fertility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43100" y="-108426"/>
            <a:ext cx="75533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 sz="44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M</a:t>
            </a:r>
            <a:r>
              <a:rPr lang="en-US" altLang="en-US" sz="4400" b="1" dirty="0" err="1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otivation</a:t>
            </a:r>
            <a:endParaRPr lang="en-IN" altLang="en-US" sz="4400" b="1" dirty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14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93570" y="590709"/>
            <a:ext cx="8780145" cy="7048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sym typeface="+mn-ea"/>
              </a:rPr>
              <a:t>Need to enhance agricultural productivity by using machine learning techniques.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sym typeface="+mn-ea"/>
              </a:rPr>
              <a:t>Need to support sustainable farming practices by providing data-driven insights to farmers.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sym typeface="+mn-ea"/>
              </a:rPr>
              <a:t>Technological advancements pave way for innovations demonstrating the potential of combining ML with agronomy.</a:t>
            </a:r>
          </a:p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2B3C5"/>
                </a:solidFill>
                <a:latin typeface="+mj-lt"/>
                <a:sym typeface="+mn-ea"/>
              </a:rPr>
              <a:t>Justification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Proper soil fertility analysis and crop recommendation can significantly boost agricultural productivity.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Improved crop yield can lead to increased income for farmers and contribute to the economy.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2200" dirty="0">
              <a:sym typeface="+mn-ea"/>
            </a:endParaRPr>
          </a:p>
          <a:p>
            <a:pPr marL="285750" indent="-285750">
              <a:lnSpc>
                <a:spcPct val="100000"/>
              </a:lnSpc>
            </a:pPr>
            <a:endParaRPr lang="en-US" sz="22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84985" y="476250"/>
            <a:ext cx="857298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Designed Solution: System Architecture</a:t>
            </a:r>
          </a:p>
        </p:txBody>
      </p:sp>
      <p:sp>
        <p:nvSpPr>
          <p:cNvPr id="17" name="椭圆 3"/>
          <p:cNvSpPr/>
          <p:nvPr/>
        </p:nvSpPr>
        <p:spPr>
          <a:xfrm>
            <a:off x="11043700" y="5809321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674475" y="5564627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1109812" y="5311287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10453516" y="5756497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7A80-2FBB-FE3D-4FCB-A890B811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981200"/>
            <a:ext cx="8881891" cy="410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668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cs typeface="+mj-cs"/>
              </a:rPr>
              <a:t>Dataset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1903" y="2640481"/>
            <a:ext cx="5040285" cy="32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GB" sz="1600" b="1" dirty="0">
                <a:latin typeface="+mj-lt"/>
                <a:ea typeface="+mn-ea"/>
              </a:rPr>
              <a:t>S</a:t>
            </a:r>
            <a:r>
              <a:rPr lang="en-US" sz="1600" b="1" dirty="0" err="1">
                <a:latin typeface="+mj-lt"/>
                <a:ea typeface="+mn-ea"/>
              </a:rPr>
              <a:t>ource</a:t>
            </a:r>
            <a:r>
              <a:rPr lang="en-US" sz="1600" b="1" dirty="0">
                <a:latin typeface="+mj-lt"/>
                <a:ea typeface="+mn-ea"/>
              </a:rPr>
              <a:t>: </a:t>
            </a:r>
            <a:r>
              <a:rPr lang="en-US" sz="1600" dirty="0" err="1">
                <a:latin typeface="+mj-lt"/>
                <a:ea typeface="+mn-ea"/>
              </a:rPr>
              <a:t>Soilgrids</a:t>
            </a:r>
            <a:r>
              <a:rPr lang="en-US" sz="1600" dirty="0">
                <a:latin typeface="+mj-lt"/>
                <a:ea typeface="+mn-ea"/>
              </a:rPr>
              <a:t>, </a:t>
            </a:r>
            <a:r>
              <a:rPr lang="en-US" sz="1600" dirty="0" err="1">
                <a:latin typeface="+mj-lt"/>
                <a:ea typeface="+mn-ea"/>
              </a:rPr>
              <a:t>iSDA</a:t>
            </a:r>
            <a:endParaRPr lang="en-US" sz="1600" dirty="0">
              <a:latin typeface="+mj-lt"/>
              <a:ea typeface="+mn-ea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latin typeface="+mj-lt"/>
                <a:ea typeface="+mn-ea"/>
              </a:rPr>
              <a:t>Characteristics: </a:t>
            </a:r>
            <a:r>
              <a:rPr lang="en-US" sz="1600" dirty="0">
                <a:latin typeface="+mj-lt"/>
                <a:ea typeface="+mn-ea"/>
              </a:rPr>
              <a:t>depth 0f 0-5cm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latin typeface="+mj-lt"/>
                <a:ea typeface="+mn-ea"/>
              </a:rPr>
              <a:t>Properties</a:t>
            </a:r>
            <a:r>
              <a:rPr lang="en-US" sz="1600" dirty="0">
                <a:latin typeface="+mj-lt"/>
                <a:ea typeface="+mn-ea"/>
              </a:rPr>
              <a:t>: Bulk Density, soc, </a:t>
            </a:r>
            <a:r>
              <a:rPr lang="en-US" sz="1600" dirty="0" err="1">
                <a:latin typeface="+mj-lt"/>
                <a:ea typeface="+mn-ea"/>
              </a:rPr>
              <a:t>ph</a:t>
            </a:r>
            <a:r>
              <a:rPr lang="en-US" sz="1600" dirty="0">
                <a:latin typeface="+mj-lt"/>
                <a:ea typeface="+mn-ea"/>
              </a:rPr>
              <a:t>, Nitrogen, clay, silt, sand, </a:t>
            </a:r>
            <a:r>
              <a:rPr lang="en-US" sz="1600" dirty="0" err="1">
                <a:latin typeface="+mj-lt"/>
                <a:ea typeface="+mn-ea"/>
              </a:rPr>
              <a:t>cec</a:t>
            </a:r>
            <a:r>
              <a:rPr lang="en-US" sz="1600" dirty="0">
                <a:latin typeface="+mj-lt"/>
                <a:ea typeface="+mn-ea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latin typeface="+mj-lt"/>
                <a:ea typeface="+mn-ea"/>
              </a:rPr>
              <a:t>Format: </a:t>
            </a:r>
            <a:r>
              <a:rPr lang="en-US" sz="1600" dirty="0" err="1">
                <a:latin typeface="+mj-lt"/>
                <a:ea typeface="+mn-ea"/>
              </a:rPr>
              <a:t>Geotiff</a:t>
            </a:r>
            <a:r>
              <a:rPr lang="en-US" sz="1600" dirty="0">
                <a:latin typeface="+mj-lt"/>
                <a:ea typeface="+mn-ea"/>
              </a:rPr>
              <a:t> and csv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+mj-lt"/>
                <a:ea typeface="+mn-ea"/>
              </a:rPr>
              <a:t>Dataset was divided in the ratio of 80:20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+mj-lt"/>
                <a:ea typeface="+mn-ea"/>
              </a:rPr>
              <a:t>5-fold cross validation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+mj-lt"/>
                <a:ea typeface="+mn-ea"/>
              </a:rPr>
              <a:t>Model trained on 4 folds, remaining 1 used for 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+mj-lt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6081E-3AF3-8CF2-DA8A-F3F52829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7" y="1112143"/>
            <a:ext cx="4389120" cy="1905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E84527-A4B2-026D-0FCA-86E593DD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002631"/>
            <a:ext cx="4389120" cy="17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    </a:t>
            </a:r>
            <a:r>
              <a:rPr lang="en-US" sz="4000" b="1">
                <a:solidFill>
                  <a:srgbClr val="00B0F0"/>
                </a:solidFill>
                <a:latin typeface="+mn-lt"/>
              </a:rPr>
              <a:t>Algorithms &amp; Accuracy</a:t>
            </a:r>
            <a:endParaRPr lang="en-US" sz="4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942" y="1448972"/>
            <a:ext cx="10326858" cy="4727991"/>
          </a:xfrm>
        </p:spPr>
        <p:txBody>
          <a:bodyPr/>
          <a:lstStyle/>
          <a:p>
            <a:r>
              <a:rPr lang="en-US" sz="2200" dirty="0"/>
              <a:t>Two ensemble models were used:                                Evaluation Metric:</a:t>
            </a:r>
          </a:p>
          <a:p>
            <a:r>
              <a:rPr lang="en-US" sz="2200" dirty="0"/>
              <a:t>               </a:t>
            </a:r>
          </a:p>
          <a:p>
            <a:pPr>
              <a:buNone/>
            </a:pPr>
            <a:r>
              <a:rPr lang="en-US" sz="2200" dirty="0"/>
              <a:t>		</a:t>
            </a:r>
            <a:r>
              <a:rPr lang="en-US" dirty="0"/>
              <a:t>		</a:t>
            </a:r>
          </a:p>
        </p:txBody>
      </p:sp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3"/>
          <p:cNvSpPr/>
          <p:nvPr/>
        </p:nvSpPr>
        <p:spPr>
          <a:xfrm>
            <a:off x="789135" y="969767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34076"/>
              </p:ext>
            </p:extLst>
          </p:nvPr>
        </p:nvGraphicFramePr>
        <p:xfrm>
          <a:off x="2296160" y="2113279"/>
          <a:ext cx="4374463" cy="1935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2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Algorithm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Accuracy (%)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Ran Forest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96%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28F3ADDB-53D0-C8D0-CD08-7D874912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24" y="1889126"/>
            <a:ext cx="4695825" cy="2847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080D8B-5D10-4D3D-548E-1E08C475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67" y="1889126"/>
            <a:ext cx="522922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6AC77885-7299-2540-0858-76493973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31468" y="2138209"/>
            <a:ext cx="3712820" cy="28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26982</TotalTime>
  <Words>326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SimSun</vt:lpstr>
      <vt:lpstr>Arial</vt:lpstr>
      <vt:lpstr>Bahnschrift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Dataset</vt:lpstr>
      <vt:lpstr>    Algorithms &amp;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Frances Ayango</cp:lastModifiedBy>
  <cp:revision>86</cp:revision>
  <dcterms:created xsi:type="dcterms:W3CDTF">2015-07-04T02:09:00Z</dcterms:created>
  <dcterms:modified xsi:type="dcterms:W3CDTF">2025-01-14T22:24:22Z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90AC16B2402C454593FAA9BF82BCB067</vt:lpwstr>
  </property>
</Properties>
</file>