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8"/>
  </p:notesMasterIdLst>
  <p:sldIdLst>
    <p:sldId id="256" r:id="rId2"/>
    <p:sldId id="258" r:id="rId3"/>
    <p:sldId id="259" r:id="rId4"/>
    <p:sldId id="265" r:id="rId5"/>
    <p:sldId id="269" r:id="rId6"/>
    <p:sldId id="266" r:id="rId7"/>
    <p:sldId id="260" r:id="rId8"/>
    <p:sldId id="267" r:id="rId9"/>
    <p:sldId id="268" r:id="rId10"/>
    <p:sldId id="273" r:id="rId11"/>
    <p:sldId id="261" r:id="rId12"/>
    <p:sldId id="262" r:id="rId13"/>
    <p:sldId id="264" r:id="rId14"/>
    <p:sldId id="271" r:id="rId15"/>
    <p:sldId id="270"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1568"/>
    <p:restoredTop sz="95946"/>
  </p:normalViewPr>
  <p:slideViewPr>
    <p:cSldViewPr snapToGrid="0" snapToObjects="1">
      <p:cViewPr varScale="1">
        <p:scale>
          <a:sx n="98" d="100"/>
          <a:sy n="98" d="100"/>
        </p:scale>
        <p:origin x="200" y="568"/>
      </p:cViewPr>
      <p:guideLst>
        <p:guide orient="horz" pos="2160"/>
        <p:guide pos="3840"/>
      </p:guideLst>
    </p:cSldViewPr>
  </p:slideViewPr>
  <p:notesTextViewPr>
    <p:cViewPr>
      <p:scale>
        <a:sx n="1" d="1"/>
        <a:sy n="1" d="1"/>
      </p:scale>
      <p:origin x="0" y="0"/>
    </p:cViewPr>
  </p:notesTextViewPr>
  <p:sorterViewPr>
    <p:cViewPr>
      <p:scale>
        <a:sx n="80" d="100"/>
        <a:sy n="80" d="100"/>
      </p:scale>
      <p:origin x="0" y="0"/>
    </p:cViewPr>
  </p:sorterViewPr>
  <p:notesViewPr>
    <p:cSldViewPr snapToGrid="0" snapToObjects="1">
      <p:cViewPr varScale="1">
        <p:scale>
          <a:sx n="96" d="100"/>
          <a:sy n="96" d="100"/>
        </p:scale>
        <p:origin x="2480" y="17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61DDCF-BC24-C743-A5A6-F49CC4ACE40E}" type="datetimeFigureOut">
              <a:rPr lang="en-IT" smtClean="0"/>
              <a:t>30/11/20</a:t>
            </a:fld>
            <a:endParaRPr lang="en-IT"/>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505D38-6E99-0549-A428-01EBAC206D42}" type="slidenum">
              <a:rPr lang="en-IT" smtClean="0"/>
              <a:t>‹#›</a:t>
            </a:fld>
            <a:endParaRPr lang="en-IT"/>
          </a:p>
        </p:txBody>
      </p:sp>
    </p:spTree>
    <p:extLst>
      <p:ext uri="{BB962C8B-B14F-4D97-AF65-F5344CB8AC3E}">
        <p14:creationId xmlns:p14="http://schemas.microsoft.com/office/powerpoint/2010/main" val="17507639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a:p>
        </p:txBody>
      </p:sp>
      <p:sp>
        <p:nvSpPr>
          <p:cNvPr id="4" name="Slide Number Placeholder 3"/>
          <p:cNvSpPr>
            <a:spLocks noGrp="1"/>
          </p:cNvSpPr>
          <p:nvPr>
            <p:ph type="sldNum" sz="quarter" idx="5"/>
          </p:nvPr>
        </p:nvSpPr>
        <p:spPr/>
        <p:txBody>
          <a:bodyPr/>
          <a:lstStyle/>
          <a:p>
            <a:fld id="{71505D38-6E99-0549-A428-01EBAC206D42}" type="slidenum">
              <a:rPr lang="en-IT" smtClean="0"/>
              <a:t>1</a:t>
            </a:fld>
            <a:endParaRPr lang="en-IT"/>
          </a:p>
        </p:txBody>
      </p:sp>
    </p:spTree>
    <p:extLst>
      <p:ext uri="{BB962C8B-B14F-4D97-AF65-F5344CB8AC3E}">
        <p14:creationId xmlns:p14="http://schemas.microsoft.com/office/powerpoint/2010/main" val="34952502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GB"/>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2F7E0F59-1A14-0641-B1A4-91F83F4AA450}" type="datetime1">
              <a:rPr lang="it-IT" smtClean="0"/>
              <a:t>30/11/20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1F092147-2B4F-1545-997E-F0742A6A9AFC}" type="datetime1">
              <a:rPr lang="it-IT" smtClean="0"/>
              <a:t>30/11/20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3D4E4363-B787-E848-98EA-95BE3931F2D9}" type="datetime1">
              <a:rPr lang="it-IT" smtClean="0"/>
              <a:t>30/11/20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3D7AA49E-9C53-364D-831C-ED2EC38773C4}" type="datetime1">
              <a:rPr lang="it-IT" smtClean="0"/>
              <a:t>30/11/20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514354AE-B5C8-F049-B8B6-C01183F56204}" type="datetime1">
              <a:rPr lang="it-IT" smtClean="0"/>
              <a:t>30/11/20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078A9E3D-D67B-2D4C-8855-16088636C92C}" type="datetime1">
              <a:rPr lang="it-IT" smtClean="0"/>
              <a:t>30/11/20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92C61C7-CEBD-AA4C-B2C2-7E05148642E8}" type="datetime1">
              <a:rPr lang="it-IT" smtClean="0"/>
              <a:t>30/11/20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GB"/>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7E969D50-0B63-5443-B876-270715336107}" type="datetime1">
              <a:rPr lang="it-IT" smtClean="0"/>
              <a:t>30/11/20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1C7E9B6-84FC-F14A-A871-8009E840FB44}" type="datetime1">
              <a:rPr lang="it-IT" smtClean="0"/>
              <a:t>30/11/20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C2C67393-3BBD-DA49-8E69-A177D0D647CE}" type="datetime1">
              <a:rPr lang="it-IT" smtClean="0"/>
              <a:t>30/11/20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F787AA0E-B35E-4B4B-B7C1-81DA77F7E324}" type="datetime1">
              <a:rPr lang="it-IT" smtClean="0"/>
              <a:t>30/11/20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DA87274E-419A-284D-AB1F-65594259D11F}" type="datetime1">
              <a:rPr lang="it-IT" smtClean="0"/>
              <a:t>30/11/20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E34D346C-A294-5741-A917-6209834BF044}" type="datetime1">
              <a:rPr lang="it-IT" smtClean="0"/>
              <a:t>30/11/20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6A25AC-6F52-C24A-BA5F-F81EDD176B4D}" type="datetime1">
              <a:rPr lang="it-IT" smtClean="0"/>
              <a:t>30/11/20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GB"/>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A6B93E5E-4745-5A44-B34C-30848124BC48}" type="datetime1">
              <a:rPr lang="it-IT" smtClean="0"/>
              <a:t>30/11/20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76855718-D548-244D-AEAA-5283EEFE2977}" type="datetime1">
              <a:rPr lang="it-IT" smtClean="0"/>
              <a:t>30/11/20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310332E-A45B-4046-8DCA-9853C84AE923}" type="datetime1">
              <a:rPr lang="it-IT" smtClean="0"/>
              <a:t>30/11/20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CF3B8-1234-4B49-9150-FBC2F0D7B5B3}"/>
              </a:ext>
            </a:extLst>
          </p:cNvPr>
          <p:cNvSpPr>
            <a:spLocks noGrp="1"/>
          </p:cNvSpPr>
          <p:nvPr>
            <p:ph type="ctrTitle"/>
          </p:nvPr>
        </p:nvSpPr>
        <p:spPr>
          <a:xfrm>
            <a:off x="4047874" y="1980605"/>
            <a:ext cx="7766936" cy="1646302"/>
          </a:xfrm>
        </p:spPr>
        <p:txBody>
          <a:bodyPr/>
          <a:lstStyle/>
          <a:p>
            <a:r>
              <a:rPr lang="en-GB" sz="4400" dirty="0">
                <a:solidFill>
                  <a:schemeClr val="tx1"/>
                </a:solidFill>
              </a:rPr>
              <a:t>DETECTING AND PREDICTING EVIDENCES OF INSIDER TRADING IN THE BRAZILIAN MARKET </a:t>
            </a:r>
            <a:endParaRPr lang="en-IT" sz="4400" dirty="0">
              <a:solidFill>
                <a:schemeClr val="tx1"/>
              </a:solidFill>
            </a:endParaRPr>
          </a:p>
        </p:txBody>
      </p:sp>
      <p:sp>
        <p:nvSpPr>
          <p:cNvPr id="3" name="Subtitle 2">
            <a:extLst>
              <a:ext uri="{FF2B5EF4-FFF2-40B4-BE49-F238E27FC236}">
                <a16:creationId xmlns:a16="http://schemas.microsoft.com/office/drawing/2014/main" id="{CC08E391-CE9A-7842-A009-6BF5514CED93}"/>
              </a:ext>
            </a:extLst>
          </p:cNvPr>
          <p:cNvSpPr>
            <a:spLocks noGrp="1"/>
          </p:cNvSpPr>
          <p:nvPr>
            <p:ph type="subTitle" idx="1"/>
          </p:nvPr>
        </p:nvSpPr>
        <p:spPr>
          <a:xfrm>
            <a:off x="-600075" y="4260173"/>
            <a:ext cx="7766936" cy="1096899"/>
          </a:xfrm>
        </p:spPr>
        <p:txBody>
          <a:bodyPr>
            <a:noAutofit/>
          </a:bodyPr>
          <a:lstStyle/>
          <a:p>
            <a:r>
              <a:rPr lang="en-IT" sz="3200" b="1" dirty="0">
                <a:solidFill>
                  <a:schemeClr val="tx1"/>
                </a:solidFill>
              </a:rPr>
              <a:t>PRESENTATION BIG DATA ANALYTICS A.A.  2020/21</a:t>
            </a:r>
          </a:p>
          <a:p>
            <a:r>
              <a:rPr lang="en-IT" sz="3200" b="1" dirty="0">
                <a:solidFill>
                  <a:schemeClr val="tx1"/>
                </a:solidFill>
              </a:rPr>
              <a:t>        </a:t>
            </a:r>
          </a:p>
        </p:txBody>
      </p:sp>
      <p:pic>
        <p:nvPicPr>
          <p:cNvPr id="5" name="Picture 4">
            <a:extLst>
              <a:ext uri="{FF2B5EF4-FFF2-40B4-BE49-F238E27FC236}">
                <a16:creationId xmlns:a16="http://schemas.microsoft.com/office/drawing/2014/main" id="{FA58ECAE-5FAA-CA40-B216-CF6E3BF44129}"/>
              </a:ext>
            </a:extLst>
          </p:cNvPr>
          <p:cNvPicPr>
            <a:picLocks noChangeAspect="1"/>
          </p:cNvPicPr>
          <p:nvPr/>
        </p:nvPicPr>
        <p:blipFill>
          <a:blip r:embed="rId3"/>
          <a:stretch>
            <a:fillRect/>
          </a:stretch>
        </p:blipFill>
        <p:spPr>
          <a:xfrm>
            <a:off x="914400" y="532210"/>
            <a:ext cx="3697711" cy="2896790"/>
          </a:xfrm>
          <a:prstGeom prst="rect">
            <a:avLst/>
          </a:prstGeom>
        </p:spPr>
      </p:pic>
      <p:sp>
        <p:nvSpPr>
          <p:cNvPr id="6" name="TextBox 5">
            <a:extLst>
              <a:ext uri="{FF2B5EF4-FFF2-40B4-BE49-F238E27FC236}">
                <a16:creationId xmlns:a16="http://schemas.microsoft.com/office/drawing/2014/main" id="{A4B37D8A-6F51-5D45-B859-6D0ED8D12FB7}"/>
              </a:ext>
            </a:extLst>
          </p:cNvPr>
          <p:cNvSpPr txBox="1"/>
          <p:nvPr/>
        </p:nvSpPr>
        <p:spPr>
          <a:xfrm>
            <a:off x="145097" y="5697950"/>
            <a:ext cx="4100513" cy="584775"/>
          </a:xfrm>
          <a:prstGeom prst="rect">
            <a:avLst/>
          </a:prstGeom>
          <a:noFill/>
        </p:spPr>
        <p:txBody>
          <a:bodyPr wrap="square" rtlCol="0">
            <a:spAutoFit/>
          </a:bodyPr>
          <a:lstStyle/>
          <a:p>
            <a:r>
              <a:rPr lang="en-IT" sz="3200" dirty="0"/>
              <a:t>FRANCESCO SALERNO</a:t>
            </a:r>
          </a:p>
        </p:txBody>
      </p:sp>
      <p:sp>
        <p:nvSpPr>
          <p:cNvPr id="4" name="TextBox 3">
            <a:extLst>
              <a:ext uri="{FF2B5EF4-FFF2-40B4-BE49-F238E27FC236}">
                <a16:creationId xmlns:a16="http://schemas.microsoft.com/office/drawing/2014/main" id="{961E6F64-6E37-894C-8272-F6417300AA7F}"/>
              </a:ext>
            </a:extLst>
          </p:cNvPr>
          <p:cNvSpPr txBox="1"/>
          <p:nvPr/>
        </p:nvSpPr>
        <p:spPr>
          <a:xfrm>
            <a:off x="7687733" y="3663947"/>
            <a:ext cx="3923877" cy="1200329"/>
          </a:xfrm>
          <a:prstGeom prst="rect">
            <a:avLst/>
          </a:prstGeom>
          <a:noFill/>
        </p:spPr>
        <p:txBody>
          <a:bodyPr wrap="square" rtlCol="0">
            <a:spAutoFit/>
          </a:bodyPr>
          <a:lstStyle/>
          <a:p>
            <a:pPr algn="r"/>
            <a:r>
              <a:rPr lang="en-IT" b="1" dirty="0"/>
              <a:t>Felipe Lauar</a:t>
            </a:r>
          </a:p>
          <a:p>
            <a:pPr algn="r"/>
            <a:r>
              <a:rPr lang="en-IT" b="1" dirty="0"/>
              <a:t>Cristiano Arbex</a:t>
            </a:r>
          </a:p>
          <a:p>
            <a:pPr algn="r"/>
            <a:r>
              <a:rPr lang="en-IT" b="1" dirty="0"/>
              <a:t>Universidade Federal de Minas Gerais</a:t>
            </a:r>
          </a:p>
        </p:txBody>
      </p:sp>
      <p:sp>
        <p:nvSpPr>
          <p:cNvPr id="7" name="Slide Number Placeholder 6">
            <a:extLst>
              <a:ext uri="{FF2B5EF4-FFF2-40B4-BE49-F238E27FC236}">
                <a16:creationId xmlns:a16="http://schemas.microsoft.com/office/drawing/2014/main" id="{A5678CA7-4840-5B48-957F-58BF05AD75DE}"/>
              </a:ext>
            </a:extLst>
          </p:cNvPr>
          <p:cNvSpPr>
            <a:spLocks noGrp="1"/>
          </p:cNvSpPr>
          <p:nvPr>
            <p:ph type="sldNum" sz="quarter" idx="12"/>
          </p:nvPr>
        </p:nvSpPr>
        <p:spPr/>
        <p:txBody>
          <a:bodyPr/>
          <a:lstStyle/>
          <a:p>
            <a:fld id="{D57F1E4F-1CFF-5643-939E-217C01CDF565}" type="slidenum">
              <a:rPr lang="en-US" smtClean="0"/>
              <a:pPr/>
              <a:t>1</a:t>
            </a:fld>
            <a:endParaRPr lang="en-US" dirty="0"/>
          </a:p>
        </p:txBody>
      </p:sp>
      <p:sp>
        <p:nvSpPr>
          <p:cNvPr id="8" name="Footer Placeholder 7">
            <a:extLst>
              <a:ext uri="{FF2B5EF4-FFF2-40B4-BE49-F238E27FC236}">
                <a16:creationId xmlns:a16="http://schemas.microsoft.com/office/drawing/2014/main" id="{1FE5534B-89B9-E84D-A8C6-2822471AD070}"/>
              </a:ext>
            </a:extLst>
          </p:cNvPr>
          <p:cNvSpPr>
            <a:spLocks noGrp="1"/>
          </p:cNvSpPr>
          <p:nvPr>
            <p:ph type="ftr" sz="quarter" idx="11"/>
          </p:nvPr>
        </p:nvSpPr>
        <p:spPr>
          <a:xfrm>
            <a:off x="6125196" y="6312754"/>
            <a:ext cx="6297612" cy="365125"/>
          </a:xfrm>
        </p:spPr>
        <p:txBody>
          <a:bodyPr/>
          <a:lstStyle/>
          <a:p>
            <a:r>
              <a:rPr lang="en-US" sz="3200" dirty="0"/>
              <a:t>1</a:t>
            </a:r>
          </a:p>
        </p:txBody>
      </p:sp>
    </p:spTree>
    <p:extLst>
      <p:ext uri="{BB962C8B-B14F-4D97-AF65-F5344CB8AC3E}">
        <p14:creationId xmlns:p14="http://schemas.microsoft.com/office/powerpoint/2010/main" val="1894206227"/>
      </p:ext>
    </p:extLst>
  </p:cSld>
  <p:clrMapOvr>
    <a:masterClrMapping/>
  </p:clrMapOvr>
  <p:transition spd="slow">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1000">
              <a:schemeClr val="accent1">
                <a:lumMod val="45000"/>
                <a:lumOff val="55000"/>
              </a:schemeClr>
            </a:gs>
            <a:gs pos="0">
              <a:schemeClr val="accent1">
                <a:lumMod val="45000"/>
                <a:lumOff val="55000"/>
              </a:schemeClr>
            </a:gs>
            <a:gs pos="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65765D3-6732-3E40-B7C8-85AFB6E0C92D}"/>
              </a:ext>
              <a:ext uri="{C183D7F6-B498-43B3-948B-1728B52AA6E4}">
                <adec:decorative xmlns:adec="http://schemas.microsoft.com/office/drawing/2017/decorative" val="0"/>
              </a:ext>
            </a:extLst>
          </p:cNvPr>
          <p:cNvPicPr>
            <a:picLocks noChangeAspect="1"/>
          </p:cNvPicPr>
          <p:nvPr/>
        </p:nvPicPr>
        <p:blipFill>
          <a:blip r:embed="rId2"/>
          <a:stretch>
            <a:fillRect/>
          </a:stretch>
        </p:blipFill>
        <p:spPr>
          <a:xfrm>
            <a:off x="-84667" y="0"/>
            <a:ext cx="12361333" cy="6858000"/>
          </a:xfrm>
          <a:prstGeom prst="rect">
            <a:avLst/>
          </a:prstGeom>
        </p:spPr>
      </p:pic>
      <p:sp>
        <p:nvSpPr>
          <p:cNvPr id="6" name="TextBox 5">
            <a:extLst>
              <a:ext uri="{FF2B5EF4-FFF2-40B4-BE49-F238E27FC236}">
                <a16:creationId xmlns:a16="http://schemas.microsoft.com/office/drawing/2014/main" id="{C1406681-B16A-464E-AB98-19B038D4F061}"/>
              </a:ext>
            </a:extLst>
          </p:cNvPr>
          <p:cNvSpPr txBox="1"/>
          <p:nvPr/>
        </p:nvSpPr>
        <p:spPr>
          <a:xfrm>
            <a:off x="9127066" y="6488668"/>
            <a:ext cx="3064934" cy="369332"/>
          </a:xfrm>
          <a:prstGeom prst="rect">
            <a:avLst/>
          </a:prstGeom>
          <a:noFill/>
        </p:spPr>
        <p:txBody>
          <a:bodyPr wrap="square" rtlCol="0">
            <a:spAutoFit/>
          </a:bodyPr>
          <a:lstStyle/>
          <a:p>
            <a:r>
              <a:rPr lang="en-IT" dirty="0"/>
              <a:t>Image from Medium.com</a:t>
            </a:r>
          </a:p>
        </p:txBody>
      </p:sp>
      <p:sp>
        <p:nvSpPr>
          <p:cNvPr id="9" name="Slide Number Placeholder 8">
            <a:extLst>
              <a:ext uri="{FF2B5EF4-FFF2-40B4-BE49-F238E27FC236}">
                <a16:creationId xmlns:a16="http://schemas.microsoft.com/office/drawing/2014/main" id="{215A1EBB-21A9-D049-9E46-FDB60001BC91}"/>
              </a:ext>
            </a:extLst>
          </p:cNvPr>
          <p:cNvSpPr>
            <a:spLocks noGrp="1"/>
          </p:cNvSpPr>
          <p:nvPr>
            <p:ph type="sldNum" sz="quarter" idx="12"/>
          </p:nvPr>
        </p:nvSpPr>
        <p:spPr/>
        <p:txBody>
          <a:bodyPr/>
          <a:lstStyle/>
          <a:p>
            <a:fld id="{D57F1E4F-1CFF-5643-939E-217C01CDF565}" type="slidenum">
              <a:rPr lang="en-US" smtClean="0"/>
              <a:pPr/>
              <a:t>10</a:t>
            </a:fld>
            <a:endParaRPr lang="en-US" dirty="0"/>
          </a:p>
        </p:txBody>
      </p:sp>
      <p:sp>
        <p:nvSpPr>
          <p:cNvPr id="10" name="TextBox 9">
            <a:extLst>
              <a:ext uri="{FF2B5EF4-FFF2-40B4-BE49-F238E27FC236}">
                <a16:creationId xmlns:a16="http://schemas.microsoft.com/office/drawing/2014/main" id="{74E8E847-375B-F24A-91E6-E2CAD9402B93}"/>
              </a:ext>
            </a:extLst>
          </p:cNvPr>
          <p:cNvSpPr txBox="1"/>
          <p:nvPr/>
        </p:nvSpPr>
        <p:spPr>
          <a:xfrm>
            <a:off x="5825067" y="6406487"/>
            <a:ext cx="270933" cy="369332"/>
          </a:xfrm>
          <a:prstGeom prst="rect">
            <a:avLst/>
          </a:prstGeom>
          <a:noFill/>
        </p:spPr>
        <p:txBody>
          <a:bodyPr wrap="square" rtlCol="0">
            <a:spAutoFit/>
          </a:bodyPr>
          <a:lstStyle/>
          <a:p>
            <a:r>
              <a:rPr lang="en-IT" dirty="0"/>
              <a:t>9</a:t>
            </a:r>
          </a:p>
        </p:txBody>
      </p:sp>
    </p:spTree>
    <p:extLst>
      <p:ext uri="{BB962C8B-B14F-4D97-AF65-F5344CB8AC3E}">
        <p14:creationId xmlns:p14="http://schemas.microsoft.com/office/powerpoint/2010/main" val="401419530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3000"/>
            <a:lum/>
          </a:blip>
          <a:srcRect/>
          <a:stretch>
            <a:fillRect t="-18000" b="-18000"/>
          </a:stretch>
        </a:blipFill>
        <a:effectLst/>
      </p:bgPr>
    </p:bg>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DDDC7BA3-1873-8240-BA1E-D9CB06076A86}"/>
              </a:ext>
            </a:extLst>
          </p:cNvPr>
          <p:cNvSpPr/>
          <p:nvPr/>
        </p:nvSpPr>
        <p:spPr>
          <a:xfrm>
            <a:off x="5557919" y="91521"/>
            <a:ext cx="2225914" cy="15639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T" dirty="0">
                <a:solidFill>
                  <a:schemeClr val="tx1"/>
                </a:solidFill>
              </a:rPr>
              <a:t>Deriving 2018 Dataset </a:t>
            </a:r>
          </a:p>
        </p:txBody>
      </p:sp>
      <p:sp>
        <p:nvSpPr>
          <p:cNvPr id="8" name="Oval 7">
            <a:extLst>
              <a:ext uri="{FF2B5EF4-FFF2-40B4-BE49-F238E27FC236}">
                <a16:creationId xmlns:a16="http://schemas.microsoft.com/office/drawing/2014/main" id="{CED837B1-E84C-5642-AFFE-9794BF112A3F}"/>
              </a:ext>
            </a:extLst>
          </p:cNvPr>
          <p:cNvSpPr/>
          <p:nvPr/>
        </p:nvSpPr>
        <p:spPr>
          <a:xfrm>
            <a:off x="691375" y="179416"/>
            <a:ext cx="1670823" cy="14264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T" dirty="0">
                <a:solidFill>
                  <a:schemeClr val="tx1"/>
                </a:solidFill>
              </a:rPr>
              <a:t>2017 dataset</a:t>
            </a:r>
          </a:p>
        </p:txBody>
      </p:sp>
      <p:sp>
        <p:nvSpPr>
          <p:cNvPr id="9" name="Right Arrow 8">
            <a:extLst>
              <a:ext uri="{FF2B5EF4-FFF2-40B4-BE49-F238E27FC236}">
                <a16:creationId xmlns:a16="http://schemas.microsoft.com/office/drawing/2014/main" id="{4162C55E-D936-184C-9A2A-564164ADD276}"/>
              </a:ext>
            </a:extLst>
          </p:cNvPr>
          <p:cNvSpPr/>
          <p:nvPr/>
        </p:nvSpPr>
        <p:spPr>
          <a:xfrm>
            <a:off x="2458918" y="548867"/>
            <a:ext cx="3002280" cy="704850"/>
          </a:xfrm>
          <a:prstGeom prst="rightArrow">
            <a:avLst/>
          </a:prstGeom>
          <a:solidFill>
            <a:schemeClr val="accent4"/>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T" dirty="0">
                <a:solidFill>
                  <a:sysClr val="windowText" lastClr="000000"/>
                </a:solidFill>
              </a:rPr>
              <a:t>XGBOOST</a:t>
            </a:r>
          </a:p>
        </p:txBody>
      </p:sp>
      <p:sp>
        <p:nvSpPr>
          <p:cNvPr id="10" name="TextBox 9">
            <a:extLst>
              <a:ext uri="{FF2B5EF4-FFF2-40B4-BE49-F238E27FC236}">
                <a16:creationId xmlns:a16="http://schemas.microsoft.com/office/drawing/2014/main" id="{874CEADD-4247-504D-AB17-108FB28F36BB}"/>
              </a:ext>
            </a:extLst>
          </p:cNvPr>
          <p:cNvSpPr txBox="1"/>
          <p:nvPr/>
        </p:nvSpPr>
        <p:spPr>
          <a:xfrm>
            <a:off x="2393850" y="91521"/>
            <a:ext cx="1783080" cy="646331"/>
          </a:xfrm>
          <a:prstGeom prst="rect">
            <a:avLst/>
          </a:prstGeom>
          <a:noFill/>
        </p:spPr>
        <p:txBody>
          <a:bodyPr wrap="square" rtlCol="0">
            <a:spAutoFit/>
          </a:bodyPr>
          <a:lstStyle/>
          <a:p>
            <a:r>
              <a:rPr lang="en-IT" dirty="0"/>
              <a:t>from 10/07 </a:t>
            </a:r>
            <a:r>
              <a:rPr lang="en-IT" dirty="0">
                <a:solidFill>
                  <a:schemeClr val="accent5"/>
                </a:solidFill>
              </a:rPr>
              <a:t>TRAINING </a:t>
            </a:r>
          </a:p>
        </p:txBody>
      </p:sp>
      <p:sp>
        <p:nvSpPr>
          <p:cNvPr id="12" name="TextBox 11">
            <a:extLst>
              <a:ext uri="{FF2B5EF4-FFF2-40B4-BE49-F238E27FC236}">
                <a16:creationId xmlns:a16="http://schemas.microsoft.com/office/drawing/2014/main" id="{2364CDEA-1CEB-DE43-8248-300A026F69AC}"/>
              </a:ext>
            </a:extLst>
          </p:cNvPr>
          <p:cNvSpPr txBox="1"/>
          <p:nvPr/>
        </p:nvSpPr>
        <p:spPr>
          <a:xfrm>
            <a:off x="2373629" y="1207696"/>
            <a:ext cx="2034540" cy="646331"/>
          </a:xfrm>
          <a:prstGeom prst="rect">
            <a:avLst/>
          </a:prstGeom>
          <a:noFill/>
        </p:spPr>
        <p:txBody>
          <a:bodyPr wrap="square" rtlCol="0">
            <a:spAutoFit/>
          </a:bodyPr>
          <a:lstStyle/>
          <a:p>
            <a:r>
              <a:rPr lang="en-IT" dirty="0"/>
              <a:t>11/07 TO 28/12 </a:t>
            </a:r>
            <a:r>
              <a:rPr lang="en-IT" dirty="0">
                <a:solidFill>
                  <a:schemeClr val="accent5"/>
                </a:solidFill>
              </a:rPr>
              <a:t>TEST</a:t>
            </a:r>
          </a:p>
        </p:txBody>
      </p:sp>
      <p:sp>
        <p:nvSpPr>
          <p:cNvPr id="13" name="TextBox 12">
            <a:extLst>
              <a:ext uri="{FF2B5EF4-FFF2-40B4-BE49-F238E27FC236}">
                <a16:creationId xmlns:a16="http://schemas.microsoft.com/office/drawing/2014/main" id="{6D9FA506-B781-E94F-88E7-142D9F664DE4}"/>
              </a:ext>
            </a:extLst>
          </p:cNvPr>
          <p:cNvSpPr txBox="1"/>
          <p:nvPr/>
        </p:nvSpPr>
        <p:spPr>
          <a:xfrm>
            <a:off x="8706339" y="7101171"/>
            <a:ext cx="3276600" cy="1200329"/>
          </a:xfrm>
          <a:prstGeom prst="rect">
            <a:avLst/>
          </a:prstGeom>
          <a:noFill/>
        </p:spPr>
        <p:txBody>
          <a:bodyPr wrap="square" rtlCol="0">
            <a:spAutoFit/>
          </a:bodyPr>
          <a:lstStyle/>
          <a:p>
            <a:r>
              <a:rPr lang="en-IT" dirty="0"/>
              <a:t>PREDICTED 674 DAYS TITH POSSIBLE RELEVANT NEWS.</a:t>
            </a:r>
          </a:p>
          <a:p>
            <a:r>
              <a:rPr lang="en-IT" dirty="0"/>
              <a:t>MAUALLY CHECKING THE RESULT IS PRESENTED HERE:</a:t>
            </a:r>
          </a:p>
        </p:txBody>
      </p:sp>
      <p:graphicFrame>
        <p:nvGraphicFramePr>
          <p:cNvPr id="15" name="Table 15">
            <a:extLst>
              <a:ext uri="{FF2B5EF4-FFF2-40B4-BE49-F238E27FC236}">
                <a16:creationId xmlns:a16="http://schemas.microsoft.com/office/drawing/2014/main" id="{9FAC037A-D03A-A346-AEA5-C9932AF31447}"/>
              </a:ext>
            </a:extLst>
          </p:cNvPr>
          <p:cNvGraphicFramePr>
            <a:graphicFrameLocks noGrp="1"/>
          </p:cNvGraphicFramePr>
          <p:nvPr>
            <p:extLst>
              <p:ext uri="{D42A27DB-BD31-4B8C-83A1-F6EECF244321}">
                <p14:modId xmlns:p14="http://schemas.microsoft.com/office/powerpoint/2010/main" val="1792554164"/>
              </p:ext>
            </p:extLst>
          </p:nvPr>
        </p:nvGraphicFramePr>
        <p:xfrm>
          <a:off x="3520439" y="7588495"/>
          <a:ext cx="4073379" cy="1371600"/>
        </p:xfrm>
        <a:graphic>
          <a:graphicData uri="http://schemas.openxmlformats.org/drawingml/2006/table">
            <a:tbl>
              <a:tblPr firstRow="1" bandRow="1">
                <a:tableStyleId>{5C22544A-7EE6-4342-B048-85BDC9FD1C3A}</a:tableStyleId>
              </a:tblPr>
              <a:tblGrid>
                <a:gridCol w="1444608">
                  <a:extLst>
                    <a:ext uri="{9D8B030D-6E8A-4147-A177-3AD203B41FA5}">
                      <a16:colId xmlns:a16="http://schemas.microsoft.com/office/drawing/2014/main" val="837421393"/>
                    </a:ext>
                  </a:extLst>
                </a:gridCol>
                <a:gridCol w="1287651">
                  <a:extLst>
                    <a:ext uri="{9D8B030D-6E8A-4147-A177-3AD203B41FA5}">
                      <a16:colId xmlns:a16="http://schemas.microsoft.com/office/drawing/2014/main" val="3412539451"/>
                    </a:ext>
                  </a:extLst>
                </a:gridCol>
                <a:gridCol w="1341120">
                  <a:extLst>
                    <a:ext uri="{9D8B030D-6E8A-4147-A177-3AD203B41FA5}">
                      <a16:colId xmlns:a16="http://schemas.microsoft.com/office/drawing/2014/main" val="505271943"/>
                    </a:ext>
                  </a:extLst>
                </a:gridCol>
              </a:tblGrid>
              <a:tr h="0">
                <a:tc>
                  <a:txBody>
                    <a:bodyPr/>
                    <a:lstStyle/>
                    <a:p>
                      <a:r>
                        <a:rPr lang="en-IT" dirty="0"/>
                        <a:t>PREDICTED/ACTUAL</a:t>
                      </a:r>
                    </a:p>
                  </a:txBody>
                  <a:tcPr/>
                </a:tc>
                <a:tc>
                  <a:txBody>
                    <a:bodyPr/>
                    <a:lstStyle/>
                    <a:p>
                      <a:r>
                        <a:rPr lang="en-IT" dirty="0"/>
                        <a:t>NEGATIVE</a:t>
                      </a:r>
                    </a:p>
                  </a:txBody>
                  <a:tcPr/>
                </a:tc>
                <a:tc>
                  <a:txBody>
                    <a:bodyPr/>
                    <a:lstStyle/>
                    <a:p>
                      <a:r>
                        <a:rPr lang="en-IT" dirty="0"/>
                        <a:t>POSITIVE</a:t>
                      </a:r>
                    </a:p>
                  </a:txBody>
                  <a:tcPr/>
                </a:tc>
                <a:extLst>
                  <a:ext uri="{0D108BD9-81ED-4DB2-BD59-A6C34878D82A}">
                    <a16:rowId xmlns:a16="http://schemas.microsoft.com/office/drawing/2014/main" val="3309733165"/>
                  </a:ext>
                </a:extLst>
              </a:tr>
              <a:tr h="178313">
                <a:tc>
                  <a:txBody>
                    <a:bodyPr/>
                    <a:lstStyle/>
                    <a:p>
                      <a:r>
                        <a:rPr lang="en-IT" dirty="0"/>
                        <a:t>NEGATIVE </a:t>
                      </a:r>
                    </a:p>
                  </a:txBody>
                  <a:tcPr/>
                </a:tc>
                <a:tc>
                  <a:txBody>
                    <a:bodyPr/>
                    <a:lstStyle/>
                    <a:p>
                      <a:r>
                        <a:rPr lang="en-IT" dirty="0"/>
                        <a:t>1005</a:t>
                      </a:r>
                    </a:p>
                  </a:txBody>
                  <a:tcPr/>
                </a:tc>
                <a:tc>
                  <a:txBody>
                    <a:bodyPr/>
                    <a:lstStyle/>
                    <a:p>
                      <a:r>
                        <a:rPr lang="en-IT" dirty="0"/>
                        <a:t>33</a:t>
                      </a:r>
                    </a:p>
                  </a:txBody>
                  <a:tcPr/>
                </a:tc>
                <a:extLst>
                  <a:ext uri="{0D108BD9-81ED-4DB2-BD59-A6C34878D82A}">
                    <a16:rowId xmlns:a16="http://schemas.microsoft.com/office/drawing/2014/main" val="694476271"/>
                  </a:ext>
                </a:extLst>
              </a:tr>
              <a:tr h="178313">
                <a:tc>
                  <a:txBody>
                    <a:bodyPr/>
                    <a:lstStyle/>
                    <a:p>
                      <a:r>
                        <a:rPr lang="en-IT" dirty="0"/>
                        <a:t>POSITIVE</a:t>
                      </a:r>
                    </a:p>
                  </a:txBody>
                  <a:tcPr/>
                </a:tc>
                <a:tc>
                  <a:txBody>
                    <a:bodyPr/>
                    <a:lstStyle/>
                    <a:p>
                      <a:r>
                        <a:rPr lang="en-IT" dirty="0"/>
                        <a:t>458</a:t>
                      </a:r>
                    </a:p>
                  </a:txBody>
                  <a:tcPr/>
                </a:tc>
                <a:tc>
                  <a:txBody>
                    <a:bodyPr/>
                    <a:lstStyle/>
                    <a:p>
                      <a:r>
                        <a:rPr lang="en-IT" dirty="0"/>
                        <a:t>216</a:t>
                      </a:r>
                    </a:p>
                  </a:txBody>
                  <a:tcPr/>
                </a:tc>
                <a:extLst>
                  <a:ext uri="{0D108BD9-81ED-4DB2-BD59-A6C34878D82A}">
                    <a16:rowId xmlns:a16="http://schemas.microsoft.com/office/drawing/2014/main" val="501069022"/>
                  </a:ext>
                </a:extLst>
              </a:tr>
            </a:tbl>
          </a:graphicData>
        </a:graphic>
      </p:graphicFrame>
      <p:graphicFrame>
        <p:nvGraphicFramePr>
          <p:cNvPr id="17" name="Table 17">
            <a:extLst>
              <a:ext uri="{FF2B5EF4-FFF2-40B4-BE49-F238E27FC236}">
                <a16:creationId xmlns:a16="http://schemas.microsoft.com/office/drawing/2014/main" id="{8F99C402-01BC-7244-B010-93819EB0901D}"/>
              </a:ext>
            </a:extLst>
          </p:cNvPr>
          <p:cNvGraphicFramePr>
            <a:graphicFrameLocks noGrp="1"/>
          </p:cNvGraphicFramePr>
          <p:nvPr>
            <p:extLst>
              <p:ext uri="{D42A27DB-BD31-4B8C-83A1-F6EECF244321}">
                <p14:modId xmlns:p14="http://schemas.microsoft.com/office/powerpoint/2010/main" val="4089387115"/>
              </p:ext>
            </p:extLst>
          </p:nvPr>
        </p:nvGraphicFramePr>
        <p:xfrm>
          <a:off x="74049" y="1973456"/>
          <a:ext cx="6633700" cy="1854200"/>
        </p:xfrm>
        <a:graphic>
          <a:graphicData uri="http://schemas.openxmlformats.org/drawingml/2006/table">
            <a:tbl>
              <a:tblPr firstRow="1" bandRow="1">
                <a:tableStyleId>{5C22544A-7EE6-4342-B048-85BDC9FD1C3A}</a:tableStyleId>
              </a:tblPr>
              <a:tblGrid>
                <a:gridCol w="1658425">
                  <a:extLst>
                    <a:ext uri="{9D8B030D-6E8A-4147-A177-3AD203B41FA5}">
                      <a16:colId xmlns:a16="http://schemas.microsoft.com/office/drawing/2014/main" val="541362110"/>
                    </a:ext>
                  </a:extLst>
                </a:gridCol>
                <a:gridCol w="1658425">
                  <a:extLst>
                    <a:ext uri="{9D8B030D-6E8A-4147-A177-3AD203B41FA5}">
                      <a16:colId xmlns:a16="http://schemas.microsoft.com/office/drawing/2014/main" val="3067572283"/>
                    </a:ext>
                  </a:extLst>
                </a:gridCol>
                <a:gridCol w="1658425">
                  <a:extLst>
                    <a:ext uri="{9D8B030D-6E8A-4147-A177-3AD203B41FA5}">
                      <a16:colId xmlns:a16="http://schemas.microsoft.com/office/drawing/2014/main" val="1137026095"/>
                    </a:ext>
                  </a:extLst>
                </a:gridCol>
                <a:gridCol w="1658425">
                  <a:extLst>
                    <a:ext uri="{9D8B030D-6E8A-4147-A177-3AD203B41FA5}">
                      <a16:colId xmlns:a16="http://schemas.microsoft.com/office/drawing/2014/main" val="3577627788"/>
                    </a:ext>
                  </a:extLst>
                </a:gridCol>
              </a:tblGrid>
              <a:tr h="370840">
                <a:tc>
                  <a:txBody>
                    <a:bodyPr/>
                    <a:lstStyle/>
                    <a:p>
                      <a:r>
                        <a:rPr lang="en-IT" dirty="0"/>
                        <a:t>CLASS </a:t>
                      </a:r>
                    </a:p>
                  </a:txBody>
                  <a:tcPr/>
                </a:tc>
                <a:tc>
                  <a:txBody>
                    <a:bodyPr/>
                    <a:lstStyle/>
                    <a:p>
                      <a:r>
                        <a:rPr lang="en-IT" dirty="0"/>
                        <a:t>2017</a:t>
                      </a:r>
                    </a:p>
                  </a:txBody>
                  <a:tcPr/>
                </a:tc>
                <a:tc>
                  <a:txBody>
                    <a:bodyPr/>
                    <a:lstStyle/>
                    <a:p>
                      <a:r>
                        <a:rPr lang="en-IT" dirty="0"/>
                        <a:t>2018</a:t>
                      </a:r>
                    </a:p>
                  </a:txBody>
                  <a:tcPr/>
                </a:tc>
                <a:tc>
                  <a:txBody>
                    <a:bodyPr/>
                    <a:lstStyle/>
                    <a:p>
                      <a:r>
                        <a:rPr lang="en-IT" dirty="0"/>
                        <a:t>TOTAL</a:t>
                      </a:r>
                    </a:p>
                  </a:txBody>
                  <a:tcPr/>
                </a:tc>
                <a:extLst>
                  <a:ext uri="{0D108BD9-81ED-4DB2-BD59-A6C34878D82A}">
                    <a16:rowId xmlns:a16="http://schemas.microsoft.com/office/drawing/2014/main" val="815109990"/>
                  </a:ext>
                </a:extLst>
              </a:tr>
              <a:tr h="370840">
                <a:tc>
                  <a:txBody>
                    <a:bodyPr/>
                    <a:lstStyle/>
                    <a:p>
                      <a:r>
                        <a:rPr lang="en-IT" dirty="0"/>
                        <a:t>GOOD EVENTS</a:t>
                      </a:r>
                    </a:p>
                  </a:txBody>
                  <a:tcPr/>
                </a:tc>
                <a:tc>
                  <a:txBody>
                    <a:bodyPr/>
                    <a:lstStyle/>
                    <a:p>
                      <a:r>
                        <a:rPr lang="en-IT" dirty="0"/>
                        <a:t>84</a:t>
                      </a:r>
                    </a:p>
                  </a:txBody>
                  <a:tcPr/>
                </a:tc>
                <a:tc>
                  <a:txBody>
                    <a:bodyPr/>
                    <a:lstStyle/>
                    <a:p>
                      <a:r>
                        <a:rPr lang="en-IT" dirty="0"/>
                        <a:t>142</a:t>
                      </a:r>
                    </a:p>
                  </a:txBody>
                  <a:tcPr/>
                </a:tc>
                <a:tc>
                  <a:txBody>
                    <a:bodyPr/>
                    <a:lstStyle/>
                    <a:p>
                      <a:r>
                        <a:rPr lang="en-IT" dirty="0"/>
                        <a:t>226</a:t>
                      </a:r>
                    </a:p>
                  </a:txBody>
                  <a:tcPr/>
                </a:tc>
                <a:extLst>
                  <a:ext uri="{0D108BD9-81ED-4DB2-BD59-A6C34878D82A}">
                    <a16:rowId xmlns:a16="http://schemas.microsoft.com/office/drawing/2014/main" val="3828252495"/>
                  </a:ext>
                </a:extLst>
              </a:tr>
              <a:tr h="370840">
                <a:tc>
                  <a:txBody>
                    <a:bodyPr/>
                    <a:lstStyle/>
                    <a:p>
                      <a:r>
                        <a:rPr lang="en-IT" dirty="0"/>
                        <a:t>BAD EVENTS</a:t>
                      </a:r>
                    </a:p>
                  </a:txBody>
                  <a:tcPr/>
                </a:tc>
                <a:tc>
                  <a:txBody>
                    <a:bodyPr/>
                    <a:lstStyle/>
                    <a:p>
                      <a:r>
                        <a:rPr lang="en-IT" dirty="0"/>
                        <a:t>87</a:t>
                      </a:r>
                    </a:p>
                  </a:txBody>
                  <a:tcPr/>
                </a:tc>
                <a:tc>
                  <a:txBody>
                    <a:bodyPr/>
                    <a:lstStyle/>
                    <a:p>
                      <a:r>
                        <a:rPr lang="en-IT" dirty="0"/>
                        <a:t>107</a:t>
                      </a:r>
                    </a:p>
                  </a:txBody>
                  <a:tcPr/>
                </a:tc>
                <a:tc>
                  <a:txBody>
                    <a:bodyPr/>
                    <a:lstStyle/>
                    <a:p>
                      <a:r>
                        <a:rPr lang="en-IT" dirty="0"/>
                        <a:t>194</a:t>
                      </a:r>
                    </a:p>
                  </a:txBody>
                  <a:tcPr/>
                </a:tc>
                <a:extLst>
                  <a:ext uri="{0D108BD9-81ED-4DB2-BD59-A6C34878D82A}">
                    <a16:rowId xmlns:a16="http://schemas.microsoft.com/office/drawing/2014/main" val="972275733"/>
                  </a:ext>
                </a:extLst>
              </a:tr>
              <a:tr h="370840">
                <a:tc>
                  <a:txBody>
                    <a:bodyPr/>
                    <a:lstStyle/>
                    <a:p>
                      <a:r>
                        <a:rPr lang="en-IT" dirty="0"/>
                        <a:t>NO EVENTS</a:t>
                      </a:r>
                    </a:p>
                  </a:txBody>
                  <a:tcPr/>
                </a:tc>
                <a:tc>
                  <a:txBody>
                    <a:bodyPr/>
                    <a:lstStyle/>
                    <a:p>
                      <a:r>
                        <a:rPr lang="en-IT" dirty="0"/>
                        <a:t>11817</a:t>
                      </a:r>
                    </a:p>
                  </a:txBody>
                  <a:tcPr/>
                </a:tc>
                <a:tc>
                  <a:txBody>
                    <a:bodyPr/>
                    <a:lstStyle/>
                    <a:p>
                      <a:r>
                        <a:rPr lang="en-IT" dirty="0"/>
                        <a:t>12981</a:t>
                      </a:r>
                    </a:p>
                  </a:txBody>
                  <a:tcPr/>
                </a:tc>
                <a:tc>
                  <a:txBody>
                    <a:bodyPr/>
                    <a:lstStyle/>
                    <a:p>
                      <a:r>
                        <a:rPr lang="en-IT" dirty="0"/>
                        <a:t>24798</a:t>
                      </a:r>
                    </a:p>
                  </a:txBody>
                  <a:tcPr/>
                </a:tc>
                <a:extLst>
                  <a:ext uri="{0D108BD9-81ED-4DB2-BD59-A6C34878D82A}">
                    <a16:rowId xmlns:a16="http://schemas.microsoft.com/office/drawing/2014/main" val="4104281737"/>
                  </a:ext>
                </a:extLst>
              </a:tr>
              <a:tr h="370840">
                <a:tc>
                  <a:txBody>
                    <a:bodyPr/>
                    <a:lstStyle/>
                    <a:p>
                      <a:r>
                        <a:rPr lang="en-IT" dirty="0"/>
                        <a:t>TOTAL</a:t>
                      </a:r>
                    </a:p>
                  </a:txBody>
                  <a:tcPr/>
                </a:tc>
                <a:tc>
                  <a:txBody>
                    <a:bodyPr/>
                    <a:lstStyle/>
                    <a:p>
                      <a:r>
                        <a:rPr lang="en-IT" dirty="0"/>
                        <a:t>11988</a:t>
                      </a:r>
                    </a:p>
                  </a:txBody>
                  <a:tcPr/>
                </a:tc>
                <a:tc>
                  <a:txBody>
                    <a:bodyPr/>
                    <a:lstStyle/>
                    <a:p>
                      <a:r>
                        <a:rPr lang="en-IT" dirty="0"/>
                        <a:t>13230</a:t>
                      </a:r>
                    </a:p>
                  </a:txBody>
                  <a:tcPr/>
                </a:tc>
                <a:tc>
                  <a:txBody>
                    <a:bodyPr/>
                    <a:lstStyle/>
                    <a:p>
                      <a:r>
                        <a:rPr lang="en-IT" dirty="0"/>
                        <a:t>25218</a:t>
                      </a:r>
                    </a:p>
                  </a:txBody>
                  <a:tcPr/>
                </a:tc>
                <a:extLst>
                  <a:ext uri="{0D108BD9-81ED-4DB2-BD59-A6C34878D82A}">
                    <a16:rowId xmlns:a16="http://schemas.microsoft.com/office/drawing/2014/main" val="180745567"/>
                  </a:ext>
                </a:extLst>
              </a:tr>
            </a:tbl>
          </a:graphicData>
        </a:graphic>
      </p:graphicFrame>
      <p:sp>
        <p:nvSpPr>
          <p:cNvPr id="18" name="Oval 17">
            <a:extLst>
              <a:ext uri="{FF2B5EF4-FFF2-40B4-BE49-F238E27FC236}">
                <a16:creationId xmlns:a16="http://schemas.microsoft.com/office/drawing/2014/main" id="{4B322C36-5291-C34D-85C1-E7C45CBD0E75}"/>
              </a:ext>
            </a:extLst>
          </p:cNvPr>
          <p:cNvSpPr/>
          <p:nvPr/>
        </p:nvSpPr>
        <p:spPr>
          <a:xfrm>
            <a:off x="8533414" y="1605871"/>
            <a:ext cx="2301240" cy="142645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T" dirty="0">
                <a:solidFill>
                  <a:schemeClr val="tx1"/>
                </a:solidFill>
              </a:rPr>
              <a:t>PRECISON 32%</a:t>
            </a:r>
          </a:p>
          <a:p>
            <a:pPr algn="ctr"/>
            <a:r>
              <a:rPr lang="en-IT" dirty="0">
                <a:solidFill>
                  <a:schemeClr val="tx1"/>
                </a:solidFill>
              </a:rPr>
              <a:t>RECALL 87%</a:t>
            </a:r>
          </a:p>
        </p:txBody>
      </p:sp>
      <p:sp>
        <p:nvSpPr>
          <p:cNvPr id="19" name="Right Arrow 18">
            <a:extLst>
              <a:ext uri="{FF2B5EF4-FFF2-40B4-BE49-F238E27FC236}">
                <a16:creationId xmlns:a16="http://schemas.microsoft.com/office/drawing/2014/main" id="{31EE4145-458B-D64F-96CD-90EA120E3317}"/>
              </a:ext>
            </a:extLst>
          </p:cNvPr>
          <p:cNvSpPr/>
          <p:nvPr/>
        </p:nvSpPr>
        <p:spPr>
          <a:xfrm>
            <a:off x="6740378" y="1917304"/>
            <a:ext cx="1706880" cy="704850"/>
          </a:xfrm>
          <a:prstGeom prst="rightArrow">
            <a:avLst/>
          </a:prstGeom>
          <a:solidFill>
            <a:schemeClr val="accent4"/>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T" dirty="0">
                <a:solidFill>
                  <a:sysClr val="windowText" lastClr="000000"/>
                </a:solidFill>
              </a:rPr>
              <a:t>RESULT</a:t>
            </a:r>
          </a:p>
        </p:txBody>
      </p:sp>
      <p:graphicFrame>
        <p:nvGraphicFramePr>
          <p:cNvPr id="22" name="Table 22">
            <a:extLst>
              <a:ext uri="{FF2B5EF4-FFF2-40B4-BE49-F238E27FC236}">
                <a16:creationId xmlns:a16="http://schemas.microsoft.com/office/drawing/2014/main" id="{62F5FAAC-CE86-B94B-97E1-E03D9AF5697C}"/>
              </a:ext>
            </a:extLst>
          </p:cNvPr>
          <p:cNvGraphicFramePr>
            <a:graphicFrameLocks noGrp="1"/>
          </p:cNvGraphicFramePr>
          <p:nvPr>
            <p:extLst>
              <p:ext uri="{D42A27DB-BD31-4B8C-83A1-F6EECF244321}">
                <p14:modId xmlns:p14="http://schemas.microsoft.com/office/powerpoint/2010/main" val="2018412331"/>
              </p:ext>
            </p:extLst>
          </p:nvPr>
        </p:nvGraphicFramePr>
        <p:xfrm>
          <a:off x="60959" y="3843087"/>
          <a:ext cx="8128000" cy="2865120"/>
        </p:xfrm>
        <a:graphic>
          <a:graphicData uri="http://schemas.openxmlformats.org/drawingml/2006/table">
            <a:tbl>
              <a:tblPr firstRow="1" bandRow="1">
                <a:tableStyleId>{5C22544A-7EE6-4342-B048-85BDC9FD1C3A}</a:tableStyleId>
              </a:tblPr>
              <a:tblGrid>
                <a:gridCol w="4663441">
                  <a:extLst>
                    <a:ext uri="{9D8B030D-6E8A-4147-A177-3AD203B41FA5}">
                      <a16:colId xmlns:a16="http://schemas.microsoft.com/office/drawing/2014/main" val="1298485904"/>
                    </a:ext>
                  </a:extLst>
                </a:gridCol>
                <a:gridCol w="929640">
                  <a:extLst>
                    <a:ext uri="{9D8B030D-6E8A-4147-A177-3AD203B41FA5}">
                      <a16:colId xmlns:a16="http://schemas.microsoft.com/office/drawing/2014/main" val="942941075"/>
                    </a:ext>
                  </a:extLst>
                </a:gridCol>
                <a:gridCol w="853440">
                  <a:extLst>
                    <a:ext uri="{9D8B030D-6E8A-4147-A177-3AD203B41FA5}">
                      <a16:colId xmlns:a16="http://schemas.microsoft.com/office/drawing/2014/main" val="3596537539"/>
                    </a:ext>
                  </a:extLst>
                </a:gridCol>
                <a:gridCol w="1681479">
                  <a:extLst>
                    <a:ext uri="{9D8B030D-6E8A-4147-A177-3AD203B41FA5}">
                      <a16:colId xmlns:a16="http://schemas.microsoft.com/office/drawing/2014/main" val="4020295051"/>
                    </a:ext>
                  </a:extLst>
                </a:gridCol>
              </a:tblGrid>
              <a:tr h="370840">
                <a:tc>
                  <a:txBody>
                    <a:bodyPr/>
                    <a:lstStyle/>
                    <a:p>
                      <a:r>
                        <a:rPr lang="en-IT" dirty="0"/>
                        <a:t>CLASS </a:t>
                      </a:r>
                    </a:p>
                  </a:txBody>
                  <a:tcPr/>
                </a:tc>
                <a:tc>
                  <a:txBody>
                    <a:bodyPr/>
                    <a:lstStyle/>
                    <a:p>
                      <a:r>
                        <a:rPr lang="en-IT" dirty="0"/>
                        <a:t>2017</a:t>
                      </a:r>
                    </a:p>
                  </a:txBody>
                  <a:tcPr/>
                </a:tc>
                <a:tc>
                  <a:txBody>
                    <a:bodyPr/>
                    <a:lstStyle/>
                    <a:p>
                      <a:r>
                        <a:rPr lang="en-IT" dirty="0"/>
                        <a:t>2018</a:t>
                      </a:r>
                    </a:p>
                  </a:txBody>
                  <a:tcPr/>
                </a:tc>
                <a:tc>
                  <a:txBody>
                    <a:bodyPr/>
                    <a:lstStyle/>
                    <a:p>
                      <a:r>
                        <a:rPr lang="en-IT" dirty="0"/>
                        <a:t>TOTAL</a:t>
                      </a:r>
                    </a:p>
                  </a:txBody>
                  <a:tcPr/>
                </a:tc>
                <a:extLst>
                  <a:ext uri="{0D108BD9-81ED-4DB2-BD59-A6C34878D82A}">
                    <a16:rowId xmlns:a16="http://schemas.microsoft.com/office/drawing/2014/main" val="1522444648"/>
                  </a:ext>
                </a:extLst>
              </a:tr>
              <a:tr h="370840">
                <a:tc>
                  <a:txBody>
                    <a:bodyPr/>
                    <a:lstStyle/>
                    <a:p>
                      <a:r>
                        <a:rPr lang="en-IT" dirty="0"/>
                        <a:t>DAYS WITH EVIDENCES</a:t>
                      </a:r>
                    </a:p>
                  </a:txBody>
                  <a:tcPr/>
                </a:tc>
                <a:tc>
                  <a:txBody>
                    <a:bodyPr/>
                    <a:lstStyle/>
                    <a:p>
                      <a:r>
                        <a:rPr lang="en-IT" dirty="0"/>
                        <a:t>146</a:t>
                      </a:r>
                    </a:p>
                  </a:txBody>
                  <a:tcPr/>
                </a:tc>
                <a:tc>
                  <a:txBody>
                    <a:bodyPr/>
                    <a:lstStyle/>
                    <a:p>
                      <a:r>
                        <a:rPr lang="en-IT" dirty="0"/>
                        <a:t>249</a:t>
                      </a:r>
                    </a:p>
                  </a:txBody>
                  <a:tcPr/>
                </a:tc>
                <a:tc>
                  <a:txBody>
                    <a:bodyPr/>
                    <a:lstStyle/>
                    <a:p>
                      <a:r>
                        <a:rPr lang="en-IT" dirty="0"/>
                        <a:t>395</a:t>
                      </a:r>
                    </a:p>
                  </a:txBody>
                  <a:tcPr/>
                </a:tc>
                <a:extLst>
                  <a:ext uri="{0D108BD9-81ED-4DB2-BD59-A6C34878D82A}">
                    <a16:rowId xmlns:a16="http://schemas.microsoft.com/office/drawing/2014/main" val="1099515044"/>
                  </a:ext>
                </a:extLst>
              </a:tr>
              <a:tr h="370840">
                <a:tc>
                  <a:txBody>
                    <a:bodyPr/>
                    <a:lstStyle/>
                    <a:p>
                      <a:r>
                        <a:rPr lang="en-IT" dirty="0"/>
                        <a:t>DAYS WITHOUT EVIDENCES</a:t>
                      </a:r>
                    </a:p>
                  </a:txBody>
                  <a:tcPr/>
                </a:tc>
                <a:tc>
                  <a:txBody>
                    <a:bodyPr/>
                    <a:lstStyle/>
                    <a:p>
                      <a:r>
                        <a:rPr lang="en-IT" dirty="0"/>
                        <a:t>12922</a:t>
                      </a:r>
                    </a:p>
                  </a:txBody>
                  <a:tcPr/>
                </a:tc>
                <a:tc>
                  <a:txBody>
                    <a:bodyPr/>
                    <a:lstStyle/>
                    <a:p>
                      <a:r>
                        <a:rPr lang="en-IT" dirty="0"/>
                        <a:t>12981</a:t>
                      </a:r>
                    </a:p>
                  </a:txBody>
                  <a:tcPr/>
                </a:tc>
                <a:tc>
                  <a:txBody>
                    <a:bodyPr/>
                    <a:lstStyle/>
                    <a:p>
                      <a:r>
                        <a:rPr lang="en-IT" dirty="0"/>
                        <a:t>25903</a:t>
                      </a:r>
                    </a:p>
                  </a:txBody>
                  <a:tcPr/>
                </a:tc>
                <a:extLst>
                  <a:ext uri="{0D108BD9-81ED-4DB2-BD59-A6C34878D82A}">
                    <a16:rowId xmlns:a16="http://schemas.microsoft.com/office/drawing/2014/main" val="3991690117"/>
                  </a:ext>
                </a:extLst>
              </a:tr>
              <a:tr h="370840">
                <a:tc>
                  <a:txBody>
                    <a:bodyPr/>
                    <a:lstStyle/>
                    <a:p>
                      <a:r>
                        <a:rPr lang="en-IT" dirty="0"/>
                        <a:t>TOTAL</a:t>
                      </a:r>
                    </a:p>
                  </a:txBody>
                  <a:tcPr/>
                </a:tc>
                <a:tc>
                  <a:txBody>
                    <a:bodyPr/>
                    <a:lstStyle/>
                    <a:p>
                      <a:r>
                        <a:rPr lang="en-IT" dirty="0"/>
                        <a:t>13068</a:t>
                      </a:r>
                    </a:p>
                  </a:txBody>
                  <a:tcPr/>
                </a:tc>
                <a:tc>
                  <a:txBody>
                    <a:bodyPr/>
                    <a:lstStyle/>
                    <a:p>
                      <a:r>
                        <a:rPr lang="en-IT" dirty="0"/>
                        <a:t>13230</a:t>
                      </a:r>
                    </a:p>
                  </a:txBody>
                  <a:tcPr/>
                </a:tc>
                <a:tc>
                  <a:txBody>
                    <a:bodyPr/>
                    <a:lstStyle/>
                    <a:p>
                      <a:r>
                        <a:rPr lang="en-IT" dirty="0"/>
                        <a:t>26298</a:t>
                      </a:r>
                    </a:p>
                  </a:txBody>
                  <a:tcPr/>
                </a:tc>
                <a:extLst>
                  <a:ext uri="{0D108BD9-81ED-4DB2-BD59-A6C34878D82A}">
                    <a16:rowId xmlns:a16="http://schemas.microsoft.com/office/drawing/2014/main" val="3723294712"/>
                  </a:ext>
                </a:extLst>
              </a:tr>
              <a:tr h="370840">
                <a:tc>
                  <a:txBody>
                    <a:bodyPr/>
                    <a:lstStyle/>
                    <a:p>
                      <a:r>
                        <a:rPr lang="en-IT" dirty="0"/>
                        <a:t>EVENTS WITH INSIDER TRADING EVIDENCES </a:t>
                      </a:r>
                    </a:p>
                  </a:txBody>
                  <a:tcPr/>
                </a:tc>
                <a:tc>
                  <a:txBody>
                    <a:bodyPr/>
                    <a:lstStyle/>
                    <a:p>
                      <a:r>
                        <a:rPr lang="en-IT" dirty="0"/>
                        <a:t>89</a:t>
                      </a:r>
                    </a:p>
                  </a:txBody>
                  <a:tcPr/>
                </a:tc>
                <a:tc>
                  <a:txBody>
                    <a:bodyPr/>
                    <a:lstStyle/>
                    <a:p>
                      <a:r>
                        <a:rPr lang="en-IT" dirty="0"/>
                        <a:t>144</a:t>
                      </a:r>
                    </a:p>
                  </a:txBody>
                  <a:tcPr/>
                </a:tc>
                <a:tc>
                  <a:txBody>
                    <a:bodyPr/>
                    <a:lstStyle/>
                    <a:p>
                      <a:r>
                        <a:rPr lang="en-IT" dirty="0"/>
                        <a:t>233</a:t>
                      </a:r>
                    </a:p>
                  </a:txBody>
                  <a:tcPr/>
                </a:tc>
                <a:extLst>
                  <a:ext uri="{0D108BD9-81ED-4DB2-BD59-A6C34878D82A}">
                    <a16:rowId xmlns:a16="http://schemas.microsoft.com/office/drawing/2014/main" val="3722882805"/>
                  </a:ext>
                </a:extLst>
              </a:tr>
              <a:tr h="370840">
                <a:tc>
                  <a:txBody>
                    <a:bodyPr/>
                    <a:lstStyle/>
                    <a:p>
                      <a:r>
                        <a:rPr lang="en-IT" dirty="0"/>
                        <a:t>EVENTS WITHOUT INSIDER TRADING EVIDENCES</a:t>
                      </a:r>
                    </a:p>
                  </a:txBody>
                  <a:tcPr/>
                </a:tc>
                <a:tc>
                  <a:txBody>
                    <a:bodyPr/>
                    <a:lstStyle/>
                    <a:p>
                      <a:r>
                        <a:rPr lang="en-IT" dirty="0"/>
                        <a:t>82</a:t>
                      </a:r>
                    </a:p>
                  </a:txBody>
                  <a:tcPr/>
                </a:tc>
                <a:tc>
                  <a:txBody>
                    <a:bodyPr/>
                    <a:lstStyle/>
                    <a:p>
                      <a:r>
                        <a:rPr lang="en-IT" dirty="0"/>
                        <a:t>105</a:t>
                      </a:r>
                    </a:p>
                  </a:txBody>
                  <a:tcPr/>
                </a:tc>
                <a:tc>
                  <a:txBody>
                    <a:bodyPr/>
                    <a:lstStyle/>
                    <a:p>
                      <a:r>
                        <a:rPr lang="en-IT" dirty="0"/>
                        <a:t>182</a:t>
                      </a:r>
                    </a:p>
                  </a:txBody>
                  <a:tcPr/>
                </a:tc>
                <a:extLst>
                  <a:ext uri="{0D108BD9-81ED-4DB2-BD59-A6C34878D82A}">
                    <a16:rowId xmlns:a16="http://schemas.microsoft.com/office/drawing/2014/main" val="655635129"/>
                  </a:ext>
                </a:extLst>
              </a:tr>
              <a:tr h="370840">
                <a:tc>
                  <a:txBody>
                    <a:bodyPr/>
                    <a:lstStyle/>
                    <a:p>
                      <a:r>
                        <a:rPr lang="en-IT" dirty="0"/>
                        <a:t>TOTAL</a:t>
                      </a:r>
                    </a:p>
                  </a:txBody>
                  <a:tcPr/>
                </a:tc>
                <a:tc>
                  <a:txBody>
                    <a:bodyPr/>
                    <a:lstStyle/>
                    <a:p>
                      <a:r>
                        <a:rPr lang="en-IT" dirty="0"/>
                        <a:t>172</a:t>
                      </a:r>
                    </a:p>
                  </a:txBody>
                  <a:tcPr/>
                </a:tc>
                <a:tc>
                  <a:txBody>
                    <a:bodyPr/>
                    <a:lstStyle/>
                    <a:p>
                      <a:r>
                        <a:rPr lang="en-IT" dirty="0"/>
                        <a:t>249</a:t>
                      </a:r>
                    </a:p>
                  </a:txBody>
                  <a:tcPr/>
                </a:tc>
                <a:tc>
                  <a:txBody>
                    <a:bodyPr/>
                    <a:lstStyle/>
                    <a:p>
                      <a:r>
                        <a:rPr lang="en-IT" dirty="0"/>
                        <a:t>420</a:t>
                      </a:r>
                    </a:p>
                  </a:txBody>
                  <a:tcPr/>
                </a:tc>
                <a:extLst>
                  <a:ext uri="{0D108BD9-81ED-4DB2-BD59-A6C34878D82A}">
                    <a16:rowId xmlns:a16="http://schemas.microsoft.com/office/drawing/2014/main" val="3642191966"/>
                  </a:ext>
                </a:extLst>
              </a:tr>
            </a:tbl>
          </a:graphicData>
        </a:graphic>
      </p:graphicFrame>
      <p:sp>
        <p:nvSpPr>
          <p:cNvPr id="23" name="Oval 22">
            <a:extLst>
              <a:ext uri="{FF2B5EF4-FFF2-40B4-BE49-F238E27FC236}">
                <a16:creationId xmlns:a16="http://schemas.microsoft.com/office/drawing/2014/main" id="{56FEC71C-C8D1-C648-A2C2-F5BDD101C329}"/>
              </a:ext>
            </a:extLst>
          </p:cNvPr>
          <p:cNvSpPr/>
          <p:nvPr/>
        </p:nvSpPr>
        <p:spPr>
          <a:xfrm>
            <a:off x="9684034" y="3393886"/>
            <a:ext cx="2301240" cy="142645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T" dirty="0">
                <a:solidFill>
                  <a:schemeClr val="tx1"/>
                </a:solidFill>
              </a:rPr>
              <a:t>PRECISON 37%</a:t>
            </a:r>
          </a:p>
          <a:p>
            <a:pPr algn="ctr"/>
            <a:r>
              <a:rPr lang="en-IT" dirty="0">
                <a:solidFill>
                  <a:schemeClr val="tx1"/>
                </a:solidFill>
              </a:rPr>
              <a:t>RECALL 92%</a:t>
            </a:r>
          </a:p>
        </p:txBody>
      </p:sp>
      <p:sp>
        <p:nvSpPr>
          <p:cNvPr id="25" name="Right Arrow 24">
            <a:extLst>
              <a:ext uri="{FF2B5EF4-FFF2-40B4-BE49-F238E27FC236}">
                <a16:creationId xmlns:a16="http://schemas.microsoft.com/office/drawing/2014/main" id="{6093880E-C0EB-B44A-9485-A457F84610C2}"/>
              </a:ext>
            </a:extLst>
          </p:cNvPr>
          <p:cNvSpPr/>
          <p:nvPr/>
        </p:nvSpPr>
        <p:spPr>
          <a:xfrm>
            <a:off x="8268921" y="3754688"/>
            <a:ext cx="1335151" cy="704850"/>
          </a:xfrm>
          <a:prstGeom prst="rightArrow">
            <a:avLst/>
          </a:prstGeom>
          <a:solidFill>
            <a:schemeClr val="accent4"/>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T" dirty="0">
                <a:solidFill>
                  <a:sysClr val="windowText" lastClr="000000"/>
                </a:solidFill>
              </a:rPr>
              <a:t>RESULT</a:t>
            </a:r>
          </a:p>
        </p:txBody>
      </p:sp>
      <p:sp>
        <p:nvSpPr>
          <p:cNvPr id="26" name="TextBox 25">
            <a:extLst>
              <a:ext uri="{FF2B5EF4-FFF2-40B4-BE49-F238E27FC236}">
                <a16:creationId xmlns:a16="http://schemas.microsoft.com/office/drawing/2014/main" id="{719E6D15-BF18-D540-A99F-75F390128C51}"/>
              </a:ext>
            </a:extLst>
          </p:cNvPr>
          <p:cNvSpPr txBox="1"/>
          <p:nvPr/>
        </p:nvSpPr>
        <p:spPr>
          <a:xfrm>
            <a:off x="82156" y="414686"/>
            <a:ext cx="634801" cy="769441"/>
          </a:xfrm>
          <a:prstGeom prst="rect">
            <a:avLst/>
          </a:prstGeom>
          <a:noFill/>
        </p:spPr>
        <p:txBody>
          <a:bodyPr wrap="square" rtlCol="0">
            <a:spAutoFit/>
          </a:bodyPr>
          <a:lstStyle/>
          <a:p>
            <a:r>
              <a:rPr lang="en-IT" sz="4400" dirty="0">
                <a:solidFill>
                  <a:schemeClr val="accent5"/>
                </a:solidFill>
              </a:rPr>
              <a:t>1</a:t>
            </a:r>
          </a:p>
        </p:txBody>
      </p:sp>
      <p:cxnSp>
        <p:nvCxnSpPr>
          <p:cNvPr id="3" name="Straight Connector 2">
            <a:extLst>
              <a:ext uri="{FF2B5EF4-FFF2-40B4-BE49-F238E27FC236}">
                <a16:creationId xmlns:a16="http://schemas.microsoft.com/office/drawing/2014/main" id="{9824CE62-9EB1-334E-BB0E-2F4307BC2565}"/>
              </a:ext>
            </a:extLst>
          </p:cNvPr>
          <p:cNvCxnSpPr>
            <a:cxnSpLocks/>
            <a:endCxn id="22" idx="3"/>
          </p:cNvCxnSpPr>
          <p:nvPr/>
        </p:nvCxnSpPr>
        <p:spPr>
          <a:xfrm flipV="1">
            <a:off x="0" y="5275647"/>
            <a:ext cx="8188959" cy="24486"/>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sp>
        <p:nvSpPr>
          <p:cNvPr id="14" name="Slide Number Placeholder 13">
            <a:extLst>
              <a:ext uri="{FF2B5EF4-FFF2-40B4-BE49-F238E27FC236}">
                <a16:creationId xmlns:a16="http://schemas.microsoft.com/office/drawing/2014/main" id="{2F46C429-5620-4A41-88CE-994E76AE3FA6}"/>
              </a:ext>
            </a:extLst>
          </p:cNvPr>
          <p:cNvSpPr>
            <a:spLocks noGrp="1"/>
          </p:cNvSpPr>
          <p:nvPr>
            <p:ph type="sldNum" sz="quarter" idx="12"/>
          </p:nvPr>
        </p:nvSpPr>
        <p:spPr/>
        <p:txBody>
          <a:bodyPr/>
          <a:lstStyle/>
          <a:p>
            <a:fld id="{D57F1E4F-1CFF-5643-939E-217C01CDF565}" type="slidenum">
              <a:rPr lang="en-US" smtClean="0"/>
              <a:pPr/>
              <a:t>11</a:t>
            </a:fld>
            <a:endParaRPr lang="en-US" dirty="0"/>
          </a:p>
        </p:txBody>
      </p:sp>
      <p:sp>
        <p:nvSpPr>
          <p:cNvPr id="16" name="TextBox 15">
            <a:extLst>
              <a:ext uri="{FF2B5EF4-FFF2-40B4-BE49-F238E27FC236}">
                <a16:creationId xmlns:a16="http://schemas.microsoft.com/office/drawing/2014/main" id="{90032684-4072-764F-9410-43CC5D633656}"/>
              </a:ext>
            </a:extLst>
          </p:cNvPr>
          <p:cNvSpPr txBox="1"/>
          <p:nvPr/>
        </p:nvSpPr>
        <p:spPr>
          <a:xfrm>
            <a:off x="8533414" y="6406487"/>
            <a:ext cx="593653" cy="369332"/>
          </a:xfrm>
          <a:prstGeom prst="rect">
            <a:avLst/>
          </a:prstGeom>
          <a:noFill/>
        </p:spPr>
        <p:txBody>
          <a:bodyPr wrap="square" rtlCol="0">
            <a:spAutoFit/>
          </a:bodyPr>
          <a:lstStyle/>
          <a:p>
            <a:r>
              <a:rPr lang="en-IT" dirty="0"/>
              <a:t>10</a:t>
            </a:r>
          </a:p>
        </p:txBody>
      </p:sp>
    </p:spTree>
    <p:extLst>
      <p:ext uri="{BB962C8B-B14F-4D97-AF65-F5344CB8AC3E}">
        <p14:creationId xmlns:p14="http://schemas.microsoft.com/office/powerpoint/2010/main" val="139881960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alphaModFix amt="63000"/>
          </a:blip>
          <a:tile tx="0" ty="0" sx="100000" sy="100000" flip="none" algn="tl"/>
        </a:blipFill>
        <a:effectLst/>
      </p:bgPr>
    </p:bg>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DDE8DE2B-61C1-46D5-BEB8-521321C182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5" name="Straight Connector 14">
              <a:extLst>
                <a:ext uri="{FF2B5EF4-FFF2-40B4-BE49-F238E27FC236}">
                  <a16:creationId xmlns:a16="http://schemas.microsoft.com/office/drawing/2014/main" id="{E012C92A-B902-4B69-BDCF-CCA3021FCB4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A2BDBC14-42A0-4182-BFBA-0751F6350CB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7" name="Rectangle 23">
              <a:extLst>
                <a:ext uri="{FF2B5EF4-FFF2-40B4-BE49-F238E27FC236}">
                  <a16:creationId xmlns:a16="http://schemas.microsoft.com/office/drawing/2014/main" id="{902DC474-5BCC-4188-ACDC-AD63E6B187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5">
              <a:extLst>
                <a:ext uri="{FF2B5EF4-FFF2-40B4-BE49-F238E27FC236}">
                  <a16:creationId xmlns:a16="http://schemas.microsoft.com/office/drawing/2014/main" id="{7B427019-8592-4032-931B-4F27104C9D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1D6E2CEA-A5BB-4CF7-B907-AE4DBF6748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7">
              <a:extLst>
                <a:ext uri="{FF2B5EF4-FFF2-40B4-BE49-F238E27FC236}">
                  <a16:creationId xmlns:a16="http://schemas.microsoft.com/office/drawing/2014/main" id="{78D09D5A-29CC-4B32-9CE1-72E607558A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8">
              <a:extLst>
                <a:ext uri="{FF2B5EF4-FFF2-40B4-BE49-F238E27FC236}">
                  <a16:creationId xmlns:a16="http://schemas.microsoft.com/office/drawing/2014/main" id="{6DF3A3FC-950B-40B0-923D-0F0BC1A542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9">
              <a:extLst>
                <a:ext uri="{FF2B5EF4-FFF2-40B4-BE49-F238E27FC236}">
                  <a16:creationId xmlns:a16="http://schemas.microsoft.com/office/drawing/2014/main" id="{BCA0F2E1-CD3D-4521-9CCB-41A5CC6C5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a:extLst>
                <a:ext uri="{FF2B5EF4-FFF2-40B4-BE49-F238E27FC236}">
                  <a16:creationId xmlns:a16="http://schemas.microsoft.com/office/drawing/2014/main" id="{9BA4F16A-21DC-462A-AD37-0A93C8B79E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a:extLst>
                <a:ext uri="{FF2B5EF4-FFF2-40B4-BE49-F238E27FC236}">
                  <a16:creationId xmlns:a16="http://schemas.microsoft.com/office/drawing/2014/main" id="{FB75EBDD-038D-4572-A372-1149382957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6" name="Rectangle 25">
            <a:extLst>
              <a:ext uri="{FF2B5EF4-FFF2-40B4-BE49-F238E27FC236}">
                <a16:creationId xmlns:a16="http://schemas.microsoft.com/office/drawing/2014/main" id="{21029ED5-F105-4DD2-99C8-1E44228179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a:extLst>
              <a:ext uri="{FF2B5EF4-FFF2-40B4-BE49-F238E27FC236}">
                <a16:creationId xmlns:a16="http://schemas.microsoft.com/office/drawing/2014/main" id="{2D621E68-BF28-4A1C-B1A2-4E55E139E7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9" name="Straight Connector 28">
              <a:extLst>
                <a:ext uri="{FF2B5EF4-FFF2-40B4-BE49-F238E27FC236}">
                  <a16:creationId xmlns:a16="http://schemas.microsoft.com/office/drawing/2014/main" id="{BE8BBE4D-F0DF-49B9-B75A-99DAC53ACA7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30" name="Rectangle 23">
              <a:extLst>
                <a:ext uri="{FF2B5EF4-FFF2-40B4-BE49-F238E27FC236}">
                  <a16:creationId xmlns:a16="http://schemas.microsoft.com/office/drawing/2014/main" id="{E0F07DDC-34A6-46A1-9DE9-2BBE2931A5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5">
              <a:extLst>
                <a:ext uri="{FF2B5EF4-FFF2-40B4-BE49-F238E27FC236}">
                  <a16:creationId xmlns:a16="http://schemas.microsoft.com/office/drawing/2014/main" id="{2CEB2BF9-B8DB-45B9-86EA-D197B5B1AE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08B5BB34-3801-4E70-A981-FE007635E1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27">
              <a:extLst>
                <a:ext uri="{FF2B5EF4-FFF2-40B4-BE49-F238E27FC236}">
                  <a16:creationId xmlns:a16="http://schemas.microsoft.com/office/drawing/2014/main" id="{38432A75-2CEB-463C-A8F2-ABB50A79F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28">
              <a:extLst>
                <a:ext uri="{FF2B5EF4-FFF2-40B4-BE49-F238E27FC236}">
                  <a16:creationId xmlns:a16="http://schemas.microsoft.com/office/drawing/2014/main" id="{E7E850B8-C050-4597-8BEB-113FEC9A27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9">
              <a:extLst>
                <a:ext uri="{FF2B5EF4-FFF2-40B4-BE49-F238E27FC236}">
                  <a16:creationId xmlns:a16="http://schemas.microsoft.com/office/drawing/2014/main" id="{24ACC798-9CEC-4B6F-A8DD-F8E6FCCCF1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Isosceles Triangle 35">
              <a:extLst>
                <a:ext uri="{FF2B5EF4-FFF2-40B4-BE49-F238E27FC236}">
                  <a16:creationId xmlns:a16="http://schemas.microsoft.com/office/drawing/2014/main" id="{1D58A8C6-1294-4CD9-89BC-F1E981A524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36">
              <a:extLst>
                <a:ext uri="{FF2B5EF4-FFF2-40B4-BE49-F238E27FC236}">
                  <a16:creationId xmlns:a16="http://schemas.microsoft.com/office/drawing/2014/main" id="{F32F2ED6-6143-46C4-A641-72D42732B6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9" name="Rectangle 38">
            <a:extLst>
              <a:ext uri="{FF2B5EF4-FFF2-40B4-BE49-F238E27FC236}">
                <a16:creationId xmlns:a16="http://schemas.microsoft.com/office/drawing/2014/main" id="{5C9652B3-A450-4ED6-8FBF-F536BA60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222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Chart, histogram&#10;&#10;Description automatically generated">
            <a:extLst>
              <a:ext uri="{FF2B5EF4-FFF2-40B4-BE49-F238E27FC236}">
                <a16:creationId xmlns:a16="http://schemas.microsoft.com/office/drawing/2014/main" id="{69750E90-5335-3948-AE98-34F3CABBE970}"/>
              </a:ext>
            </a:extLst>
          </p:cNvPr>
          <p:cNvPicPr>
            <a:picLocks noChangeAspect="1"/>
          </p:cNvPicPr>
          <p:nvPr/>
        </p:nvPicPr>
        <p:blipFill rotWithShape="1">
          <a:blip r:embed="rId3"/>
          <a:srcRect l="3889" t="18074" r="3111" b="6489"/>
          <a:stretch/>
        </p:blipFill>
        <p:spPr>
          <a:xfrm>
            <a:off x="998436" y="1371600"/>
            <a:ext cx="10281423" cy="4560849"/>
          </a:xfrm>
          <a:prstGeom prst="rect">
            <a:avLst/>
          </a:prstGeom>
        </p:spPr>
      </p:pic>
      <p:sp>
        <p:nvSpPr>
          <p:cNvPr id="10" name="TextBox 9">
            <a:extLst>
              <a:ext uri="{FF2B5EF4-FFF2-40B4-BE49-F238E27FC236}">
                <a16:creationId xmlns:a16="http://schemas.microsoft.com/office/drawing/2014/main" id="{12DCEBE9-3BBE-6D45-8CDE-281833903D69}"/>
              </a:ext>
            </a:extLst>
          </p:cNvPr>
          <p:cNvSpPr txBox="1"/>
          <p:nvPr/>
        </p:nvSpPr>
        <p:spPr>
          <a:xfrm>
            <a:off x="858643" y="602385"/>
            <a:ext cx="10281424" cy="646331"/>
          </a:xfrm>
          <a:prstGeom prst="rect">
            <a:avLst/>
          </a:prstGeom>
          <a:noFill/>
        </p:spPr>
        <p:txBody>
          <a:bodyPr wrap="square" rtlCol="0">
            <a:spAutoFit/>
          </a:bodyPr>
          <a:lstStyle/>
          <a:p>
            <a:r>
              <a:rPr lang="en-IT" dirty="0"/>
              <a:t>DISTRIBUTION OF POSSIBLE EVIDENCES OF INSIDER TRADING ACCORDING TO THE NUMBER OF DAYS BEFORE THE RELEVANT NEWS</a:t>
            </a:r>
          </a:p>
        </p:txBody>
      </p:sp>
      <p:sp>
        <p:nvSpPr>
          <p:cNvPr id="2" name="Slide Number Placeholder 1">
            <a:extLst>
              <a:ext uri="{FF2B5EF4-FFF2-40B4-BE49-F238E27FC236}">
                <a16:creationId xmlns:a16="http://schemas.microsoft.com/office/drawing/2014/main" id="{66FE4031-E8E3-4B45-9995-3B15D028D733}"/>
              </a:ext>
            </a:extLst>
          </p:cNvPr>
          <p:cNvSpPr>
            <a:spLocks noGrp="1"/>
          </p:cNvSpPr>
          <p:nvPr>
            <p:ph type="sldNum" sz="quarter" idx="12"/>
          </p:nvPr>
        </p:nvSpPr>
        <p:spPr/>
        <p:txBody>
          <a:bodyPr/>
          <a:lstStyle/>
          <a:p>
            <a:fld id="{D57F1E4F-1CFF-5643-939E-217C01CDF565}" type="slidenum">
              <a:rPr lang="en-US" smtClean="0"/>
              <a:pPr/>
              <a:t>12</a:t>
            </a:fld>
            <a:endParaRPr lang="en-US" dirty="0"/>
          </a:p>
        </p:txBody>
      </p:sp>
      <p:sp>
        <p:nvSpPr>
          <p:cNvPr id="3" name="TextBox 2">
            <a:extLst>
              <a:ext uri="{FF2B5EF4-FFF2-40B4-BE49-F238E27FC236}">
                <a16:creationId xmlns:a16="http://schemas.microsoft.com/office/drawing/2014/main" id="{74B7BD4A-6E8A-D547-BD18-D59E635F2CBE}"/>
              </a:ext>
            </a:extLst>
          </p:cNvPr>
          <p:cNvSpPr txBox="1"/>
          <p:nvPr/>
        </p:nvSpPr>
        <p:spPr>
          <a:xfrm>
            <a:off x="5943600" y="6406487"/>
            <a:ext cx="558800" cy="369332"/>
          </a:xfrm>
          <a:prstGeom prst="rect">
            <a:avLst/>
          </a:prstGeom>
          <a:noFill/>
        </p:spPr>
        <p:txBody>
          <a:bodyPr wrap="square" rtlCol="0">
            <a:spAutoFit/>
          </a:bodyPr>
          <a:lstStyle/>
          <a:p>
            <a:r>
              <a:rPr lang="en-IT" dirty="0"/>
              <a:t>11</a:t>
            </a:r>
          </a:p>
        </p:txBody>
      </p:sp>
    </p:spTree>
    <p:extLst>
      <p:ext uri="{BB962C8B-B14F-4D97-AF65-F5344CB8AC3E}">
        <p14:creationId xmlns:p14="http://schemas.microsoft.com/office/powerpoint/2010/main" val="4613419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3000"/>
            <a:lum/>
          </a:blip>
          <a:srcRect/>
          <a:stretch>
            <a:fillRect t="-18000" b="-18000"/>
          </a:stretch>
        </a:blipFill>
        <a:effectLst/>
      </p:bgPr>
    </p:bg>
    <p:spTree>
      <p:nvGrpSpPr>
        <p:cNvPr id="1" name=""/>
        <p:cNvGrpSpPr/>
        <p:nvPr/>
      </p:nvGrpSpPr>
      <p:grpSpPr>
        <a:xfrm>
          <a:off x="0" y="0"/>
          <a:ext cx="0" cy="0"/>
          <a:chOff x="0" y="0"/>
          <a:chExt cx="0" cy="0"/>
        </a:xfrm>
      </p:grpSpPr>
      <p:sp>
        <p:nvSpPr>
          <p:cNvPr id="6" name="Oval 5">
            <a:extLst>
              <a:ext uri="{FF2B5EF4-FFF2-40B4-BE49-F238E27FC236}">
                <a16:creationId xmlns:a16="http://schemas.microsoft.com/office/drawing/2014/main" id="{FB9E1877-3236-2F45-937E-CD5B98B459E5}"/>
              </a:ext>
            </a:extLst>
          </p:cNvPr>
          <p:cNvSpPr/>
          <p:nvPr/>
        </p:nvSpPr>
        <p:spPr>
          <a:xfrm>
            <a:off x="1002991" y="199399"/>
            <a:ext cx="2301240" cy="14264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T" dirty="0">
                <a:solidFill>
                  <a:schemeClr val="tx1"/>
                </a:solidFill>
              </a:rPr>
              <a:t>2017 dataset</a:t>
            </a:r>
          </a:p>
        </p:txBody>
      </p:sp>
      <p:sp>
        <p:nvSpPr>
          <p:cNvPr id="7" name="Oval 6">
            <a:extLst>
              <a:ext uri="{FF2B5EF4-FFF2-40B4-BE49-F238E27FC236}">
                <a16:creationId xmlns:a16="http://schemas.microsoft.com/office/drawing/2014/main" id="{38E40254-858F-2E4A-B3A9-B69CE623357D}"/>
              </a:ext>
            </a:extLst>
          </p:cNvPr>
          <p:cNvSpPr/>
          <p:nvPr/>
        </p:nvSpPr>
        <p:spPr>
          <a:xfrm>
            <a:off x="8887768" y="179416"/>
            <a:ext cx="2301240" cy="14264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T" dirty="0">
                <a:solidFill>
                  <a:schemeClr val="tx1"/>
                </a:solidFill>
              </a:rPr>
              <a:t>2018 dataset</a:t>
            </a:r>
          </a:p>
        </p:txBody>
      </p:sp>
      <p:sp>
        <p:nvSpPr>
          <p:cNvPr id="10" name="Right Arrow 9">
            <a:extLst>
              <a:ext uri="{FF2B5EF4-FFF2-40B4-BE49-F238E27FC236}">
                <a16:creationId xmlns:a16="http://schemas.microsoft.com/office/drawing/2014/main" id="{9961CFE5-B2E3-654C-B65B-545D122FCEA5}"/>
              </a:ext>
            </a:extLst>
          </p:cNvPr>
          <p:cNvSpPr/>
          <p:nvPr/>
        </p:nvSpPr>
        <p:spPr>
          <a:xfrm>
            <a:off x="3394063" y="711904"/>
            <a:ext cx="847493" cy="401444"/>
          </a:xfrm>
          <a:prstGeom prst="right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T"/>
          </a:p>
        </p:txBody>
      </p:sp>
      <p:sp>
        <p:nvSpPr>
          <p:cNvPr id="11" name="Right Arrow 10">
            <a:extLst>
              <a:ext uri="{FF2B5EF4-FFF2-40B4-BE49-F238E27FC236}">
                <a16:creationId xmlns:a16="http://schemas.microsoft.com/office/drawing/2014/main" id="{CBB2B1FC-70F1-F24A-9FBC-788ECDBA2BB1}"/>
              </a:ext>
            </a:extLst>
          </p:cNvPr>
          <p:cNvSpPr/>
          <p:nvPr/>
        </p:nvSpPr>
        <p:spPr>
          <a:xfrm rot="10800000">
            <a:off x="7950443" y="677045"/>
            <a:ext cx="847493" cy="401444"/>
          </a:xfrm>
          <a:prstGeom prst="right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T"/>
          </a:p>
        </p:txBody>
      </p:sp>
      <p:sp>
        <p:nvSpPr>
          <p:cNvPr id="12" name="Oval 11">
            <a:extLst>
              <a:ext uri="{FF2B5EF4-FFF2-40B4-BE49-F238E27FC236}">
                <a16:creationId xmlns:a16="http://schemas.microsoft.com/office/drawing/2014/main" id="{447BF897-2813-0443-B1DE-E058CDCF50E9}"/>
              </a:ext>
            </a:extLst>
          </p:cNvPr>
          <p:cNvSpPr/>
          <p:nvPr/>
        </p:nvSpPr>
        <p:spPr>
          <a:xfrm>
            <a:off x="4331387" y="179416"/>
            <a:ext cx="3619055" cy="15601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T" b="1" dirty="0">
                <a:solidFill>
                  <a:schemeClr val="accent5"/>
                </a:solidFill>
              </a:rPr>
              <a:t>A</a:t>
            </a:r>
            <a:r>
              <a:rPr lang="en-IT" b="1" dirty="0">
                <a:solidFill>
                  <a:schemeClr val="tx1"/>
                </a:solidFill>
              </a:rPr>
              <a:t>.INSIDER ACTIONS</a:t>
            </a:r>
          </a:p>
          <a:p>
            <a:pPr algn="ctr"/>
            <a:r>
              <a:rPr lang="en-IT" b="1" dirty="0">
                <a:solidFill>
                  <a:schemeClr val="accent5"/>
                </a:solidFill>
              </a:rPr>
              <a:t>B</a:t>
            </a:r>
            <a:r>
              <a:rPr lang="en-IT" b="1" dirty="0">
                <a:solidFill>
                  <a:schemeClr val="tx1"/>
                </a:solidFill>
              </a:rPr>
              <a:t>.IMPACTFUL EVENTS</a:t>
            </a:r>
            <a:endParaRPr lang="en-IT" dirty="0">
              <a:solidFill>
                <a:schemeClr val="tx1"/>
              </a:solidFill>
            </a:endParaRPr>
          </a:p>
        </p:txBody>
      </p:sp>
      <p:sp>
        <p:nvSpPr>
          <p:cNvPr id="13" name="TextBox 12">
            <a:extLst>
              <a:ext uri="{FF2B5EF4-FFF2-40B4-BE49-F238E27FC236}">
                <a16:creationId xmlns:a16="http://schemas.microsoft.com/office/drawing/2014/main" id="{25889311-F82D-214D-8682-5D7D4C596CB6}"/>
              </a:ext>
            </a:extLst>
          </p:cNvPr>
          <p:cNvSpPr txBox="1"/>
          <p:nvPr/>
        </p:nvSpPr>
        <p:spPr>
          <a:xfrm>
            <a:off x="1457920" y="2085844"/>
            <a:ext cx="7672039" cy="369332"/>
          </a:xfrm>
          <a:prstGeom prst="rect">
            <a:avLst/>
          </a:prstGeom>
          <a:noFill/>
        </p:spPr>
        <p:txBody>
          <a:bodyPr wrap="square" rtlCol="0">
            <a:spAutoFit/>
          </a:bodyPr>
          <a:lstStyle/>
          <a:p>
            <a:r>
              <a:rPr lang="en-IT" dirty="0"/>
              <a:t>PREDICTING INSIDER TRADING ACTION </a:t>
            </a:r>
            <a:r>
              <a:rPr lang="en-IT" dirty="0">
                <a:solidFill>
                  <a:schemeClr val="accent5"/>
                </a:solidFill>
              </a:rPr>
              <a:t>WITHOUT EVENTS INFORMATIONS</a:t>
            </a:r>
          </a:p>
        </p:txBody>
      </p:sp>
      <p:graphicFrame>
        <p:nvGraphicFramePr>
          <p:cNvPr id="14" name="Table 14">
            <a:extLst>
              <a:ext uri="{FF2B5EF4-FFF2-40B4-BE49-F238E27FC236}">
                <a16:creationId xmlns:a16="http://schemas.microsoft.com/office/drawing/2014/main" id="{7E91656A-1D45-5847-9DBB-331FB73293DC}"/>
              </a:ext>
            </a:extLst>
          </p:cNvPr>
          <p:cNvGraphicFramePr>
            <a:graphicFrameLocks noGrp="1"/>
          </p:cNvGraphicFramePr>
          <p:nvPr>
            <p:extLst>
              <p:ext uri="{D42A27DB-BD31-4B8C-83A1-F6EECF244321}">
                <p14:modId xmlns:p14="http://schemas.microsoft.com/office/powerpoint/2010/main" val="3187333828"/>
              </p:ext>
            </p:extLst>
          </p:nvPr>
        </p:nvGraphicFramePr>
        <p:xfrm>
          <a:off x="162311" y="2609481"/>
          <a:ext cx="6661573" cy="1483064"/>
        </p:xfrm>
        <a:graphic>
          <a:graphicData uri="http://schemas.openxmlformats.org/drawingml/2006/table">
            <a:tbl>
              <a:tblPr firstRow="1" bandRow="1">
                <a:tableStyleId>{5C22544A-7EE6-4342-B048-85BDC9FD1C3A}</a:tableStyleId>
              </a:tblPr>
              <a:tblGrid>
                <a:gridCol w="1125241">
                  <a:extLst>
                    <a:ext uri="{9D8B030D-6E8A-4147-A177-3AD203B41FA5}">
                      <a16:colId xmlns:a16="http://schemas.microsoft.com/office/drawing/2014/main" val="1109102180"/>
                    </a:ext>
                  </a:extLst>
                </a:gridCol>
                <a:gridCol w="1035368">
                  <a:extLst>
                    <a:ext uri="{9D8B030D-6E8A-4147-A177-3AD203B41FA5}">
                      <a16:colId xmlns:a16="http://schemas.microsoft.com/office/drawing/2014/main" val="3160574281"/>
                    </a:ext>
                  </a:extLst>
                </a:gridCol>
                <a:gridCol w="1125241">
                  <a:extLst>
                    <a:ext uri="{9D8B030D-6E8A-4147-A177-3AD203B41FA5}">
                      <a16:colId xmlns:a16="http://schemas.microsoft.com/office/drawing/2014/main" val="1994576472"/>
                    </a:ext>
                  </a:extLst>
                </a:gridCol>
                <a:gridCol w="1125241">
                  <a:extLst>
                    <a:ext uri="{9D8B030D-6E8A-4147-A177-3AD203B41FA5}">
                      <a16:colId xmlns:a16="http://schemas.microsoft.com/office/drawing/2014/main" val="2673092183"/>
                    </a:ext>
                  </a:extLst>
                </a:gridCol>
                <a:gridCol w="1125241">
                  <a:extLst>
                    <a:ext uri="{9D8B030D-6E8A-4147-A177-3AD203B41FA5}">
                      <a16:colId xmlns:a16="http://schemas.microsoft.com/office/drawing/2014/main" val="3913824455"/>
                    </a:ext>
                  </a:extLst>
                </a:gridCol>
                <a:gridCol w="1125241">
                  <a:extLst>
                    <a:ext uri="{9D8B030D-6E8A-4147-A177-3AD203B41FA5}">
                      <a16:colId xmlns:a16="http://schemas.microsoft.com/office/drawing/2014/main" val="3332599446"/>
                    </a:ext>
                  </a:extLst>
                </a:gridCol>
              </a:tblGrid>
              <a:tr h="339632">
                <a:tc>
                  <a:txBody>
                    <a:bodyPr/>
                    <a:lstStyle/>
                    <a:p>
                      <a:r>
                        <a:rPr lang="en-IT" sz="1000" dirty="0"/>
                        <a:t>METRIC </a:t>
                      </a:r>
                    </a:p>
                  </a:txBody>
                  <a:tcPr/>
                </a:tc>
                <a:tc>
                  <a:txBody>
                    <a:bodyPr/>
                    <a:lstStyle/>
                    <a:p>
                      <a:r>
                        <a:rPr lang="en-IT" sz="1000" dirty="0"/>
                        <a:t>TRAINING SET</a:t>
                      </a:r>
                    </a:p>
                  </a:txBody>
                  <a:tcPr/>
                </a:tc>
                <a:tc>
                  <a:txBody>
                    <a:bodyPr/>
                    <a:lstStyle/>
                    <a:p>
                      <a:r>
                        <a:rPr lang="en-IT" sz="1000" dirty="0"/>
                        <a:t>VALIDATION SET</a:t>
                      </a:r>
                    </a:p>
                  </a:txBody>
                  <a:tcPr/>
                </a:tc>
                <a:tc>
                  <a:txBody>
                    <a:bodyPr/>
                    <a:lstStyle/>
                    <a:p>
                      <a:r>
                        <a:rPr lang="en-IT" sz="1000" dirty="0"/>
                        <a:t>TEST SET</a:t>
                      </a:r>
                    </a:p>
                  </a:txBody>
                  <a:tcPr/>
                </a:tc>
                <a:tc>
                  <a:txBody>
                    <a:bodyPr/>
                    <a:lstStyle/>
                    <a:p>
                      <a:r>
                        <a:rPr lang="en-IT" sz="1000" dirty="0"/>
                        <a:t>STRATIFIED </a:t>
                      </a:r>
                    </a:p>
                  </a:txBody>
                  <a:tcPr/>
                </a:tc>
                <a:tc>
                  <a:txBody>
                    <a:bodyPr/>
                    <a:lstStyle/>
                    <a:p>
                      <a:r>
                        <a:rPr lang="en-IT" sz="1000" dirty="0"/>
                        <a:t>UNIFORM</a:t>
                      </a:r>
                    </a:p>
                  </a:txBody>
                  <a:tcPr/>
                </a:tc>
                <a:extLst>
                  <a:ext uri="{0D108BD9-81ED-4DB2-BD59-A6C34878D82A}">
                    <a16:rowId xmlns:a16="http://schemas.microsoft.com/office/drawing/2014/main" val="4055462077"/>
                  </a:ext>
                </a:extLst>
              </a:tr>
              <a:tr h="271706">
                <a:tc>
                  <a:txBody>
                    <a:bodyPr/>
                    <a:lstStyle/>
                    <a:p>
                      <a:r>
                        <a:rPr lang="en-IT" sz="1000" dirty="0"/>
                        <a:t>PRECISION</a:t>
                      </a:r>
                    </a:p>
                  </a:txBody>
                  <a:tcPr/>
                </a:tc>
                <a:tc>
                  <a:txBody>
                    <a:bodyPr/>
                    <a:lstStyle/>
                    <a:p>
                      <a:r>
                        <a:rPr lang="en-IT" sz="1000" dirty="0"/>
                        <a:t>0.217</a:t>
                      </a:r>
                    </a:p>
                  </a:txBody>
                  <a:tcPr/>
                </a:tc>
                <a:tc>
                  <a:txBody>
                    <a:bodyPr/>
                    <a:lstStyle/>
                    <a:p>
                      <a:r>
                        <a:rPr lang="en-IT" sz="1000" dirty="0"/>
                        <a:t>0.122</a:t>
                      </a:r>
                    </a:p>
                  </a:txBody>
                  <a:tcPr/>
                </a:tc>
                <a:tc>
                  <a:txBody>
                    <a:bodyPr/>
                    <a:lstStyle/>
                    <a:p>
                      <a:r>
                        <a:rPr lang="en-IT" sz="1000" dirty="0"/>
                        <a:t>0.184</a:t>
                      </a:r>
                    </a:p>
                  </a:txBody>
                  <a:tcPr/>
                </a:tc>
                <a:tc>
                  <a:txBody>
                    <a:bodyPr/>
                    <a:lstStyle/>
                    <a:p>
                      <a:r>
                        <a:rPr lang="en-IT" sz="1000" dirty="0"/>
                        <a:t>0.018</a:t>
                      </a:r>
                    </a:p>
                  </a:txBody>
                  <a:tcPr/>
                </a:tc>
                <a:tc>
                  <a:txBody>
                    <a:bodyPr/>
                    <a:lstStyle/>
                    <a:p>
                      <a:r>
                        <a:rPr lang="en-IT" sz="1000" dirty="0"/>
                        <a:t>0.019</a:t>
                      </a:r>
                    </a:p>
                  </a:txBody>
                  <a:tcPr/>
                </a:tc>
                <a:extLst>
                  <a:ext uri="{0D108BD9-81ED-4DB2-BD59-A6C34878D82A}">
                    <a16:rowId xmlns:a16="http://schemas.microsoft.com/office/drawing/2014/main" val="1349553701"/>
                  </a:ext>
                </a:extLst>
              </a:tr>
              <a:tr h="271706">
                <a:tc>
                  <a:txBody>
                    <a:bodyPr/>
                    <a:lstStyle/>
                    <a:p>
                      <a:r>
                        <a:rPr lang="en-IT" sz="1000" dirty="0"/>
                        <a:t>RECALL</a:t>
                      </a:r>
                    </a:p>
                  </a:txBody>
                  <a:tcPr/>
                </a:tc>
                <a:tc>
                  <a:txBody>
                    <a:bodyPr/>
                    <a:lstStyle/>
                    <a:p>
                      <a:r>
                        <a:rPr lang="en-IT" sz="1000" dirty="0"/>
                        <a:t>0.717</a:t>
                      </a:r>
                    </a:p>
                  </a:txBody>
                  <a:tcPr/>
                </a:tc>
                <a:tc>
                  <a:txBody>
                    <a:bodyPr/>
                    <a:lstStyle/>
                    <a:p>
                      <a:r>
                        <a:rPr lang="en-IT" sz="1000" dirty="0"/>
                        <a:t>0.750</a:t>
                      </a:r>
                    </a:p>
                  </a:txBody>
                  <a:tcPr/>
                </a:tc>
                <a:tc>
                  <a:txBody>
                    <a:bodyPr/>
                    <a:lstStyle/>
                    <a:p>
                      <a:r>
                        <a:rPr lang="en-IT" sz="1000" dirty="0"/>
                        <a:t>0.687</a:t>
                      </a:r>
                    </a:p>
                  </a:txBody>
                  <a:tcPr/>
                </a:tc>
                <a:tc>
                  <a:txBody>
                    <a:bodyPr/>
                    <a:lstStyle/>
                    <a:p>
                      <a:r>
                        <a:rPr lang="en-IT" sz="1000" dirty="0"/>
                        <a:t>0.01</a:t>
                      </a:r>
                    </a:p>
                  </a:txBody>
                  <a:tcPr/>
                </a:tc>
                <a:tc>
                  <a:txBody>
                    <a:bodyPr/>
                    <a:lstStyle/>
                    <a:p>
                      <a:r>
                        <a:rPr lang="en-IT" sz="1000" dirty="0"/>
                        <a:t>0.503</a:t>
                      </a:r>
                    </a:p>
                  </a:txBody>
                  <a:tcPr/>
                </a:tc>
                <a:extLst>
                  <a:ext uri="{0D108BD9-81ED-4DB2-BD59-A6C34878D82A}">
                    <a16:rowId xmlns:a16="http://schemas.microsoft.com/office/drawing/2014/main" val="1153611727"/>
                  </a:ext>
                </a:extLst>
              </a:tr>
              <a:tr h="271706">
                <a:tc>
                  <a:txBody>
                    <a:bodyPr/>
                    <a:lstStyle/>
                    <a:p>
                      <a:r>
                        <a:rPr lang="en-IT" sz="1000" dirty="0"/>
                        <a:t>F1-SCORE</a:t>
                      </a:r>
                    </a:p>
                  </a:txBody>
                  <a:tcPr/>
                </a:tc>
                <a:tc>
                  <a:txBody>
                    <a:bodyPr/>
                    <a:lstStyle/>
                    <a:p>
                      <a:r>
                        <a:rPr lang="en-IT" sz="1000" dirty="0"/>
                        <a:t>0,334</a:t>
                      </a:r>
                    </a:p>
                  </a:txBody>
                  <a:tcPr/>
                </a:tc>
                <a:tc>
                  <a:txBody>
                    <a:bodyPr/>
                    <a:lstStyle/>
                    <a:p>
                      <a:r>
                        <a:rPr lang="en-IT" sz="1000" dirty="0"/>
                        <a:t>0.211</a:t>
                      </a:r>
                    </a:p>
                  </a:txBody>
                  <a:tcPr/>
                </a:tc>
                <a:tc>
                  <a:txBody>
                    <a:bodyPr/>
                    <a:lstStyle/>
                    <a:p>
                      <a:r>
                        <a:rPr lang="en-IT" sz="1000" dirty="0"/>
                        <a:t>0.291</a:t>
                      </a:r>
                    </a:p>
                  </a:txBody>
                  <a:tcPr/>
                </a:tc>
                <a:tc>
                  <a:txBody>
                    <a:bodyPr/>
                    <a:lstStyle/>
                    <a:p>
                      <a:r>
                        <a:rPr lang="en-IT" sz="1000" dirty="0"/>
                        <a:t>0.013</a:t>
                      </a:r>
                    </a:p>
                  </a:txBody>
                  <a:tcPr/>
                </a:tc>
                <a:tc>
                  <a:txBody>
                    <a:bodyPr/>
                    <a:lstStyle/>
                    <a:p>
                      <a:r>
                        <a:rPr lang="en-IT" sz="1000" dirty="0"/>
                        <a:t>0.037</a:t>
                      </a:r>
                    </a:p>
                  </a:txBody>
                  <a:tcPr/>
                </a:tc>
                <a:extLst>
                  <a:ext uri="{0D108BD9-81ED-4DB2-BD59-A6C34878D82A}">
                    <a16:rowId xmlns:a16="http://schemas.microsoft.com/office/drawing/2014/main" val="3768187829"/>
                  </a:ext>
                </a:extLst>
              </a:tr>
              <a:tr h="271706">
                <a:tc>
                  <a:txBody>
                    <a:bodyPr/>
                    <a:lstStyle/>
                    <a:p>
                      <a:r>
                        <a:rPr lang="en-IT" sz="1000"/>
                        <a:t>F1-SCORE (R2)</a:t>
                      </a:r>
                      <a:endParaRPr lang="en-IT" sz="1000" dirty="0"/>
                    </a:p>
                  </a:txBody>
                  <a:tcPr>
                    <a:solidFill>
                      <a:schemeClr val="accent5">
                        <a:lumMod val="40000"/>
                        <a:lumOff val="60000"/>
                      </a:schemeClr>
                    </a:solidFill>
                  </a:tcPr>
                </a:tc>
                <a:tc>
                  <a:txBody>
                    <a:bodyPr/>
                    <a:lstStyle/>
                    <a:p>
                      <a:r>
                        <a:rPr lang="en-IT" sz="1000" dirty="0"/>
                        <a:t>0.240</a:t>
                      </a:r>
                    </a:p>
                  </a:txBody>
                  <a:tcPr>
                    <a:solidFill>
                      <a:schemeClr val="accent5">
                        <a:lumMod val="40000"/>
                        <a:lumOff val="60000"/>
                      </a:schemeClr>
                    </a:solidFill>
                  </a:tcPr>
                </a:tc>
                <a:tc>
                  <a:txBody>
                    <a:bodyPr/>
                    <a:lstStyle/>
                    <a:p>
                      <a:r>
                        <a:rPr lang="en-IT" sz="1000" dirty="0"/>
                        <a:t>0.158</a:t>
                      </a:r>
                    </a:p>
                  </a:txBody>
                  <a:tcPr>
                    <a:solidFill>
                      <a:schemeClr val="accent5">
                        <a:lumMod val="40000"/>
                        <a:lumOff val="60000"/>
                      </a:schemeClr>
                    </a:solidFill>
                  </a:tcPr>
                </a:tc>
                <a:tc>
                  <a:txBody>
                    <a:bodyPr/>
                    <a:lstStyle/>
                    <a:p>
                      <a:r>
                        <a:rPr lang="en-IT" sz="1000" dirty="0"/>
                        <a:t>0.200</a:t>
                      </a:r>
                    </a:p>
                  </a:txBody>
                  <a:tcPr>
                    <a:solidFill>
                      <a:schemeClr val="accent5">
                        <a:lumMod val="40000"/>
                        <a:lumOff val="60000"/>
                      </a:schemeClr>
                    </a:solidFill>
                  </a:tcPr>
                </a:tc>
                <a:tc>
                  <a:txBody>
                    <a:bodyPr/>
                    <a:lstStyle/>
                    <a:p>
                      <a:r>
                        <a:rPr lang="en-IT" sz="1000" dirty="0"/>
                        <a:t>&lt;0.01</a:t>
                      </a:r>
                    </a:p>
                  </a:txBody>
                  <a:tcPr>
                    <a:solidFill>
                      <a:schemeClr val="accent5">
                        <a:lumMod val="40000"/>
                        <a:lumOff val="60000"/>
                      </a:schemeClr>
                    </a:solidFill>
                  </a:tcPr>
                </a:tc>
                <a:tc>
                  <a:txBody>
                    <a:bodyPr/>
                    <a:lstStyle/>
                    <a:p>
                      <a:r>
                        <a:rPr lang="en-IT" sz="1000" dirty="0"/>
                        <a:t>0.018</a:t>
                      </a:r>
                    </a:p>
                  </a:txBody>
                  <a:tcPr>
                    <a:solidFill>
                      <a:schemeClr val="accent5">
                        <a:lumMod val="40000"/>
                        <a:lumOff val="60000"/>
                      </a:schemeClr>
                    </a:solidFill>
                  </a:tcPr>
                </a:tc>
                <a:extLst>
                  <a:ext uri="{0D108BD9-81ED-4DB2-BD59-A6C34878D82A}">
                    <a16:rowId xmlns:a16="http://schemas.microsoft.com/office/drawing/2014/main" val="3929184986"/>
                  </a:ext>
                </a:extLst>
              </a:tr>
            </a:tbl>
          </a:graphicData>
        </a:graphic>
      </p:graphicFrame>
      <p:sp>
        <p:nvSpPr>
          <p:cNvPr id="15" name="TextBox 14">
            <a:extLst>
              <a:ext uri="{FF2B5EF4-FFF2-40B4-BE49-F238E27FC236}">
                <a16:creationId xmlns:a16="http://schemas.microsoft.com/office/drawing/2014/main" id="{8D0481ED-159C-2346-98D9-966C3EE74376}"/>
              </a:ext>
            </a:extLst>
          </p:cNvPr>
          <p:cNvSpPr txBox="1"/>
          <p:nvPr/>
        </p:nvSpPr>
        <p:spPr>
          <a:xfrm>
            <a:off x="1425499" y="4324490"/>
            <a:ext cx="7672039" cy="369332"/>
          </a:xfrm>
          <a:prstGeom prst="rect">
            <a:avLst/>
          </a:prstGeom>
          <a:noFill/>
        </p:spPr>
        <p:txBody>
          <a:bodyPr wrap="square" rtlCol="0">
            <a:spAutoFit/>
          </a:bodyPr>
          <a:lstStyle/>
          <a:p>
            <a:r>
              <a:rPr lang="en-IT" dirty="0"/>
              <a:t>PREDICTING IF AN </a:t>
            </a:r>
            <a:r>
              <a:rPr lang="en-IT" dirty="0">
                <a:solidFill>
                  <a:schemeClr val="accent5"/>
                </a:solidFill>
              </a:rPr>
              <a:t>IMPACTUFUL EVENT </a:t>
            </a:r>
            <a:r>
              <a:rPr lang="en-IT" dirty="0"/>
              <a:t>WILL HAPPEN </a:t>
            </a:r>
            <a:r>
              <a:rPr lang="en-IT" dirty="0">
                <a:solidFill>
                  <a:schemeClr val="accent5"/>
                </a:solidFill>
              </a:rPr>
              <a:t>IN THE NEXT 20 DAYS</a:t>
            </a:r>
          </a:p>
        </p:txBody>
      </p:sp>
      <p:graphicFrame>
        <p:nvGraphicFramePr>
          <p:cNvPr id="16" name="Table 14">
            <a:extLst>
              <a:ext uri="{FF2B5EF4-FFF2-40B4-BE49-F238E27FC236}">
                <a16:creationId xmlns:a16="http://schemas.microsoft.com/office/drawing/2014/main" id="{13FAD7D7-F42B-5B47-83C0-2111754C3980}"/>
              </a:ext>
            </a:extLst>
          </p:cNvPr>
          <p:cNvGraphicFramePr>
            <a:graphicFrameLocks noGrp="1"/>
          </p:cNvGraphicFramePr>
          <p:nvPr>
            <p:extLst>
              <p:ext uri="{D42A27DB-BD31-4B8C-83A1-F6EECF244321}">
                <p14:modId xmlns:p14="http://schemas.microsoft.com/office/powerpoint/2010/main" val="954209533"/>
              </p:ext>
            </p:extLst>
          </p:nvPr>
        </p:nvGraphicFramePr>
        <p:xfrm>
          <a:off x="229218" y="4869108"/>
          <a:ext cx="6751446" cy="1483064"/>
        </p:xfrm>
        <a:graphic>
          <a:graphicData uri="http://schemas.openxmlformats.org/drawingml/2006/table">
            <a:tbl>
              <a:tblPr firstRow="1" bandRow="1">
                <a:tableStyleId>{5C22544A-7EE6-4342-B048-85BDC9FD1C3A}</a:tableStyleId>
              </a:tblPr>
              <a:tblGrid>
                <a:gridCol w="1125241">
                  <a:extLst>
                    <a:ext uri="{9D8B030D-6E8A-4147-A177-3AD203B41FA5}">
                      <a16:colId xmlns:a16="http://schemas.microsoft.com/office/drawing/2014/main" val="1109102180"/>
                    </a:ext>
                  </a:extLst>
                </a:gridCol>
                <a:gridCol w="1125241">
                  <a:extLst>
                    <a:ext uri="{9D8B030D-6E8A-4147-A177-3AD203B41FA5}">
                      <a16:colId xmlns:a16="http://schemas.microsoft.com/office/drawing/2014/main" val="3160574281"/>
                    </a:ext>
                  </a:extLst>
                </a:gridCol>
                <a:gridCol w="1125241">
                  <a:extLst>
                    <a:ext uri="{9D8B030D-6E8A-4147-A177-3AD203B41FA5}">
                      <a16:colId xmlns:a16="http://schemas.microsoft.com/office/drawing/2014/main" val="1994576472"/>
                    </a:ext>
                  </a:extLst>
                </a:gridCol>
                <a:gridCol w="1125241">
                  <a:extLst>
                    <a:ext uri="{9D8B030D-6E8A-4147-A177-3AD203B41FA5}">
                      <a16:colId xmlns:a16="http://schemas.microsoft.com/office/drawing/2014/main" val="2673092183"/>
                    </a:ext>
                  </a:extLst>
                </a:gridCol>
                <a:gridCol w="1125241">
                  <a:extLst>
                    <a:ext uri="{9D8B030D-6E8A-4147-A177-3AD203B41FA5}">
                      <a16:colId xmlns:a16="http://schemas.microsoft.com/office/drawing/2014/main" val="3913824455"/>
                    </a:ext>
                  </a:extLst>
                </a:gridCol>
                <a:gridCol w="1125241">
                  <a:extLst>
                    <a:ext uri="{9D8B030D-6E8A-4147-A177-3AD203B41FA5}">
                      <a16:colId xmlns:a16="http://schemas.microsoft.com/office/drawing/2014/main" val="3332599446"/>
                    </a:ext>
                  </a:extLst>
                </a:gridCol>
              </a:tblGrid>
              <a:tr h="339632">
                <a:tc>
                  <a:txBody>
                    <a:bodyPr/>
                    <a:lstStyle/>
                    <a:p>
                      <a:r>
                        <a:rPr lang="en-IT" sz="1000" dirty="0"/>
                        <a:t>METRIC </a:t>
                      </a:r>
                    </a:p>
                  </a:txBody>
                  <a:tcPr/>
                </a:tc>
                <a:tc>
                  <a:txBody>
                    <a:bodyPr/>
                    <a:lstStyle/>
                    <a:p>
                      <a:r>
                        <a:rPr lang="en-IT" sz="1000" dirty="0"/>
                        <a:t>TRAINING SET</a:t>
                      </a:r>
                    </a:p>
                  </a:txBody>
                  <a:tcPr/>
                </a:tc>
                <a:tc>
                  <a:txBody>
                    <a:bodyPr/>
                    <a:lstStyle/>
                    <a:p>
                      <a:r>
                        <a:rPr lang="en-IT" sz="1000" dirty="0"/>
                        <a:t>VALIDATION SET</a:t>
                      </a:r>
                    </a:p>
                  </a:txBody>
                  <a:tcPr/>
                </a:tc>
                <a:tc>
                  <a:txBody>
                    <a:bodyPr/>
                    <a:lstStyle/>
                    <a:p>
                      <a:r>
                        <a:rPr lang="en-IT" sz="1000" dirty="0"/>
                        <a:t>TEST SET</a:t>
                      </a:r>
                    </a:p>
                  </a:txBody>
                  <a:tcPr/>
                </a:tc>
                <a:tc>
                  <a:txBody>
                    <a:bodyPr/>
                    <a:lstStyle/>
                    <a:p>
                      <a:r>
                        <a:rPr lang="en-IT" sz="1000" dirty="0"/>
                        <a:t>STRATIFIED </a:t>
                      </a:r>
                    </a:p>
                  </a:txBody>
                  <a:tcPr/>
                </a:tc>
                <a:tc>
                  <a:txBody>
                    <a:bodyPr/>
                    <a:lstStyle/>
                    <a:p>
                      <a:r>
                        <a:rPr lang="en-IT" sz="1000" dirty="0"/>
                        <a:t>UNIFORM</a:t>
                      </a:r>
                    </a:p>
                  </a:txBody>
                  <a:tcPr/>
                </a:tc>
                <a:extLst>
                  <a:ext uri="{0D108BD9-81ED-4DB2-BD59-A6C34878D82A}">
                    <a16:rowId xmlns:a16="http://schemas.microsoft.com/office/drawing/2014/main" val="4055462077"/>
                  </a:ext>
                </a:extLst>
              </a:tr>
              <a:tr h="271706">
                <a:tc>
                  <a:txBody>
                    <a:bodyPr/>
                    <a:lstStyle/>
                    <a:p>
                      <a:r>
                        <a:rPr lang="en-IT" sz="1000" dirty="0"/>
                        <a:t>PRECISION</a:t>
                      </a:r>
                    </a:p>
                  </a:txBody>
                  <a:tcPr/>
                </a:tc>
                <a:tc>
                  <a:txBody>
                    <a:bodyPr/>
                    <a:lstStyle/>
                    <a:p>
                      <a:r>
                        <a:rPr lang="en-IT" sz="1000" dirty="0"/>
                        <a:t>0.666</a:t>
                      </a:r>
                    </a:p>
                  </a:txBody>
                  <a:tcPr/>
                </a:tc>
                <a:tc>
                  <a:txBody>
                    <a:bodyPr/>
                    <a:lstStyle/>
                    <a:p>
                      <a:r>
                        <a:rPr lang="en-IT" sz="1000" dirty="0"/>
                        <a:t>0.167</a:t>
                      </a:r>
                    </a:p>
                  </a:txBody>
                  <a:tcPr/>
                </a:tc>
                <a:tc>
                  <a:txBody>
                    <a:bodyPr/>
                    <a:lstStyle/>
                    <a:p>
                      <a:r>
                        <a:rPr lang="en-IT" sz="1000" dirty="0"/>
                        <a:t>0.245</a:t>
                      </a:r>
                    </a:p>
                  </a:txBody>
                  <a:tcPr/>
                </a:tc>
                <a:tc>
                  <a:txBody>
                    <a:bodyPr/>
                    <a:lstStyle/>
                    <a:p>
                      <a:r>
                        <a:rPr lang="en-IT" sz="1000" dirty="0"/>
                        <a:t>0.155</a:t>
                      </a:r>
                    </a:p>
                  </a:txBody>
                  <a:tcPr/>
                </a:tc>
                <a:tc>
                  <a:txBody>
                    <a:bodyPr/>
                    <a:lstStyle/>
                    <a:p>
                      <a:r>
                        <a:rPr lang="en-IT" sz="1000" dirty="0"/>
                        <a:t>0.149</a:t>
                      </a:r>
                    </a:p>
                  </a:txBody>
                  <a:tcPr/>
                </a:tc>
                <a:extLst>
                  <a:ext uri="{0D108BD9-81ED-4DB2-BD59-A6C34878D82A}">
                    <a16:rowId xmlns:a16="http://schemas.microsoft.com/office/drawing/2014/main" val="1349553701"/>
                  </a:ext>
                </a:extLst>
              </a:tr>
              <a:tr h="271706">
                <a:tc>
                  <a:txBody>
                    <a:bodyPr/>
                    <a:lstStyle/>
                    <a:p>
                      <a:r>
                        <a:rPr lang="en-IT" sz="1000" dirty="0"/>
                        <a:t>RECALL</a:t>
                      </a:r>
                    </a:p>
                  </a:txBody>
                  <a:tcPr/>
                </a:tc>
                <a:tc>
                  <a:txBody>
                    <a:bodyPr/>
                    <a:lstStyle/>
                    <a:p>
                      <a:r>
                        <a:rPr lang="en-IT" sz="1000" dirty="0"/>
                        <a:t>0.325</a:t>
                      </a:r>
                    </a:p>
                  </a:txBody>
                  <a:tcPr/>
                </a:tc>
                <a:tc>
                  <a:txBody>
                    <a:bodyPr/>
                    <a:lstStyle/>
                    <a:p>
                      <a:r>
                        <a:rPr lang="en-IT" sz="1000" dirty="0"/>
                        <a:t>0.628</a:t>
                      </a:r>
                    </a:p>
                  </a:txBody>
                  <a:tcPr/>
                </a:tc>
                <a:tc>
                  <a:txBody>
                    <a:bodyPr/>
                    <a:lstStyle/>
                    <a:p>
                      <a:r>
                        <a:rPr lang="en-IT" sz="1000" dirty="0"/>
                        <a:t>0.514</a:t>
                      </a:r>
                    </a:p>
                  </a:txBody>
                  <a:tcPr/>
                </a:tc>
                <a:tc>
                  <a:txBody>
                    <a:bodyPr/>
                    <a:lstStyle/>
                    <a:p>
                      <a:r>
                        <a:rPr lang="en-IT" sz="1000" dirty="0"/>
                        <a:t>0.137</a:t>
                      </a:r>
                    </a:p>
                  </a:txBody>
                  <a:tcPr/>
                </a:tc>
                <a:tc>
                  <a:txBody>
                    <a:bodyPr/>
                    <a:lstStyle/>
                    <a:p>
                      <a:r>
                        <a:rPr lang="en-IT" sz="1000" dirty="0"/>
                        <a:t>1</a:t>
                      </a:r>
                    </a:p>
                  </a:txBody>
                  <a:tcPr/>
                </a:tc>
                <a:extLst>
                  <a:ext uri="{0D108BD9-81ED-4DB2-BD59-A6C34878D82A}">
                    <a16:rowId xmlns:a16="http://schemas.microsoft.com/office/drawing/2014/main" val="1153611727"/>
                  </a:ext>
                </a:extLst>
              </a:tr>
              <a:tr h="271706">
                <a:tc>
                  <a:txBody>
                    <a:bodyPr/>
                    <a:lstStyle/>
                    <a:p>
                      <a:r>
                        <a:rPr lang="en-IT" sz="1000" dirty="0"/>
                        <a:t>F1-SCORE</a:t>
                      </a:r>
                    </a:p>
                  </a:txBody>
                  <a:tcPr/>
                </a:tc>
                <a:tc>
                  <a:txBody>
                    <a:bodyPr/>
                    <a:lstStyle/>
                    <a:p>
                      <a:r>
                        <a:rPr lang="en-IT" sz="1000" dirty="0"/>
                        <a:t>0,437</a:t>
                      </a:r>
                    </a:p>
                  </a:txBody>
                  <a:tcPr/>
                </a:tc>
                <a:tc>
                  <a:txBody>
                    <a:bodyPr/>
                    <a:lstStyle/>
                    <a:p>
                      <a:r>
                        <a:rPr lang="en-IT" sz="1000" dirty="0"/>
                        <a:t>0.264</a:t>
                      </a:r>
                    </a:p>
                  </a:txBody>
                  <a:tcPr/>
                </a:tc>
                <a:tc>
                  <a:txBody>
                    <a:bodyPr/>
                    <a:lstStyle/>
                    <a:p>
                      <a:r>
                        <a:rPr lang="en-IT" sz="1000" dirty="0"/>
                        <a:t>0.332</a:t>
                      </a:r>
                    </a:p>
                  </a:txBody>
                  <a:tcPr/>
                </a:tc>
                <a:tc>
                  <a:txBody>
                    <a:bodyPr/>
                    <a:lstStyle/>
                    <a:p>
                      <a:r>
                        <a:rPr lang="en-IT" sz="1000" dirty="0"/>
                        <a:t>0.0146</a:t>
                      </a:r>
                    </a:p>
                  </a:txBody>
                  <a:tcPr/>
                </a:tc>
                <a:tc>
                  <a:txBody>
                    <a:bodyPr/>
                    <a:lstStyle/>
                    <a:p>
                      <a:r>
                        <a:rPr lang="en-IT" sz="1000" dirty="0"/>
                        <a:t>0.260</a:t>
                      </a:r>
                    </a:p>
                  </a:txBody>
                  <a:tcPr/>
                </a:tc>
                <a:extLst>
                  <a:ext uri="{0D108BD9-81ED-4DB2-BD59-A6C34878D82A}">
                    <a16:rowId xmlns:a16="http://schemas.microsoft.com/office/drawing/2014/main" val="3768187829"/>
                  </a:ext>
                </a:extLst>
              </a:tr>
              <a:tr h="271706">
                <a:tc>
                  <a:txBody>
                    <a:bodyPr/>
                    <a:lstStyle/>
                    <a:p>
                      <a:r>
                        <a:rPr lang="en-IT" sz="1000" dirty="0"/>
                        <a:t>F1-SCORE (P2)</a:t>
                      </a:r>
                    </a:p>
                  </a:txBody>
                  <a:tcPr>
                    <a:solidFill>
                      <a:schemeClr val="accent5">
                        <a:lumMod val="40000"/>
                        <a:lumOff val="60000"/>
                      </a:schemeClr>
                    </a:solidFill>
                  </a:tcPr>
                </a:tc>
                <a:tc>
                  <a:txBody>
                    <a:bodyPr/>
                    <a:lstStyle/>
                    <a:p>
                      <a:r>
                        <a:rPr lang="en-IT" sz="1000" dirty="0"/>
                        <a:t>0.291</a:t>
                      </a:r>
                    </a:p>
                  </a:txBody>
                  <a:tcPr>
                    <a:solidFill>
                      <a:schemeClr val="accent5">
                        <a:lumMod val="40000"/>
                        <a:lumOff val="60000"/>
                      </a:schemeClr>
                    </a:solidFill>
                  </a:tcPr>
                </a:tc>
                <a:tc>
                  <a:txBody>
                    <a:bodyPr/>
                    <a:lstStyle/>
                    <a:p>
                      <a:r>
                        <a:rPr lang="en-IT" sz="1000" dirty="0"/>
                        <a:t>0.044</a:t>
                      </a:r>
                    </a:p>
                  </a:txBody>
                  <a:tcPr>
                    <a:solidFill>
                      <a:schemeClr val="accent5">
                        <a:lumMod val="40000"/>
                        <a:lumOff val="60000"/>
                      </a:schemeClr>
                    </a:solidFill>
                  </a:tcPr>
                </a:tc>
                <a:tc>
                  <a:txBody>
                    <a:bodyPr/>
                    <a:lstStyle/>
                    <a:p>
                      <a:r>
                        <a:rPr lang="en-IT" sz="1000" dirty="0"/>
                        <a:t>0.081</a:t>
                      </a:r>
                    </a:p>
                  </a:txBody>
                  <a:tcPr>
                    <a:solidFill>
                      <a:schemeClr val="accent5">
                        <a:lumMod val="40000"/>
                        <a:lumOff val="60000"/>
                      </a:schemeClr>
                    </a:solidFill>
                  </a:tcPr>
                </a:tc>
                <a:tc>
                  <a:txBody>
                    <a:bodyPr/>
                    <a:lstStyle/>
                    <a:p>
                      <a:r>
                        <a:rPr lang="en-IT" sz="1000" dirty="0"/>
                        <a:t>0.022</a:t>
                      </a:r>
                    </a:p>
                  </a:txBody>
                  <a:tcPr>
                    <a:solidFill>
                      <a:schemeClr val="accent5">
                        <a:lumMod val="40000"/>
                        <a:lumOff val="60000"/>
                      </a:schemeClr>
                    </a:solidFill>
                  </a:tcPr>
                </a:tc>
                <a:tc>
                  <a:txBody>
                    <a:bodyPr/>
                    <a:lstStyle/>
                    <a:p>
                      <a:r>
                        <a:rPr lang="en-IT" sz="1000" dirty="0"/>
                        <a:t>0.039</a:t>
                      </a:r>
                    </a:p>
                  </a:txBody>
                  <a:tcPr>
                    <a:solidFill>
                      <a:schemeClr val="accent5">
                        <a:lumMod val="40000"/>
                        <a:lumOff val="60000"/>
                      </a:schemeClr>
                    </a:solidFill>
                  </a:tcPr>
                </a:tc>
                <a:extLst>
                  <a:ext uri="{0D108BD9-81ED-4DB2-BD59-A6C34878D82A}">
                    <a16:rowId xmlns:a16="http://schemas.microsoft.com/office/drawing/2014/main" val="3929184986"/>
                  </a:ext>
                </a:extLst>
              </a:tr>
            </a:tbl>
          </a:graphicData>
        </a:graphic>
      </p:graphicFrame>
      <p:sp>
        <p:nvSpPr>
          <p:cNvPr id="17" name="Right Arrow 16">
            <a:extLst>
              <a:ext uri="{FF2B5EF4-FFF2-40B4-BE49-F238E27FC236}">
                <a16:creationId xmlns:a16="http://schemas.microsoft.com/office/drawing/2014/main" id="{6393EE41-6B31-C040-8E0A-FCAF85F19898}"/>
              </a:ext>
            </a:extLst>
          </p:cNvPr>
          <p:cNvSpPr/>
          <p:nvPr/>
        </p:nvSpPr>
        <p:spPr>
          <a:xfrm>
            <a:off x="7102951" y="2597784"/>
            <a:ext cx="847493" cy="401444"/>
          </a:xfrm>
          <a:prstGeom prst="right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T"/>
          </a:p>
        </p:txBody>
      </p:sp>
      <p:sp>
        <p:nvSpPr>
          <p:cNvPr id="18" name="Right Arrow 17">
            <a:extLst>
              <a:ext uri="{FF2B5EF4-FFF2-40B4-BE49-F238E27FC236}">
                <a16:creationId xmlns:a16="http://schemas.microsoft.com/office/drawing/2014/main" id="{87DF1BF4-E8C0-EB41-83AA-0929C05B2FCB}"/>
              </a:ext>
            </a:extLst>
          </p:cNvPr>
          <p:cNvSpPr/>
          <p:nvPr/>
        </p:nvSpPr>
        <p:spPr>
          <a:xfrm>
            <a:off x="7102950" y="4869108"/>
            <a:ext cx="847493" cy="401444"/>
          </a:xfrm>
          <a:prstGeom prst="right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T"/>
          </a:p>
        </p:txBody>
      </p:sp>
      <p:sp>
        <p:nvSpPr>
          <p:cNvPr id="19" name="Oval 18">
            <a:extLst>
              <a:ext uri="{FF2B5EF4-FFF2-40B4-BE49-F238E27FC236}">
                <a16:creationId xmlns:a16="http://schemas.microsoft.com/office/drawing/2014/main" id="{0F4939C2-E6C9-2148-859F-33956989910A}"/>
              </a:ext>
            </a:extLst>
          </p:cNvPr>
          <p:cNvSpPr/>
          <p:nvPr/>
        </p:nvSpPr>
        <p:spPr>
          <a:xfrm>
            <a:off x="7979339" y="2402294"/>
            <a:ext cx="2301240" cy="1251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T" dirty="0">
                <a:solidFill>
                  <a:schemeClr val="tx1"/>
                </a:solidFill>
              </a:rPr>
              <a:t>Regulatory agency</a:t>
            </a:r>
          </a:p>
        </p:txBody>
      </p:sp>
      <p:sp>
        <p:nvSpPr>
          <p:cNvPr id="20" name="Oval 19">
            <a:extLst>
              <a:ext uri="{FF2B5EF4-FFF2-40B4-BE49-F238E27FC236}">
                <a16:creationId xmlns:a16="http://schemas.microsoft.com/office/drawing/2014/main" id="{7DCEC5DC-2ABD-1A40-9364-41450C099684}"/>
              </a:ext>
            </a:extLst>
          </p:cNvPr>
          <p:cNvSpPr/>
          <p:nvPr/>
        </p:nvSpPr>
        <p:spPr>
          <a:xfrm>
            <a:off x="8072729" y="4557324"/>
            <a:ext cx="2301240" cy="12000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T" dirty="0">
                <a:solidFill>
                  <a:schemeClr val="tx1"/>
                </a:solidFill>
              </a:rPr>
              <a:t>Risk manag</a:t>
            </a:r>
            <a:r>
              <a:rPr lang="en-GB" dirty="0">
                <a:solidFill>
                  <a:schemeClr val="tx1"/>
                </a:solidFill>
              </a:rPr>
              <a:t>e</a:t>
            </a:r>
            <a:r>
              <a:rPr lang="en-IT" dirty="0">
                <a:solidFill>
                  <a:schemeClr val="tx1"/>
                </a:solidFill>
              </a:rPr>
              <a:t>ment </a:t>
            </a:r>
          </a:p>
        </p:txBody>
      </p:sp>
      <p:sp>
        <p:nvSpPr>
          <p:cNvPr id="21" name="TextBox 20">
            <a:extLst>
              <a:ext uri="{FF2B5EF4-FFF2-40B4-BE49-F238E27FC236}">
                <a16:creationId xmlns:a16="http://schemas.microsoft.com/office/drawing/2014/main" id="{66089A75-E707-2A44-B692-D1C49A69001C}"/>
              </a:ext>
            </a:extLst>
          </p:cNvPr>
          <p:cNvSpPr txBox="1"/>
          <p:nvPr/>
        </p:nvSpPr>
        <p:spPr>
          <a:xfrm>
            <a:off x="493132" y="620240"/>
            <a:ext cx="1019719" cy="584775"/>
          </a:xfrm>
          <a:prstGeom prst="rect">
            <a:avLst/>
          </a:prstGeom>
          <a:noFill/>
        </p:spPr>
        <p:txBody>
          <a:bodyPr wrap="square" rtlCol="0">
            <a:spAutoFit/>
          </a:bodyPr>
          <a:lstStyle/>
          <a:p>
            <a:r>
              <a:rPr lang="en-IT" sz="3200" dirty="0">
                <a:solidFill>
                  <a:schemeClr val="accent5"/>
                </a:solidFill>
              </a:rPr>
              <a:t>2</a:t>
            </a:r>
          </a:p>
        </p:txBody>
      </p:sp>
      <p:sp>
        <p:nvSpPr>
          <p:cNvPr id="2" name="TextBox 1">
            <a:extLst>
              <a:ext uri="{FF2B5EF4-FFF2-40B4-BE49-F238E27FC236}">
                <a16:creationId xmlns:a16="http://schemas.microsoft.com/office/drawing/2014/main" id="{EB32E422-E684-4E49-97E4-070A399DAEAB}"/>
              </a:ext>
            </a:extLst>
          </p:cNvPr>
          <p:cNvSpPr txBox="1"/>
          <p:nvPr/>
        </p:nvSpPr>
        <p:spPr>
          <a:xfrm>
            <a:off x="970570" y="2068162"/>
            <a:ext cx="487350" cy="369332"/>
          </a:xfrm>
          <a:prstGeom prst="rect">
            <a:avLst/>
          </a:prstGeom>
          <a:noFill/>
        </p:spPr>
        <p:txBody>
          <a:bodyPr wrap="square" rtlCol="0">
            <a:spAutoFit/>
          </a:bodyPr>
          <a:lstStyle/>
          <a:p>
            <a:r>
              <a:rPr lang="en-IT" dirty="0">
                <a:solidFill>
                  <a:schemeClr val="accent5"/>
                </a:solidFill>
              </a:rPr>
              <a:t>A</a:t>
            </a:r>
          </a:p>
        </p:txBody>
      </p:sp>
      <p:sp>
        <p:nvSpPr>
          <p:cNvPr id="3" name="TextBox 2">
            <a:extLst>
              <a:ext uri="{FF2B5EF4-FFF2-40B4-BE49-F238E27FC236}">
                <a16:creationId xmlns:a16="http://schemas.microsoft.com/office/drawing/2014/main" id="{0C094E19-B855-D34A-8471-8BBCABC8948E}"/>
              </a:ext>
            </a:extLst>
          </p:cNvPr>
          <p:cNvSpPr txBox="1"/>
          <p:nvPr/>
        </p:nvSpPr>
        <p:spPr>
          <a:xfrm>
            <a:off x="1002991" y="4324490"/>
            <a:ext cx="422508" cy="369332"/>
          </a:xfrm>
          <a:prstGeom prst="rect">
            <a:avLst/>
          </a:prstGeom>
          <a:noFill/>
        </p:spPr>
        <p:txBody>
          <a:bodyPr wrap="square" rtlCol="0">
            <a:spAutoFit/>
          </a:bodyPr>
          <a:lstStyle/>
          <a:p>
            <a:r>
              <a:rPr lang="en-IT" dirty="0">
                <a:solidFill>
                  <a:schemeClr val="accent5"/>
                </a:solidFill>
              </a:rPr>
              <a:t>B</a:t>
            </a:r>
          </a:p>
        </p:txBody>
      </p:sp>
      <p:sp>
        <p:nvSpPr>
          <p:cNvPr id="8" name="TextBox 7">
            <a:extLst>
              <a:ext uri="{FF2B5EF4-FFF2-40B4-BE49-F238E27FC236}">
                <a16:creationId xmlns:a16="http://schemas.microsoft.com/office/drawing/2014/main" id="{CBD244A6-55C8-B840-9328-A4872AB3A356}"/>
              </a:ext>
            </a:extLst>
          </p:cNvPr>
          <p:cNvSpPr txBox="1"/>
          <p:nvPr/>
        </p:nvSpPr>
        <p:spPr>
          <a:xfrm>
            <a:off x="6980664" y="3828749"/>
            <a:ext cx="3393305" cy="369332"/>
          </a:xfrm>
          <a:prstGeom prst="rect">
            <a:avLst/>
          </a:prstGeom>
          <a:solidFill>
            <a:schemeClr val="accent5">
              <a:lumMod val="40000"/>
              <a:lumOff val="60000"/>
            </a:schemeClr>
          </a:solidFill>
        </p:spPr>
        <p:txBody>
          <a:bodyPr wrap="square" rtlCol="0">
            <a:spAutoFit/>
          </a:bodyPr>
          <a:lstStyle/>
          <a:p>
            <a:r>
              <a:rPr lang="en-GB" dirty="0"/>
              <a:t>P</a:t>
            </a:r>
            <a:r>
              <a:rPr lang="en-IT" dirty="0"/>
              <a:t>revent false postive</a:t>
            </a:r>
          </a:p>
        </p:txBody>
      </p:sp>
      <p:sp>
        <p:nvSpPr>
          <p:cNvPr id="9" name="TextBox 8">
            <a:extLst>
              <a:ext uri="{FF2B5EF4-FFF2-40B4-BE49-F238E27FC236}">
                <a16:creationId xmlns:a16="http://schemas.microsoft.com/office/drawing/2014/main" id="{98881DF9-721E-BE45-800B-84193260A8C2}"/>
              </a:ext>
            </a:extLst>
          </p:cNvPr>
          <p:cNvSpPr txBox="1"/>
          <p:nvPr/>
        </p:nvSpPr>
        <p:spPr>
          <a:xfrm>
            <a:off x="7040173" y="6086553"/>
            <a:ext cx="2735317" cy="368393"/>
          </a:xfrm>
          <a:prstGeom prst="rect">
            <a:avLst/>
          </a:prstGeom>
          <a:solidFill>
            <a:schemeClr val="accent5">
              <a:lumMod val="40000"/>
              <a:lumOff val="60000"/>
            </a:schemeClr>
          </a:solidFill>
        </p:spPr>
        <p:txBody>
          <a:bodyPr wrap="square" rtlCol="0">
            <a:spAutoFit/>
          </a:bodyPr>
          <a:lstStyle/>
          <a:p>
            <a:r>
              <a:rPr lang="en-GB" dirty="0"/>
              <a:t>Prevent false negative</a:t>
            </a:r>
            <a:endParaRPr lang="en-IT" dirty="0"/>
          </a:p>
        </p:txBody>
      </p:sp>
      <p:sp>
        <p:nvSpPr>
          <p:cNvPr id="22" name="Slide Number Placeholder 21">
            <a:extLst>
              <a:ext uri="{FF2B5EF4-FFF2-40B4-BE49-F238E27FC236}">
                <a16:creationId xmlns:a16="http://schemas.microsoft.com/office/drawing/2014/main" id="{F8D3344E-6459-3040-B48E-071F63ACDEE0}"/>
              </a:ext>
            </a:extLst>
          </p:cNvPr>
          <p:cNvSpPr>
            <a:spLocks noGrp="1"/>
          </p:cNvSpPr>
          <p:nvPr>
            <p:ph type="sldNum" sz="quarter" idx="12"/>
          </p:nvPr>
        </p:nvSpPr>
        <p:spPr/>
        <p:txBody>
          <a:bodyPr/>
          <a:lstStyle/>
          <a:p>
            <a:fld id="{D57F1E4F-1CFF-5643-939E-217C01CDF565}" type="slidenum">
              <a:rPr lang="en-US" smtClean="0"/>
              <a:pPr/>
              <a:t>13</a:t>
            </a:fld>
            <a:endParaRPr lang="en-US" dirty="0"/>
          </a:p>
        </p:txBody>
      </p:sp>
      <p:sp>
        <p:nvSpPr>
          <p:cNvPr id="23" name="TextBox 22">
            <a:extLst>
              <a:ext uri="{FF2B5EF4-FFF2-40B4-BE49-F238E27FC236}">
                <a16:creationId xmlns:a16="http://schemas.microsoft.com/office/drawing/2014/main" id="{86E7224F-5CA8-2343-B3F9-2BB45FE05728}"/>
              </a:ext>
            </a:extLst>
          </p:cNvPr>
          <p:cNvSpPr txBox="1"/>
          <p:nvPr/>
        </p:nvSpPr>
        <p:spPr>
          <a:xfrm>
            <a:off x="5638800" y="6454946"/>
            <a:ext cx="428322" cy="369332"/>
          </a:xfrm>
          <a:prstGeom prst="rect">
            <a:avLst/>
          </a:prstGeom>
          <a:noFill/>
        </p:spPr>
        <p:txBody>
          <a:bodyPr wrap="none" rtlCol="0">
            <a:spAutoFit/>
          </a:bodyPr>
          <a:lstStyle/>
          <a:p>
            <a:r>
              <a:rPr lang="en-IT" dirty="0"/>
              <a:t>12</a:t>
            </a:r>
          </a:p>
        </p:txBody>
      </p:sp>
      <p:sp>
        <p:nvSpPr>
          <p:cNvPr id="4" name="TextBox 3">
            <a:extLst>
              <a:ext uri="{FF2B5EF4-FFF2-40B4-BE49-F238E27FC236}">
                <a16:creationId xmlns:a16="http://schemas.microsoft.com/office/drawing/2014/main" id="{9AE31815-F750-D041-A854-A01B44EA0B72}"/>
              </a:ext>
            </a:extLst>
          </p:cNvPr>
          <p:cNvSpPr txBox="1"/>
          <p:nvPr/>
        </p:nvSpPr>
        <p:spPr>
          <a:xfrm>
            <a:off x="10724606" y="4010297"/>
            <a:ext cx="184731" cy="369332"/>
          </a:xfrm>
          <a:prstGeom prst="rect">
            <a:avLst/>
          </a:prstGeom>
          <a:noFill/>
        </p:spPr>
        <p:txBody>
          <a:bodyPr wrap="none" rtlCol="0">
            <a:spAutoFit/>
          </a:bodyPr>
          <a:lstStyle/>
          <a:p>
            <a:endParaRPr lang="en-IT" dirty="0"/>
          </a:p>
        </p:txBody>
      </p:sp>
    </p:spTree>
    <p:extLst>
      <p:ext uri="{BB962C8B-B14F-4D97-AF65-F5344CB8AC3E}">
        <p14:creationId xmlns:p14="http://schemas.microsoft.com/office/powerpoint/2010/main" val="425998505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3000"/>
            <a:lum/>
          </a:blip>
          <a:srcRect/>
          <a:stretch>
            <a:fillRect t="-18000" b="-18000"/>
          </a:stretch>
        </a:blip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6CE6E43D-FC44-4F15-89C6-7C08E9BDC3F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321115E6-3640-4179-A252-686A27B75B3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E68D2ABE-CDFA-4BEB-AF45-E43862265B0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A108FB8B-558B-4F9E-970F-72D2EE57F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481E92F1-5BD2-4422-B875-90578CEAA5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9D9630F3-9488-4F58-9098-F6B8552BD6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A82B105D-E7A6-4F3A-AFDA-B9133F6BDF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592262AB-546B-41A7-99DE-EC034F0722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D878A1F7-F404-41A0-BD7C-9739499BD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0076BF32-29FF-4C3A-B1AF-91A28EFDA0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0A4C29F3-B3A2-40B9-8670-ADA39B0C42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21029ED5-F105-4DD2-99C8-1E44228179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2D621E68-BF28-4A1C-B1A2-4E55E139E7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5" name="Straight Connector 24">
              <a:extLst>
                <a:ext uri="{FF2B5EF4-FFF2-40B4-BE49-F238E27FC236}">
                  <a16:creationId xmlns:a16="http://schemas.microsoft.com/office/drawing/2014/main" id="{BE8BBE4D-F0DF-49B9-B75A-99DAC53ACA7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E0F07DDC-34A6-46A1-9DE9-2BBE2931A5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5">
              <a:extLst>
                <a:ext uri="{FF2B5EF4-FFF2-40B4-BE49-F238E27FC236}">
                  <a16:creationId xmlns:a16="http://schemas.microsoft.com/office/drawing/2014/main" id="{2CEB2BF9-B8DB-45B9-86EA-D197B5B1AE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a:extLst>
                <a:ext uri="{FF2B5EF4-FFF2-40B4-BE49-F238E27FC236}">
                  <a16:creationId xmlns:a16="http://schemas.microsoft.com/office/drawing/2014/main" id="{08B5BB34-3801-4E70-A981-FE007635E1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7">
              <a:extLst>
                <a:ext uri="{FF2B5EF4-FFF2-40B4-BE49-F238E27FC236}">
                  <a16:creationId xmlns:a16="http://schemas.microsoft.com/office/drawing/2014/main" id="{38432A75-2CEB-463C-A8F2-ABB50A79F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8">
              <a:extLst>
                <a:ext uri="{FF2B5EF4-FFF2-40B4-BE49-F238E27FC236}">
                  <a16:creationId xmlns:a16="http://schemas.microsoft.com/office/drawing/2014/main" id="{E7E850B8-C050-4597-8BEB-113FEC9A27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9">
              <a:extLst>
                <a:ext uri="{FF2B5EF4-FFF2-40B4-BE49-F238E27FC236}">
                  <a16:creationId xmlns:a16="http://schemas.microsoft.com/office/drawing/2014/main" id="{24ACC798-9CEC-4B6F-A8DD-F8E6FCCCF1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1D58A8C6-1294-4CD9-89BC-F1E981A524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a:extLst>
                <a:ext uri="{FF2B5EF4-FFF2-40B4-BE49-F238E27FC236}">
                  <a16:creationId xmlns:a16="http://schemas.microsoft.com/office/drawing/2014/main" id="{F32F2ED6-6143-46C4-A641-72D42732B6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5" name="Rectangle 34">
            <a:extLst>
              <a:ext uri="{FF2B5EF4-FFF2-40B4-BE49-F238E27FC236}">
                <a16:creationId xmlns:a16="http://schemas.microsoft.com/office/drawing/2014/main" id="{5C9652B3-A450-4ED6-8FBF-F536BA60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222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hart, line chart&#10;&#10;Description automatically generated">
            <a:extLst>
              <a:ext uri="{FF2B5EF4-FFF2-40B4-BE49-F238E27FC236}">
                <a16:creationId xmlns:a16="http://schemas.microsoft.com/office/drawing/2014/main" id="{FD5C19F3-56A9-7947-8782-857C2D57FD6B}"/>
              </a:ext>
            </a:extLst>
          </p:cNvPr>
          <p:cNvPicPr>
            <a:picLocks noChangeAspect="1"/>
          </p:cNvPicPr>
          <p:nvPr/>
        </p:nvPicPr>
        <p:blipFill rotWithShape="1">
          <a:blip r:embed="rId3"/>
          <a:srcRect l="3820" r="5263"/>
          <a:stretch/>
        </p:blipFill>
        <p:spPr>
          <a:xfrm>
            <a:off x="177091" y="165123"/>
            <a:ext cx="11837818" cy="6399168"/>
          </a:xfrm>
          <a:prstGeom prst="rect">
            <a:avLst/>
          </a:prstGeom>
        </p:spPr>
      </p:pic>
      <p:sp>
        <p:nvSpPr>
          <p:cNvPr id="3" name="Slide Number Placeholder 2">
            <a:extLst>
              <a:ext uri="{FF2B5EF4-FFF2-40B4-BE49-F238E27FC236}">
                <a16:creationId xmlns:a16="http://schemas.microsoft.com/office/drawing/2014/main" id="{15797001-C7C6-5A4B-9EC6-6AEF2585C37A}"/>
              </a:ext>
            </a:extLst>
          </p:cNvPr>
          <p:cNvSpPr>
            <a:spLocks noGrp="1"/>
          </p:cNvSpPr>
          <p:nvPr>
            <p:ph type="sldNum" sz="quarter" idx="12"/>
          </p:nvPr>
        </p:nvSpPr>
        <p:spPr/>
        <p:txBody>
          <a:bodyPr/>
          <a:lstStyle/>
          <a:p>
            <a:fld id="{D57F1E4F-1CFF-5643-939E-217C01CDF565}" type="slidenum">
              <a:rPr lang="en-US" smtClean="0"/>
              <a:pPr/>
              <a:t>14</a:t>
            </a:fld>
            <a:endParaRPr lang="en-US" dirty="0"/>
          </a:p>
        </p:txBody>
      </p:sp>
      <p:sp>
        <p:nvSpPr>
          <p:cNvPr id="4" name="TextBox 3">
            <a:extLst>
              <a:ext uri="{FF2B5EF4-FFF2-40B4-BE49-F238E27FC236}">
                <a16:creationId xmlns:a16="http://schemas.microsoft.com/office/drawing/2014/main" id="{0D6474D3-7DAB-CE48-9DE0-65C482AA55BC}"/>
              </a:ext>
            </a:extLst>
          </p:cNvPr>
          <p:cNvSpPr txBox="1"/>
          <p:nvPr/>
        </p:nvSpPr>
        <p:spPr>
          <a:xfrm>
            <a:off x="5858933" y="6553200"/>
            <a:ext cx="778934" cy="369332"/>
          </a:xfrm>
          <a:prstGeom prst="rect">
            <a:avLst/>
          </a:prstGeom>
          <a:noFill/>
        </p:spPr>
        <p:txBody>
          <a:bodyPr wrap="square" rtlCol="0">
            <a:spAutoFit/>
          </a:bodyPr>
          <a:lstStyle/>
          <a:p>
            <a:r>
              <a:rPr lang="en-IT" dirty="0"/>
              <a:t>13</a:t>
            </a:r>
          </a:p>
        </p:txBody>
      </p:sp>
    </p:spTree>
    <p:extLst>
      <p:ext uri="{BB962C8B-B14F-4D97-AF65-F5344CB8AC3E}">
        <p14:creationId xmlns:p14="http://schemas.microsoft.com/office/powerpoint/2010/main" val="15264968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0">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D271C-A1B8-8C4C-B46A-4C6884E5BF97}"/>
              </a:ext>
            </a:extLst>
          </p:cNvPr>
          <p:cNvSpPr>
            <a:spLocks noGrp="1"/>
          </p:cNvSpPr>
          <p:nvPr>
            <p:ph type="title"/>
          </p:nvPr>
        </p:nvSpPr>
        <p:spPr>
          <a:xfrm>
            <a:off x="1257198" y="504902"/>
            <a:ext cx="8596668" cy="1320800"/>
          </a:xfrm>
        </p:spPr>
        <p:txBody>
          <a:bodyPr>
            <a:normAutofit fontScale="90000"/>
          </a:bodyPr>
          <a:lstStyle/>
          <a:p>
            <a:pPr algn="ctr"/>
            <a:r>
              <a:rPr lang="en-IT" dirty="0"/>
              <a:t>CONCLUSION</a:t>
            </a:r>
            <a:br>
              <a:rPr lang="en-IT" dirty="0"/>
            </a:br>
            <a:br>
              <a:rPr lang="en-IT" dirty="0"/>
            </a:br>
            <a:r>
              <a:rPr lang="en-IT" sz="2200" dirty="0">
                <a:solidFill>
                  <a:schemeClr val="tx1"/>
                </a:solidFill>
              </a:rPr>
              <a:t>EACH EVIDENCES OF POSSIBILE INSIDER TRADING ACTION DO NOT RAPRESENT A LEGAL CRIME</a:t>
            </a:r>
            <a:br>
              <a:rPr lang="en-IT" sz="2200" dirty="0">
                <a:solidFill>
                  <a:schemeClr val="tx1"/>
                </a:solidFill>
              </a:rPr>
            </a:br>
            <a:br>
              <a:rPr lang="en-IT" sz="2200" dirty="0">
                <a:solidFill>
                  <a:schemeClr val="tx1"/>
                </a:solidFill>
              </a:rPr>
            </a:br>
            <a:br>
              <a:rPr lang="en-IT" sz="2200" dirty="0">
                <a:solidFill>
                  <a:schemeClr val="tx1"/>
                </a:solidFill>
              </a:rPr>
            </a:br>
            <a:r>
              <a:rPr lang="en-IT" sz="2200" dirty="0">
                <a:solidFill>
                  <a:schemeClr val="tx1"/>
                </a:solidFill>
              </a:rPr>
              <a:t>THE AIM IS TO GIVE THE POSSIBLITY TO THE REGULTORY AGENCY TO FOCUS OVER A SMALLER GROUP OF NEGOTIATIONS IN ORDER TO IMPROVE MARKET EFFICENCY</a:t>
            </a:r>
            <a:br>
              <a:rPr lang="en-IT" sz="2200" dirty="0">
                <a:solidFill>
                  <a:schemeClr val="tx1"/>
                </a:solidFill>
              </a:rPr>
            </a:br>
            <a:br>
              <a:rPr lang="en-IT" sz="2200" dirty="0">
                <a:solidFill>
                  <a:schemeClr val="tx1"/>
                </a:solidFill>
              </a:rPr>
            </a:br>
            <a:br>
              <a:rPr lang="en-IT" sz="2200" dirty="0">
                <a:solidFill>
                  <a:schemeClr val="tx1"/>
                </a:solidFill>
              </a:rPr>
            </a:br>
            <a:r>
              <a:rPr lang="en-IT" sz="2200" dirty="0">
                <a:solidFill>
                  <a:schemeClr val="tx1"/>
                </a:solidFill>
              </a:rPr>
              <a:t>LASTLY THIS REPRESENT THE FIRST WORK PRESENT IL LITERATURE AND IT MIGHT BE USED AS PRECEDENT FOR FUTURE WORK REGARDING THE BRAZILIAN MARKET </a:t>
            </a:r>
            <a:br>
              <a:rPr lang="en-IT" sz="2200" dirty="0">
                <a:solidFill>
                  <a:schemeClr val="tx1"/>
                </a:solidFill>
              </a:rPr>
            </a:br>
            <a:endParaRPr lang="en-IT" sz="2200" dirty="0"/>
          </a:p>
        </p:txBody>
      </p:sp>
      <p:sp>
        <p:nvSpPr>
          <p:cNvPr id="4" name="TextBox 3">
            <a:extLst>
              <a:ext uri="{FF2B5EF4-FFF2-40B4-BE49-F238E27FC236}">
                <a16:creationId xmlns:a16="http://schemas.microsoft.com/office/drawing/2014/main" id="{6DCC7F99-AE93-524F-9BD0-5DB3887BD2FC}"/>
              </a:ext>
            </a:extLst>
          </p:cNvPr>
          <p:cNvSpPr txBox="1"/>
          <p:nvPr/>
        </p:nvSpPr>
        <p:spPr>
          <a:xfrm>
            <a:off x="204534" y="1165302"/>
            <a:ext cx="4267200" cy="646331"/>
          </a:xfrm>
          <a:prstGeom prst="rect">
            <a:avLst/>
          </a:prstGeom>
          <a:noFill/>
        </p:spPr>
        <p:txBody>
          <a:bodyPr wrap="square" rtlCol="0">
            <a:spAutoFit/>
          </a:bodyPr>
          <a:lstStyle/>
          <a:p>
            <a:r>
              <a:rPr lang="en-IT" dirty="0"/>
              <a:t>EACH ABNORMAL NEGOTIATIONS IS  A CRIME?</a:t>
            </a:r>
          </a:p>
        </p:txBody>
      </p:sp>
      <p:sp>
        <p:nvSpPr>
          <p:cNvPr id="5" name="TextBox 4">
            <a:extLst>
              <a:ext uri="{FF2B5EF4-FFF2-40B4-BE49-F238E27FC236}">
                <a16:creationId xmlns:a16="http://schemas.microsoft.com/office/drawing/2014/main" id="{EF853AD3-D3FA-AE4F-99CB-F46BD935177E}"/>
              </a:ext>
            </a:extLst>
          </p:cNvPr>
          <p:cNvSpPr txBox="1"/>
          <p:nvPr/>
        </p:nvSpPr>
        <p:spPr>
          <a:xfrm>
            <a:off x="204534" y="2252133"/>
            <a:ext cx="3537733" cy="369332"/>
          </a:xfrm>
          <a:prstGeom prst="rect">
            <a:avLst/>
          </a:prstGeom>
          <a:noFill/>
        </p:spPr>
        <p:txBody>
          <a:bodyPr wrap="square" rtlCol="0">
            <a:spAutoFit/>
          </a:bodyPr>
          <a:lstStyle/>
          <a:p>
            <a:r>
              <a:rPr lang="en-IT" dirty="0"/>
              <a:t>SO WHAT IS THE WORK </a:t>
            </a:r>
          </a:p>
        </p:txBody>
      </p:sp>
      <p:sp>
        <p:nvSpPr>
          <p:cNvPr id="6" name="Slide Number Placeholder 5">
            <a:extLst>
              <a:ext uri="{FF2B5EF4-FFF2-40B4-BE49-F238E27FC236}">
                <a16:creationId xmlns:a16="http://schemas.microsoft.com/office/drawing/2014/main" id="{140B761A-25D8-5740-9D8B-D89CE2EAE832}"/>
              </a:ext>
            </a:extLst>
          </p:cNvPr>
          <p:cNvSpPr>
            <a:spLocks noGrp="1"/>
          </p:cNvSpPr>
          <p:nvPr>
            <p:ph type="sldNum" sz="quarter" idx="12"/>
          </p:nvPr>
        </p:nvSpPr>
        <p:spPr/>
        <p:txBody>
          <a:bodyPr/>
          <a:lstStyle/>
          <a:p>
            <a:fld id="{D57F1E4F-1CFF-5643-939E-217C01CDF565}" type="slidenum">
              <a:rPr lang="en-US" smtClean="0"/>
              <a:pPr/>
              <a:t>15</a:t>
            </a:fld>
            <a:endParaRPr lang="en-US" dirty="0"/>
          </a:p>
        </p:txBody>
      </p:sp>
    </p:spTree>
    <p:extLst>
      <p:ext uri="{BB962C8B-B14F-4D97-AF65-F5344CB8AC3E}">
        <p14:creationId xmlns:p14="http://schemas.microsoft.com/office/powerpoint/2010/main" val="37805522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2D12E-D0C4-C04F-B7F9-8226760FB422}"/>
              </a:ext>
            </a:extLst>
          </p:cNvPr>
          <p:cNvSpPr>
            <a:spLocks noGrp="1"/>
          </p:cNvSpPr>
          <p:nvPr>
            <p:ph type="title"/>
          </p:nvPr>
        </p:nvSpPr>
        <p:spPr>
          <a:xfrm>
            <a:off x="254000" y="156238"/>
            <a:ext cx="8596668" cy="1320800"/>
          </a:xfrm>
        </p:spPr>
        <p:txBody>
          <a:bodyPr/>
          <a:lstStyle/>
          <a:p>
            <a:r>
              <a:rPr lang="en-IT" dirty="0"/>
              <a:t>Conclusion – Economical Benefit</a:t>
            </a:r>
          </a:p>
        </p:txBody>
      </p:sp>
      <p:sp>
        <p:nvSpPr>
          <p:cNvPr id="4" name="Rectangle 3">
            <a:extLst>
              <a:ext uri="{FF2B5EF4-FFF2-40B4-BE49-F238E27FC236}">
                <a16:creationId xmlns:a16="http://schemas.microsoft.com/office/drawing/2014/main" id="{1A536BC4-8AE7-7245-B88A-A62600FE0D5F}"/>
              </a:ext>
            </a:extLst>
          </p:cNvPr>
          <p:cNvSpPr/>
          <p:nvPr/>
        </p:nvSpPr>
        <p:spPr>
          <a:xfrm>
            <a:off x="0" y="843630"/>
            <a:ext cx="11582400" cy="4271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T" dirty="0">
                <a:solidFill>
                  <a:schemeClr val="tx1"/>
                </a:solidFill>
              </a:rPr>
              <a:t>1. BEHIIND EACH ABNORMAL NEGOTIATIONS IS THERE AN INSIDER TRADER  ACTION?</a:t>
            </a:r>
            <a:endParaRPr lang="en-IT" dirty="0"/>
          </a:p>
        </p:txBody>
      </p:sp>
      <p:sp>
        <p:nvSpPr>
          <p:cNvPr id="5" name="Rectangle 4">
            <a:extLst>
              <a:ext uri="{FF2B5EF4-FFF2-40B4-BE49-F238E27FC236}">
                <a16:creationId xmlns:a16="http://schemas.microsoft.com/office/drawing/2014/main" id="{A9E8BB65-4F58-D04A-A1C3-907A8BEA5092}"/>
              </a:ext>
            </a:extLst>
          </p:cNvPr>
          <p:cNvSpPr/>
          <p:nvPr/>
        </p:nvSpPr>
        <p:spPr>
          <a:xfrm>
            <a:off x="0" y="1855833"/>
            <a:ext cx="11582400" cy="4271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T" dirty="0">
                <a:solidFill>
                  <a:schemeClr val="tx1"/>
                </a:solidFill>
              </a:rPr>
              <a:t>2. SO WHAT CAN REGULAGTORY AGENCY DO LOOKING AT THIS WORK?</a:t>
            </a:r>
            <a:endParaRPr lang="en-IT" dirty="0"/>
          </a:p>
        </p:txBody>
      </p:sp>
      <p:sp>
        <p:nvSpPr>
          <p:cNvPr id="6" name="Rectangle 5">
            <a:extLst>
              <a:ext uri="{FF2B5EF4-FFF2-40B4-BE49-F238E27FC236}">
                <a16:creationId xmlns:a16="http://schemas.microsoft.com/office/drawing/2014/main" id="{1034E186-8051-4447-B520-74755FF64B7C}"/>
              </a:ext>
            </a:extLst>
          </p:cNvPr>
          <p:cNvSpPr/>
          <p:nvPr/>
        </p:nvSpPr>
        <p:spPr>
          <a:xfrm>
            <a:off x="0" y="2875620"/>
            <a:ext cx="11582400" cy="4271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T" dirty="0">
                <a:solidFill>
                  <a:schemeClr val="tx1"/>
                </a:solidFill>
              </a:rPr>
              <a:t>3. WHAT ABOUT RISK MANAG</a:t>
            </a:r>
            <a:r>
              <a:rPr lang="en-GB" dirty="0">
                <a:solidFill>
                  <a:schemeClr val="tx1"/>
                </a:solidFill>
              </a:rPr>
              <a:t>E</a:t>
            </a:r>
            <a:r>
              <a:rPr lang="en-IT" dirty="0">
                <a:solidFill>
                  <a:schemeClr val="tx1"/>
                </a:solidFill>
              </a:rPr>
              <a:t>MENT WHAT CAN THEY IMPROVE USING THESE RELSULTS?</a:t>
            </a:r>
            <a:endParaRPr lang="en-IT" dirty="0"/>
          </a:p>
        </p:txBody>
      </p:sp>
      <p:sp>
        <p:nvSpPr>
          <p:cNvPr id="7" name="Rectangle 6">
            <a:extLst>
              <a:ext uri="{FF2B5EF4-FFF2-40B4-BE49-F238E27FC236}">
                <a16:creationId xmlns:a16="http://schemas.microsoft.com/office/drawing/2014/main" id="{2C10ED18-D5AE-E041-8F48-C486163757C1}"/>
              </a:ext>
            </a:extLst>
          </p:cNvPr>
          <p:cNvSpPr/>
          <p:nvPr/>
        </p:nvSpPr>
        <p:spPr>
          <a:xfrm>
            <a:off x="0" y="3850652"/>
            <a:ext cx="11582400" cy="4271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T" dirty="0">
                <a:solidFill>
                  <a:schemeClr val="tx1"/>
                </a:solidFill>
              </a:rPr>
              <a:t>4. WHAT ABOUT US? WHO INVEST OR WHO WOULD LIKE TO INVEST IN THE BRAZIALIN MARKET?</a:t>
            </a:r>
            <a:endParaRPr lang="en-IT" dirty="0"/>
          </a:p>
        </p:txBody>
      </p:sp>
      <p:sp>
        <p:nvSpPr>
          <p:cNvPr id="8" name="Rectangle 7">
            <a:extLst>
              <a:ext uri="{FF2B5EF4-FFF2-40B4-BE49-F238E27FC236}">
                <a16:creationId xmlns:a16="http://schemas.microsoft.com/office/drawing/2014/main" id="{F1ACD311-5D6B-4647-9C8F-DFCBA153D3A8}"/>
              </a:ext>
            </a:extLst>
          </p:cNvPr>
          <p:cNvSpPr/>
          <p:nvPr/>
        </p:nvSpPr>
        <p:spPr>
          <a:xfrm>
            <a:off x="0" y="4883958"/>
            <a:ext cx="11531600" cy="4271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T" dirty="0">
                <a:solidFill>
                  <a:schemeClr val="tx1"/>
                </a:solidFill>
              </a:rPr>
              <a:t>5. IS THERE ANY ASPECT THAT CAN BE IMPORVED? </a:t>
            </a:r>
          </a:p>
        </p:txBody>
      </p:sp>
      <p:sp>
        <p:nvSpPr>
          <p:cNvPr id="9" name="Rectangle 8">
            <a:extLst>
              <a:ext uri="{FF2B5EF4-FFF2-40B4-BE49-F238E27FC236}">
                <a16:creationId xmlns:a16="http://schemas.microsoft.com/office/drawing/2014/main" id="{0A7EEC38-6E88-1F47-BDCC-4B1C23CCBD59}"/>
              </a:ext>
            </a:extLst>
          </p:cNvPr>
          <p:cNvSpPr/>
          <p:nvPr/>
        </p:nvSpPr>
        <p:spPr>
          <a:xfrm>
            <a:off x="609600" y="1291166"/>
            <a:ext cx="11582400" cy="532611"/>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T" dirty="0">
                <a:solidFill>
                  <a:schemeClr val="tx1"/>
                </a:solidFill>
              </a:rPr>
              <a:t>NO ABSOLUTELY, THEY ARE ONLY POSSIBLE ONES.</a:t>
            </a:r>
          </a:p>
        </p:txBody>
      </p:sp>
      <p:sp>
        <p:nvSpPr>
          <p:cNvPr id="10" name="Rectangle 9">
            <a:extLst>
              <a:ext uri="{FF2B5EF4-FFF2-40B4-BE49-F238E27FC236}">
                <a16:creationId xmlns:a16="http://schemas.microsoft.com/office/drawing/2014/main" id="{92ABA61F-80BD-F945-8888-A780B646B8AB}"/>
              </a:ext>
            </a:extLst>
          </p:cNvPr>
          <p:cNvSpPr/>
          <p:nvPr/>
        </p:nvSpPr>
        <p:spPr>
          <a:xfrm>
            <a:off x="609600" y="2305668"/>
            <a:ext cx="11582400" cy="532611"/>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T" dirty="0">
                <a:solidFill>
                  <a:schemeClr val="tx1"/>
                </a:solidFill>
              </a:rPr>
              <a:t>FOCUS ON A SMALLER GROUP OF POSSIBLE EVIDENCES TO IDENTIFY CRIMES</a:t>
            </a:r>
          </a:p>
        </p:txBody>
      </p:sp>
      <p:sp>
        <p:nvSpPr>
          <p:cNvPr id="11" name="Rectangle 10">
            <a:extLst>
              <a:ext uri="{FF2B5EF4-FFF2-40B4-BE49-F238E27FC236}">
                <a16:creationId xmlns:a16="http://schemas.microsoft.com/office/drawing/2014/main" id="{A79E1DD7-10B7-034D-AE6A-81879E1622B3}"/>
              </a:ext>
            </a:extLst>
          </p:cNvPr>
          <p:cNvSpPr/>
          <p:nvPr/>
        </p:nvSpPr>
        <p:spPr>
          <a:xfrm>
            <a:off x="609600" y="3306181"/>
            <a:ext cx="11582400" cy="532611"/>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T" dirty="0">
                <a:solidFill>
                  <a:schemeClr val="tx1"/>
                </a:solidFill>
              </a:rPr>
              <a:t>THEY CAN REDUCE EXPOSURE IF AN IMPORTANT EVENT IS COMING IN THE NEXT 20 DAYS </a:t>
            </a:r>
            <a:endParaRPr lang="en-IT" dirty="0"/>
          </a:p>
        </p:txBody>
      </p:sp>
      <p:sp>
        <p:nvSpPr>
          <p:cNvPr id="12" name="Rectangle 11">
            <a:extLst>
              <a:ext uri="{FF2B5EF4-FFF2-40B4-BE49-F238E27FC236}">
                <a16:creationId xmlns:a16="http://schemas.microsoft.com/office/drawing/2014/main" id="{2D9EA24D-4714-7146-88F8-75178D2AF735}"/>
              </a:ext>
            </a:extLst>
          </p:cNvPr>
          <p:cNvSpPr/>
          <p:nvPr/>
        </p:nvSpPr>
        <p:spPr>
          <a:xfrm>
            <a:off x="609600" y="4306694"/>
            <a:ext cx="11582400" cy="540766"/>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T" dirty="0">
                <a:solidFill>
                  <a:schemeClr val="tx1"/>
                </a:solidFill>
              </a:rPr>
              <a:t>WE WILL BENEFIT FROM THE IMPROV</a:t>
            </a:r>
            <a:r>
              <a:rPr lang="en-GB" dirty="0">
                <a:solidFill>
                  <a:schemeClr val="tx1"/>
                </a:solidFill>
              </a:rPr>
              <a:t>E</a:t>
            </a:r>
            <a:r>
              <a:rPr lang="en-IT" dirty="0">
                <a:solidFill>
                  <a:schemeClr val="tx1"/>
                </a:solidFill>
              </a:rPr>
              <a:t>MENT THAT THE REGULATORY AGENCY WILL APPLY IMPROVING CONTROLS</a:t>
            </a:r>
          </a:p>
        </p:txBody>
      </p:sp>
      <p:sp>
        <p:nvSpPr>
          <p:cNvPr id="13" name="Rectangle 12">
            <a:extLst>
              <a:ext uri="{FF2B5EF4-FFF2-40B4-BE49-F238E27FC236}">
                <a16:creationId xmlns:a16="http://schemas.microsoft.com/office/drawing/2014/main" id="{6011BF5A-0F0F-AE4D-9EE9-06249B247982}"/>
              </a:ext>
            </a:extLst>
          </p:cNvPr>
          <p:cNvSpPr/>
          <p:nvPr/>
        </p:nvSpPr>
        <p:spPr>
          <a:xfrm>
            <a:off x="609600" y="5347627"/>
            <a:ext cx="11582400" cy="532611"/>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T" dirty="0">
                <a:solidFill>
                  <a:schemeClr val="tx1"/>
                </a:solidFill>
              </a:rPr>
              <a:t>YES, THIS RAPRESENT THE FIRST WORK CARRIED OUT IN THE BRAZIALINA MARKET REGARDING INSIDER TRADING  AND IT WILL BE USED AS COMPARABLE RESULT FOR FUTURE WORK.</a:t>
            </a:r>
          </a:p>
        </p:txBody>
      </p:sp>
      <p:sp>
        <p:nvSpPr>
          <p:cNvPr id="16" name="Slide Number Placeholder 15">
            <a:extLst>
              <a:ext uri="{FF2B5EF4-FFF2-40B4-BE49-F238E27FC236}">
                <a16:creationId xmlns:a16="http://schemas.microsoft.com/office/drawing/2014/main" id="{ED64322B-954D-5547-BA60-518B3189B2CA}"/>
              </a:ext>
            </a:extLst>
          </p:cNvPr>
          <p:cNvSpPr>
            <a:spLocks noGrp="1"/>
          </p:cNvSpPr>
          <p:nvPr>
            <p:ph type="sldNum" sz="quarter" idx="12"/>
          </p:nvPr>
        </p:nvSpPr>
        <p:spPr/>
        <p:txBody>
          <a:bodyPr/>
          <a:lstStyle/>
          <a:p>
            <a:fld id="{D57F1E4F-1CFF-5643-939E-217C01CDF565}" type="slidenum">
              <a:rPr lang="en-US" smtClean="0"/>
              <a:pPr/>
              <a:t>16</a:t>
            </a:fld>
            <a:endParaRPr lang="en-US" dirty="0"/>
          </a:p>
        </p:txBody>
      </p:sp>
      <p:sp>
        <p:nvSpPr>
          <p:cNvPr id="17" name="TextBox 16">
            <a:extLst>
              <a:ext uri="{FF2B5EF4-FFF2-40B4-BE49-F238E27FC236}">
                <a16:creationId xmlns:a16="http://schemas.microsoft.com/office/drawing/2014/main" id="{79147D5A-AB7E-6E40-A835-B14254C1B7C5}"/>
              </a:ext>
            </a:extLst>
          </p:cNvPr>
          <p:cNvSpPr txBox="1"/>
          <p:nvPr/>
        </p:nvSpPr>
        <p:spPr>
          <a:xfrm>
            <a:off x="5438601" y="6406487"/>
            <a:ext cx="683339" cy="369332"/>
          </a:xfrm>
          <a:prstGeom prst="rect">
            <a:avLst/>
          </a:prstGeom>
          <a:noFill/>
        </p:spPr>
        <p:txBody>
          <a:bodyPr wrap="square" rtlCol="0">
            <a:spAutoFit/>
          </a:bodyPr>
          <a:lstStyle/>
          <a:p>
            <a:r>
              <a:rPr lang="en-IT" dirty="0"/>
              <a:t>14</a:t>
            </a:r>
          </a:p>
        </p:txBody>
      </p:sp>
    </p:spTree>
    <p:extLst>
      <p:ext uri="{BB962C8B-B14F-4D97-AF65-F5344CB8AC3E}">
        <p14:creationId xmlns:p14="http://schemas.microsoft.com/office/powerpoint/2010/main" val="34455926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4000"/>
            <a:lum/>
          </a:blip>
          <a:srcRect/>
          <a:stretch>
            <a:fillRect t="-18000" b="-18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C450B-A806-0C44-B225-F07A0DC5F463}"/>
              </a:ext>
            </a:extLst>
          </p:cNvPr>
          <p:cNvSpPr>
            <a:spLocks noGrp="1"/>
          </p:cNvSpPr>
          <p:nvPr>
            <p:ph type="title"/>
          </p:nvPr>
        </p:nvSpPr>
        <p:spPr>
          <a:xfrm>
            <a:off x="1622406" y="284480"/>
            <a:ext cx="8596668" cy="1320800"/>
          </a:xfrm>
        </p:spPr>
        <p:txBody>
          <a:bodyPr/>
          <a:lstStyle/>
          <a:p>
            <a:pPr algn="ctr"/>
            <a:r>
              <a:rPr lang="en-IT" dirty="0">
                <a:solidFill>
                  <a:schemeClr val="tx1"/>
                </a:solidFill>
              </a:rPr>
              <a:t>INSIDER TRADING </a:t>
            </a:r>
            <a:br>
              <a:rPr lang="en-IT" dirty="0"/>
            </a:br>
            <a:endParaRPr lang="en-IT" dirty="0"/>
          </a:p>
        </p:txBody>
      </p:sp>
      <p:sp>
        <p:nvSpPr>
          <p:cNvPr id="8" name="Down Arrow 7">
            <a:extLst>
              <a:ext uri="{FF2B5EF4-FFF2-40B4-BE49-F238E27FC236}">
                <a16:creationId xmlns:a16="http://schemas.microsoft.com/office/drawing/2014/main" id="{28E8D607-98A2-7D45-839A-835E684DA60F}"/>
              </a:ext>
            </a:extLst>
          </p:cNvPr>
          <p:cNvSpPr/>
          <p:nvPr/>
        </p:nvSpPr>
        <p:spPr>
          <a:xfrm rot="2524795">
            <a:off x="4123810" y="3554949"/>
            <a:ext cx="701040" cy="661670"/>
          </a:xfrm>
          <a:prstGeom prst="downArrow">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T"/>
          </a:p>
        </p:txBody>
      </p:sp>
      <p:sp>
        <p:nvSpPr>
          <p:cNvPr id="9" name="Down Arrow 8">
            <a:extLst>
              <a:ext uri="{FF2B5EF4-FFF2-40B4-BE49-F238E27FC236}">
                <a16:creationId xmlns:a16="http://schemas.microsoft.com/office/drawing/2014/main" id="{463F848A-00CD-E047-8DF1-E9137559E194}"/>
              </a:ext>
            </a:extLst>
          </p:cNvPr>
          <p:cNvSpPr/>
          <p:nvPr/>
        </p:nvSpPr>
        <p:spPr>
          <a:xfrm rot="19572965">
            <a:off x="6885277" y="3617613"/>
            <a:ext cx="701040" cy="661670"/>
          </a:xfrm>
          <a:prstGeom prst="downArrow">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T"/>
          </a:p>
        </p:txBody>
      </p:sp>
      <p:sp>
        <p:nvSpPr>
          <p:cNvPr id="10" name="Rectangle 9">
            <a:extLst>
              <a:ext uri="{FF2B5EF4-FFF2-40B4-BE49-F238E27FC236}">
                <a16:creationId xmlns:a16="http://schemas.microsoft.com/office/drawing/2014/main" id="{B5C32EC3-AC63-9740-9AA5-039A9BD36C7D}"/>
              </a:ext>
            </a:extLst>
          </p:cNvPr>
          <p:cNvSpPr/>
          <p:nvPr/>
        </p:nvSpPr>
        <p:spPr>
          <a:xfrm>
            <a:off x="1227032" y="4418330"/>
            <a:ext cx="3551766" cy="168021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T" dirty="0">
                <a:solidFill>
                  <a:srgbClr val="FF0000"/>
                </a:solidFill>
              </a:rPr>
              <a:t>Increase </a:t>
            </a:r>
            <a:r>
              <a:rPr lang="en-IT" dirty="0">
                <a:solidFill>
                  <a:schemeClr val="tx1"/>
                </a:solidFill>
              </a:rPr>
              <a:t>the overall </a:t>
            </a:r>
            <a:r>
              <a:rPr lang="en-IT" dirty="0">
                <a:solidFill>
                  <a:srgbClr val="FF0000"/>
                </a:solidFill>
              </a:rPr>
              <a:t>risk</a:t>
            </a:r>
            <a:r>
              <a:rPr lang="en-IT" dirty="0">
                <a:solidFill>
                  <a:schemeClr val="tx1"/>
                </a:solidFill>
              </a:rPr>
              <a:t> and </a:t>
            </a:r>
            <a:r>
              <a:rPr lang="en-IT" dirty="0">
                <a:solidFill>
                  <a:srgbClr val="FF0000"/>
                </a:solidFill>
              </a:rPr>
              <a:t>reduce</a:t>
            </a:r>
            <a:r>
              <a:rPr lang="en-IT" dirty="0">
                <a:solidFill>
                  <a:schemeClr val="tx1"/>
                </a:solidFill>
              </a:rPr>
              <a:t> the </a:t>
            </a:r>
            <a:r>
              <a:rPr lang="en-IT" dirty="0">
                <a:solidFill>
                  <a:srgbClr val="FF0000"/>
                </a:solidFill>
              </a:rPr>
              <a:t>participation</a:t>
            </a:r>
            <a:r>
              <a:rPr lang="en-IT" dirty="0">
                <a:solidFill>
                  <a:schemeClr val="tx1"/>
                </a:solidFill>
              </a:rPr>
              <a:t> in the market  </a:t>
            </a:r>
          </a:p>
        </p:txBody>
      </p:sp>
      <p:sp>
        <p:nvSpPr>
          <p:cNvPr id="11" name="Rectangle 10">
            <a:extLst>
              <a:ext uri="{FF2B5EF4-FFF2-40B4-BE49-F238E27FC236}">
                <a16:creationId xmlns:a16="http://schemas.microsoft.com/office/drawing/2014/main" id="{629231DA-6369-884D-8E98-A43C61EDFBD5}"/>
              </a:ext>
            </a:extLst>
          </p:cNvPr>
          <p:cNvSpPr/>
          <p:nvPr/>
        </p:nvSpPr>
        <p:spPr>
          <a:xfrm>
            <a:off x="4144857" y="1579236"/>
            <a:ext cx="3551766" cy="168021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T" dirty="0">
                <a:solidFill>
                  <a:srgbClr val="FF0000"/>
                </a:solidFill>
              </a:rPr>
              <a:t>Insider Trading </a:t>
            </a:r>
            <a:r>
              <a:rPr lang="en-IT" dirty="0">
                <a:solidFill>
                  <a:schemeClr val="tx1"/>
                </a:solidFill>
              </a:rPr>
              <a:t>refer to negotiations of securities of a public company by individual with </a:t>
            </a:r>
            <a:r>
              <a:rPr lang="en-IT" dirty="0">
                <a:solidFill>
                  <a:srgbClr val="FF0000"/>
                </a:solidFill>
              </a:rPr>
              <a:t>access to </a:t>
            </a:r>
            <a:r>
              <a:rPr lang="en-IT" dirty="0">
                <a:solidFill>
                  <a:schemeClr val="tx1"/>
                </a:solidFill>
              </a:rPr>
              <a:t>related </a:t>
            </a:r>
            <a:r>
              <a:rPr lang="en-IT" dirty="0">
                <a:solidFill>
                  <a:srgbClr val="FF0000"/>
                </a:solidFill>
              </a:rPr>
              <a:t>non public informations.</a:t>
            </a:r>
          </a:p>
        </p:txBody>
      </p:sp>
      <p:sp>
        <p:nvSpPr>
          <p:cNvPr id="12" name="Rectangle 11">
            <a:extLst>
              <a:ext uri="{FF2B5EF4-FFF2-40B4-BE49-F238E27FC236}">
                <a16:creationId xmlns:a16="http://schemas.microsoft.com/office/drawing/2014/main" id="{CF899C90-ABD0-FA4A-9234-7C861A7D16DF}"/>
              </a:ext>
            </a:extLst>
          </p:cNvPr>
          <p:cNvSpPr/>
          <p:nvPr/>
        </p:nvSpPr>
        <p:spPr>
          <a:xfrm>
            <a:off x="7046627" y="4366241"/>
            <a:ext cx="3551766" cy="168021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If not respect the legal requirement </a:t>
            </a:r>
            <a:r>
              <a:rPr lang="en-GB" dirty="0">
                <a:solidFill>
                  <a:srgbClr val="FF0000"/>
                </a:solidFill>
              </a:rPr>
              <a:t>it is a crime</a:t>
            </a:r>
            <a:endParaRPr lang="en-IT" dirty="0">
              <a:solidFill>
                <a:srgbClr val="FF0000"/>
              </a:solidFill>
            </a:endParaRPr>
          </a:p>
        </p:txBody>
      </p:sp>
      <p:sp>
        <p:nvSpPr>
          <p:cNvPr id="3" name="Slide Number Placeholder 2">
            <a:extLst>
              <a:ext uri="{FF2B5EF4-FFF2-40B4-BE49-F238E27FC236}">
                <a16:creationId xmlns:a16="http://schemas.microsoft.com/office/drawing/2014/main" id="{E05F78EF-C19A-2147-AD7A-7C3ABD5A98EF}"/>
              </a:ext>
            </a:extLst>
          </p:cNvPr>
          <p:cNvSpPr>
            <a:spLocks noGrp="1"/>
          </p:cNvSpPr>
          <p:nvPr>
            <p:ph type="sldNum" sz="quarter" idx="12"/>
          </p:nvPr>
        </p:nvSpPr>
        <p:spPr>
          <a:xfrm>
            <a:off x="9149463" y="6176829"/>
            <a:ext cx="683339" cy="365125"/>
          </a:xfrm>
        </p:spPr>
        <p:txBody>
          <a:bodyPr/>
          <a:lstStyle/>
          <a:p>
            <a:fld id="{D57F1E4F-1CFF-5643-939E-217C01CDF565}" type="slidenum">
              <a:rPr lang="en-US" smtClean="0"/>
              <a:pPr/>
              <a:t>2</a:t>
            </a:fld>
            <a:endParaRPr lang="en-US" dirty="0"/>
          </a:p>
        </p:txBody>
      </p:sp>
      <p:sp>
        <p:nvSpPr>
          <p:cNvPr id="5" name="TextBox 4">
            <a:extLst>
              <a:ext uri="{FF2B5EF4-FFF2-40B4-BE49-F238E27FC236}">
                <a16:creationId xmlns:a16="http://schemas.microsoft.com/office/drawing/2014/main" id="{174B113B-3B3D-394D-AC66-537D5EB8D768}"/>
              </a:ext>
            </a:extLst>
          </p:cNvPr>
          <p:cNvSpPr txBox="1"/>
          <p:nvPr/>
        </p:nvSpPr>
        <p:spPr>
          <a:xfrm>
            <a:off x="5706533" y="6338620"/>
            <a:ext cx="778933" cy="369332"/>
          </a:xfrm>
          <a:prstGeom prst="rect">
            <a:avLst/>
          </a:prstGeom>
          <a:noFill/>
        </p:spPr>
        <p:txBody>
          <a:bodyPr wrap="square" rtlCol="0">
            <a:spAutoFit/>
          </a:bodyPr>
          <a:lstStyle/>
          <a:p>
            <a:r>
              <a:rPr lang="en-IT" dirty="0"/>
              <a:t>2</a:t>
            </a:r>
          </a:p>
        </p:txBody>
      </p:sp>
    </p:spTree>
    <p:extLst>
      <p:ext uri="{BB962C8B-B14F-4D97-AF65-F5344CB8AC3E}">
        <p14:creationId xmlns:p14="http://schemas.microsoft.com/office/powerpoint/2010/main" val="1519983160"/>
      </p:ext>
    </p:extLst>
  </p:cSld>
  <p:clrMapOvr>
    <a:masterClrMapping/>
  </p:clrMapOvr>
  <p:transition>
    <p:circle/>
  </p:transition>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3000"/>
            <a:lum/>
          </a:blip>
          <a:srcRect/>
          <a:stretch>
            <a:fillRect t="-18000" b="-18000"/>
          </a:stretch>
        </a:blip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DFC6DEB-E2B7-FA42-A128-5DD44CABA736}"/>
              </a:ext>
            </a:extLst>
          </p:cNvPr>
          <p:cNvSpPr txBox="1"/>
          <p:nvPr/>
        </p:nvSpPr>
        <p:spPr>
          <a:xfrm>
            <a:off x="3387090" y="356168"/>
            <a:ext cx="7292340" cy="646331"/>
          </a:xfrm>
          <a:prstGeom prst="rect">
            <a:avLst/>
          </a:prstGeom>
          <a:noFill/>
        </p:spPr>
        <p:txBody>
          <a:bodyPr wrap="square" rtlCol="0">
            <a:spAutoFit/>
          </a:bodyPr>
          <a:lstStyle/>
          <a:p>
            <a:r>
              <a:rPr lang="en-IT" sz="3600" dirty="0"/>
              <a:t>WHY BRAZILIAN MARKET?</a:t>
            </a:r>
          </a:p>
        </p:txBody>
      </p:sp>
      <p:sp>
        <p:nvSpPr>
          <p:cNvPr id="10" name="Rectangle 9">
            <a:extLst>
              <a:ext uri="{FF2B5EF4-FFF2-40B4-BE49-F238E27FC236}">
                <a16:creationId xmlns:a16="http://schemas.microsoft.com/office/drawing/2014/main" id="{0620B4AF-2B7C-9D44-A756-C75584313483}"/>
              </a:ext>
            </a:extLst>
          </p:cNvPr>
          <p:cNvSpPr/>
          <p:nvPr/>
        </p:nvSpPr>
        <p:spPr>
          <a:xfrm>
            <a:off x="708660" y="3489960"/>
            <a:ext cx="3520440" cy="1428750"/>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T">
                <a:solidFill>
                  <a:schemeClr val="tx1"/>
                </a:solidFill>
              </a:rPr>
              <a:t>IN 2017 AND 2018 UP TO 100 CASES IDENTIFIED</a:t>
            </a:r>
            <a:endParaRPr lang="en-IT" dirty="0">
              <a:solidFill>
                <a:schemeClr val="tx1"/>
              </a:solidFill>
            </a:endParaRPr>
          </a:p>
        </p:txBody>
      </p:sp>
      <p:sp>
        <p:nvSpPr>
          <p:cNvPr id="11" name="Rectangle 10">
            <a:extLst>
              <a:ext uri="{FF2B5EF4-FFF2-40B4-BE49-F238E27FC236}">
                <a16:creationId xmlns:a16="http://schemas.microsoft.com/office/drawing/2014/main" id="{48966CDB-62E6-7745-A9AB-6968952B80F5}"/>
              </a:ext>
            </a:extLst>
          </p:cNvPr>
          <p:cNvSpPr/>
          <p:nvPr/>
        </p:nvSpPr>
        <p:spPr>
          <a:xfrm>
            <a:off x="7158990" y="1921818"/>
            <a:ext cx="3520440" cy="1591002"/>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T" dirty="0">
                <a:solidFill>
                  <a:schemeClr val="tx1"/>
                </a:solidFill>
              </a:rPr>
              <a:t>BRAZILIAN MARKET </a:t>
            </a:r>
          </a:p>
          <a:p>
            <a:pPr algn="ctr"/>
            <a:r>
              <a:rPr lang="en-IT" dirty="0">
                <a:solidFill>
                  <a:schemeClr val="accent5"/>
                </a:solidFill>
              </a:rPr>
              <a:t>CVM</a:t>
            </a:r>
            <a:r>
              <a:rPr lang="en-IT" dirty="0">
                <a:solidFill>
                  <a:schemeClr val="tx1"/>
                </a:solidFill>
              </a:rPr>
              <a:t> ( BRAZILIAN REGULATORY AGENCY)</a:t>
            </a:r>
          </a:p>
        </p:txBody>
      </p:sp>
      <p:sp>
        <p:nvSpPr>
          <p:cNvPr id="12" name="Rectangle 11">
            <a:extLst>
              <a:ext uri="{FF2B5EF4-FFF2-40B4-BE49-F238E27FC236}">
                <a16:creationId xmlns:a16="http://schemas.microsoft.com/office/drawing/2014/main" id="{3A1A2450-96D5-3C4B-859B-4D61FE74FECB}"/>
              </a:ext>
            </a:extLst>
          </p:cNvPr>
          <p:cNvSpPr/>
          <p:nvPr/>
        </p:nvSpPr>
        <p:spPr>
          <a:xfrm>
            <a:off x="708660" y="1921818"/>
            <a:ext cx="3520440" cy="1568142"/>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T" dirty="0">
                <a:solidFill>
                  <a:schemeClr val="tx1"/>
                </a:solidFill>
              </a:rPr>
              <a:t>US MARKET</a:t>
            </a:r>
          </a:p>
          <a:p>
            <a:pPr algn="ctr"/>
            <a:r>
              <a:rPr lang="en-IT" dirty="0">
                <a:solidFill>
                  <a:schemeClr val="accent5"/>
                </a:solidFill>
              </a:rPr>
              <a:t>SEC</a:t>
            </a:r>
            <a:r>
              <a:rPr lang="en-IT" dirty="0">
                <a:solidFill>
                  <a:schemeClr val="tx1"/>
                </a:solidFill>
              </a:rPr>
              <a:t> (SECURITIES AND EXCHENGE COMMISSION)</a:t>
            </a:r>
          </a:p>
        </p:txBody>
      </p:sp>
      <p:sp>
        <p:nvSpPr>
          <p:cNvPr id="13" name="Rectangle 12">
            <a:extLst>
              <a:ext uri="{FF2B5EF4-FFF2-40B4-BE49-F238E27FC236}">
                <a16:creationId xmlns:a16="http://schemas.microsoft.com/office/drawing/2014/main" id="{C0EAD077-62EA-9544-90E3-576892227FAE}"/>
              </a:ext>
            </a:extLst>
          </p:cNvPr>
          <p:cNvSpPr/>
          <p:nvPr/>
        </p:nvSpPr>
        <p:spPr>
          <a:xfrm>
            <a:off x="7158990" y="3512820"/>
            <a:ext cx="3520440" cy="142875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T">
                <a:solidFill>
                  <a:schemeClr val="tx1"/>
                </a:solidFill>
              </a:rPr>
              <a:t>UP TO 2019 VERY F</a:t>
            </a:r>
            <a:r>
              <a:rPr lang="en-GB">
                <a:solidFill>
                  <a:schemeClr val="tx1"/>
                </a:solidFill>
              </a:rPr>
              <a:t>EW</a:t>
            </a:r>
            <a:r>
              <a:rPr lang="en-IT">
                <a:solidFill>
                  <a:schemeClr val="tx1"/>
                </a:solidFill>
              </a:rPr>
              <a:t> CASES HAVE BEEN PERSECUTED</a:t>
            </a:r>
            <a:endParaRPr lang="en-IT" dirty="0">
              <a:solidFill>
                <a:schemeClr val="tx1"/>
              </a:solidFill>
            </a:endParaRPr>
          </a:p>
        </p:txBody>
      </p:sp>
      <p:sp>
        <p:nvSpPr>
          <p:cNvPr id="5" name="Slide Number Placeholder 4">
            <a:extLst>
              <a:ext uri="{FF2B5EF4-FFF2-40B4-BE49-F238E27FC236}">
                <a16:creationId xmlns:a16="http://schemas.microsoft.com/office/drawing/2014/main" id="{CAFB150E-243C-3D42-A82B-2A28B7129CE1}"/>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
        <p:nvSpPr>
          <p:cNvPr id="7" name="TextBox 6">
            <a:extLst>
              <a:ext uri="{FF2B5EF4-FFF2-40B4-BE49-F238E27FC236}">
                <a16:creationId xmlns:a16="http://schemas.microsoft.com/office/drawing/2014/main" id="{EFA41953-4933-D84E-839F-4250A3EDA0E2}"/>
              </a:ext>
            </a:extLst>
          </p:cNvPr>
          <p:cNvSpPr txBox="1"/>
          <p:nvPr/>
        </p:nvSpPr>
        <p:spPr>
          <a:xfrm>
            <a:off x="5915660" y="6406487"/>
            <a:ext cx="1117600" cy="369332"/>
          </a:xfrm>
          <a:prstGeom prst="rect">
            <a:avLst/>
          </a:prstGeom>
          <a:noFill/>
        </p:spPr>
        <p:txBody>
          <a:bodyPr wrap="square" rtlCol="0">
            <a:spAutoFit/>
          </a:bodyPr>
          <a:lstStyle/>
          <a:p>
            <a:r>
              <a:rPr lang="en-IT" dirty="0"/>
              <a:t>3</a:t>
            </a:r>
          </a:p>
        </p:txBody>
      </p:sp>
    </p:spTree>
    <p:extLst>
      <p:ext uri="{BB962C8B-B14F-4D97-AF65-F5344CB8AC3E}">
        <p14:creationId xmlns:p14="http://schemas.microsoft.com/office/powerpoint/2010/main" val="3687798038"/>
      </p:ext>
    </p:extLst>
  </p:cSld>
  <p:clrMapOvr>
    <a:masterClrMapping/>
  </p:clrMapOvr>
  <mc:AlternateContent xmlns:mc="http://schemas.openxmlformats.org/markup-compatibility/2006" xmlns:p14="http://schemas.microsoft.com/office/powerpoint/2010/main">
    <mc:Choice Requires="p14">
      <p:transition p14:dur="250">
        <p:circle/>
      </p:transition>
    </mc:Choice>
    <mc:Fallback xmlns="">
      <p:transition>
        <p:circl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3000"/>
            <a:lum/>
          </a:blip>
          <a:srcRect/>
          <a:stretch>
            <a:fillRect t="-18000" b="-18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BA2A6-0279-B44A-86DC-A72C9BB9DADA}"/>
              </a:ext>
            </a:extLst>
          </p:cNvPr>
          <p:cNvSpPr>
            <a:spLocks noGrp="1"/>
          </p:cNvSpPr>
          <p:nvPr>
            <p:ph type="title"/>
          </p:nvPr>
        </p:nvSpPr>
        <p:spPr>
          <a:xfrm>
            <a:off x="-2336799" y="3037759"/>
            <a:ext cx="8596668" cy="1320800"/>
          </a:xfrm>
        </p:spPr>
        <p:txBody>
          <a:bodyPr>
            <a:normAutofit/>
          </a:bodyPr>
          <a:lstStyle/>
          <a:p>
            <a:pPr algn="ctr"/>
            <a:r>
              <a:rPr lang="en-IT" sz="3200" dirty="0"/>
              <a:t>PROBLEMS TO SOLVE</a:t>
            </a:r>
          </a:p>
        </p:txBody>
      </p:sp>
      <p:sp>
        <p:nvSpPr>
          <p:cNvPr id="5" name="Rectangle 4">
            <a:extLst>
              <a:ext uri="{FF2B5EF4-FFF2-40B4-BE49-F238E27FC236}">
                <a16:creationId xmlns:a16="http://schemas.microsoft.com/office/drawing/2014/main" id="{3FE83ACC-38C4-E64D-B8C6-8D8217FBBB22}"/>
              </a:ext>
            </a:extLst>
          </p:cNvPr>
          <p:cNvSpPr/>
          <p:nvPr/>
        </p:nvSpPr>
        <p:spPr>
          <a:xfrm>
            <a:off x="335326" y="1088430"/>
            <a:ext cx="548548" cy="923330"/>
          </a:xfrm>
          <a:prstGeom prst="rect">
            <a:avLst/>
          </a:prstGeom>
          <a:noFill/>
        </p:spPr>
        <p:txBody>
          <a:bodyPr wrap="none" lIns="91440" tIns="45720" rIns="91440" bIns="45720">
            <a:spAutoFit/>
          </a:bodyPr>
          <a:lstStyle/>
          <a:p>
            <a:pPr algn="ctr"/>
            <a:r>
              <a:rPr lang="en-GB" sz="5400" b="0" cap="none" spc="0" dirty="0">
                <a:ln w="0"/>
                <a:solidFill>
                  <a:schemeClr val="accent5"/>
                </a:solidFill>
                <a:effectLst>
                  <a:outerShdw blurRad="38100" dist="25400" dir="5400000" algn="ctr" rotWithShape="0">
                    <a:srgbClr val="6E747A">
                      <a:alpha val="43000"/>
                    </a:srgbClr>
                  </a:outerShdw>
                </a:effectLst>
              </a:rPr>
              <a:t>1</a:t>
            </a:r>
          </a:p>
        </p:txBody>
      </p:sp>
      <p:sp>
        <p:nvSpPr>
          <p:cNvPr id="6" name="Rectangle 5">
            <a:extLst>
              <a:ext uri="{FF2B5EF4-FFF2-40B4-BE49-F238E27FC236}">
                <a16:creationId xmlns:a16="http://schemas.microsoft.com/office/drawing/2014/main" id="{D5EF3CAC-38C1-9242-BAB7-561BEE5270CE}"/>
              </a:ext>
            </a:extLst>
          </p:cNvPr>
          <p:cNvSpPr/>
          <p:nvPr/>
        </p:nvSpPr>
        <p:spPr>
          <a:xfrm>
            <a:off x="335326" y="4846240"/>
            <a:ext cx="548548" cy="923330"/>
          </a:xfrm>
          <a:prstGeom prst="rect">
            <a:avLst/>
          </a:prstGeom>
          <a:noFill/>
        </p:spPr>
        <p:txBody>
          <a:bodyPr wrap="none" lIns="91440" tIns="45720" rIns="91440" bIns="45720">
            <a:spAutoFit/>
          </a:bodyPr>
          <a:lstStyle/>
          <a:p>
            <a:pPr algn="ctr"/>
            <a:r>
              <a:rPr lang="en-GB" sz="5400" dirty="0">
                <a:ln w="0"/>
                <a:solidFill>
                  <a:schemeClr val="accent5"/>
                </a:solidFill>
                <a:effectLst>
                  <a:outerShdw blurRad="38100" dist="25400" dir="5400000" algn="ctr" rotWithShape="0">
                    <a:srgbClr val="6E747A">
                      <a:alpha val="43000"/>
                    </a:srgbClr>
                  </a:outerShdw>
                </a:effectLst>
              </a:rPr>
              <a:t>2</a:t>
            </a:r>
            <a:endParaRPr lang="en-GB" sz="5400" b="0" cap="none" spc="0" dirty="0">
              <a:ln w="0"/>
              <a:solidFill>
                <a:schemeClr val="accent5"/>
              </a:solidFill>
              <a:effectLst>
                <a:outerShdw blurRad="38100" dist="25400" dir="5400000" algn="ctr" rotWithShape="0">
                  <a:srgbClr val="6E747A">
                    <a:alpha val="43000"/>
                  </a:srgbClr>
                </a:outerShdw>
              </a:effectLst>
            </a:endParaRPr>
          </a:p>
        </p:txBody>
      </p:sp>
      <p:sp>
        <p:nvSpPr>
          <p:cNvPr id="7" name="Rectangle 6">
            <a:extLst>
              <a:ext uri="{FF2B5EF4-FFF2-40B4-BE49-F238E27FC236}">
                <a16:creationId xmlns:a16="http://schemas.microsoft.com/office/drawing/2014/main" id="{6714A293-A896-0C4D-A080-6D089C714DB1}"/>
              </a:ext>
            </a:extLst>
          </p:cNvPr>
          <p:cNvSpPr/>
          <p:nvPr/>
        </p:nvSpPr>
        <p:spPr>
          <a:xfrm>
            <a:off x="1521268" y="827506"/>
            <a:ext cx="3009900" cy="14224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T" dirty="0">
                <a:solidFill>
                  <a:schemeClr val="tx1"/>
                </a:solidFill>
              </a:rPr>
              <a:t>CREATING A DATASET </a:t>
            </a:r>
          </a:p>
        </p:txBody>
      </p:sp>
      <p:sp>
        <p:nvSpPr>
          <p:cNvPr id="8" name="Rectangle 7">
            <a:extLst>
              <a:ext uri="{FF2B5EF4-FFF2-40B4-BE49-F238E27FC236}">
                <a16:creationId xmlns:a16="http://schemas.microsoft.com/office/drawing/2014/main" id="{148F8C7B-82C8-B540-A342-5C266D6704D8}"/>
              </a:ext>
            </a:extLst>
          </p:cNvPr>
          <p:cNvSpPr/>
          <p:nvPr/>
        </p:nvSpPr>
        <p:spPr>
          <a:xfrm>
            <a:off x="7913024" y="1754606"/>
            <a:ext cx="3009900" cy="9906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T" dirty="0">
                <a:solidFill>
                  <a:schemeClr val="tx1"/>
                </a:solidFill>
              </a:rPr>
              <a:t>IDENTYFING POSSIBLE </a:t>
            </a:r>
            <a:r>
              <a:rPr lang="en-IT" dirty="0">
                <a:solidFill>
                  <a:schemeClr val="accent5"/>
                </a:solidFill>
              </a:rPr>
              <a:t>ABNORMAL</a:t>
            </a:r>
            <a:r>
              <a:rPr lang="en-IT" dirty="0">
                <a:solidFill>
                  <a:schemeClr val="tx1"/>
                </a:solidFill>
              </a:rPr>
              <a:t> NEGOTIANTIONS</a:t>
            </a:r>
          </a:p>
        </p:txBody>
      </p:sp>
      <p:sp>
        <p:nvSpPr>
          <p:cNvPr id="9" name="Rectangle 8">
            <a:extLst>
              <a:ext uri="{FF2B5EF4-FFF2-40B4-BE49-F238E27FC236}">
                <a16:creationId xmlns:a16="http://schemas.microsoft.com/office/drawing/2014/main" id="{F6CAE56A-8B7F-AF44-B063-E843DD977651}"/>
              </a:ext>
            </a:extLst>
          </p:cNvPr>
          <p:cNvSpPr/>
          <p:nvPr/>
        </p:nvSpPr>
        <p:spPr>
          <a:xfrm>
            <a:off x="7913023" y="318395"/>
            <a:ext cx="3009900" cy="9779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T" dirty="0">
                <a:solidFill>
                  <a:schemeClr val="tx1"/>
                </a:solidFill>
              </a:rPr>
              <a:t>IDENTYFING A SET OF </a:t>
            </a:r>
            <a:r>
              <a:rPr lang="en-IT" dirty="0">
                <a:solidFill>
                  <a:schemeClr val="accent5"/>
                </a:solidFill>
              </a:rPr>
              <a:t>RELEVANT</a:t>
            </a:r>
            <a:r>
              <a:rPr lang="en-IT" dirty="0">
                <a:solidFill>
                  <a:schemeClr val="tx1"/>
                </a:solidFill>
              </a:rPr>
              <a:t> DAYS WITH IMPORTANT </a:t>
            </a:r>
            <a:r>
              <a:rPr lang="en-IT" dirty="0">
                <a:solidFill>
                  <a:schemeClr val="accent5"/>
                </a:solidFill>
              </a:rPr>
              <a:t>NEWS</a:t>
            </a:r>
          </a:p>
        </p:txBody>
      </p:sp>
      <p:sp>
        <p:nvSpPr>
          <p:cNvPr id="10" name="Rectangle 9">
            <a:extLst>
              <a:ext uri="{FF2B5EF4-FFF2-40B4-BE49-F238E27FC236}">
                <a16:creationId xmlns:a16="http://schemas.microsoft.com/office/drawing/2014/main" id="{AEDE89E3-C822-C84F-8164-5EE78541794F}"/>
              </a:ext>
            </a:extLst>
          </p:cNvPr>
          <p:cNvSpPr/>
          <p:nvPr/>
        </p:nvSpPr>
        <p:spPr>
          <a:xfrm>
            <a:off x="1521268" y="4596705"/>
            <a:ext cx="3009900" cy="14224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T" dirty="0">
                <a:solidFill>
                  <a:schemeClr val="tx1"/>
                </a:solidFill>
              </a:rPr>
              <a:t>CLASSIFYING POSSIBILE INSIDER TRADING ACTIONS</a:t>
            </a:r>
          </a:p>
        </p:txBody>
      </p:sp>
      <p:sp>
        <p:nvSpPr>
          <p:cNvPr id="11" name="Rectangle 10">
            <a:extLst>
              <a:ext uri="{FF2B5EF4-FFF2-40B4-BE49-F238E27FC236}">
                <a16:creationId xmlns:a16="http://schemas.microsoft.com/office/drawing/2014/main" id="{19BC0E78-3CF2-C646-9630-6220E743B341}"/>
              </a:ext>
            </a:extLst>
          </p:cNvPr>
          <p:cNvSpPr/>
          <p:nvPr/>
        </p:nvSpPr>
        <p:spPr>
          <a:xfrm>
            <a:off x="7913022" y="4816026"/>
            <a:ext cx="3009901" cy="114816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T" dirty="0">
                <a:solidFill>
                  <a:schemeClr val="tx1"/>
                </a:solidFill>
              </a:rPr>
              <a:t>BOTH </a:t>
            </a:r>
            <a:r>
              <a:rPr lang="en-IT" dirty="0">
                <a:solidFill>
                  <a:schemeClr val="accent5"/>
                </a:solidFill>
              </a:rPr>
              <a:t>STOCKS</a:t>
            </a:r>
            <a:r>
              <a:rPr lang="en-IT" dirty="0">
                <a:solidFill>
                  <a:schemeClr val="tx1"/>
                </a:solidFill>
              </a:rPr>
              <a:t> AND </a:t>
            </a:r>
            <a:r>
              <a:rPr lang="en-IT" dirty="0">
                <a:solidFill>
                  <a:schemeClr val="accent5"/>
                </a:solidFill>
              </a:rPr>
              <a:t>OPTIONS</a:t>
            </a:r>
            <a:r>
              <a:rPr lang="en-IT" dirty="0">
                <a:solidFill>
                  <a:schemeClr val="tx1"/>
                </a:solidFill>
              </a:rPr>
              <a:t> MARKET </a:t>
            </a:r>
          </a:p>
        </p:txBody>
      </p:sp>
      <p:sp>
        <p:nvSpPr>
          <p:cNvPr id="12" name="Right Arrow 11">
            <a:extLst>
              <a:ext uri="{FF2B5EF4-FFF2-40B4-BE49-F238E27FC236}">
                <a16:creationId xmlns:a16="http://schemas.microsoft.com/office/drawing/2014/main" id="{72274A72-C060-2D41-BF5F-CB66FA392EE1}"/>
              </a:ext>
            </a:extLst>
          </p:cNvPr>
          <p:cNvSpPr/>
          <p:nvPr/>
        </p:nvSpPr>
        <p:spPr>
          <a:xfrm>
            <a:off x="5168562" y="1224207"/>
            <a:ext cx="1524000" cy="628997"/>
          </a:xfrm>
          <a:prstGeom prst="rightArrow">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T"/>
          </a:p>
        </p:txBody>
      </p:sp>
      <p:sp>
        <p:nvSpPr>
          <p:cNvPr id="13" name="Right Arrow 12">
            <a:extLst>
              <a:ext uri="{FF2B5EF4-FFF2-40B4-BE49-F238E27FC236}">
                <a16:creationId xmlns:a16="http://schemas.microsoft.com/office/drawing/2014/main" id="{5EEFA0CD-8FCD-A347-8E1D-4B9DDC4FCD75}"/>
              </a:ext>
            </a:extLst>
          </p:cNvPr>
          <p:cNvSpPr/>
          <p:nvPr/>
        </p:nvSpPr>
        <p:spPr>
          <a:xfrm>
            <a:off x="5168562" y="5070059"/>
            <a:ext cx="1524000" cy="628997"/>
          </a:xfrm>
          <a:prstGeom prst="rightArrow">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T"/>
          </a:p>
        </p:txBody>
      </p:sp>
      <p:sp>
        <p:nvSpPr>
          <p:cNvPr id="3" name="TextBox 2">
            <a:extLst>
              <a:ext uri="{FF2B5EF4-FFF2-40B4-BE49-F238E27FC236}">
                <a16:creationId xmlns:a16="http://schemas.microsoft.com/office/drawing/2014/main" id="{9D5722D3-3493-2145-87FA-1313C9EDA75F}"/>
              </a:ext>
            </a:extLst>
          </p:cNvPr>
          <p:cNvSpPr txBox="1"/>
          <p:nvPr/>
        </p:nvSpPr>
        <p:spPr>
          <a:xfrm>
            <a:off x="7112000" y="338556"/>
            <a:ext cx="660400" cy="923330"/>
          </a:xfrm>
          <a:prstGeom prst="rect">
            <a:avLst/>
          </a:prstGeom>
          <a:noFill/>
        </p:spPr>
        <p:txBody>
          <a:bodyPr wrap="square" rtlCol="0">
            <a:spAutoFit/>
          </a:bodyPr>
          <a:lstStyle/>
          <a:p>
            <a:r>
              <a:rPr lang="en-IT" sz="5400" dirty="0">
                <a:solidFill>
                  <a:schemeClr val="accent5"/>
                </a:solidFill>
              </a:rPr>
              <a:t>A</a:t>
            </a:r>
          </a:p>
        </p:txBody>
      </p:sp>
      <p:sp>
        <p:nvSpPr>
          <p:cNvPr id="4" name="TextBox 3">
            <a:extLst>
              <a:ext uri="{FF2B5EF4-FFF2-40B4-BE49-F238E27FC236}">
                <a16:creationId xmlns:a16="http://schemas.microsoft.com/office/drawing/2014/main" id="{796D439A-F279-1C46-AFE5-518DAE8B3202}"/>
              </a:ext>
            </a:extLst>
          </p:cNvPr>
          <p:cNvSpPr txBox="1"/>
          <p:nvPr/>
        </p:nvSpPr>
        <p:spPr>
          <a:xfrm>
            <a:off x="7112000" y="1834407"/>
            <a:ext cx="688241" cy="923330"/>
          </a:xfrm>
          <a:prstGeom prst="rect">
            <a:avLst/>
          </a:prstGeom>
          <a:noFill/>
        </p:spPr>
        <p:txBody>
          <a:bodyPr wrap="square" rtlCol="0">
            <a:spAutoFit/>
          </a:bodyPr>
          <a:lstStyle/>
          <a:p>
            <a:r>
              <a:rPr lang="en-IT" sz="5400" dirty="0">
                <a:solidFill>
                  <a:schemeClr val="accent5"/>
                </a:solidFill>
              </a:rPr>
              <a:t>B</a:t>
            </a:r>
          </a:p>
        </p:txBody>
      </p:sp>
      <p:sp>
        <p:nvSpPr>
          <p:cNvPr id="14" name="Slide Number Placeholder 13">
            <a:extLst>
              <a:ext uri="{FF2B5EF4-FFF2-40B4-BE49-F238E27FC236}">
                <a16:creationId xmlns:a16="http://schemas.microsoft.com/office/drawing/2014/main" id="{4BE9D328-BF3A-8345-9ED9-240DC6213180}"/>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
        <p:nvSpPr>
          <p:cNvPr id="15" name="TextBox 14">
            <a:extLst>
              <a:ext uri="{FF2B5EF4-FFF2-40B4-BE49-F238E27FC236}">
                <a16:creationId xmlns:a16="http://schemas.microsoft.com/office/drawing/2014/main" id="{8E3A440D-4385-7549-9881-12D928D1327E}"/>
              </a:ext>
            </a:extLst>
          </p:cNvPr>
          <p:cNvSpPr txBox="1"/>
          <p:nvPr/>
        </p:nvSpPr>
        <p:spPr>
          <a:xfrm>
            <a:off x="5723467" y="6406487"/>
            <a:ext cx="536402" cy="369332"/>
          </a:xfrm>
          <a:prstGeom prst="rect">
            <a:avLst/>
          </a:prstGeom>
          <a:noFill/>
        </p:spPr>
        <p:txBody>
          <a:bodyPr wrap="square" rtlCol="0">
            <a:spAutoFit/>
          </a:bodyPr>
          <a:lstStyle/>
          <a:p>
            <a:r>
              <a:rPr lang="en-IT" dirty="0"/>
              <a:t>4</a:t>
            </a:r>
          </a:p>
        </p:txBody>
      </p:sp>
    </p:spTree>
    <p:extLst>
      <p:ext uri="{BB962C8B-B14F-4D97-AF65-F5344CB8AC3E}">
        <p14:creationId xmlns:p14="http://schemas.microsoft.com/office/powerpoint/2010/main" val="272899916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3000"/>
            <a:lum/>
          </a:blip>
          <a:srcRect/>
          <a:stretch>
            <a:fillRect t="-18000" b="-18000"/>
          </a:stretch>
        </a:blipFill>
        <a:effectLst/>
      </p:bgPr>
    </p:bg>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3D6F648B-FEA3-D641-A106-5DB6155155D3}"/>
              </a:ext>
            </a:extLst>
          </p:cNvPr>
          <p:cNvSpPr/>
          <p:nvPr/>
        </p:nvSpPr>
        <p:spPr>
          <a:xfrm>
            <a:off x="2175021" y="201930"/>
            <a:ext cx="2301240" cy="19011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T" dirty="0">
                <a:solidFill>
                  <a:schemeClr val="tx1"/>
                </a:solidFill>
              </a:rPr>
              <a:t>Manually build the 2017 dataset</a:t>
            </a:r>
          </a:p>
        </p:txBody>
      </p:sp>
      <p:sp>
        <p:nvSpPr>
          <p:cNvPr id="5" name="Oval 4">
            <a:extLst>
              <a:ext uri="{FF2B5EF4-FFF2-40B4-BE49-F238E27FC236}">
                <a16:creationId xmlns:a16="http://schemas.microsoft.com/office/drawing/2014/main" id="{2198A6E6-987E-1646-A853-16E88C9A5171}"/>
              </a:ext>
            </a:extLst>
          </p:cNvPr>
          <p:cNvSpPr/>
          <p:nvPr/>
        </p:nvSpPr>
        <p:spPr>
          <a:xfrm>
            <a:off x="8664429" y="201930"/>
            <a:ext cx="2301240" cy="19011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T" dirty="0">
                <a:solidFill>
                  <a:schemeClr val="tx1"/>
                </a:solidFill>
              </a:rPr>
              <a:t>Deriving 2018 Dataset </a:t>
            </a:r>
          </a:p>
        </p:txBody>
      </p:sp>
      <p:sp>
        <p:nvSpPr>
          <p:cNvPr id="6" name="Oval 5">
            <a:extLst>
              <a:ext uri="{FF2B5EF4-FFF2-40B4-BE49-F238E27FC236}">
                <a16:creationId xmlns:a16="http://schemas.microsoft.com/office/drawing/2014/main" id="{B23F84B3-2202-0C43-BDDC-5A57820E65CC}"/>
              </a:ext>
            </a:extLst>
          </p:cNvPr>
          <p:cNvSpPr/>
          <p:nvPr/>
        </p:nvSpPr>
        <p:spPr>
          <a:xfrm>
            <a:off x="6299364" y="3777495"/>
            <a:ext cx="2301240" cy="21031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T" dirty="0">
                <a:solidFill>
                  <a:schemeClr val="tx1"/>
                </a:solidFill>
              </a:rPr>
              <a:t>Recognising   souspicious trades before an event unfold</a:t>
            </a:r>
          </a:p>
        </p:txBody>
      </p:sp>
      <p:sp>
        <p:nvSpPr>
          <p:cNvPr id="9" name="Right Arrow 8">
            <a:extLst>
              <a:ext uri="{FF2B5EF4-FFF2-40B4-BE49-F238E27FC236}">
                <a16:creationId xmlns:a16="http://schemas.microsoft.com/office/drawing/2014/main" id="{CFB326DD-5E1E-994D-8F77-1AC763A34734}"/>
              </a:ext>
            </a:extLst>
          </p:cNvPr>
          <p:cNvSpPr/>
          <p:nvPr/>
        </p:nvSpPr>
        <p:spPr>
          <a:xfrm>
            <a:off x="5069205" y="629663"/>
            <a:ext cx="3002280" cy="960120"/>
          </a:xfrm>
          <a:prstGeom prst="rightArrow">
            <a:avLst/>
          </a:prstGeom>
          <a:solidFill>
            <a:schemeClr val="accent5"/>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T" dirty="0">
                <a:solidFill>
                  <a:sysClr val="windowText" lastClr="000000"/>
                </a:solidFill>
              </a:rPr>
              <a:t>XGBOOST</a:t>
            </a:r>
          </a:p>
        </p:txBody>
      </p:sp>
      <p:sp>
        <p:nvSpPr>
          <p:cNvPr id="13" name="Rectangle 12">
            <a:extLst>
              <a:ext uri="{FF2B5EF4-FFF2-40B4-BE49-F238E27FC236}">
                <a16:creationId xmlns:a16="http://schemas.microsoft.com/office/drawing/2014/main" id="{95702A28-576E-8C4C-ACE3-C51470B6F689}"/>
              </a:ext>
            </a:extLst>
          </p:cNvPr>
          <p:cNvSpPr/>
          <p:nvPr/>
        </p:nvSpPr>
        <p:spPr>
          <a:xfrm>
            <a:off x="651021" y="2392682"/>
            <a:ext cx="1524000" cy="960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T" dirty="0">
                <a:solidFill>
                  <a:sysClr val="windowText" lastClr="000000"/>
                </a:solidFill>
              </a:rPr>
              <a:t>52%</a:t>
            </a:r>
          </a:p>
          <a:p>
            <a:pPr algn="ctr"/>
            <a:r>
              <a:rPr lang="en-IT" dirty="0">
                <a:solidFill>
                  <a:sysClr val="windowText" lastClr="000000"/>
                </a:solidFill>
              </a:rPr>
              <a:t>training</a:t>
            </a:r>
          </a:p>
        </p:txBody>
      </p:sp>
      <p:sp>
        <p:nvSpPr>
          <p:cNvPr id="14" name="Rectangle 13">
            <a:extLst>
              <a:ext uri="{FF2B5EF4-FFF2-40B4-BE49-F238E27FC236}">
                <a16:creationId xmlns:a16="http://schemas.microsoft.com/office/drawing/2014/main" id="{B2B9E91D-9B24-A641-8B94-0FFE7F50DBE3}"/>
              </a:ext>
            </a:extLst>
          </p:cNvPr>
          <p:cNvSpPr/>
          <p:nvPr/>
        </p:nvSpPr>
        <p:spPr>
          <a:xfrm>
            <a:off x="4435765" y="2407680"/>
            <a:ext cx="1524000" cy="960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T" dirty="0">
                <a:solidFill>
                  <a:sysClr val="windowText" lastClr="000000"/>
                </a:solidFill>
              </a:rPr>
              <a:t>48%</a:t>
            </a:r>
          </a:p>
          <a:p>
            <a:pPr algn="ctr"/>
            <a:r>
              <a:rPr lang="en-IT" dirty="0">
                <a:solidFill>
                  <a:sysClr val="windowText" lastClr="000000"/>
                </a:solidFill>
              </a:rPr>
              <a:t>validation</a:t>
            </a:r>
          </a:p>
        </p:txBody>
      </p:sp>
      <p:sp>
        <p:nvSpPr>
          <p:cNvPr id="17" name="Bent Arrow 16">
            <a:extLst>
              <a:ext uri="{FF2B5EF4-FFF2-40B4-BE49-F238E27FC236}">
                <a16:creationId xmlns:a16="http://schemas.microsoft.com/office/drawing/2014/main" id="{7EA1FCFD-CBEF-584F-8E18-7BEDEBE3570E}"/>
              </a:ext>
            </a:extLst>
          </p:cNvPr>
          <p:cNvSpPr/>
          <p:nvPr/>
        </p:nvSpPr>
        <p:spPr>
          <a:xfrm rot="10800000">
            <a:off x="8866359" y="2887740"/>
            <a:ext cx="1524000" cy="2396489"/>
          </a:xfrm>
          <a:prstGeom prst="bentArrow">
            <a:avLst>
              <a:gd name="adj1" fmla="val 25000"/>
              <a:gd name="adj2" fmla="val 26317"/>
              <a:gd name="adj3" fmla="val 25000"/>
              <a:gd name="adj4" fmla="val 43750"/>
            </a:avLst>
          </a:prstGeom>
          <a:solidFill>
            <a:schemeClr val="accent4"/>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T" dirty="0">
              <a:solidFill>
                <a:schemeClr val="tx1"/>
              </a:solidFill>
            </a:endParaRPr>
          </a:p>
        </p:txBody>
      </p:sp>
      <p:sp>
        <p:nvSpPr>
          <p:cNvPr id="18" name="Left-right-up Arrow 17">
            <a:extLst>
              <a:ext uri="{FF2B5EF4-FFF2-40B4-BE49-F238E27FC236}">
                <a16:creationId xmlns:a16="http://schemas.microsoft.com/office/drawing/2014/main" id="{7CA939F4-B4A1-E44B-B22E-9883569C92C5}"/>
              </a:ext>
            </a:extLst>
          </p:cNvPr>
          <p:cNvSpPr/>
          <p:nvPr/>
        </p:nvSpPr>
        <p:spPr>
          <a:xfrm>
            <a:off x="2416953" y="2225040"/>
            <a:ext cx="1817376" cy="960120"/>
          </a:xfrm>
          <a:prstGeom prst="leftRightUpArrow">
            <a:avLst/>
          </a:prstGeom>
          <a:solidFill>
            <a:schemeClr val="accent4"/>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T"/>
          </a:p>
        </p:txBody>
      </p:sp>
      <p:sp>
        <p:nvSpPr>
          <p:cNvPr id="20" name="Bent Arrow 19">
            <a:extLst>
              <a:ext uri="{FF2B5EF4-FFF2-40B4-BE49-F238E27FC236}">
                <a16:creationId xmlns:a16="http://schemas.microsoft.com/office/drawing/2014/main" id="{3AD812AD-0B28-3847-AF70-0211D49EE5D8}"/>
              </a:ext>
            </a:extLst>
          </p:cNvPr>
          <p:cNvSpPr/>
          <p:nvPr/>
        </p:nvSpPr>
        <p:spPr>
          <a:xfrm rot="5400000">
            <a:off x="6564476" y="2204668"/>
            <a:ext cx="945123" cy="1751674"/>
          </a:xfrm>
          <a:prstGeom prst="bentArrow">
            <a:avLst>
              <a:gd name="adj1" fmla="val 25000"/>
              <a:gd name="adj2" fmla="val 43605"/>
              <a:gd name="adj3" fmla="val 25000"/>
              <a:gd name="adj4" fmla="val 43750"/>
            </a:avLst>
          </a:prstGeom>
          <a:solidFill>
            <a:schemeClr val="accent4"/>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T">
              <a:solidFill>
                <a:schemeClr val="tx1"/>
              </a:solidFill>
            </a:endParaRPr>
          </a:p>
        </p:txBody>
      </p:sp>
      <p:sp>
        <p:nvSpPr>
          <p:cNvPr id="22" name="Bent Up Arrow 21">
            <a:extLst>
              <a:ext uri="{FF2B5EF4-FFF2-40B4-BE49-F238E27FC236}">
                <a16:creationId xmlns:a16="http://schemas.microsoft.com/office/drawing/2014/main" id="{7F4A3DE0-B853-8B4E-8DA6-46957EAF3752}"/>
              </a:ext>
            </a:extLst>
          </p:cNvPr>
          <p:cNvSpPr/>
          <p:nvPr/>
        </p:nvSpPr>
        <p:spPr>
          <a:xfrm rot="5400000">
            <a:off x="2987558" y="2213672"/>
            <a:ext cx="1257915" cy="4552243"/>
          </a:xfrm>
          <a:prstGeom prst="bentUpArrow">
            <a:avLst>
              <a:gd name="adj1" fmla="val 25000"/>
              <a:gd name="adj2" fmla="val 25000"/>
              <a:gd name="adj3" fmla="val 22812"/>
            </a:avLst>
          </a:prstGeom>
          <a:solidFill>
            <a:schemeClr val="accent4"/>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T"/>
          </a:p>
        </p:txBody>
      </p:sp>
      <p:sp>
        <p:nvSpPr>
          <p:cNvPr id="23" name="TextBox 22">
            <a:extLst>
              <a:ext uri="{FF2B5EF4-FFF2-40B4-BE49-F238E27FC236}">
                <a16:creationId xmlns:a16="http://schemas.microsoft.com/office/drawing/2014/main" id="{0792E04F-0F43-C947-9713-1F6955575A85}"/>
              </a:ext>
            </a:extLst>
          </p:cNvPr>
          <p:cNvSpPr txBox="1"/>
          <p:nvPr/>
        </p:nvSpPr>
        <p:spPr>
          <a:xfrm>
            <a:off x="9239739" y="3429000"/>
            <a:ext cx="1150620" cy="923330"/>
          </a:xfrm>
          <a:prstGeom prst="rect">
            <a:avLst/>
          </a:prstGeom>
          <a:noFill/>
        </p:spPr>
        <p:txBody>
          <a:bodyPr wrap="square" rtlCol="0">
            <a:spAutoFit/>
          </a:bodyPr>
          <a:lstStyle/>
          <a:p>
            <a:r>
              <a:rPr lang="en-IT" dirty="0"/>
              <a:t>100%</a:t>
            </a:r>
          </a:p>
          <a:p>
            <a:r>
              <a:rPr lang="en-GB" dirty="0"/>
              <a:t>T</a:t>
            </a:r>
            <a:r>
              <a:rPr lang="en-IT" dirty="0"/>
              <a:t>est </a:t>
            </a:r>
          </a:p>
          <a:p>
            <a:endParaRPr lang="en-IT" dirty="0"/>
          </a:p>
        </p:txBody>
      </p:sp>
      <p:sp>
        <p:nvSpPr>
          <p:cNvPr id="2" name="Slide Number Placeholder 1">
            <a:extLst>
              <a:ext uri="{FF2B5EF4-FFF2-40B4-BE49-F238E27FC236}">
                <a16:creationId xmlns:a16="http://schemas.microsoft.com/office/drawing/2014/main" id="{04E4C367-ECCB-0D4F-A625-58E3439A4412}"/>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
        <p:nvSpPr>
          <p:cNvPr id="3" name="TextBox 2">
            <a:extLst>
              <a:ext uri="{FF2B5EF4-FFF2-40B4-BE49-F238E27FC236}">
                <a16:creationId xmlns:a16="http://schemas.microsoft.com/office/drawing/2014/main" id="{1E434A0A-32A0-6449-BE9E-50A612C2D2F9}"/>
              </a:ext>
            </a:extLst>
          </p:cNvPr>
          <p:cNvSpPr txBox="1"/>
          <p:nvPr/>
        </p:nvSpPr>
        <p:spPr>
          <a:xfrm>
            <a:off x="5317067" y="6406487"/>
            <a:ext cx="406400" cy="369332"/>
          </a:xfrm>
          <a:prstGeom prst="rect">
            <a:avLst/>
          </a:prstGeom>
          <a:noFill/>
        </p:spPr>
        <p:txBody>
          <a:bodyPr wrap="square" rtlCol="0">
            <a:spAutoFit/>
          </a:bodyPr>
          <a:lstStyle/>
          <a:p>
            <a:r>
              <a:rPr lang="en-IT" dirty="0"/>
              <a:t>5</a:t>
            </a:r>
          </a:p>
        </p:txBody>
      </p:sp>
    </p:spTree>
    <p:extLst>
      <p:ext uri="{BB962C8B-B14F-4D97-AF65-F5344CB8AC3E}">
        <p14:creationId xmlns:p14="http://schemas.microsoft.com/office/powerpoint/2010/main" val="335237194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3000"/>
            <a:lum/>
          </a:blip>
          <a:srcRect/>
          <a:stretch>
            <a:fillRect t="-18000" b="-18000"/>
          </a:stretch>
        </a:blip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F0C1A8-2D0B-3548-820D-949D63AA12BA}"/>
              </a:ext>
            </a:extLst>
          </p:cNvPr>
          <p:cNvSpPr txBox="1"/>
          <p:nvPr/>
        </p:nvSpPr>
        <p:spPr>
          <a:xfrm>
            <a:off x="4069080" y="637540"/>
            <a:ext cx="7868920" cy="523220"/>
          </a:xfrm>
          <a:prstGeom prst="rect">
            <a:avLst/>
          </a:prstGeom>
          <a:noFill/>
        </p:spPr>
        <p:txBody>
          <a:bodyPr wrap="square" rtlCol="0">
            <a:spAutoFit/>
          </a:bodyPr>
          <a:lstStyle/>
          <a:p>
            <a:r>
              <a:rPr lang="en-IT" sz="2800" dirty="0">
                <a:solidFill>
                  <a:schemeClr val="accent5"/>
                </a:solidFill>
              </a:rPr>
              <a:t>POSSIBLE BENEFITS </a:t>
            </a:r>
          </a:p>
        </p:txBody>
      </p:sp>
      <p:sp>
        <p:nvSpPr>
          <p:cNvPr id="11" name="Rectangle 10">
            <a:extLst>
              <a:ext uri="{FF2B5EF4-FFF2-40B4-BE49-F238E27FC236}">
                <a16:creationId xmlns:a16="http://schemas.microsoft.com/office/drawing/2014/main" id="{0E77A88A-2A75-D941-A970-00EDDB9FA09C}"/>
              </a:ext>
            </a:extLst>
          </p:cNvPr>
          <p:cNvSpPr/>
          <p:nvPr/>
        </p:nvSpPr>
        <p:spPr>
          <a:xfrm>
            <a:off x="365806" y="2016105"/>
            <a:ext cx="548547" cy="923330"/>
          </a:xfrm>
          <a:prstGeom prst="rect">
            <a:avLst/>
          </a:prstGeom>
          <a:noFill/>
        </p:spPr>
        <p:txBody>
          <a:bodyPr wrap="none" lIns="91440" tIns="45720" rIns="91440" bIns="45720">
            <a:spAutoFit/>
          </a:bodyPr>
          <a:lstStyle/>
          <a:p>
            <a:pPr algn="ctr"/>
            <a:r>
              <a:rPr lang="en-GB" sz="5400" b="0" cap="none" spc="0" dirty="0">
                <a:ln w="0"/>
                <a:solidFill>
                  <a:schemeClr val="accent5"/>
                </a:solidFill>
                <a:effectLst>
                  <a:outerShdw blurRad="38100" dist="25400" dir="5400000" algn="ctr" rotWithShape="0">
                    <a:srgbClr val="6E747A">
                      <a:alpha val="43000"/>
                    </a:srgbClr>
                  </a:outerShdw>
                </a:effectLst>
              </a:rPr>
              <a:t>1</a:t>
            </a:r>
          </a:p>
        </p:txBody>
      </p:sp>
      <p:sp>
        <p:nvSpPr>
          <p:cNvPr id="13" name="Rectangle 12">
            <a:extLst>
              <a:ext uri="{FF2B5EF4-FFF2-40B4-BE49-F238E27FC236}">
                <a16:creationId xmlns:a16="http://schemas.microsoft.com/office/drawing/2014/main" id="{2D71A3D4-1BC8-914F-BD0D-15393707F75B}"/>
              </a:ext>
            </a:extLst>
          </p:cNvPr>
          <p:cNvSpPr/>
          <p:nvPr/>
        </p:nvSpPr>
        <p:spPr>
          <a:xfrm>
            <a:off x="355738" y="4396740"/>
            <a:ext cx="548548" cy="923330"/>
          </a:xfrm>
          <a:prstGeom prst="rect">
            <a:avLst/>
          </a:prstGeom>
          <a:noFill/>
        </p:spPr>
        <p:txBody>
          <a:bodyPr wrap="none" lIns="91440" tIns="45720" rIns="91440" bIns="45720">
            <a:spAutoFit/>
          </a:bodyPr>
          <a:lstStyle/>
          <a:p>
            <a:pPr algn="ctr"/>
            <a:r>
              <a:rPr lang="en-GB" sz="5400" dirty="0">
                <a:ln w="0"/>
                <a:solidFill>
                  <a:schemeClr val="accent5"/>
                </a:solidFill>
                <a:effectLst>
                  <a:outerShdw blurRad="38100" dist="25400" dir="5400000" algn="ctr" rotWithShape="0">
                    <a:srgbClr val="6E747A">
                      <a:alpha val="43000"/>
                    </a:srgbClr>
                  </a:outerShdw>
                </a:effectLst>
              </a:rPr>
              <a:t>2</a:t>
            </a:r>
            <a:endParaRPr lang="en-GB" sz="5400" b="0" cap="none" spc="0" dirty="0">
              <a:ln w="0"/>
              <a:solidFill>
                <a:schemeClr val="accent5"/>
              </a:solidFill>
              <a:effectLst>
                <a:outerShdw blurRad="38100" dist="25400" dir="5400000" algn="ctr" rotWithShape="0">
                  <a:srgbClr val="6E747A">
                    <a:alpha val="43000"/>
                  </a:srgbClr>
                </a:outerShdw>
              </a:effectLst>
            </a:endParaRPr>
          </a:p>
        </p:txBody>
      </p:sp>
      <p:sp>
        <p:nvSpPr>
          <p:cNvPr id="14" name="Rectangle 13">
            <a:extLst>
              <a:ext uri="{FF2B5EF4-FFF2-40B4-BE49-F238E27FC236}">
                <a16:creationId xmlns:a16="http://schemas.microsoft.com/office/drawing/2014/main" id="{81DC4635-86CD-3541-A1BD-E5E3130C6377}"/>
              </a:ext>
            </a:extLst>
          </p:cNvPr>
          <p:cNvSpPr/>
          <p:nvPr/>
        </p:nvSpPr>
        <p:spPr>
          <a:xfrm>
            <a:off x="914353" y="2238057"/>
            <a:ext cx="9855154" cy="6172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T" dirty="0">
                <a:solidFill>
                  <a:schemeClr val="tx1"/>
                </a:solidFill>
              </a:rPr>
              <a:t>CAN HELP MUTUAL FUND TO </a:t>
            </a:r>
            <a:r>
              <a:rPr lang="en-IT" dirty="0">
                <a:solidFill>
                  <a:schemeClr val="accent5"/>
                </a:solidFill>
              </a:rPr>
              <a:t>REDUCE</a:t>
            </a:r>
            <a:r>
              <a:rPr lang="en-IT" dirty="0">
                <a:solidFill>
                  <a:schemeClr val="tx1"/>
                </a:solidFill>
              </a:rPr>
              <a:t> THE OVERALL </a:t>
            </a:r>
            <a:r>
              <a:rPr lang="en-IT" dirty="0">
                <a:solidFill>
                  <a:schemeClr val="accent5"/>
                </a:solidFill>
              </a:rPr>
              <a:t>RISK</a:t>
            </a:r>
            <a:r>
              <a:rPr lang="en-IT" dirty="0">
                <a:solidFill>
                  <a:schemeClr val="tx1"/>
                </a:solidFill>
              </a:rPr>
              <a:t> BEFORE AN “IMPACTFUL” EVENT</a:t>
            </a:r>
          </a:p>
        </p:txBody>
      </p:sp>
      <p:sp>
        <p:nvSpPr>
          <p:cNvPr id="15" name="Rectangle 14">
            <a:extLst>
              <a:ext uri="{FF2B5EF4-FFF2-40B4-BE49-F238E27FC236}">
                <a16:creationId xmlns:a16="http://schemas.microsoft.com/office/drawing/2014/main" id="{966C5ED1-4E53-E444-BD62-8BE236E4EF6B}"/>
              </a:ext>
            </a:extLst>
          </p:cNvPr>
          <p:cNvSpPr/>
          <p:nvPr/>
        </p:nvSpPr>
        <p:spPr>
          <a:xfrm>
            <a:off x="914353" y="4534555"/>
            <a:ext cx="9855154" cy="6172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C</a:t>
            </a:r>
            <a:r>
              <a:rPr lang="en-IT" dirty="0">
                <a:solidFill>
                  <a:schemeClr val="tx1"/>
                </a:solidFill>
              </a:rPr>
              <a:t>AN HELP RELUGATORY AGENCY TO </a:t>
            </a:r>
            <a:r>
              <a:rPr lang="en-IT" dirty="0">
                <a:solidFill>
                  <a:schemeClr val="accent5"/>
                </a:solidFill>
              </a:rPr>
              <a:t>ANTICYPATING</a:t>
            </a:r>
            <a:r>
              <a:rPr lang="en-IT" dirty="0">
                <a:solidFill>
                  <a:schemeClr val="tx1"/>
                </a:solidFill>
              </a:rPr>
              <a:t> </a:t>
            </a:r>
            <a:r>
              <a:rPr lang="en-IT" dirty="0">
                <a:solidFill>
                  <a:schemeClr val="accent5"/>
                </a:solidFill>
              </a:rPr>
              <a:t>CRIMES</a:t>
            </a:r>
          </a:p>
        </p:txBody>
      </p:sp>
      <p:sp>
        <p:nvSpPr>
          <p:cNvPr id="4" name="Slide Number Placeholder 3">
            <a:extLst>
              <a:ext uri="{FF2B5EF4-FFF2-40B4-BE49-F238E27FC236}">
                <a16:creationId xmlns:a16="http://schemas.microsoft.com/office/drawing/2014/main" id="{8E4D0C25-C91C-CA4E-A69A-B5864B3821BC}"/>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
        <p:nvSpPr>
          <p:cNvPr id="6" name="TextBox 5">
            <a:extLst>
              <a:ext uri="{FF2B5EF4-FFF2-40B4-BE49-F238E27FC236}">
                <a16:creationId xmlns:a16="http://schemas.microsoft.com/office/drawing/2014/main" id="{4A696050-ADCB-8145-BED1-9E6F44512FE8}"/>
              </a:ext>
            </a:extLst>
          </p:cNvPr>
          <p:cNvSpPr txBox="1"/>
          <p:nvPr/>
        </p:nvSpPr>
        <p:spPr>
          <a:xfrm>
            <a:off x="5300133" y="6406487"/>
            <a:ext cx="440267" cy="369332"/>
          </a:xfrm>
          <a:prstGeom prst="rect">
            <a:avLst/>
          </a:prstGeom>
          <a:noFill/>
        </p:spPr>
        <p:txBody>
          <a:bodyPr wrap="square" rtlCol="0">
            <a:spAutoFit/>
          </a:bodyPr>
          <a:lstStyle/>
          <a:p>
            <a:r>
              <a:rPr lang="en-IT" dirty="0"/>
              <a:t>6</a:t>
            </a:r>
          </a:p>
        </p:txBody>
      </p:sp>
    </p:spTree>
    <p:extLst>
      <p:ext uri="{BB962C8B-B14F-4D97-AF65-F5344CB8AC3E}">
        <p14:creationId xmlns:p14="http://schemas.microsoft.com/office/powerpoint/2010/main" val="404305670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3000"/>
            <a:lum/>
          </a:blip>
          <a:srcRect/>
          <a:stretch>
            <a:fillRect t="-18000" b="-18000"/>
          </a:stretch>
        </a:blip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4DF6A49-0791-5044-A8E6-EA2D91C20EB3}"/>
              </a:ext>
            </a:extLst>
          </p:cNvPr>
          <p:cNvSpPr txBox="1"/>
          <p:nvPr/>
        </p:nvSpPr>
        <p:spPr>
          <a:xfrm>
            <a:off x="2842347" y="178616"/>
            <a:ext cx="8488680" cy="707886"/>
          </a:xfrm>
          <a:prstGeom prst="rect">
            <a:avLst/>
          </a:prstGeom>
          <a:noFill/>
        </p:spPr>
        <p:txBody>
          <a:bodyPr wrap="square" rtlCol="0">
            <a:spAutoFit/>
          </a:bodyPr>
          <a:lstStyle/>
          <a:p>
            <a:r>
              <a:rPr lang="en-IT" sz="4000" dirty="0">
                <a:solidFill>
                  <a:schemeClr val="accent5"/>
                </a:solidFill>
              </a:rPr>
              <a:t>2017 DATASET CREATION</a:t>
            </a:r>
          </a:p>
        </p:txBody>
      </p:sp>
      <p:sp>
        <p:nvSpPr>
          <p:cNvPr id="9" name="Rectangle 8">
            <a:extLst>
              <a:ext uri="{FF2B5EF4-FFF2-40B4-BE49-F238E27FC236}">
                <a16:creationId xmlns:a16="http://schemas.microsoft.com/office/drawing/2014/main" id="{21D1A638-30E6-6042-85E4-24E5546115A4}"/>
              </a:ext>
            </a:extLst>
          </p:cNvPr>
          <p:cNvSpPr/>
          <p:nvPr/>
        </p:nvSpPr>
        <p:spPr>
          <a:xfrm>
            <a:off x="695586" y="1299735"/>
            <a:ext cx="3009900" cy="977900"/>
          </a:xfrm>
          <a:prstGeom prst="rect">
            <a:avLst/>
          </a:prstGeom>
          <a:solidFill>
            <a:schemeClr val="accent2">
              <a:alpha val="5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T" dirty="0">
                <a:solidFill>
                  <a:schemeClr val="tx1"/>
                </a:solidFill>
              </a:rPr>
              <a:t>IDENTYFING A SET OF RELEVANT DAYS WITH IMPORTANT NEWS</a:t>
            </a:r>
          </a:p>
        </p:txBody>
      </p:sp>
      <p:sp>
        <p:nvSpPr>
          <p:cNvPr id="28" name="Rectangle 27">
            <a:extLst>
              <a:ext uri="{FF2B5EF4-FFF2-40B4-BE49-F238E27FC236}">
                <a16:creationId xmlns:a16="http://schemas.microsoft.com/office/drawing/2014/main" id="{D891F472-D535-2B44-A638-BC4C35D0D5E0}"/>
              </a:ext>
            </a:extLst>
          </p:cNvPr>
          <p:cNvSpPr/>
          <p:nvPr/>
        </p:nvSpPr>
        <p:spPr>
          <a:xfrm>
            <a:off x="0" y="2514669"/>
            <a:ext cx="1726708" cy="8949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T" dirty="0">
                <a:solidFill>
                  <a:schemeClr val="tx1"/>
                </a:solidFill>
              </a:rPr>
              <a:t>EXTREME DAYS RETURN</a:t>
            </a:r>
          </a:p>
        </p:txBody>
      </p:sp>
      <p:sp>
        <p:nvSpPr>
          <p:cNvPr id="29" name="Rectangle 28">
            <a:extLst>
              <a:ext uri="{FF2B5EF4-FFF2-40B4-BE49-F238E27FC236}">
                <a16:creationId xmlns:a16="http://schemas.microsoft.com/office/drawing/2014/main" id="{1251005A-5D77-7B45-B226-9204DA6AAAE0}"/>
              </a:ext>
            </a:extLst>
          </p:cNvPr>
          <p:cNvSpPr/>
          <p:nvPr/>
        </p:nvSpPr>
        <p:spPr>
          <a:xfrm>
            <a:off x="2573916" y="2475188"/>
            <a:ext cx="2042160" cy="9144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T" dirty="0">
                <a:solidFill>
                  <a:schemeClr val="tx1"/>
                </a:solidFill>
              </a:rPr>
              <a:t>DAYS WTH RELEVANT EVENTS</a:t>
            </a:r>
          </a:p>
        </p:txBody>
      </p:sp>
      <p:sp>
        <p:nvSpPr>
          <p:cNvPr id="31" name="Left-right-up Arrow 30">
            <a:extLst>
              <a:ext uri="{FF2B5EF4-FFF2-40B4-BE49-F238E27FC236}">
                <a16:creationId xmlns:a16="http://schemas.microsoft.com/office/drawing/2014/main" id="{5819957F-3490-4B4E-87FC-F0C80D12C342}"/>
              </a:ext>
            </a:extLst>
          </p:cNvPr>
          <p:cNvSpPr/>
          <p:nvPr/>
        </p:nvSpPr>
        <p:spPr>
          <a:xfrm>
            <a:off x="1827156" y="2346657"/>
            <a:ext cx="746760" cy="894963"/>
          </a:xfrm>
          <a:prstGeom prst="leftRightUpArrow">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T"/>
          </a:p>
        </p:txBody>
      </p:sp>
      <p:sp>
        <p:nvSpPr>
          <p:cNvPr id="32" name="Down Arrow 31">
            <a:extLst>
              <a:ext uri="{FF2B5EF4-FFF2-40B4-BE49-F238E27FC236}">
                <a16:creationId xmlns:a16="http://schemas.microsoft.com/office/drawing/2014/main" id="{51FD948C-2903-DA42-9592-2EEEC4FEA26A}"/>
              </a:ext>
            </a:extLst>
          </p:cNvPr>
          <p:cNvSpPr/>
          <p:nvPr/>
        </p:nvSpPr>
        <p:spPr>
          <a:xfrm>
            <a:off x="1939139" y="3468915"/>
            <a:ext cx="524223" cy="731520"/>
          </a:xfrm>
          <a:prstGeom prst="downArrow">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T"/>
          </a:p>
        </p:txBody>
      </p:sp>
      <p:sp>
        <p:nvSpPr>
          <p:cNvPr id="33" name="Rectangle 32">
            <a:extLst>
              <a:ext uri="{FF2B5EF4-FFF2-40B4-BE49-F238E27FC236}">
                <a16:creationId xmlns:a16="http://schemas.microsoft.com/office/drawing/2014/main" id="{EEEC6A36-91CB-684D-864D-19F62FBE2371}"/>
              </a:ext>
            </a:extLst>
          </p:cNvPr>
          <p:cNvSpPr/>
          <p:nvPr/>
        </p:nvSpPr>
        <p:spPr>
          <a:xfrm>
            <a:off x="18899" y="4207420"/>
            <a:ext cx="1920240" cy="8686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T" dirty="0">
                <a:solidFill>
                  <a:schemeClr val="tx1"/>
                </a:solidFill>
              </a:rPr>
              <a:t>54 STOCKS</a:t>
            </a:r>
          </a:p>
        </p:txBody>
      </p:sp>
      <p:sp>
        <p:nvSpPr>
          <p:cNvPr id="34" name="Rectangle 33">
            <a:extLst>
              <a:ext uri="{FF2B5EF4-FFF2-40B4-BE49-F238E27FC236}">
                <a16:creationId xmlns:a16="http://schemas.microsoft.com/office/drawing/2014/main" id="{D28727B5-E88E-0146-96B4-40EEE54CF53E}"/>
              </a:ext>
            </a:extLst>
          </p:cNvPr>
          <p:cNvSpPr/>
          <p:nvPr/>
        </p:nvSpPr>
        <p:spPr>
          <a:xfrm>
            <a:off x="2463362" y="4207420"/>
            <a:ext cx="2042160" cy="8686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T" dirty="0">
                <a:solidFill>
                  <a:schemeClr val="tx1"/>
                </a:solidFill>
              </a:rPr>
              <a:t>11988 DAYS </a:t>
            </a:r>
          </a:p>
        </p:txBody>
      </p:sp>
      <p:sp>
        <p:nvSpPr>
          <p:cNvPr id="35" name="Down Arrow 34">
            <a:extLst>
              <a:ext uri="{FF2B5EF4-FFF2-40B4-BE49-F238E27FC236}">
                <a16:creationId xmlns:a16="http://schemas.microsoft.com/office/drawing/2014/main" id="{70C11A4D-4A55-384B-B7BD-03FC2593D573}"/>
              </a:ext>
            </a:extLst>
          </p:cNvPr>
          <p:cNvSpPr/>
          <p:nvPr/>
        </p:nvSpPr>
        <p:spPr>
          <a:xfrm>
            <a:off x="1955300" y="5192504"/>
            <a:ext cx="524223" cy="731520"/>
          </a:xfrm>
          <a:prstGeom prst="downArrow">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T"/>
          </a:p>
        </p:txBody>
      </p:sp>
      <p:sp>
        <p:nvSpPr>
          <p:cNvPr id="36" name="Rectangle 35">
            <a:extLst>
              <a:ext uri="{FF2B5EF4-FFF2-40B4-BE49-F238E27FC236}">
                <a16:creationId xmlns:a16="http://schemas.microsoft.com/office/drawing/2014/main" id="{47999201-9C06-474F-8EE0-B589B8C5C601}"/>
              </a:ext>
            </a:extLst>
          </p:cNvPr>
          <p:cNvSpPr/>
          <p:nvPr/>
        </p:nvSpPr>
        <p:spPr>
          <a:xfrm>
            <a:off x="3115733" y="7778200"/>
            <a:ext cx="4206240" cy="33039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T" dirty="0">
                <a:solidFill>
                  <a:schemeClr val="tx1"/>
                </a:solidFill>
              </a:rPr>
              <a:t>DAYS</a:t>
            </a:r>
          </a:p>
          <a:p>
            <a:pPr algn="ctr"/>
            <a:endParaRPr lang="en-IT" dirty="0">
              <a:solidFill>
                <a:schemeClr val="tx1"/>
              </a:solidFill>
            </a:endParaRPr>
          </a:p>
          <a:p>
            <a:pPr marL="342900" indent="-342900" algn="ctr">
              <a:buAutoNum type="arabicPeriod"/>
            </a:pPr>
            <a:r>
              <a:rPr lang="en-IT" dirty="0">
                <a:solidFill>
                  <a:schemeClr val="accent5"/>
                </a:solidFill>
              </a:rPr>
              <a:t>GOOD</a:t>
            </a:r>
            <a:r>
              <a:rPr lang="en-IT" dirty="0">
                <a:solidFill>
                  <a:schemeClr val="tx1"/>
                </a:solidFill>
              </a:rPr>
              <a:t> EVENTS (84 DAYS)</a:t>
            </a:r>
          </a:p>
          <a:p>
            <a:pPr marL="342900" indent="-342900" algn="ctr">
              <a:buAutoNum type="arabicPeriod"/>
            </a:pPr>
            <a:endParaRPr lang="en-IT" dirty="0">
              <a:solidFill>
                <a:schemeClr val="tx1"/>
              </a:solidFill>
            </a:endParaRPr>
          </a:p>
          <a:p>
            <a:pPr marL="342900" indent="-342900" algn="ctr">
              <a:buAutoNum type="arabicPeriod"/>
            </a:pPr>
            <a:r>
              <a:rPr lang="en-IT" dirty="0">
                <a:solidFill>
                  <a:schemeClr val="accent5"/>
                </a:solidFill>
              </a:rPr>
              <a:t>BAD</a:t>
            </a:r>
            <a:r>
              <a:rPr lang="en-IT" dirty="0">
                <a:solidFill>
                  <a:schemeClr val="tx1"/>
                </a:solidFill>
              </a:rPr>
              <a:t> EVENTS (87)</a:t>
            </a:r>
          </a:p>
          <a:p>
            <a:pPr marL="342900" indent="-342900" algn="ctr">
              <a:buAutoNum type="arabicPeriod"/>
            </a:pPr>
            <a:endParaRPr lang="en-IT" dirty="0">
              <a:solidFill>
                <a:schemeClr val="tx1"/>
              </a:solidFill>
            </a:endParaRPr>
          </a:p>
          <a:p>
            <a:pPr marL="342900" indent="-342900" algn="ctr">
              <a:buAutoNum type="arabicPeriod"/>
            </a:pPr>
            <a:r>
              <a:rPr lang="en-IT" dirty="0">
                <a:solidFill>
                  <a:schemeClr val="accent5"/>
                </a:solidFill>
              </a:rPr>
              <a:t>NO</a:t>
            </a:r>
            <a:r>
              <a:rPr lang="en-IT" dirty="0">
                <a:solidFill>
                  <a:schemeClr val="tx1"/>
                </a:solidFill>
              </a:rPr>
              <a:t> EVENTS (11817)</a:t>
            </a:r>
          </a:p>
        </p:txBody>
      </p:sp>
      <p:sp>
        <p:nvSpPr>
          <p:cNvPr id="3" name="TextBox 2">
            <a:extLst>
              <a:ext uri="{FF2B5EF4-FFF2-40B4-BE49-F238E27FC236}">
                <a16:creationId xmlns:a16="http://schemas.microsoft.com/office/drawing/2014/main" id="{7888E803-A894-1349-98D2-75FF0973F918}"/>
              </a:ext>
            </a:extLst>
          </p:cNvPr>
          <p:cNvSpPr txBox="1"/>
          <p:nvPr/>
        </p:nvSpPr>
        <p:spPr>
          <a:xfrm>
            <a:off x="91044" y="1204737"/>
            <a:ext cx="1114155" cy="923330"/>
          </a:xfrm>
          <a:prstGeom prst="rect">
            <a:avLst/>
          </a:prstGeom>
          <a:noFill/>
        </p:spPr>
        <p:txBody>
          <a:bodyPr wrap="square" rtlCol="0">
            <a:spAutoFit/>
          </a:bodyPr>
          <a:lstStyle/>
          <a:p>
            <a:r>
              <a:rPr lang="en-IT" sz="5400" dirty="0">
                <a:solidFill>
                  <a:schemeClr val="accent5"/>
                </a:solidFill>
              </a:rPr>
              <a:t>A</a:t>
            </a:r>
            <a:endParaRPr lang="en-IT" dirty="0">
              <a:solidFill>
                <a:schemeClr val="accent5"/>
              </a:solidFill>
            </a:endParaRPr>
          </a:p>
        </p:txBody>
      </p:sp>
      <p:sp>
        <p:nvSpPr>
          <p:cNvPr id="14" name="Rectangle 13">
            <a:extLst>
              <a:ext uri="{FF2B5EF4-FFF2-40B4-BE49-F238E27FC236}">
                <a16:creationId xmlns:a16="http://schemas.microsoft.com/office/drawing/2014/main" id="{8470E64D-66F7-374C-A480-B8FA971A9EAF}"/>
              </a:ext>
            </a:extLst>
          </p:cNvPr>
          <p:cNvSpPr/>
          <p:nvPr/>
        </p:nvSpPr>
        <p:spPr>
          <a:xfrm>
            <a:off x="3115733" y="5973432"/>
            <a:ext cx="1389789" cy="8686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T" dirty="0">
                <a:solidFill>
                  <a:schemeClr val="tx1"/>
                </a:solidFill>
              </a:rPr>
              <a:t>NO 1187 </a:t>
            </a:r>
          </a:p>
        </p:txBody>
      </p:sp>
      <p:sp>
        <p:nvSpPr>
          <p:cNvPr id="15" name="Rectangle 14">
            <a:extLst>
              <a:ext uri="{FF2B5EF4-FFF2-40B4-BE49-F238E27FC236}">
                <a16:creationId xmlns:a16="http://schemas.microsoft.com/office/drawing/2014/main" id="{1A5D3A53-33ED-0C49-B897-7CC99A375595}"/>
              </a:ext>
            </a:extLst>
          </p:cNvPr>
          <p:cNvSpPr/>
          <p:nvPr/>
        </p:nvSpPr>
        <p:spPr>
          <a:xfrm>
            <a:off x="1590477" y="5967410"/>
            <a:ext cx="1389789" cy="8686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T" dirty="0">
                <a:solidFill>
                  <a:schemeClr val="tx1"/>
                </a:solidFill>
              </a:rPr>
              <a:t>BAD 87 </a:t>
            </a:r>
          </a:p>
        </p:txBody>
      </p:sp>
      <p:sp>
        <p:nvSpPr>
          <p:cNvPr id="16" name="Rectangle 15">
            <a:extLst>
              <a:ext uri="{FF2B5EF4-FFF2-40B4-BE49-F238E27FC236}">
                <a16:creationId xmlns:a16="http://schemas.microsoft.com/office/drawing/2014/main" id="{6E515352-37F8-B741-8C88-535DA37A94A6}"/>
              </a:ext>
            </a:extLst>
          </p:cNvPr>
          <p:cNvSpPr/>
          <p:nvPr/>
        </p:nvSpPr>
        <p:spPr>
          <a:xfrm>
            <a:off x="33677" y="5966447"/>
            <a:ext cx="1323818" cy="8686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T" dirty="0">
                <a:solidFill>
                  <a:schemeClr val="tx1"/>
                </a:solidFill>
              </a:rPr>
              <a:t>GOOD 84 </a:t>
            </a:r>
          </a:p>
        </p:txBody>
      </p:sp>
      <p:sp>
        <p:nvSpPr>
          <p:cNvPr id="19" name="Rectangle 18">
            <a:extLst>
              <a:ext uri="{FF2B5EF4-FFF2-40B4-BE49-F238E27FC236}">
                <a16:creationId xmlns:a16="http://schemas.microsoft.com/office/drawing/2014/main" id="{91F6B40F-BAD3-1544-A003-8A197919B07C}"/>
              </a:ext>
            </a:extLst>
          </p:cNvPr>
          <p:cNvSpPr/>
          <p:nvPr/>
        </p:nvSpPr>
        <p:spPr>
          <a:xfrm>
            <a:off x="7579322" y="1293385"/>
            <a:ext cx="3009900" cy="990600"/>
          </a:xfrm>
          <a:prstGeom prst="rect">
            <a:avLst/>
          </a:prstGeom>
          <a:solidFill>
            <a:schemeClr val="accent2">
              <a:alpha val="81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T" dirty="0">
                <a:solidFill>
                  <a:schemeClr val="tx1"/>
                </a:solidFill>
              </a:rPr>
              <a:t>IDENTYFING POSSIBLE ABNORMAL NEGOTIANTIONS</a:t>
            </a:r>
          </a:p>
        </p:txBody>
      </p:sp>
      <p:sp>
        <p:nvSpPr>
          <p:cNvPr id="20" name="TextBox 19">
            <a:extLst>
              <a:ext uri="{FF2B5EF4-FFF2-40B4-BE49-F238E27FC236}">
                <a16:creationId xmlns:a16="http://schemas.microsoft.com/office/drawing/2014/main" id="{0ACECC00-A4C4-B549-A5BE-55758EE21B51}"/>
              </a:ext>
            </a:extLst>
          </p:cNvPr>
          <p:cNvSpPr txBox="1"/>
          <p:nvPr/>
        </p:nvSpPr>
        <p:spPr>
          <a:xfrm>
            <a:off x="6900362" y="1293385"/>
            <a:ext cx="1114155" cy="923330"/>
          </a:xfrm>
          <a:prstGeom prst="rect">
            <a:avLst/>
          </a:prstGeom>
          <a:noFill/>
        </p:spPr>
        <p:txBody>
          <a:bodyPr wrap="square" rtlCol="0">
            <a:spAutoFit/>
          </a:bodyPr>
          <a:lstStyle/>
          <a:p>
            <a:r>
              <a:rPr lang="en-IT" sz="5400" dirty="0">
                <a:solidFill>
                  <a:schemeClr val="accent5"/>
                </a:solidFill>
              </a:rPr>
              <a:t>B</a:t>
            </a:r>
            <a:endParaRPr lang="en-IT" dirty="0">
              <a:solidFill>
                <a:schemeClr val="accent5"/>
              </a:solidFill>
            </a:endParaRPr>
          </a:p>
        </p:txBody>
      </p:sp>
      <p:sp>
        <p:nvSpPr>
          <p:cNvPr id="21" name="Title 1">
            <a:extLst>
              <a:ext uri="{FF2B5EF4-FFF2-40B4-BE49-F238E27FC236}">
                <a16:creationId xmlns:a16="http://schemas.microsoft.com/office/drawing/2014/main" id="{95D73F2B-9E08-0944-812B-E75AE976E514}"/>
              </a:ext>
            </a:extLst>
          </p:cNvPr>
          <p:cNvSpPr>
            <a:spLocks noGrp="1"/>
          </p:cNvSpPr>
          <p:nvPr>
            <p:ph type="title"/>
          </p:nvPr>
        </p:nvSpPr>
        <p:spPr>
          <a:xfrm>
            <a:off x="6490088" y="2271988"/>
            <a:ext cx="8596668" cy="1320800"/>
          </a:xfrm>
        </p:spPr>
        <p:txBody>
          <a:bodyPr/>
          <a:lstStyle/>
          <a:p>
            <a:r>
              <a:rPr lang="en-GB" dirty="0">
                <a:solidFill>
                  <a:schemeClr val="accent5"/>
                </a:solidFill>
              </a:rPr>
              <a:t>FEATURES CREATED</a:t>
            </a:r>
            <a:endParaRPr lang="en-IT" dirty="0">
              <a:solidFill>
                <a:schemeClr val="accent5"/>
              </a:solidFill>
            </a:endParaRPr>
          </a:p>
        </p:txBody>
      </p:sp>
      <p:sp>
        <p:nvSpPr>
          <p:cNvPr id="22" name="TextBox 21">
            <a:extLst>
              <a:ext uri="{FF2B5EF4-FFF2-40B4-BE49-F238E27FC236}">
                <a16:creationId xmlns:a16="http://schemas.microsoft.com/office/drawing/2014/main" id="{DFAF0DDA-B9EA-C444-A4F3-CE67F59390E3}"/>
              </a:ext>
            </a:extLst>
          </p:cNvPr>
          <p:cNvSpPr txBox="1"/>
          <p:nvPr/>
        </p:nvSpPr>
        <p:spPr>
          <a:xfrm>
            <a:off x="6490088" y="2872288"/>
            <a:ext cx="2621280" cy="369332"/>
          </a:xfrm>
          <a:prstGeom prst="rect">
            <a:avLst/>
          </a:prstGeom>
          <a:noFill/>
        </p:spPr>
        <p:txBody>
          <a:bodyPr wrap="square" rtlCol="0">
            <a:spAutoFit/>
          </a:bodyPr>
          <a:lstStyle/>
          <a:p>
            <a:r>
              <a:rPr lang="en-IT" dirty="0">
                <a:solidFill>
                  <a:schemeClr val="accent5"/>
                </a:solidFill>
              </a:rPr>
              <a:t>STOCK</a:t>
            </a:r>
            <a:r>
              <a:rPr lang="en-IT" dirty="0"/>
              <a:t> MARKET</a:t>
            </a:r>
          </a:p>
        </p:txBody>
      </p:sp>
      <p:sp>
        <p:nvSpPr>
          <p:cNvPr id="23" name="TextBox 22">
            <a:extLst>
              <a:ext uri="{FF2B5EF4-FFF2-40B4-BE49-F238E27FC236}">
                <a16:creationId xmlns:a16="http://schemas.microsoft.com/office/drawing/2014/main" id="{FC82E79E-21AF-3745-B8C1-79F74FA7E5AF}"/>
              </a:ext>
            </a:extLst>
          </p:cNvPr>
          <p:cNvSpPr txBox="1"/>
          <p:nvPr/>
        </p:nvSpPr>
        <p:spPr>
          <a:xfrm>
            <a:off x="6436359" y="4565953"/>
            <a:ext cx="2042160" cy="369332"/>
          </a:xfrm>
          <a:prstGeom prst="rect">
            <a:avLst/>
          </a:prstGeom>
          <a:noFill/>
        </p:spPr>
        <p:txBody>
          <a:bodyPr wrap="square" rtlCol="0">
            <a:spAutoFit/>
          </a:bodyPr>
          <a:lstStyle/>
          <a:p>
            <a:r>
              <a:rPr lang="en-IT" dirty="0">
                <a:solidFill>
                  <a:schemeClr val="accent5"/>
                </a:solidFill>
              </a:rPr>
              <a:t>OPTIONS</a:t>
            </a:r>
            <a:r>
              <a:rPr lang="en-IT" dirty="0"/>
              <a:t> MARKET</a:t>
            </a:r>
          </a:p>
        </p:txBody>
      </p:sp>
      <p:sp>
        <p:nvSpPr>
          <p:cNvPr id="24" name="Rectangle 23">
            <a:extLst>
              <a:ext uri="{FF2B5EF4-FFF2-40B4-BE49-F238E27FC236}">
                <a16:creationId xmlns:a16="http://schemas.microsoft.com/office/drawing/2014/main" id="{B49FF71F-9059-0E43-8172-9648B094B94A}"/>
              </a:ext>
            </a:extLst>
          </p:cNvPr>
          <p:cNvSpPr/>
          <p:nvPr/>
        </p:nvSpPr>
        <p:spPr>
          <a:xfrm>
            <a:off x="6495222" y="3169273"/>
            <a:ext cx="5547360" cy="1320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T" dirty="0">
                <a:solidFill>
                  <a:schemeClr val="tx1"/>
                </a:solidFill>
              </a:rPr>
              <a:t>1.LARGEST NEGOTIATIONS</a:t>
            </a:r>
          </a:p>
          <a:p>
            <a:pPr algn="ctr"/>
            <a:r>
              <a:rPr lang="en-IT" dirty="0">
                <a:solidFill>
                  <a:schemeClr val="tx1"/>
                </a:solidFill>
              </a:rPr>
              <a:t>2. LARGEST VOLUME TRADED IN EACH MILLISECOND </a:t>
            </a:r>
          </a:p>
          <a:p>
            <a:pPr algn="ctr"/>
            <a:r>
              <a:rPr lang="en-IT" dirty="0">
                <a:solidFill>
                  <a:schemeClr val="tx1"/>
                </a:solidFill>
              </a:rPr>
              <a:t>3.SUM SHARES TRADED IN ALL </a:t>
            </a:r>
            <a:r>
              <a:rPr lang="en-IT" dirty="0">
                <a:solidFill>
                  <a:schemeClr val="bg1"/>
                </a:solidFill>
              </a:rPr>
              <a:t>NEGOTIATION</a:t>
            </a:r>
            <a:r>
              <a:rPr lang="en-IT" dirty="0">
                <a:solidFill>
                  <a:schemeClr val="tx1"/>
                </a:solidFill>
              </a:rPr>
              <a:t>S &gt; </a:t>
            </a:r>
            <a:r>
              <a:rPr lang="en-IT" dirty="0">
                <a:solidFill>
                  <a:schemeClr val="bg1"/>
                </a:solidFill>
              </a:rPr>
              <a:t>TRASHOLD</a:t>
            </a:r>
          </a:p>
        </p:txBody>
      </p:sp>
      <p:sp>
        <p:nvSpPr>
          <p:cNvPr id="25" name="Rectangle 24">
            <a:extLst>
              <a:ext uri="{FF2B5EF4-FFF2-40B4-BE49-F238E27FC236}">
                <a16:creationId xmlns:a16="http://schemas.microsoft.com/office/drawing/2014/main" id="{B86F2064-0018-6B4F-A0A8-AD20D913A92D}"/>
              </a:ext>
            </a:extLst>
          </p:cNvPr>
          <p:cNvSpPr/>
          <p:nvPr/>
        </p:nvSpPr>
        <p:spPr>
          <a:xfrm>
            <a:off x="6495222" y="4860515"/>
            <a:ext cx="5547360" cy="19746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T" dirty="0">
                <a:solidFill>
                  <a:schemeClr val="tx1"/>
                </a:solidFill>
              </a:rPr>
              <a:t>4.SUM CALL OPTIONS</a:t>
            </a:r>
          </a:p>
          <a:p>
            <a:pPr algn="ctr"/>
            <a:r>
              <a:rPr lang="en-IT" dirty="0">
                <a:solidFill>
                  <a:schemeClr val="tx1"/>
                </a:solidFill>
              </a:rPr>
              <a:t>5.SUM OF PUT OPTIONS</a:t>
            </a:r>
          </a:p>
          <a:p>
            <a:pPr algn="ctr"/>
            <a:r>
              <a:rPr lang="en-IT" dirty="0">
                <a:solidFill>
                  <a:schemeClr val="tx1"/>
                </a:solidFill>
              </a:rPr>
              <a:t>6.LARGEST CALL OPTIONS TRADED</a:t>
            </a:r>
          </a:p>
          <a:p>
            <a:pPr algn="ctr"/>
            <a:r>
              <a:rPr lang="en-IT" dirty="0">
                <a:solidFill>
                  <a:schemeClr val="tx1"/>
                </a:solidFill>
              </a:rPr>
              <a:t>7. LARGEST PUT OPTIONS TRADED</a:t>
            </a:r>
          </a:p>
          <a:p>
            <a:pPr algn="ctr"/>
            <a:r>
              <a:rPr lang="en-IT" dirty="0">
                <a:solidFill>
                  <a:schemeClr val="tx1"/>
                </a:solidFill>
              </a:rPr>
              <a:t>8. DIFFERENCES BETWEEN 4 AND 5</a:t>
            </a:r>
          </a:p>
          <a:p>
            <a:pPr algn="ctr"/>
            <a:r>
              <a:rPr lang="en-IT" dirty="0">
                <a:solidFill>
                  <a:schemeClr val="tx1"/>
                </a:solidFill>
              </a:rPr>
              <a:t>9.DIFFERENCE BETWEEN 6 AND 7</a:t>
            </a:r>
          </a:p>
        </p:txBody>
      </p:sp>
      <p:sp>
        <p:nvSpPr>
          <p:cNvPr id="8" name="Slide Number Placeholder 7">
            <a:extLst>
              <a:ext uri="{FF2B5EF4-FFF2-40B4-BE49-F238E27FC236}">
                <a16:creationId xmlns:a16="http://schemas.microsoft.com/office/drawing/2014/main" id="{2BC282A8-ECB1-5C4B-B040-DB80AB7F2AB8}"/>
              </a:ext>
            </a:extLst>
          </p:cNvPr>
          <p:cNvSpPr>
            <a:spLocks noGrp="1"/>
          </p:cNvSpPr>
          <p:nvPr>
            <p:ph type="sldNum" sz="quarter" idx="12"/>
          </p:nvPr>
        </p:nvSpPr>
        <p:spPr/>
        <p:txBody>
          <a:bodyPr/>
          <a:lstStyle/>
          <a:p>
            <a:fld id="{D57F1E4F-1CFF-5643-939E-217C01CDF565}" type="slidenum">
              <a:rPr lang="en-US" smtClean="0"/>
              <a:pPr/>
              <a:t>7</a:t>
            </a:fld>
            <a:endParaRPr lang="en-US" dirty="0"/>
          </a:p>
        </p:txBody>
      </p:sp>
      <p:sp>
        <p:nvSpPr>
          <p:cNvPr id="10" name="TextBox 9">
            <a:extLst>
              <a:ext uri="{FF2B5EF4-FFF2-40B4-BE49-F238E27FC236}">
                <a16:creationId xmlns:a16="http://schemas.microsoft.com/office/drawing/2014/main" id="{9D0BC935-7F9D-7443-8BCA-F7BF019D216A}"/>
              </a:ext>
            </a:extLst>
          </p:cNvPr>
          <p:cNvSpPr txBox="1"/>
          <p:nvPr/>
        </p:nvSpPr>
        <p:spPr>
          <a:xfrm>
            <a:off x="5317067" y="6406487"/>
            <a:ext cx="457200" cy="369332"/>
          </a:xfrm>
          <a:prstGeom prst="rect">
            <a:avLst/>
          </a:prstGeom>
          <a:noFill/>
        </p:spPr>
        <p:txBody>
          <a:bodyPr wrap="square" rtlCol="0">
            <a:spAutoFit/>
          </a:bodyPr>
          <a:lstStyle/>
          <a:p>
            <a:r>
              <a:rPr lang="en-IT" dirty="0"/>
              <a:t>7</a:t>
            </a:r>
          </a:p>
        </p:txBody>
      </p:sp>
    </p:spTree>
    <p:extLst>
      <p:ext uri="{BB962C8B-B14F-4D97-AF65-F5344CB8AC3E}">
        <p14:creationId xmlns:p14="http://schemas.microsoft.com/office/powerpoint/2010/main" val="214570741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3000"/>
            <a:lum/>
          </a:blip>
          <a:srcRect/>
          <a:stretch>
            <a:fillRect t="-18000" b="-18000"/>
          </a:stretch>
        </a:blipFill>
        <a:effectLst/>
      </p:bgPr>
    </p:bg>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501CF1A3-0F42-9E4E-9876-A16959302477}"/>
              </a:ext>
            </a:extLst>
          </p:cNvPr>
          <p:cNvSpPr txBox="1"/>
          <p:nvPr/>
        </p:nvSpPr>
        <p:spPr>
          <a:xfrm>
            <a:off x="537633" y="830479"/>
            <a:ext cx="10370437" cy="923330"/>
          </a:xfrm>
          <a:prstGeom prst="rect">
            <a:avLst/>
          </a:prstGeom>
          <a:noFill/>
        </p:spPr>
        <p:txBody>
          <a:bodyPr wrap="square" rtlCol="0">
            <a:spAutoFit/>
          </a:bodyPr>
          <a:lstStyle/>
          <a:p>
            <a:r>
              <a:rPr lang="en-IT" dirty="0"/>
              <a:t>EACH STOCK HAS DIFFERENT INTRADAY VOLUMES AND LIQUIDITY PATTERN WHEN IT IS TRADED</a:t>
            </a:r>
          </a:p>
          <a:p>
            <a:r>
              <a:rPr lang="en-IT" dirty="0"/>
              <a:t>IN FACT DATA HAVE BEEN NORMALISED USING </a:t>
            </a:r>
            <a:r>
              <a:rPr lang="en-IT" dirty="0">
                <a:solidFill>
                  <a:schemeClr val="accent5"/>
                </a:solidFill>
              </a:rPr>
              <a:t>CUMULATIVE DISTRIBUTION FUNCTION</a:t>
            </a:r>
          </a:p>
          <a:p>
            <a:endParaRPr lang="en-IT" dirty="0"/>
          </a:p>
        </p:txBody>
      </p:sp>
      <p:sp>
        <p:nvSpPr>
          <p:cNvPr id="19" name="Rectangle 18">
            <a:extLst>
              <a:ext uri="{FF2B5EF4-FFF2-40B4-BE49-F238E27FC236}">
                <a16:creationId xmlns:a16="http://schemas.microsoft.com/office/drawing/2014/main" id="{A383AFCD-3B82-194B-B77E-442DA393FAC4}"/>
              </a:ext>
            </a:extLst>
          </p:cNvPr>
          <p:cNvSpPr/>
          <p:nvPr/>
        </p:nvSpPr>
        <p:spPr>
          <a:xfrm>
            <a:off x="465667" y="1880208"/>
            <a:ext cx="10514371" cy="45262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T" dirty="0">
                <a:solidFill>
                  <a:schemeClr val="accent5"/>
                </a:solidFill>
              </a:rPr>
              <a:t>ABNORMAL CLASSIFICATION RULES</a:t>
            </a:r>
            <a:r>
              <a:rPr lang="en-IT" dirty="0">
                <a:solidFill>
                  <a:schemeClr val="tx1"/>
                </a:solidFill>
              </a:rPr>
              <a:t>:</a:t>
            </a:r>
          </a:p>
          <a:p>
            <a:pPr algn="ctr"/>
            <a:endParaRPr lang="en-IT" dirty="0">
              <a:solidFill>
                <a:schemeClr val="tx1"/>
              </a:solidFill>
            </a:endParaRPr>
          </a:p>
          <a:p>
            <a:pPr algn="ctr"/>
            <a:r>
              <a:rPr lang="en-IT" dirty="0">
                <a:solidFill>
                  <a:schemeClr val="tx1"/>
                </a:solidFill>
              </a:rPr>
              <a:t>1 THEY HAPPEN 20 DAYS PREVIUOS AN EVENT UNFOLD</a:t>
            </a:r>
          </a:p>
          <a:p>
            <a:pPr algn="ctr"/>
            <a:r>
              <a:rPr lang="en-IT" dirty="0">
                <a:solidFill>
                  <a:schemeClr val="tx1"/>
                </a:solidFill>
              </a:rPr>
              <a:t>2.PUT OPTIONS BEFORE GOOD EVENTS AND CALL OPTIONS BEFORE BAD EVENTS </a:t>
            </a:r>
          </a:p>
          <a:p>
            <a:pPr algn="ctr"/>
            <a:r>
              <a:rPr lang="en-IT" dirty="0">
                <a:solidFill>
                  <a:schemeClr val="tx1"/>
                </a:solidFill>
              </a:rPr>
              <a:t>HAVE BENN REMOVED</a:t>
            </a:r>
          </a:p>
          <a:p>
            <a:pPr algn="ctr"/>
            <a:r>
              <a:rPr lang="en-IT" dirty="0">
                <a:solidFill>
                  <a:schemeClr val="tx1"/>
                </a:solidFill>
              </a:rPr>
              <a:t>3.OTHERS VOLATILITY AND TEMPORAL CONSTRIAN</a:t>
            </a:r>
          </a:p>
          <a:p>
            <a:pPr algn="ctr"/>
            <a:endParaRPr lang="en-IT" dirty="0">
              <a:solidFill>
                <a:schemeClr val="tx1"/>
              </a:solidFill>
            </a:endParaRPr>
          </a:p>
          <a:p>
            <a:pPr algn="ctr"/>
            <a:r>
              <a:rPr lang="en-IT" dirty="0">
                <a:solidFill>
                  <a:schemeClr val="accent5"/>
                </a:solidFill>
              </a:rPr>
              <a:t>OBTAINED</a:t>
            </a:r>
          </a:p>
          <a:p>
            <a:pPr algn="ctr"/>
            <a:r>
              <a:rPr lang="en-IT" dirty="0">
                <a:solidFill>
                  <a:schemeClr val="tx1"/>
                </a:solidFill>
              </a:rPr>
              <a:t> </a:t>
            </a:r>
            <a:r>
              <a:rPr lang="en-IT" dirty="0">
                <a:solidFill>
                  <a:schemeClr val="accent5"/>
                </a:solidFill>
              </a:rPr>
              <a:t>89</a:t>
            </a:r>
            <a:r>
              <a:rPr lang="en-IT" dirty="0">
                <a:solidFill>
                  <a:schemeClr val="tx1"/>
                </a:solidFill>
              </a:rPr>
              <a:t> EVENTS OVER </a:t>
            </a:r>
            <a:r>
              <a:rPr lang="en-IT" dirty="0">
                <a:solidFill>
                  <a:schemeClr val="accent5"/>
                </a:solidFill>
              </a:rPr>
              <a:t>171</a:t>
            </a:r>
            <a:r>
              <a:rPr lang="en-IT" dirty="0">
                <a:solidFill>
                  <a:schemeClr val="tx1"/>
                </a:solidFill>
              </a:rPr>
              <a:t> (52%)</a:t>
            </a:r>
          </a:p>
          <a:p>
            <a:pPr algn="ctr"/>
            <a:endParaRPr lang="en-IT" dirty="0">
              <a:solidFill>
                <a:schemeClr val="tx1"/>
              </a:solidFill>
            </a:endParaRPr>
          </a:p>
          <a:p>
            <a:pPr algn="ctr"/>
            <a:r>
              <a:rPr lang="en-IT" dirty="0">
                <a:solidFill>
                  <a:schemeClr val="accent5"/>
                </a:solidFill>
              </a:rPr>
              <a:t>146</a:t>
            </a:r>
            <a:r>
              <a:rPr lang="en-IT" dirty="0">
                <a:solidFill>
                  <a:schemeClr val="tx1"/>
                </a:solidFill>
              </a:rPr>
              <a:t> NEGOTIATIONS DAYS OVER </a:t>
            </a:r>
            <a:r>
              <a:rPr lang="en-IT" dirty="0">
                <a:solidFill>
                  <a:schemeClr val="accent5"/>
                </a:solidFill>
              </a:rPr>
              <a:t>3098</a:t>
            </a:r>
          </a:p>
        </p:txBody>
      </p:sp>
      <p:sp>
        <p:nvSpPr>
          <p:cNvPr id="7" name="Slide Number Placeholder 6">
            <a:extLst>
              <a:ext uri="{FF2B5EF4-FFF2-40B4-BE49-F238E27FC236}">
                <a16:creationId xmlns:a16="http://schemas.microsoft.com/office/drawing/2014/main" id="{DEE2F0AA-AD67-6B43-B765-02D0C5719EA9}"/>
              </a:ext>
            </a:extLst>
          </p:cNvPr>
          <p:cNvSpPr>
            <a:spLocks noGrp="1"/>
          </p:cNvSpPr>
          <p:nvPr>
            <p:ph type="sldNum" sz="quarter" idx="12"/>
          </p:nvPr>
        </p:nvSpPr>
        <p:spPr/>
        <p:txBody>
          <a:bodyPr/>
          <a:lstStyle/>
          <a:p>
            <a:fld id="{D57F1E4F-1CFF-5643-939E-217C01CDF565}" type="slidenum">
              <a:rPr lang="en-US" smtClean="0"/>
              <a:pPr/>
              <a:t>8</a:t>
            </a:fld>
            <a:endParaRPr lang="en-US" dirty="0"/>
          </a:p>
        </p:txBody>
      </p:sp>
      <p:sp>
        <p:nvSpPr>
          <p:cNvPr id="8" name="TextBox 7">
            <a:extLst>
              <a:ext uri="{FF2B5EF4-FFF2-40B4-BE49-F238E27FC236}">
                <a16:creationId xmlns:a16="http://schemas.microsoft.com/office/drawing/2014/main" id="{9FE1D62F-2277-FC4C-B644-2E0567A35200}"/>
              </a:ext>
            </a:extLst>
          </p:cNvPr>
          <p:cNvSpPr txBox="1"/>
          <p:nvPr/>
        </p:nvSpPr>
        <p:spPr>
          <a:xfrm>
            <a:off x="5706533" y="6406487"/>
            <a:ext cx="524934" cy="369332"/>
          </a:xfrm>
          <a:prstGeom prst="rect">
            <a:avLst/>
          </a:prstGeom>
          <a:noFill/>
        </p:spPr>
        <p:txBody>
          <a:bodyPr wrap="square" rtlCol="0">
            <a:spAutoFit/>
          </a:bodyPr>
          <a:lstStyle/>
          <a:p>
            <a:r>
              <a:rPr lang="en-IT" dirty="0"/>
              <a:t>8</a:t>
            </a:r>
          </a:p>
        </p:txBody>
      </p:sp>
      <p:sp>
        <p:nvSpPr>
          <p:cNvPr id="9" name="TextBox 8">
            <a:extLst>
              <a:ext uri="{FF2B5EF4-FFF2-40B4-BE49-F238E27FC236}">
                <a16:creationId xmlns:a16="http://schemas.microsoft.com/office/drawing/2014/main" id="{60340046-B091-FB42-82DD-BEA2A5E41960}"/>
              </a:ext>
            </a:extLst>
          </p:cNvPr>
          <p:cNvSpPr txBox="1"/>
          <p:nvPr/>
        </p:nvSpPr>
        <p:spPr>
          <a:xfrm>
            <a:off x="11904133" y="3471333"/>
            <a:ext cx="184731" cy="369332"/>
          </a:xfrm>
          <a:prstGeom prst="rect">
            <a:avLst/>
          </a:prstGeom>
          <a:noFill/>
        </p:spPr>
        <p:txBody>
          <a:bodyPr wrap="none" rtlCol="0">
            <a:spAutoFit/>
          </a:bodyPr>
          <a:lstStyle/>
          <a:p>
            <a:endParaRPr lang="en-IT" dirty="0"/>
          </a:p>
        </p:txBody>
      </p:sp>
    </p:spTree>
    <p:extLst>
      <p:ext uri="{BB962C8B-B14F-4D97-AF65-F5344CB8AC3E}">
        <p14:creationId xmlns:p14="http://schemas.microsoft.com/office/powerpoint/2010/main" val="389178666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0">
  <p:cSld>
    <p:bg>
      <p:bgPr>
        <a:blipFill dpi="0" rotWithShape="1">
          <a:blip r:embed="rId2">
            <a:alphaModFix amt="63000"/>
            <a:lum/>
          </a:blip>
          <a:srcRect/>
          <a:stretch>
            <a:fillRect t="-18000" b="-18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5BDF4-AAC4-054E-9DF5-137B20996C4A}"/>
              </a:ext>
            </a:extLst>
          </p:cNvPr>
          <p:cNvSpPr>
            <a:spLocks noGrp="1"/>
          </p:cNvSpPr>
          <p:nvPr>
            <p:ph type="title"/>
          </p:nvPr>
        </p:nvSpPr>
        <p:spPr>
          <a:xfrm>
            <a:off x="1218546" y="0"/>
            <a:ext cx="8596668" cy="1320800"/>
          </a:xfrm>
        </p:spPr>
        <p:txBody>
          <a:bodyPr>
            <a:normAutofit fontScale="90000"/>
          </a:bodyPr>
          <a:lstStyle/>
          <a:p>
            <a:pPr algn="ctr"/>
            <a:br>
              <a:rPr lang="en-IT" dirty="0">
                <a:solidFill>
                  <a:schemeClr val="tx1"/>
                </a:solidFill>
              </a:rPr>
            </a:br>
            <a:r>
              <a:rPr lang="en-IT" dirty="0"/>
              <a:t>XGBOOST </a:t>
            </a:r>
            <a:br>
              <a:rPr lang="en-IT" dirty="0"/>
            </a:br>
            <a:r>
              <a:rPr lang="en-IT" sz="2700" dirty="0">
                <a:solidFill>
                  <a:schemeClr val="tx1"/>
                </a:solidFill>
              </a:rPr>
              <a:t>EXTREME GRADIENT BOOSTING ALGORTIMHS </a:t>
            </a:r>
            <a:endParaRPr lang="en-IT" sz="2700" dirty="0"/>
          </a:p>
        </p:txBody>
      </p:sp>
      <p:sp>
        <p:nvSpPr>
          <p:cNvPr id="4" name="TextBox 3">
            <a:extLst>
              <a:ext uri="{FF2B5EF4-FFF2-40B4-BE49-F238E27FC236}">
                <a16:creationId xmlns:a16="http://schemas.microsoft.com/office/drawing/2014/main" id="{83578F91-0422-D345-88ED-A82098111B59}"/>
              </a:ext>
            </a:extLst>
          </p:cNvPr>
          <p:cNvSpPr txBox="1"/>
          <p:nvPr/>
        </p:nvSpPr>
        <p:spPr>
          <a:xfrm>
            <a:off x="731520" y="1844040"/>
            <a:ext cx="9570720" cy="3785652"/>
          </a:xfrm>
          <a:prstGeom prst="rect">
            <a:avLst/>
          </a:prstGeom>
          <a:noFill/>
        </p:spPr>
        <p:txBody>
          <a:bodyPr wrap="square" rtlCol="0">
            <a:spAutoFit/>
          </a:bodyPr>
          <a:lstStyle/>
          <a:p>
            <a:r>
              <a:rPr lang="en-IT" sz="2400" dirty="0"/>
              <a:t>XGBoost is a decision-tree-based ensemble Machine Learning algorotithm that uses a </a:t>
            </a:r>
            <a:r>
              <a:rPr lang="en-IT" sz="2400" dirty="0">
                <a:solidFill>
                  <a:schemeClr val="accent5"/>
                </a:solidFill>
              </a:rPr>
              <a:t>gradient boosting </a:t>
            </a:r>
            <a:r>
              <a:rPr lang="en-IT" sz="2400" dirty="0"/>
              <a:t>framework</a:t>
            </a:r>
          </a:p>
          <a:p>
            <a:endParaRPr lang="en-IT" sz="2400" dirty="0"/>
          </a:p>
          <a:p>
            <a:r>
              <a:rPr lang="en-IT" sz="2400" dirty="0"/>
              <a:t>FEATURES</a:t>
            </a:r>
          </a:p>
          <a:p>
            <a:endParaRPr lang="en-IT" sz="2400" dirty="0"/>
          </a:p>
          <a:p>
            <a:pPr marL="342900" indent="-342900">
              <a:buAutoNum type="arabicPeriod"/>
            </a:pPr>
            <a:r>
              <a:rPr lang="en-IT" sz="2400" dirty="0"/>
              <a:t>REGULARIZED BOOSTING </a:t>
            </a:r>
            <a:r>
              <a:rPr lang="en-IT" sz="2400" dirty="0">
                <a:solidFill>
                  <a:schemeClr val="accent5"/>
                </a:solidFill>
              </a:rPr>
              <a:t>AVOIDING OVERFITTING</a:t>
            </a:r>
          </a:p>
          <a:p>
            <a:pPr marL="342900" indent="-342900">
              <a:buAutoNum type="arabicPeriod"/>
            </a:pPr>
            <a:r>
              <a:rPr lang="en-IT" sz="2400" dirty="0"/>
              <a:t>CAN HANDLE MISSING VALUE AUTOMATICALLY</a:t>
            </a:r>
          </a:p>
          <a:p>
            <a:pPr marL="342900" indent="-342900">
              <a:buAutoNum type="arabicPeriod"/>
            </a:pPr>
            <a:r>
              <a:rPr lang="en-IT" sz="2400" dirty="0"/>
              <a:t>CAN CROSS VALIDATE AT EACH ITERATION</a:t>
            </a:r>
          </a:p>
          <a:p>
            <a:pPr marL="342900" indent="-342900">
              <a:buAutoNum type="arabicPeriod"/>
            </a:pPr>
            <a:r>
              <a:rPr lang="en-IT" sz="2400" dirty="0"/>
              <a:t>INCREMENTAL TRAINING </a:t>
            </a:r>
          </a:p>
          <a:p>
            <a:pPr marL="342900" indent="-342900">
              <a:buAutoNum type="arabicPeriod"/>
            </a:pPr>
            <a:r>
              <a:rPr lang="en-IT" sz="2400" dirty="0"/>
              <a:t>TREE PRUNING </a:t>
            </a:r>
          </a:p>
        </p:txBody>
      </p:sp>
      <p:sp>
        <p:nvSpPr>
          <p:cNvPr id="3" name="Slide Number Placeholder 2">
            <a:extLst>
              <a:ext uri="{FF2B5EF4-FFF2-40B4-BE49-F238E27FC236}">
                <a16:creationId xmlns:a16="http://schemas.microsoft.com/office/drawing/2014/main" id="{C88D868E-D3C7-5941-8AE6-3D33CE87306D}"/>
              </a:ext>
            </a:extLst>
          </p:cNvPr>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229548623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3183</TotalTime>
  <Words>963</Words>
  <Application>Microsoft Macintosh PowerPoint</Application>
  <PresentationFormat>Widescreen</PresentationFormat>
  <Paragraphs>288</Paragraphs>
  <Slides>16</Slides>
  <Notes>1</Notes>
  <HiddenSlides>2</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Trebuchet MS</vt:lpstr>
      <vt:lpstr>Wingdings 3</vt:lpstr>
      <vt:lpstr>Facet</vt:lpstr>
      <vt:lpstr>DETECTING AND PREDICTING EVIDENCES OF INSIDER TRADING IN THE BRAZILIAN MARKET </vt:lpstr>
      <vt:lpstr>INSIDER TRADING  </vt:lpstr>
      <vt:lpstr>PowerPoint Presentation</vt:lpstr>
      <vt:lpstr>PROBLEMS TO SOLVE</vt:lpstr>
      <vt:lpstr>PowerPoint Presentation</vt:lpstr>
      <vt:lpstr>PowerPoint Presentation</vt:lpstr>
      <vt:lpstr>FEATURES CREATED</vt:lpstr>
      <vt:lpstr>PowerPoint Presentation</vt:lpstr>
      <vt:lpstr> XGBOOST  EXTREME GRADIENT BOOSTING ALGORTIMHS </vt:lpstr>
      <vt:lpstr>PowerPoint Presentation</vt:lpstr>
      <vt:lpstr>PowerPoint Presentation</vt:lpstr>
      <vt:lpstr>PowerPoint Presentation</vt:lpstr>
      <vt:lpstr>PowerPoint Presentation</vt:lpstr>
      <vt:lpstr>PowerPoint Presentation</vt:lpstr>
      <vt:lpstr>CONCLUSION  EACH EVIDENCES OF POSSIBILE INSIDER TRADING ACTION DO NOT RAPRESENT A LEGAL CRIME   THE AIM IS TO GIVE THE POSSIBLITY TO THE REGULTORY AGENCY TO FOCUS OVER A SMALLER GROUP OF NEGOTIATIONS IN ORDER TO IMPROVE MARKET EFFICENCY   LASTLY THIS REPRESENT THE FIRST WORK PRESENT IL LITERATURE AND IT MIGHT BE USED AS PRECEDENT FOR FUTURE WORK REGARDING THE BRAZILIAN MARKET  </vt:lpstr>
      <vt:lpstr>Conclusion – Economical Benefit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DETECTING AND PREDICTING EVIDENCES OF INSIDER TRADING IN THE BRAZILIAN MARKET </dc:title>
  <dc:creator>Francesco Salerno</dc:creator>
  <cp:lastModifiedBy>Francesco Salerno</cp:lastModifiedBy>
  <cp:revision>31</cp:revision>
  <dcterms:created xsi:type="dcterms:W3CDTF">2020-11-27T20:48:26Z</dcterms:created>
  <dcterms:modified xsi:type="dcterms:W3CDTF">2020-11-30T21:02:33Z</dcterms:modified>
</cp:coreProperties>
</file>