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6" r:id="rId2"/>
    <p:sldId id="287" r:id="rId3"/>
    <p:sldId id="286" r:id="rId4"/>
    <p:sldId id="288" r:id="rId5"/>
    <p:sldId id="280" r:id="rId6"/>
    <p:sldId id="285" r:id="rId7"/>
    <p:sldId id="292" r:id="rId8"/>
    <p:sldId id="293" r:id="rId9"/>
    <p:sldId id="291" r:id="rId10"/>
    <p:sldId id="289" r:id="rId11"/>
    <p:sldId id="283" r:id="rId12"/>
    <p:sldId id="28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showGuides="1">
      <p:cViewPr varScale="1">
        <p:scale>
          <a:sx n="64" d="100"/>
          <a:sy n="64" d="100"/>
        </p:scale>
        <p:origin x="981" y="24"/>
      </p:cViewPr>
      <p:guideLst>
        <p:guide orient="horz" pos="2160"/>
        <p:guide pos="3840"/>
      </p:guideLst>
    </p:cSldViewPr>
  </p:slideViewPr>
  <p:notesTextViewPr>
    <p:cViewPr>
      <p:scale>
        <a:sx n="1" d="1"/>
        <a:sy n="1" d="1"/>
      </p:scale>
      <p:origin x="0" y="0"/>
    </p:cViewPr>
  </p:notesTextViewPr>
  <p:notesViewPr>
    <p:cSldViewPr snapToGrid="0" showGuides="1">
      <p:cViewPr varScale="1">
        <p:scale>
          <a:sx n="111" d="100"/>
          <a:sy n="111" d="100"/>
        </p:scale>
        <p:origin x="474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22.01.2023</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22.01.2023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73231582-25B0-444E-AA4F-1DF6560C4213}"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42E75BC-2332-46BD-83E6-37C27E30057F}"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D1B63AC-7FC1-4D37-85E2-296067C12FE1}"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B9F7A7B-B54C-4FCB-AEBE-6A4F1CFC6519}"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F33CB82-5F18-4A2D-AC12-45D07FE3FE93}"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BF07D762-0558-459F-BD63-EB37C4B6AEDE}"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1341829" y="365465"/>
            <a:ext cx="9743863" cy="331988"/>
          </a:xfrm>
        </p:spPr>
        <p:txBody>
          <a:bodyPr anchor="ctr"/>
          <a:lstStyle>
            <a:lvl1pPr>
              <a:lnSpc>
                <a:spcPct val="100000"/>
              </a:lnSpc>
              <a:defRPr sz="2000" b="1"/>
            </a:lvl1pPr>
          </a:lstStyle>
          <a:p>
            <a:r>
              <a:rPr lang="en-US" noProof="0" dirty="0"/>
              <a:t>Click to edit Master title style</a:t>
            </a:r>
            <a:endParaRPr lang="de-CH" noProof="0" dirty="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090863"/>
            <a:ext cx="10728325" cy="5002012"/>
          </a:xfrm>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pic>
        <p:nvPicPr>
          <p:cNvPr id="8" name="Graphic 7" descr="Folder outline">
            <a:extLst>
              <a:ext uri="{FF2B5EF4-FFF2-40B4-BE49-F238E27FC236}">
                <a16:creationId xmlns:a16="http://schemas.microsoft.com/office/drawing/2014/main" id="{AE2B1B41-8022-4C3B-8C01-DE8D78EE4AB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142" y="188912"/>
            <a:ext cx="620926" cy="620926"/>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766B431-E9C0-42FA-A169-1C18600E56F3}"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761BEC9-C431-4FA5-857C-CC51D31ED09B}"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7C34338F-395B-4159-90E8-FCE6347E5FEF}"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518626E0-68FC-4E0B-8A98-EE7CC0609E97}" type="datetime1">
              <a:rPr lang="de-CH" noProof="0" smtClean="0"/>
              <a:t>22.01.2023</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C7951E0-E6C6-471C-836A-E8E4A0C67927}"/>
              </a:ext>
            </a:extLst>
          </p:cNvPr>
          <p:cNvSpPr/>
          <p:nvPr/>
        </p:nvSpPr>
        <p:spPr>
          <a:xfrm>
            <a:off x="376169" y="579486"/>
            <a:ext cx="3642271" cy="5593009"/>
          </a:xfrm>
          <a:prstGeom prst="roundRect">
            <a:avLst>
              <a:gd name="adj" fmla="val 0"/>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nSpc>
                <a:spcPct val="200000"/>
              </a:lnSpc>
            </a:pPr>
            <a:r>
              <a:rPr lang="en-US" sz="1700" dirty="0"/>
              <a:t>Folders:</a:t>
            </a:r>
          </a:p>
          <a:p>
            <a:pPr>
              <a:lnSpc>
                <a:spcPct val="200000"/>
              </a:lnSpc>
            </a:pPr>
            <a:r>
              <a:rPr lang="en-US" sz="1700" dirty="0"/>
              <a:t>1) data</a:t>
            </a:r>
            <a:endParaRPr lang="en-US" sz="400" dirty="0"/>
          </a:p>
          <a:p>
            <a:pPr>
              <a:lnSpc>
                <a:spcPct val="200000"/>
              </a:lnSpc>
            </a:pPr>
            <a:r>
              <a:rPr lang="en-US" sz="1700" dirty="0"/>
              <a:t>2) scripts</a:t>
            </a:r>
          </a:p>
          <a:p>
            <a:pPr>
              <a:lnSpc>
                <a:spcPct val="200000"/>
              </a:lnSpc>
            </a:pPr>
            <a:r>
              <a:rPr lang="en-US" sz="1700" dirty="0"/>
              <a:t>3) results</a:t>
            </a:r>
          </a:p>
          <a:p>
            <a:pPr>
              <a:lnSpc>
                <a:spcPct val="200000"/>
              </a:lnSpc>
            </a:pPr>
            <a:r>
              <a:rPr lang="en-US" sz="1700" dirty="0"/>
              <a:t>4) </a:t>
            </a:r>
            <a:r>
              <a:rPr lang="en-US" sz="1700" dirty="0" err="1"/>
              <a:t>aggregation_plotting</a:t>
            </a:r>
            <a:endParaRPr lang="en-US" sz="1700" dirty="0"/>
          </a:p>
          <a:p>
            <a:pPr>
              <a:lnSpc>
                <a:spcPct val="200000"/>
              </a:lnSpc>
            </a:pPr>
            <a:r>
              <a:rPr lang="en-US" sz="1700" dirty="0"/>
              <a:t>5) archived</a:t>
            </a:r>
          </a:p>
          <a:p>
            <a:pPr>
              <a:lnSpc>
                <a:spcPct val="200000"/>
              </a:lnSpc>
            </a:pPr>
            <a:endParaRPr lang="en-US" sz="700" dirty="0"/>
          </a:p>
          <a:p>
            <a:pPr>
              <a:lnSpc>
                <a:spcPct val="200000"/>
              </a:lnSpc>
            </a:pPr>
            <a:r>
              <a:rPr lang="en-US" sz="1700" dirty="0"/>
              <a:t>Files:</a:t>
            </a:r>
          </a:p>
          <a:p>
            <a:pPr marL="342900" indent="-342900">
              <a:lnSpc>
                <a:spcPct val="200000"/>
              </a:lnSpc>
              <a:buAutoNum type="arabicParenR"/>
            </a:pPr>
            <a:r>
              <a:rPr lang="en-US" sz="1700" dirty="0"/>
              <a:t>folder_script_structure.pdf</a:t>
            </a:r>
          </a:p>
          <a:p>
            <a:pPr marL="342900" indent="-342900">
              <a:lnSpc>
                <a:spcPct val="200000"/>
              </a:lnSpc>
              <a:buAutoNum type="arabicParenR"/>
            </a:pPr>
            <a:r>
              <a:rPr lang="en-US" sz="1700" dirty="0"/>
              <a:t>folder_script_structure.pptx</a:t>
            </a:r>
          </a:p>
          <a:p>
            <a:pPr marL="342900" indent="-342900">
              <a:lnSpc>
                <a:spcPct val="200000"/>
              </a:lnSpc>
              <a:buAutoNum type="arabicParenR"/>
            </a:pPr>
            <a:r>
              <a:rPr lang="en-US" sz="1700" dirty="0" err="1"/>
              <a:t>main.R</a:t>
            </a:r>
            <a:endParaRPr lang="en-US" sz="1700" dirty="0"/>
          </a:p>
        </p:txBody>
      </p:sp>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GitHub/forest-management </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a:t>
            </a:fld>
            <a:endParaRPr lang="de-CH" noProof="0"/>
          </a:p>
        </p:txBody>
      </p:sp>
      <p:sp>
        <p:nvSpPr>
          <p:cNvPr id="9" name="Rectangle: Rounded Corners 8">
            <a:extLst>
              <a:ext uri="{FF2B5EF4-FFF2-40B4-BE49-F238E27FC236}">
                <a16:creationId xmlns:a16="http://schemas.microsoft.com/office/drawing/2014/main" id="{73EA7456-63A4-4C40-A823-0E247DF1AB3C}"/>
              </a:ext>
            </a:extLst>
          </p:cNvPr>
          <p:cNvSpPr/>
          <p:nvPr/>
        </p:nvSpPr>
        <p:spPr>
          <a:xfrm>
            <a:off x="4120201" y="2833969"/>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Aggregated results and plots of the results.</a:t>
            </a:r>
          </a:p>
        </p:txBody>
      </p:sp>
      <p:sp>
        <p:nvSpPr>
          <p:cNvPr id="12" name="Rectangle: Rounded Corners 11">
            <a:extLst>
              <a:ext uri="{FF2B5EF4-FFF2-40B4-BE49-F238E27FC236}">
                <a16:creationId xmlns:a16="http://schemas.microsoft.com/office/drawing/2014/main" id="{212AE97B-BD8B-4BBA-8FB8-91D9E34CCB6E}"/>
              </a:ext>
            </a:extLst>
          </p:cNvPr>
          <p:cNvSpPr/>
          <p:nvPr/>
        </p:nvSpPr>
        <p:spPr>
          <a:xfrm>
            <a:off x="4120201" y="1131645"/>
            <a:ext cx="7471487" cy="55478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Data </a:t>
            </a:r>
            <a:r>
              <a:rPr lang="en-US" sz="1500" dirty="0">
                <a:solidFill>
                  <a:schemeClr val="tx1"/>
                </a:solidFill>
              </a:rPr>
              <a:t>on land use (areas) and on ecoregions (e.g., original species number) used in the model. Two subfolders: </a:t>
            </a:r>
            <a:r>
              <a:rPr lang="en-US" sz="1500" i="1" dirty="0" err="1">
                <a:solidFill>
                  <a:schemeClr val="tx1"/>
                </a:solidFill>
              </a:rPr>
              <a:t>land_use_data</a:t>
            </a:r>
            <a:r>
              <a:rPr lang="en-US" sz="1500" i="1" dirty="0">
                <a:solidFill>
                  <a:schemeClr val="tx1"/>
                </a:solidFill>
              </a:rPr>
              <a:t> </a:t>
            </a:r>
            <a:r>
              <a:rPr lang="en-US" sz="1500" dirty="0"/>
              <a:t>and </a:t>
            </a:r>
            <a:r>
              <a:rPr lang="en-US" sz="1500" i="1" dirty="0" err="1"/>
              <a:t>model_parameters</a:t>
            </a:r>
            <a:r>
              <a:rPr lang="en-US" sz="1500" i="1" dirty="0"/>
              <a:t> </a:t>
            </a:r>
          </a:p>
        </p:txBody>
      </p:sp>
      <p:sp>
        <p:nvSpPr>
          <p:cNvPr id="13" name="Rectangle: Rounded Corners 12">
            <a:extLst>
              <a:ext uri="{FF2B5EF4-FFF2-40B4-BE49-F238E27FC236}">
                <a16:creationId xmlns:a16="http://schemas.microsoft.com/office/drawing/2014/main" id="{F51F82DE-370D-4B20-B2CE-29CA2920C854}"/>
              </a:ext>
            </a:extLst>
          </p:cNvPr>
          <p:cNvSpPr/>
          <p:nvPr/>
        </p:nvSpPr>
        <p:spPr>
          <a:xfrm>
            <a:off x="4120201" y="2299592"/>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containing the absolute values of extinction risks for the various scenarios.</a:t>
            </a:r>
          </a:p>
        </p:txBody>
      </p:sp>
      <p:sp>
        <p:nvSpPr>
          <p:cNvPr id="15" name="Rectangle: Rounded Corners 14">
            <a:extLst>
              <a:ext uri="{FF2B5EF4-FFF2-40B4-BE49-F238E27FC236}">
                <a16:creationId xmlns:a16="http://schemas.microsoft.com/office/drawing/2014/main" id="{27C8DB68-A310-44FE-A7C0-8E4863002675}"/>
              </a:ext>
            </a:extLst>
          </p:cNvPr>
          <p:cNvSpPr/>
          <p:nvPr/>
        </p:nvSpPr>
        <p:spPr>
          <a:xfrm>
            <a:off x="4120201" y="3333333"/>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Folders and files used for testing and eventually not included in the manuscript</a:t>
            </a:r>
          </a:p>
        </p:txBody>
      </p:sp>
      <p:sp>
        <p:nvSpPr>
          <p:cNvPr id="17" name="Rectangle: Rounded Corners 16">
            <a:extLst>
              <a:ext uri="{FF2B5EF4-FFF2-40B4-BE49-F238E27FC236}">
                <a16:creationId xmlns:a16="http://schemas.microsoft.com/office/drawing/2014/main" id="{9CB901E5-7101-4F29-B59D-4F3D48DB4272}"/>
              </a:ext>
            </a:extLst>
          </p:cNvPr>
          <p:cNvSpPr/>
          <p:nvPr/>
        </p:nvSpPr>
        <p:spPr>
          <a:xfrm>
            <a:off x="4120201" y="1793896"/>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All scripts used in the project, except the </a:t>
            </a:r>
            <a:r>
              <a:rPr lang="en-US" sz="1500" dirty="0" err="1"/>
              <a:t>main.R</a:t>
            </a:r>
            <a:endParaRPr lang="en-US" sz="1500" dirty="0"/>
          </a:p>
        </p:txBody>
      </p:sp>
      <p:cxnSp>
        <p:nvCxnSpPr>
          <p:cNvPr id="10" name="Straight Arrow Connector 9">
            <a:extLst>
              <a:ext uri="{FF2B5EF4-FFF2-40B4-BE49-F238E27FC236}">
                <a16:creationId xmlns:a16="http://schemas.microsoft.com/office/drawing/2014/main" id="{BBB5B036-A716-4659-BF3F-55A629DA4E1D}"/>
              </a:ext>
            </a:extLst>
          </p:cNvPr>
          <p:cNvCxnSpPr>
            <a:cxnSpLocks/>
          </p:cNvCxnSpPr>
          <p:nvPr/>
        </p:nvCxnSpPr>
        <p:spPr>
          <a:xfrm>
            <a:off x="1440073" y="1463291"/>
            <a:ext cx="2578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0D588E-BD33-4C76-A92D-120BA983D46D}"/>
              </a:ext>
            </a:extLst>
          </p:cNvPr>
          <p:cNvCxnSpPr>
            <a:cxnSpLocks/>
          </p:cNvCxnSpPr>
          <p:nvPr/>
        </p:nvCxnSpPr>
        <p:spPr>
          <a:xfrm flipV="1">
            <a:off x="2993064" y="3015914"/>
            <a:ext cx="10253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40B455-A406-41D4-AB8D-99392A68FEE3}"/>
              </a:ext>
            </a:extLst>
          </p:cNvPr>
          <p:cNvCxnSpPr>
            <a:cxnSpLocks/>
          </p:cNvCxnSpPr>
          <p:nvPr/>
        </p:nvCxnSpPr>
        <p:spPr>
          <a:xfrm>
            <a:off x="1749393" y="2498373"/>
            <a:ext cx="226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0F02C7A-6B9E-43EC-A13E-B6F32341FFB3}"/>
              </a:ext>
            </a:extLst>
          </p:cNvPr>
          <p:cNvCxnSpPr>
            <a:cxnSpLocks/>
          </p:cNvCxnSpPr>
          <p:nvPr/>
        </p:nvCxnSpPr>
        <p:spPr>
          <a:xfrm>
            <a:off x="1749393" y="1980832"/>
            <a:ext cx="226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6DCA444-ABDB-4B3F-AB63-08DF9DAD7036}"/>
              </a:ext>
            </a:extLst>
          </p:cNvPr>
          <p:cNvCxnSpPr>
            <a:cxnSpLocks/>
          </p:cNvCxnSpPr>
          <p:nvPr/>
        </p:nvCxnSpPr>
        <p:spPr>
          <a:xfrm>
            <a:off x="1920962" y="3533454"/>
            <a:ext cx="2097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88424E2F-25ED-4EA9-97BB-767C50D078F1}"/>
              </a:ext>
            </a:extLst>
          </p:cNvPr>
          <p:cNvSpPr/>
          <p:nvPr/>
        </p:nvSpPr>
        <p:spPr>
          <a:xfrm>
            <a:off x="4120201" y="4794402"/>
            <a:ext cx="7454579"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This file in its pdf version.</a:t>
            </a:r>
          </a:p>
        </p:txBody>
      </p:sp>
      <p:cxnSp>
        <p:nvCxnSpPr>
          <p:cNvPr id="28" name="Straight Arrow Connector 27">
            <a:extLst>
              <a:ext uri="{FF2B5EF4-FFF2-40B4-BE49-F238E27FC236}">
                <a16:creationId xmlns:a16="http://schemas.microsoft.com/office/drawing/2014/main" id="{A6AD1AFC-3932-4D1A-BF9B-ACA4686CCF95}"/>
              </a:ext>
            </a:extLst>
          </p:cNvPr>
          <p:cNvCxnSpPr>
            <a:cxnSpLocks/>
          </p:cNvCxnSpPr>
          <p:nvPr/>
        </p:nvCxnSpPr>
        <p:spPr>
          <a:xfrm>
            <a:off x="3603466" y="4925501"/>
            <a:ext cx="414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AB42930-FA14-445B-B150-A782A645E436}"/>
              </a:ext>
            </a:extLst>
          </p:cNvPr>
          <p:cNvCxnSpPr>
            <a:cxnSpLocks/>
          </p:cNvCxnSpPr>
          <p:nvPr/>
        </p:nvCxnSpPr>
        <p:spPr>
          <a:xfrm>
            <a:off x="3688080" y="5458901"/>
            <a:ext cx="330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3702977A-0644-451D-8CB5-1A7220D30EE3}"/>
              </a:ext>
            </a:extLst>
          </p:cNvPr>
          <p:cNvSpPr/>
          <p:nvPr/>
        </p:nvSpPr>
        <p:spPr>
          <a:xfrm>
            <a:off x="4120201" y="5321741"/>
            <a:ext cx="7454579"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This file in its </a:t>
            </a:r>
            <a:r>
              <a:rPr lang="en-US" sz="1500" dirty="0" err="1"/>
              <a:t>powerpoint</a:t>
            </a:r>
            <a:r>
              <a:rPr lang="en-US" sz="1500" dirty="0"/>
              <a:t> version.</a:t>
            </a:r>
          </a:p>
        </p:txBody>
      </p:sp>
      <p:cxnSp>
        <p:nvCxnSpPr>
          <p:cNvPr id="31" name="Straight Arrow Connector 30">
            <a:extLst>
              <a:ext uri="{FF2B5EF4-FFF2-40B4-BE49-F238E27FC236}">
                <a16:creationId xmlns:a16="http://schemas.microsoft.com/office/drawing/2014/main" id="{4C5836CC-A3BF-4D86-AD10-59FF1EF35085}"/>
              </a:ext>
            </a:extLst>
          </p:cNvPr>
          <p:cNvCxnSpPr>
            <a:cxnSpLocks/>
          </p:cNvCxnSpPr>
          <p:nvPr/>
        </p:nvCxnSpPr>
        <p:spPr>
          <a:xfrm>
            <a:off x="1749393" y="5958472"/>
            <a:ext cx="226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B69750A5-878C-4AB5-87B4-8D3FACA29BCE}"/>
              </a:ext>
            </a:extLst>
          </p:cNvPr>
          <p:cNvSpPr/>
          <p:nvPr/>
        </p:nvSpPr>
        <p:spPr>
          <a:xfrm>
            <a:off x="4137109" y="5687840"/>
            <a:ext cx="7454579" cy="53457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files which calls the scripts and functions in the folder scripts to prepare the data, run the model, aggregate and plot the results. </a:t>
            </a:r>
          </a:p>
        </p:txBody>
      </p:sp>
      <p:sp>
        <p:nvSpPr>
          <p:cNvPr id="8" name="Speech Bubble: Rectangle 7">
            <a:extLst>
              <a:ext uri="{FF2B5EF4-FFF2-40B4-BE49-F238E27FC236}">
                <a16:creationId xmlns:a16="http://schemas.microsoft.com/office/drawing/2014/main" id="{664DB3B6-C459-40DB-BE0F-14D273DC8EA4}"/>
              </a:ext>
            </a:extLst>
          </p:cNvPr>
          <p:cNvSpPr/>
          <p:nvPr/>
        </p:nvSpPr>
        <p:spPr>
          <a:xfrm>
            <a:off x="1513173" y="3681296"/>
            <a:ext cx="3921538" cy="418447"/>
          </a:xfrm>
          <a:prstGeom prst="wedgeRectCallout">
            <a:avLst>
              <a:gd name="adj1" fmla="val -54751"/>
              <a:gd name="adj2" fmla="val -52310"/>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lumMod val="50000"/>
                  </a:schemeClr>
                </a:solidFill>
              </a:rPr>
              <a:t>Most of the folders and sub-folders contain an archived folder with material not included in the manuscript</a:t>
            </a:r>
          </a:p>
        </p:txBody>
      </p:sp>
    </p:spTree>
    <p:extLst>
      <p:ext uri="{BB962C8B-B14F-4D97-AF65-F5344CB8AC3E}">
        <p14:creationId xmlns:p14="http://schemas.microsoft.com/office/powerpoint/2010/main" val="179106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D532B26-980C-45FB-ADF2-B36A4A4FB66C}"/>
              </a:ext>
            </a:extLst>
          </p:cNvPr>
          <p:cNvPicPr>
            <a:picLocks noChangeAspect="1"/>
          </p:cNvPicPr>
          <p:nvPr/>
        </p:nvPicPr>
        <p:blipFill rotWithShape="1">
          <a:blip r:embed="rId2"/>
          <a:srcRect b="83170"/>
          <a:stretch/>
        </p:blipFill>
        <p:spPr>
          <a:xfrm>
            <a:off x="1101892" y="1332393"/>
            <a:ext cx="2495741" cy="327279"/>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2d – scripts/plotting</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p:sp>
        <p:nvSpPr>
          <p:cNvPr id="30" name="Rectangle: Rounded Corners 29">
            <a:extLst>
              <a:ext uri="{FF2B5EF4-FFF2-40B4-BE49-F238E27FC236}">
                <a16:creationId xmlns:a16="http://schemas.microsoft.com/office/drawing/2014/main" id="{E736D7B8-5A5D-417B-B619-001488CE144F}"/>
              </a:ext>
            </a:extLst>
          </p:cNvPr>
          <p:cNvSpPr/>
          <p:nvPr/>
        </p:nvSpPr>
        <p:spPr>
          <a:xfrm>
            <a:off x="4374785" y="1355900"/>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Maps of the world ecoregions, the GLOBIOM regions and the EU28 border.</a:t>
            </a:r>
          </a:p>
        </p:txBody>
      </p:sp>
      <p:cxnSp>
        <p:nvCxnSpPr>
          <p:cNvPr id="29" name="Straight Arrow Connector 28">
            <a:extLst>
              <a:ext uri="{FF2B5EF4-FFF2-40B4-BE49-F238E27FC236}">
                <a16:creationId xmlns:a16="http://schemas.microsoft.com/office/drawing/2014/main" id="{3F356820-8517-4490-AF32-C46AF5919C32}"/>
              </a:ext>
            </a:extLst>
          </p:cNvPr>
          <p:cNvCxnSpPr>
            <a:cxnSpLocks/>
          </p:cNvCxnSpPr>
          <p:nvPr/>
        </p:nvCxnSpPr>
        <p:spPr>
          <a:xfrm>
            <a:off x="3074408" y="1507333"/>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5AA58B0-C686-41F3-99B2-56BE4AF93F68}"/>
              </a:ext>
            </a:extLst>
          </p:cNvPr>
          <p:cNvPicPr>
            <a:picLocks noChangeAspect="1"/>
          </p:cNvPicPr>
          <p:nvPr/>
        </p:nvPicPr>
        <p:blipFill>
          <a:blip r:embed="rId3"/>
          <a:stretch>
            <a:fillRect/>
          </a:stretch>
        </p:blipFill>
        <p:spPr>
          <a:xfrm>
            <a:off x="1101892" y="2185432"/>
            <a:ext cx="2850025" cy="3038977"/>
          </a:xfrm>
          <a:prstGeom prst="rect">
            <a:avLst/>
          </a:prstGeom>
        </p:spPr>
      </p:pic>
    </p:spTree>
    <p:extLst>
      <p:ext uri="{BB962C8B-B14F-4D97-AF65-F5344CB8AC3E}">
        <p14:creationId xmlns:p14="http://schemas.microsoft.com/office/powerpoint/2010/main" val="295959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3 - results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This folder contains the species loss resulting from the application of the </a:t>
            </a:r>
            <a:r>
              <a:rPr lang="en-US" dirty="0" err="1"/>
              <a:t>LCImpact</a:t>
            </a:r>
            <a:r>
              <a:rPr lang="en-US" dirty="0"/>
              <a:t> model to the GLOBIOM areas, at ecoregion resolution, per each scenario and land use types.  </a:t>
            </a:r>
          </a:p>
          <a:p>
            <a:pPr marL="0" indent="0">
              <a:buNone/>
            </a:pPr>
            <a:endParaRPr lang="en-US" dirty="0"/>
          </a:p>
          <a:p>
            <a:pPr marL="0" indent="0">
              <a:buNone/>
            </a:pPr>
            <a:r>
              <a:rPr lang="en-US" dirty="0"/>
              <a:t>	      A readme file provides more details. </a:t>
            </a:r>
          </a:p>
          <a:p>
            <a:pPr marL="0" indent="0">
              <a:buNone/>
            </a:pPr>
            <a:endParaRPr lang="en-US" sz="1800" dirty="0"/>
          </a:p>
          <a:p>
            <a:pPr marL="0" indent="0">
              <a:buNone/>
            </a:pPr>
            <a:r>
              <a:rPr lang="en-US" sz="1800" dirty="0"/>
              <a:t>Meaning of the words in the names: timber = EU timber plantations have been included; cutoff = response ratios larger than 1 converted to 1; </a:t>
            </a:r>
            <a:r>
              <a:rPr lang="en-US" sz="1800" dirty="0" err="1"/>
              <a:t>nocutoff</a:t>
            </a:r>
            <a:r>
              <a:rPr lang="en-US" sz="1800" dirty="0"/>
              <a:t> = cutoff not applied; bs = confidence interval calculated with bootstrapping; static = no confidence intervals; All the results included in the manuscript have been calculated using the areas of the marginal approach (mg), but some tests have been made also with the average approach (av). </a:t>
            </a:r>
          </a:p>
          <a:p>
            <a:pPr marL="0" indent="0">
              <a:buNone/>
            </a:pPr>
            <a:endParaRPr lang="en-US" dirty="0"/>
          </a:p>
        </p:txBody>
      </p:sp>
      <p:pic>
        <p:nvPicPr>
          <p:cNvPr id="7" name="Picture 6">
            <a:extLst>
              <a:ext uri="{FF2B5EF4-FFF2-40B4-BE49-F238E27FC236}">
                <a16:creationId xmlns:a16="http://schemas.microsoft.com/office/drawing/2014/main" id="{32E88FC2-C1AB-4396-8F96-D0429742C309}"/>
              </a:ext>
            </a:extLst>
          </p:cNvPr>
          <p:cNvPicPr>
            <a:picLocks noChangeAspect="1"/>
          </p:cNvPicPr>
          <p:nvPr/>
        </p:nvPicPr>
        <p:blipFill>
          <a:blip r:embed="rId2"/>
          <a:stretch>
            <a:fillRect/>
          </a:stretch>
        </p:blipFill>
        <p:spPr>
          <a:xfrm>
            <a:off x="731837" y="2134012"/>
            <a:ext cx="1267553" cy="338539"/>
          </a:xfrm>
          <a:prstGeom prst="rect">
            <a:avLst/>
          </a:prstGeom>
        </p:spPr>
      </p:pic>
    </p:spTree>
    <p:extLst>
      <p:ext uri="{BB962C8B-B14F-4D97-AF65-F5344CB8AC3E}">
        <p14:creationId xmlns:p14="http://schemas.microsoft.com/office/powerpoint/2010/main" val="320180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4 – </a:t>
            </a:r>
            <a:r>
              <a:rPr lang="en-US" dirty="0" err="1"/>
              <a:t>aggregation_plotting</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12</a:t>
            </a:fld>
            <a:endParaRPr lang="de-CH" noProof="0"/>
          </a:p>
        </p:txBody>
      </p:sp>
      <p:sp>
        <p:nvSpPr>
          <p:cNvPr id="20" name="Content Placeholder 26">
            <a:extLst>
              <a:ext uri="{FF2B5EF4-FFF2-40B4-BE49-F238E27FC236}">
                <a16:creationId xmlns:a16="http://schemas.microsoft.com/office/drawing/2014/main" id="{3B66EE57-A278-476E-8518-E104D1944186}"/>
              </a:ext>
            </a:extLst>
          </p:cNvPr>
          <p:cNvSpPr>
            <a:spLocks noGrp="1"/>
          </p:cNvSpPr>
          <p:nvPr>
            <p:ph idx="1"/>
          </p:nvPr>
        </p:nvSpPr>
        <p:spPr>
          <a:xfrm>
            <a:off x="731837" y="1090863"/>
            <a:ext cx="10728325" cy="5002012"/>
          </a:xfrm>
        </p:spPr>
        <p:txBody>
          <a:bodyPr/>
          <a:lstStyle/>
          <a:p>
            <a:pPr marL="0" indent="0">
              <a:buNone/>
            </a:pPr>
            <a:r>
              <a:rPr lang="en-US" dirty="0"/>
              <a:t>This folder contains multiple sub-folders, where the aggregated results and the plots are stores. </a:t>
            </a:r>
          </a:p>
          <a:p>
            <a:pPr marL="0" indent="0">
              <a:buNone/>
            </a:pPr>
            <a:r>
              <a:rPr lang="en-US" dirty="0"/>
              <a:t>Each sub-folder contains</a:t>
            </a:r>
          </a:p>
          <a:p>
            <a:pPr marL="285750" indent="-285750">
              <a:buFont typeface="Arial" panose="020B0604020202020204" pitchFamily="34" charset="0"/>
              <a:buChar char="•"/>
            </a:pPr>
            <a:r>
              <a:rPr lang="en-US" dirty="0"/>
              <a:t>an .</a:t>
            </a:r>
            <a:r>
              <a:rPr lang="en-US" dirty="0" err="1"/>
              <a:t>Rdata</a:t>
            </a:r>
            <a:r>
              <a:rPr lang="en-US" dirty="0"/>
              <a:t> file with the aggregated results output of the script </a:t>
            </a:r>
            <a:r>
              <a:rPr lang="en-US" i="1" dirty="0" err="1"/>
              <a:t>aggregate_results.R</a:t>
            </a:r>
            <a:r>
              <a:rPr lang="en-US" i="1" dirty="0"/>
              <a:t>.</a:t>
            </a:r>
          </a:p>
          <a:p>
            <a:pPr marL="285750" indent="-285750">
              <a:buFont typeface="Arial" panose="020B0604020202020204" pitchFamily="34" charset="0"/>
              <a:buChar char="•"/>
            </a:pPr>
            <a:r>
              <a:rPr lang="en-US" dirty="0"/>
              <a:t>A folder called </a:t>
            </a:r>
            <a:r>
              <a:rPr lang="en-US" i="1" dirty="0"/>
              <a:t>csv</a:t>
            </a:r>
            <a:r>
              <a:rPr lang="en-US" dirty="0"/>
              <a:t> which contains the .csv files of the aggregated results created by </a:t>
            </a:r>
            <a:r>
              <a:rPr lang="en-US" i="1" dirty="0" err="1"/>
              <a:t>EU_Rdata</a:t>
            </a:r>
            <a:r>
              <a:rPr lang="en-US" i="1" dirty="0"/>
              <a:t>-to-</a:t>
            </a:r>
            <a:r>
              <a:rPr lang="en-US" i="1" dirty="0" err="1"/>
              <a:t>csv.R</a:t>
            </a:r>
            <a:r>
              <a:rPr lang="en-US" i="1" dirty="0"/>
              <a:t> </a:t>
            </a:r>
            <a:r>
              <a:rPr lang="en-US" dirty="0"/>
              <a:t>and </a:t>
            </a:r>
            <a:r>
              <a:rPr lang="en-US" i="1" dirty="0" err="1"/>
              <a:t>global_Rdata</a:t>
            </a:r>
            <a:r>
              <a:rPr lang="en-US" i="1" dirty="0"/>
              <a:t>-to-</a:t>
            </a:r>
            <a:r>
              <a:rPr lang="en-US" i="1" dirty="0" err="1"/>
              <a:t>csv.R</a:t>
            </a:r>
            <a:r>
              <a:rPr lang="en-US" i="1" dirty="0"/>
              <a:t>.</a:t>
            </a:r>
          </a:p>
          <a:p>
            <a:pPr marL="285750" indent="-285750">
              <a:buFont typeface="Arial" panose="020B0604020202020204" pitchFamily="34" charset="0"/>
              <a:buChar char="•"/>
            </a:pPr>
            <a:r>
              <a:rPr lang="en-US" dirty="0"/>
              <a:t>A folder called </a:t>
            </a:r>
            <a:r>
              <a:rPr lang="en-US" i="1" dirty="0"/>
              <a:t>plots</a:t>
            </a:r>
            <a:r>
              <a:rPr lang="en-US" dirty="0"/>
              <a:t> with the plots and maps created by the scripts in </a:t>
            </a:r>
            <a:r>
              <a:rPr lang="en-US" i="1" dirty="0"/>
              <a:t>scripts/plotting</a:t>
            </a:r>
            <a:r>
              <a:rPr lang="en-US" dirty="0"/>
              <a:t>.</a:t>
            </a:r>
          </a:p>
          <a:p>
            <a:pPr marL="0" indent="0">
              <a:buNone/>
            </a:pPr>
            <a:endParaRPr lang="en-US" i="1" dirty="0"/>
          </a:p>
          <a:p>
            <a:pPr marL="0" indent="0">
              <a:buNone/>
            </a:pPr>
            <a:r>
              <a:rPr lang="en-US" dirty="0"/>
              <a:t>There are two additional sub-folders</a:t>
            </a:r>
          </a:p>
          <a:p>
            <a:pPr marL="285750" indent="-285750">
              <a:buFont typeface="Arial" panose="020B0604020202020204" pitchFamily="34" charset="0"/>
              <a:buChar char="•"/>
            </a:pPr>
            <a:r>
              <a:rPr lang="en-US" i="1" dirty="0"/>
              <a:t>areas</a:t>
            </a:r>
            <a:r>
              <a:rPr lang="en-US" dirty="0"/>
              <a:t>: it contains the files created by the scripts </a:t>
            </a:r>
            <a:r>
              <a:rPr lang="en-US" i="1" dirty="0" err="1"/>
              <a:t>aggregate_areas.R</a:t>
            </a:r>
            <a:r>
              <a:rPr lang="en-US" i="1" dirty="0"/>
              <a:t> </a:t>
            </a:r>
            <a:r>
              <a:rPr lang="en-US" dirty="0"/>
              <a:t>and </a:t>
            </a:r>
            <a:r>
              <a:rPr lang="en-US" i="1" dirty="0" err="1"/>
              <a:t>areas_Rdata</a:t>
            </a:r>
            <a:r>
              <a:rPr lang="en-US" i="1" dirty="0"/>
              <a:t>-to-</a:t>
            </a:r>
            <a:r>
              <a:rPr lang="en-US" i="1" dirty="0" err="1"/>
              <a:t>csv.R</a:t>
            </a:r>
            <a:r>
              <a:rPr lang="en-US" i="1" dirty="0"/>
              <a:t> </a:t>
            </a:r>
            <a:r>
              <a:rPr lang="en-US" dirty="0"/>
              <a:t>and the relative plots. </a:t>
            </a:r>
          </a:p>
          <a:p>
            <a:pPr marL="285750" indent="-285750">
              <a:buFont typeface="Arial" panose="020B0604020202020204" pitchFamily="34" charset="0"/>
              <a:buChar char="•"/>
            </a:pPr>
            <a:r>
              <a:rPr lang="en-US" i="1" dirty="0" err="1"/>
              <a:t>additional_aggregation_plotting</a:t>
            </a:r>
            <a:r>
              <a:rPr lang="en-US" dirty="0"/>
              <a:t>: additional material not used in the manuscript.</a:t>
            </a:r>
          </a:p>
        </p:txBody>
      </p:sp>
    </p:spTree>
    <p:extLst>
      <p:ext uri="{BB962C8B-B14F-4D97-AF65-F5344CB8AC3E}">
        <p14:creationId xmlns:p14="http://schemas.microsoft.com/office/powerpoint/2010/main" val="227374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1a – data/</a:t>
            </a:r>
            <a:r>
              <a:rPr lang="en-US" dirty="0" err="1"/>
              <a:t>model_parameters</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cxnSp>
        <p:nvCxnSpPr>
          <p:cNvPr id="8" name="Straight Arrow Connector 7">
            <a:extLst>
              <a:ext uri="{FF2B5EF4-FFF2-40B4-BE49-F238E27FC236}">
                <a16:creationId xmlns:a16="http://schemas.microsoft.com/office/drawing/2014/main" id="{8B4F1439-1321-4406-B483-7B0424C309AF}"/>
              </a:ext>
            </a:extLst>
          </p:cNvPr>
          <p:cNvCxnSpPr>
            <a:cxnSpLocks/>
          </p:cNvCxnSpPr>
          <p:nvPr/>
        </p:nvCxnSpPr>
        <p:spPr>
          <a:xfrm>
            <a:off x="1715672" y="2700297"/>
            <a:ext cx="309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0DDAF447-C20D-443E-9F67-19776760B225}"/>
              </a:ext>
            </a:extLst>
          </p:cNvPr>
          <p:cNvSpPr/>
          <p:nvPr/>
        </p:nvSpPr>
        <p:spPr>
          <a:xfrm>
            <a:off x="457200" y="1135951"/>
            <a:ext cx="11308080" cy="835730"/>
          </a:xfrm>
          <a:prstGeom prst="roundRect">
            <a:avLst/>
          </a:prstGeom>
          <a:ln>
            <a:no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solidFill>
                  <a:schemeClr val="tx1"/>
                </a:solidFill>
              </a:rPr>
              <a:t>.csv files providing i) the description of the ecoregions and the relative data, ii) the ecoregions included in GLOBIOM iii) the local Characterization factors (used to obtain the response ratios) iv) the z values to be used in the model.</a:t>
            </a:r>
          </a:p>
          <a:p>
            <a:pPr marL="285750" indent="-285750">
              <a:buFont typeface="Arial" panose="020B0604020202020204" pitchFamily="34" charset="0"/>
              <a:buChar char="•"/>
            </a:pPr>
            <a:r>
              <a:rPr lang="en-US" sz="1500" dirty="0"/>
              <a:t>A readme.txt file with a further detailed description of the .csv files.</a:t>
            </a:r>
          </a:p>
          <a:p>
            <a:pPr marL="285750" indent="-285750">
              <a:buFont typeface="Arial" panose="020B0604020202020204" pitchFamily="34" charset="0"/>
              <a:buChar char="•"/>
            </a:pPr>
            <a:r>
              <a:rPr lang="en-US" sz="1500" dirty="0"/>
              <a:t>The following sub-folders: </a:t>
            </a:r>
          </a:p>
        </p:txBody>
      </p:sp>
      <p:sp>
        <p:nvSpPr>
          <p:cNvPr id="13" name="Rectangle: Rounded Corners 12">
            <a:extLst>
              <a:ext uri="{FF2B5EF4-FFF2-40B4-BE49-F238E27FC236}">
                <a16:creationId xmlns:a16="http://schemas.microsoft.com/office/drawing/2014/main" id="{1CCFF3F5-FBEB-46A5-B80E-B9A7ADD89637}"/>
              </a:ext>
            </a:extLst>
          </p:cNvPr>
          <p:cNvSpPr/>
          <p:nvPr/>
        </p:nvSpPr>
        <p:spPr>
          <a:xfrm>
            <a:off x="2116568" y="4753458"/>
            <a:ext cx="9743863" cy="1714321"/>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with the global and regional CFs of LC-Impact used to calculate the vulnerability scores for plants. </a:t>
            </a:r>
          </a:p>
          <a:p>
            <a:pPr marL="285750" indent="-285750">
              <a:buFont typeface="Arial" panose="020B0604020202020204" pitchFamily="34" charset="0"/>
              <a:buChar char="•"/>
            </a:pPr>
            <a:r>
              <a:rPr lang="en-US" sz="1500" dirty="0"/>
              <a:t>.csv files with the VS as ratio between global CFs and regional CFs (</a:t>
            </a:r>
            <a:r>
              <a:rPr lang="en-US" sz="1500" i="1" dirty="0"/>
              <a:t>VS_plants_LU.csv</a:t>
            </a:r>
            <a:r>
              <a:rPr lang="en-US" sz="1500" dirty="0"/>
              <a:t>) and the average of VS per land use (</a:t>
            </a:r>
            <a:r>
              <a:rPr lang="en-US" sz="1500" i="1" dirty="0"/>
              <a:t>VS_plants.csv</a:t>
            </a:r>
            <a:r>
              <a:rPr lang="en-US" sz="1500" dirty="0"/>
              <a:t>).</a:t>
            </a:r>
          </a:p>
          <a:p>
            <a:pPr marL="285750" indent="-285750">
              <a:buFont typeface="Arial" panose="020B0604020202020204" pitchFamily="34" charset="0"/>
              <a:buChar char="•"/>
            </a:pPr>
            <a:r>
              <a:rPr lang="en-US" sz="1500" dirty="0"/>
              <a:t>Script to obtain </a:t>
            </a:r>
            <a:r>
              <a:rPr lang="en-US" sz="1500" i="1" dirty="0"/>
              <a:t>VS_plants.csv</a:t>
            </a:r>
            <a:r>
              <a:rPr lang="en-US" sz="1500" dirty="0"/>
              <a:t>.</a:t>
            </a:r>
            <a:endParaRPr lang="en-US" sz="1500" i="1" dirty="0"/>
          </a:p>
          <a:p>
            <a:pPr marL="285750" indent="-285750">
              <a:buFont typeface="Arial" panose="020B0604020202020204" pitchFamily="34" charset="0"/>
              <a:buChar char="•"/>
            </a:pPr>
            <a:r>
              <a:rPr lang="en-US" sz="1500" dirty="0"/>
              <a:t>A folder </a:t>
            </a:r>
            <a:r>
              <a:rPr lang="en-US" sz="1500" i="1" dirty="0"/>
              <a:t>original-files</a:t>
            </a:r>
            <a:r>
              <a:rPr lang="en-US" sz="1500" dirty="0"/>
              <a:t> containing the excel worksheets of the LC-Impact methodology.</a:t>
            </a:r>
          </a:p>
          <a:p>
            <a:pPr marL="285750" indent="-285750">
              <a:buFont typeface="Arial" panose="020B0604020202020204" pitchFamily="34" charset="0"/>
              <a:buChar char="•"/>
            </a:pPr>
            <a:r>
              <a:rPr lang="en-US" sz="1500" dirty="0"/>
              <a:t>A </a:t>
            </a:r>
            <a:r>
              <a:rPr lang="en-US" sz="1500" i="1" dirty="0"/>
              <a:t>readme.txt</a:t>
            </a:r>
            <a:r>
              <a:rPr lang="en-US" sz="1500" dirty="0"/>
              <a:t> file describing the folder content in further detail.</a:t>
            </a:r>
          </a:p>
          <a:p>
            <a:pPr marL="285750" indent="-285750">
              <a:buFont typeface="Arial" panose="020B0604020202020204" pitchFamily="34" charset="0"/>
              <a:buChar char="•"/>
            </a:pPr>
            <a:r>
              <a:rPr lang="en-US" sz="1500" dirty="0"/>
              <a:t>A folder </a:t>
            </a:r>
            <a:r>
              <a:rPr lang="en-US" sz="1500" i="1" dirty="0"/>
              <a:t>archived</a:t>
            </a:r>
          </a:p>
        </p:txBody>
      </p: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34721" y="5472683"/>
            <a:ext cx="790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EE3B0A5E-0996-43C9-9488-569D3B727632}"/>
              </a:ext>
            </a:extLst>
          </p:cNvPr>
          <p:cNvPicPr>
            <a:picLocks noChangeAspect="1"/>
          </p:cNvPicPr>
          <p:nvPr/>
        </p:nvPicPr>
        <p:blipFill rotWithShape="1">
          <a:blip r:embed="rId2"/>
          <a:srcRect l="6302" t="68318" r="70146" b="10082"/>
          <a:stretch/>
        </p:blipFill>
        <p:spPr>
          <a:xfrm>
            <a:off x="720214" y="5349271"/>
            <a:ext cx="499562" cy="184106"/>
          </a:xfrm>
          <a:prstGeom prst="rect">
            <a:avLst/>
          </a:prstGeom>
        </p:spPr>
      </p:pic>
      <p:pic>
        <p:nvPicPr>
          <p:cNvPr id="32" name="Picture 31">
            <a:extLst>
              <a:ext uri="{FF2B5EF4-FFF2-40B4-BE49-F238E27FC236}">
                <a16:creationId xmlns:a16="http://schemas.microsoft.com/office/drawing/2014/main" id="{753404FF-4189-4B1D-AD29-05FE18C83704}"/>
              </a:ext>
            </a:extLst>
          </p:cNvPr>
          <p:cNvPicPr>
            <a:picLocks noChangeAspect="1"/>
          </p:cNvPicPr>
          <p:nvPr/>
        </p:nvPicPr>
        <p:blipFill rotWithShape="1">
          <a:blip r:embed="rId2"/>
          <a:srcRect l="6192" t="1527" r="25329" b="69009"/>
          <a:stretch/>
        </p:blipFill>
        <p:spPr>
          <a:xfrm>
            <a:off x="258756" y="808161"/>
            <a:ext cx="1757594" cy="303865"/>
          </a:xfrm>
          <a:prstGeom prst="rect">
            <a:avLst/>
          </a:prstGeom>
        </p:spPr>
      </p:pic>
      <p:sp>
        <p:nvSpPr>
          <p:cNvPr id="24" name="Rectangle: Rounded Corners 23">
            <a:extLst>
              <a:ext uri="{FF2B5EF4-FFF2-40B4-BE49-F238E27FC236}">
                <a16:creationId xmlns:a16="http://schemas.microsoft.com/office/drawing/2014/main" id="{33B87D86-E02E-4DD3-AE38-8166DE053CDB}"/>
              </a:ext>
            </a:extLst>
          </p:cNvPr>
          <p:cNvSpPr/>
          <p:nvPr/>
        </p:nvSpPr>
        <p:spPr>
          <a:xfrm>
            <a:off x="2116569" y="2092599"/>
            <a:ext cx="9743863" cy="1322528"/>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Table with the z values sent by the corresponding author of </a:t>
            </a:r>
            <a:r>
              <a:rPr lang="en-US" sz="1500" dirty="0" err="1"/>
              <a:t>Drakare</a:t>
            </a:r>
            <a:r>
              <a:rPr lang="en-US" sz="1500" dirty="0"/>
              <a:t> et al. (2005) - </a:t>
            </a:r>
            <a:r>
              <a:rPr lang="en-US" sz="1500" i="1" dirty="0"/>
              <a:t>z_SAR_data_full-table.csv</a:t>
            </a:r>
            <a:endParaRPr lang="en-US" sz="1500" dirty="0"/>
          </a:p>
          <a:p>
            <a:pPr marL="285750" indent="-285750">
              <a:buFont typeface="Arial" panose="020B0604020202020204" pitchFamily="34" charset="0"/>
              <a:buChar char="•"/>
            </a:pPr>
            <a:r>
              <a:rPr lang="en-US" sz="1500" dirty="0"/>
              <a:t>Table available in the SI of </a:t>
            </a:r>
            <a:r>
              <a:rPr lang="en-US" sz="1500" dirty="0" err="1"/>
              <a:t>Drakare</a:t>
            </a:r>
            <a:r>
              <a:rPr lang="en-US" sz="1500" dirty="0"/>
              <a:t> et al. (2005) - </a:t>
            </a:r>
            <a:r>
              <a:rPr lang="en-US" sz="1500" i="1" dirty="0" err="1"/>
              <a:t>z_originals_Drakare</a:t>
            </a:r>
            <a:r>
              <a:rPr lang="en-US" sz="1500" i="1" dirty="0"/>
              <a:t> _2005_SITable1.csv</a:t>
            </a:r>
          </a:p>
          <a:p>
            <a:pPr marL="285750" indent="-285750">
              <a:buFont typeface="Arial" panose="020B0604020202020204" pitchFamily="34" charset="0"/>
              <a:buChar char="•"/>
            </a:pPr>
            <a:r>
              <a:rPr lang="en-US" sz="1500" dirty="0"/>
              <a:t>An .</a:t>
            </a:r>
            <a:r>
              <a:rPr lang="en-US" sz="1500" dirty="0" err="1"/>
              <a:t>xlxs</a:t>
            </a:r>
            <a:r>
              <a:rPr lang="en-US" sz="1500" dirty="0"/>
              <a:t> file with some tests on z - </a:t>
            </a:r>
            <a:r>
              <a:rPr lang="en-US" sz="1500" i="1" dirty="0" err="1"/>
              <a:t>z_analysis.xlxs</a:t>
            </a:r>
            <a:endParaRPr lang="en-US" sz="1500" i="1" dirty="0"/>
          </a:p>
          <a:p>
            <a:pPr marL="285750" indent="-285750">
              <a:buFont typeface="Arial" panose="020B0604020202020204" pitchFamily="34" charset="0"/>
              <a:buChar char="•"/>
            </a:pPr>
            <a:r>
              <a:rPr lang="en-US" sz="1500" i="1" dirty="0"/>
              <a:t>S</a:t>
            </a:r>
            <a:r>
              <a:rPr lang="en-US" sz="1500" dirty="0"/>
              <a:t>ome plots.</a:t>
            </a:r>
          </a:p>
          <a:p>
            <a:pPr marL="285750" indent="-285750">
              <a:buFont typeface="Arial" panose="020B0604020202020204" pitchFamily="34" charset="0"/>
              <a:buChar char="•"/>
            </a:pPr>
            <a:r>
              <a:rPr lang="en-US" sz="1500" dirty="0"/>
              <a:t>A </a:t>
            </a:r>
            <a:r>
              <a:rPr lang="en-US" sz="1500" i="1" dirty="0"/>
              <a:t>readme.txt</a:t>
            </a:r>
            <a:r>
              <a:rPr lang="en-US" sz="1500" dirty="0"/>
              <a:t> file describing the folder content in further detail.</a:t>
            </a:r>
          </a:p>
        </p:txBody>
      </p:sp>
      <p:pic>
        <p:nvPicPr>
          <p:cNvPr id="14" name="Picture 13">
            <a:extLst>
              <a:ext uri="{FF2B5EF4-FFF2-40B4-BE49-F238E27FC236}">
                <a16:creationId xmlns:a16="http://schemas.microsoft.com/office/drawing/2014/main" id="{162BF360-2BC0-4DC2-8A57-A2D3D489C0C5}"/>
              </a:ext>
            </a:extLst>
          </p:cNvPr>
          <p:cNvPicPr>
            <a:picLocks noChangeAspect="1"/>
          </p:cNvPicPr>
          <p:nvPr/>
        </p:nvPicPr>
        <p:blipFill rotWithShape="1">
          <a:blip r:embed="rId3"/>
          <a:srcRect l="4729" t="2273"/>
          <a:stretch/>
        </p:blipFill>
        <p:spPr>
          <a:xfrm>
            <a:off x="720214" y="2567328"/>
            <a:ext cx="1029014" cy="279785"/>
          </a:xfrm>
          <a:prstGeom prst="rect">
            <a:avLst/>
          </a:prstGeom>
        </p:spPr>
      </p:pic>
      <p:pic>
        <p:nvPicPr>
          <p:cNvPr id="16" name="Picture 15">
            <a:extLst>
              <a:ext uri="{FF2B5EF4-FFF2-40B4-BE49-F238E27FC236}">
                <a16:creationId xmlns:a16="http://schemas.microsoft.com/office/drawing/2014/main" id="{02630954-0F76-47AB-8D02-6B4205F74E32}"/>
              </a:ext>
            </a:extLst>
          </p:cNvPr>
          <p:cNvPicPr>
            <a:picLocks noChangeAspect="1"/>
          </p:cNvPicPr>
          <p:nvPr/>
        </p:nvPicPr>
        <p:blipFill>
          <a:blip r:embed="rId4"/>
          <a:stretch>
            <a:fillRect/>
          </a:stretch>
        </p:blipFill>
        <p:spPr>
          <a:xfrm>
            <a:off x="720214" y="3763899"/>
            <a:ext cx="624635" cy="279785"/>
          </a:xfrm>
          <a:prstGeom prst="rect">
            <a:avLst/>
          </a:prstGeom>
        </p:spPr>
      </p:pic>
      <p:sp>
        <p:nvSpPr>
          <p:cNvPr id="33" name="Rectangle: Rounded Corners 32">
            <a:extLst>
              <a:ext uri="{FF2B5EF4-FFF2-40B4-BE49-F238E27FC236}">
                <a16:creationId xmlns:a16="http://schemas.microsoft.com/office/drawing/2014/main" id="{0C53F021-4CC3-4631-A20E-C778C3D258AA}"/>
              </a:ext>
            </a:extLst>
          </p:cNvPr>
          <p:cNvSpPr/>
          <p:nvPr/>
        </p:nvSpPr>
        <p:spPr>
          <a:xfrm>
            <a:off x="2116568" y="3524070"/>
            <a:ext cx="9743863" cy="1138368"/>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a:t>
            </a:r>
            <a:r>
              <a:rPr lang="en-US" sz="1500" dirty="0" err="1"/>
              <a:t>Rdata</a:t>
            </a:r>
            <a:r>
              <a:rPr lang="en-US" sz="1500" dirty="0"/>
              <a:t> files containing the results of the calculation of </a:t>
            </a:r>
            <a:r>
              <a:rPr lang="en-US" sz="1500" dirty="0" err="1"/>
              <a:t>rr</a:t>
            </a:r>
            <a:r>
              <a:rPr lang="en-US" sz="1500" dirty="0"/>
              <a:t> and z values with both approaches: static (no bootstrapping) and bootstrapping (bs). For </a:t>
            </a:r>
            <a:r>
              <a:rPr lang="en-US" sz="1500" dirty="0" err="1"/>
              <a:t>rr</a:t>
            </a:r>
            <a:r>
              <a:rPr lang="en-US" sz="1500" dirty="0"/>
              <a:t>, there are different files for </a:t>
            </a:r>
            <a:r>
              <a:rPr lang="en-US" sz="1500" dirty="0" err="1"/>
              <a:t>rr</a:t>
            </a:r>
            <a:r>
              <a:rPr lang="en-US" sz="1500" dirty="0"/>
              <a:t> for forest management and for the other land uses. Additionally, there is a .csv file with the response ratios for forest management (as for there only global values are available).</a:t>
            </a:r>
          </a:p>
          <a:p>
            <a:pPr marL="285750" indent="-285750">
              <a:buFont typeface="Arial" panose="020B0604020202020204" pitchFamily="34" charset="0"/>
              <a:buChar char="•"/>
            </a:pPr>
            <a:r>
              <a:rPr lang="en-US" sz="1500" i="1" dirty="0"/>
              <a:t>readme.txt </a:t>
            </a:r>
            <a:r>
              <a:rPr lang="en-US" sz="1500" dirty="0"/>
              <a:t>file describing the files in more details.</a:t>
            </a:r>
          </a:p>
        </p:txBody>
      </p:sp>
      <p:cxnSp>
        <p:nvCxnSpPr>
          <p:cNvPr id="35" name="Straight Arrow Connector 34">
            <a:extLst>
              <a:ext uri="{FF2B5EF4-FFF2-40B4-BE49-F238E27FC236}">
                <a16:creationId xmlns:a16="http://schemas.microsoft.com/office/drawing/2014/main" id="{D2AD5718-759D-4CCE-975B-65EEC8A4D8A1}"/>
              </a:ext>
            </a:extLst>
          </p:cNvPr>
          <p:cNvCxnSpPr>
            <a:cxnSpLocks/>
          </p:cNvCxnSpPr>
          <p:nvPr/>
        </p:nvCxnSpPr>
        <p:spPr>
          <a:xfrm>
            <a:off x="1371947" y="3911950"/>
            <a:ext cx="653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2">
            <a:extLst>
              <a:ext uri="{FF2B5EF4-FFF2-40B4-BE49-F238E27FC236}">
                <a16:creationId xmlns:a16="http://schemas.microsoft.com/office/drawing/2014/main" id="{2AE43FFE-59E8-4DCB-887A-EC90B0F2751A}"/>
              </a:ext>
            </a:extLst>
          </p:cNvPr>
          <p:cNvSpPr/>
          <p:nvPr/>
        </p:nvSpPr>
        <p:spPr>
          <a:xfrm>
            <a:off x="470827" y="4194161"/>
            <a:ext cx="1497898" cy="260674"/>
          </a:xfrm>
          <a:prstGeom prst="wedgeRectCallout">
            <a:avLst>
              <a:gd name="adj1" fmla="val -12684"/>
              <a:gd name="adj2" fmla="val -111462"/>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rr</a:t>
            </a:r>
            <a:r>
              <a:rPr lang="en-US" sz="1200" dirty="0"/>
              <a:t> = response ratio</a:t>
            </a:r>
          </a:p>
        </p:txBody>
      </p:sp>
      <p:sp>
        <p:nvSpPr>
          <p:cNvPr id="20" name="Speech Bubble: Rectangle 19">
            <a:extLst>
              <a:ext uri="{FF2B5EF4-FFF2-40B4-BE49-F238E27FC236}">
                <a16:creationId xmlns:a16="http://schemas.microsoft.com/office/drawing/2014/main" id="{002C511A-89C1-4587-984B-E83C9516A7FF}"/>
              </a:ext>
            </a:extLst>
          </p:cNvPr>
          <p:cNvSpPr/>
          <p:nvPr/>
        </p:nvSpPr>
        <p:spPr>
          <a:xfrm>
            <a:off x="364672" y="5835632"/>
            <a:ext cx="1361725" cy="419818"/>
          </a:xfrm>
          <a:prstGeom prst="wedgeRectCallout">
            <a:avLst>
              <a:gd name="adj1" fmla="val -1613"/>
              <a:gd name="adj2" fmla="val -11270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VS = vulnerability scores</a:t>
            </a:r>
          </a:p>
        </p:txBody>
      </p:sp>
    </p:spTree>
    <p:extLst>
      <p:ext uri="{BB962C8B-B14F-4D97-AF65-F5344CB8AC3E}">
        <p14:creationId xmlns:p14="http://schemas.microsoft.com/office/powerpoint/2010/main" val="372467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1b – data/</a:t>
            </a:r>
            <a:r>
              <a:rPr lang="en-US" dirty="0" err="1"/>
              <a:t>land_use_data</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sp>
        <p:nvSpPr>
          <p:cNvPr id="12" name="Rectangle: Rounded Corners 11">
            <a:extLst>
              <a:ext uri="{FF2B5EF4-FFF2-40B4-BE49-F238E27FC236}">
                <a16:creationId xmlns:a16="http://schemas.microsoft.com/office/drawing/2014/main" id="{4C90833F-A089-44CF-B0D0-E2A3A080E75E}"/>
              </a:ext>
            </a:extLst>
          </p:cNvPr>
          <p:cNvSpPr/>
          <p:nvPr/>
        </p:nvSpPr>
        <p:spPr>
          <a:xfrm>
            <a:off x="1991386" y="981033"/>
            <a:ext cx="8528742" cy="1470854"/>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solidFill>
                  <a:srgbClr val="FF0000"/>
                </a:solidFill>
              </a:rPr>
              <a:t>.csv files containing the land use areas sent by Fulvio di Fulvio (IIASA) which were obtained with the GLOBIOM model.</a:t>
            </a:r>
          </a:p>
          <a:p>
            <a:pPr marL="285750" indent="-285750">
              <a:buFont typeface="Arial" panose="020B0604020202020204" pitchFamily="34" charset="0"/>
              <a:buChar char="•"/>
            </a:pPr>
            <a:r>
              <a:rPr lang="en-US" sz="1500" i="1" dirty="0">
                <a:solidFill>
                  <a:srgbClr val="FF0000"/>
                </a:solidFill>
              </a:rPr>
              <a:t>analysis</a:t>
            </a:r>
            <a:r>
              <a:rPr lang="en-US" sz="1500" dirty="0">
                <a:solidFill>
                  <a:srgbClr val="FF0000"/>
                </a:solidFill>
              </a:rPr>
              <a:t> – folder containing files where some data have been looked at in more detail. </a:t>
            </a:r>
          </a:p>
          <a:p>
            <a:pPr marL="285750" indent="-285750">
              <a:buFont typeface="Arial" panose="020B0604020202020204" pitchFamily="34" charset="0"/>
              <a:buChar char="•"/>
            </a:pPr>
            <a:r>
              <a:rPr lang="en-US" sz="1500" i="1" dirty="0">
                <a:solidFill>
                  <a:srgbClr val="FF0000"/>
                </a:solidFill>
              </a:rPr>
              <a:t>original-files</a:t>
            </a:r>
            <a:r>
              <a:rPr lang="en-US" sz="1500" dirty="0">
                <a:solidFill>
                  <a:srgbClr val="FF0000"/>
                </a:solidFill>
              </a:rPr>
              <a:t> – folder containing the excel worksheets sent by Fulvio di Fulvio.</a:t>
            </a:r>
          </a:p>
          <a:p>
            <a:pPr marL="285750" indent="-285750">
              <a:buFont typeface="Arial" panose="020B0604020202020204" pitchFamily="34" charset="0"/>
              <a:buChar char="•"/>
            </a:pPr>
            <a:r>
              <a:rPr lang="en-US" sz="1500" dirty="0">
                <a:solidFill>
                  <a:srgbClr val="FF0000"/>
                </a:solidFill>
              </a:rPr>
              <a:t>readme.txt - file providing an overview of the scenarios and the acronyms used in GLOBIOM</a:t>
            </a:r>
          </a:p>
        </p:txBody>
      </p:sp>
      <p:cxnSp>
        <p:nvCxnSpPr>
          <p:cNvPr id="10" name="Straight Arrow Connector 9">
            <a:extLst>
              <a:ext uri="{FF2B5EF4-FFF2-40B4-BE49-F238E27FC236}">
                <a16:creationId xmlns:a16="http://schemas.microsoft.com/office/drawing/2014/main" id="{8DAC1BCF-9DDE-4709-93C2-84BCDC3C42E4}"/>
              </a:ext>
            </a:extLst>
          </p:cNvPr>
          <p:cNvCxnSpPr>
            <a:cxnSpLocks/>
          </p:cNvCxnSpPr>
          <p:nvPr/>
        </p:nvCxnSpPr>
        <p:spPr>
          <a:xfrm>
            <a:off x="1718505" y="3909800"/>
            <a:ext cx="2096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49378" y="5933254"/>
            <a:ext cx="678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D127F3C1-8905-43A2-A152-B15053A35CCC}"/>
              </a:ext>
            </a:extLst>
          </p:cNvPr>
          <p:cNvPicPr>
            <a:picLocks noChangeAspect="1"/>
          </p:cNvPicPr>
          <p:nvPr/>
        </p:nvPicPr>
        <p:blipFill>
          <a:blip r:embed="rId2"/>
          <a:stretch>
            <a:fillRect/>
          </a:stretch>
        </p:blipFill>
        <p:spPr>
          <a:xfrm>
            <a:off x="263410" y="1547359"/>
            <a:ext cx="1060577" cy="260266"/>
          </a:xfrm>
          <a:prstGeom prst="rect">
            <a:avLst/>
          </a:prstGeom>
        </p:spPr>
      </p:pic>
      <p:pic>
        <p:nvPicPr>
          <p:cNvPr id="15" name="Picture 14">
            <a:extLst>
              <a:ext uri="{FF2B5EF4-FFF2-40B4-BE49-F238E27FC236}">
                <a16:creationId xmlns:a16="http://schemas.microsoft.com/office/drawing/2014/main" id="{973DEE7C-B4B0-40CF-80FC-367FC1E87FD3}"/>
              </a:ext>
            </a:extLst>
          </p:cNvPr>
          <p:cNvPicPr>
            <a:picLocks noChangeAspect="1"/>
          </p:cNvPicPr>
          <p:nvPr/>
        </p:nvPicPr>
        <p:blipFill>
          <a:blip r:embed="rId3"/>
          <a:stretch>
            <a:fillRect/>
          </a:stretch>
        </p:blipFill>
        <p:spPr>
          <a:xfrm>
            <a:off x="263410" y="3766655"/>
            <a:ext cx="1424947" cy="286291"/>
          </a:xfrm>
          <a:prstGeom prst="rect">
            <a:avLst/>
          </a:prstGeom>
        </p:spPr>
      </p:pic>
      <p:sp>
        <p:nvSpPr>
          <p:cNvPr id="26" name="Rectangle: Rounded Corners 25">
            <a:extLst>
              <a:ext uri="{FF2B5EF4-FFF2-40B4-BE49-F238E27FC236}">
                <a16:creationId xmlns:a16="http://schemas.microsoft.com/office/drawing/2014/main" id="{2CA640B4-147C-4EDA-8B7F-D69499180A5F}"/>
              </a:ext>
            </a:extLst>
          </p:cNvPr>
          <p:cNvSpPr/>
          <p:nvPr/>
        </p:nvSpPr>
        <p:spPr>
          <a:xfrm>
            <a:off x="1991385" y="2601242"/>
            <a:ext cx="8528743" cy="2713452"/>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i="1" dirty="0"/>
              <a:t>readme.txt </a:t>
            </a:r>
            <a:r>
              <a:rPr lang="en-US" sz="1500" dirty="0"/>
              <a:t>– document which describes the content of the sub-folders</a:t>
            </a:r>
          </a:p>
          <a:p>
            <a:pPr marL="285750" indent="-285750">
              <a:buFont typeface="Arial" panose="020B0604020202020204" pitchFamily="34" charset="0"/>
              <a:buChar char="•"/>
            </a:pPr>
            <a:r>
              <a:rPr lang="en-US" sz="1500" i="1" dirty="0" err="1"/>
              <a:t>notimber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(default setting)</a:t>
            </a:r>
            <a:endParaRPr lang="en-US" sz="1500" i="1" dirty="0"/>
          </a:p>
          <a:p>
            <a:pPr marL="285750" indent="-285750">
              <a:buFont typeface="Arial" panose="020B0604020202020204" pitchFamily="34" charset="0"/>
              <a:buChar char="•"/>
            </a:pPr>
            <a:r>
              <a:rPr lang="en-US" sz="1500" i="1" dirty="0"/>
              <a:t>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“timber” setting)</a:t>
            </a:r>
          </a:p>
          <a:p>
            <a:pPr marL="285750" indent="-285750">
              <a:buFont typeface="Arial" panose="020B0604020202020204" pitchFamily="34" charset="0"/>
              <a:buChar char="•"/>
            </a:pPr>
            <a:r>
              <a:rPr lang="en-US" sz="1500" i="1" dirty="0" err="1">
                <a:solidFill>
                  <a:srgbClr val="FF0000"/>
                </a:solidFill>
              </a:rPr>
              <a:t>NotRel</a:t>
            </a:r>
            <a:r>
              <a:rPr lang="en-US" sz="1500" i="1" dirty="0">
                <a:solidFill>
                  <a:srgbClr val="FF0000"/>
                </a:solidFill>
              </a:rPr>
              <a:t>-Wet</a:t>
            </a:r>
            <a:r>
              <a:rPr lang="en-US" sz="1500" dirty="0">
                <a:solidFill>
                  <a:srgbClr val="FF0000"/>
                </a:solidFill>
              </a:rPr>
              <a:t> – Folder containing the areas prepared with </a:t>
            </a:r>
            <a:r>
              <a:rPr lang="en-US" sz="1500" i="1" dirty="0" err="1">
                <a:solidFill>
                  <a:srgbClr val="FF0000"/>
                </a:solidFill>
              </a:rPr>
              <a:t>do_tidy_match.R</a:t>
            </a:r>
            <a:r>
              <a:rPr lang="en-US" sz="1500" i="1" dirty="0">
                <a:solidFill>
                  <a:srgbClr val="FF0000"/>
                </a:solidFill>
              </a:rPr>
              <a:t> </a:t>
            </a:r>
            <a:r>
              <a:rPr lang="en-US" sz="1500" dirty="0">
                <a:solidFill>
                  <a:srgbClr val="FF0000"/>
                </a:solidFill>
              </a:rPr>
              <a:t>without excluding </a:t>
            </a:r>
            <a:r>
              <a:rPr lang="en-US" sz="1500" i="1" dirty="0">
                <a:solidFill>
                  <a:srgbClr val="FF0000"/>
                </a:solidFill>
              </a:rPr>
              <a:t>Not relevant land </a:t>
            </a:r>
            <a:r>
              <a:rPr lang="en-US" sz="1500" dirty="0">
                <a:solidFill>
                  <a:srgbClr val="FF0000"/>
                </a:solidFill>
              </a:rPr>
              <a:t>and </a:t>
            </a:r>
            <a:r>
              <a:rPr lang="en-US" sz="1500" i="1" dirty="0">
                <a:solidFill>
                  <a:srgbClr val="FF0000"/>
                </a:solidFill>
              </a:rPr>
              <a:t>Wetland</a:t>
            </a:r>
            <a:r>
              <a:rPr lang="en-US" sz="1500" dirty="0">
                <a:solidFill>
                  <a:srgbClr val="FF0000"/>
                </a:solidFill>
              </a:rPr>
              <a:t> from the classification, grouped in subfolders.  </a:t>
            </a:r>
          </a:p>
          <a:p>
            <a:pPr marL="285750" indent="-285750">
              <a:buFont typeface="Arial" panose="020B0604020202020204" pitchFamily="34" charset="0"/>
              <a:buChar char="•"/>
            </a:pPr>
            <a:r>
              <a:rPr lang="en-US" sz="1500" i="1" dirty="0"/>
              <a:t>areas-to-</a:t>
            </a:r>
            <a:r>
              <a:rPr lang="en-US" sz="1500" i="1" dirty="0" err="1"/>
              <a:t>match.Rdata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(default setting).</a:t>
            </a:r>
          </a:p>
          <a:p>
            <a:pPr marL="285750" indent="-285750">
              <a:buFont typeface="Arial" panose="020B0604020202020204" pitchFamily="34" charset="0"/>
              <a:buChar char="•"/>
            </a:pPr>
            <a:r>
              <a:rPr lang="en-US" sz="1500" i="1" dirty="0"/>
              <a:t>areas-to-</a:t>
            </a:r>
            <a:r>
              <a:rPr lang="en-US" sz="1500" i="1" dirty="0" err="1"/>
              <a:t>match_timber.Rdata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(“timber” setting).</a:t>
            </a:r>
          </a:p>
        </p:txBody>
      </p:sp>
      <p:pic>
        <p:nvPicPr>
          <p:cNvPr id="23" name="Picture 22">
            <a:extLst>
              <a:ext uri="{FF2B5EF4-FFF2-40B4-BE49-F238E27FC236}">
                <a16:creationId xmlns:a16="http://schemas.microsoft.com/office/drawing/2014/main" id="{6F92330A-1D69-4C0B-A39D-44EB723A1018}"/>
              </a:ext>
            </a:extLst>
          </p:cNvPr>
          <p:cNvPicPr>
            <a:picLocks noChangeAspect="1"/>
          </p:cNvPicPr>
          <p:nvPr/>
        </p:nvPicPr>
        <p:blipFill>
          <a:blip r:embed="rId4"/>
          <a:stretch>
            <a:fillRect/>
          </a:stretch>
        </p:blipFill>
        <p:spPr>
          <a:xfrm>
            <a:off x="263410" y="5766200"/>
            <a:ext cx="1125644" cy="279785"/>
          </a:xfrm>
          <a:prstGeom prst="rect">
            <a:avLst/>
          </a:prstGeom>
        </p:spPr>
      </p:pic>
      <p:cxnSp>
        <p:nvCxnSpPr>
          <p:cNvPr id="33" name="Straight Arrow Connector 32">
            <a:extLst>
              <a:ext uri="{FF2B5EF4-FFF2-40B4-BE49-F238E27FC236}">
                <a16:creationId xmlns:a16="http://schemas.microsoft.com/office/drawing/2014/main" id="{ACDD26D0-0E3A-4792-B38B-C4C1375DFEF4}"/>
              </a:ext>
            </a:extLst>
          </p:cNvPr>
          <p:cNvCxnSpPr>
            <a:cxnSpLocks/>
          </p:cNvCxnSpPr>
          <p:nvPr/>
        </p:nvCxnSpPr>
        <p:spPr>
          <a:xfrm>
            <a:off x="1389054" y="170544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90AD88CC-E623-4E12-9DA6-5D0323005DD5}"/>
              </a:ext>
            </a:extLst>
          </p:cNvPr>
          <p:cNvSpPr/>
          <p:nvPr/>
        </p:nvSpPr>
        <p:spPr>
          <a:xfrm>
            <a:off x="1980046" y="5457826"/>
            <a:ext cx="8528743" cy="947033"/>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This folder contains a subfolder (</a:t>
            </a:r>
            <a:r>
              <a:rPr lang="en-US" sz="1500" i="1" dirty="0"/>
              <a:t>aggregated</a:t>
            </a:r>
            <a:r>
              <a:rPr lang="en-US" sz="1500" dirty="0"/>
              <a:t>) where there is a .csv file. External users can fill out the .csv file with their global land use data. This file can then be used as input in the model to estimate the impacts on biodiversity. </a:t>
            </a:r>
          </a:p>
        </p:txBody>
      </p:sp>
      <p:sp>
        <p:nvSpPr>
          <p:cNvPr id="21" name="Rectangle: Rounded Corners 20">
            <a:extLst>
              <a:ext uri="{FF2B5EF4-FFF2-40B4-BE49-F238E27FC236}">
                <a16:creationId xmlns:a16="http://schemas.microsoft.com/office/drawing/2014/main" id="{495B79A8-D0AF-451E-8559-924CA71B5473}"/>
              </a:ext>
            </a:extLst>
          </p:cNvPr>
          <p:cNvSpPr/>
          <p:nvPr/>
        </p:nvSpPr>
        <p:spPr>
          <a:xfrm>
            <a:off x="4622119" y="341474"/>
            <a:ext cx="758712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resulting from the application of </a:t>
            </a:r>
            <a:r>
              <a:rPr lang="en-US" sz="1500" i="1" dirty="0"/>
              <a:t>scripts_preparation/</a:t>
            </a:r>
            <a:r>
              <a:rPr lang="en-US" sz="1500" i="1" dirty="0" err="1"/>
              <a:t>do_tidy_match</a:t>
            </a:r>
            <a:r>
              <a:rPr lang="en-US" sz="1500" i="1" dirty="0"/>
              <a:t>.</a:t>
            </a:r>
          </a:p>
        </p:txBody>
      </p:sp>
    </p:spTree>
    <p:extLst>
      <p:ext uri="{BB962C8B-B14F-4D97-AF65-F5344CB8AC3E}">
        <p14:creationId xmlns:p14="http://schemas.microsoft.com/office/powerpoint/2010/main" val="17228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 – scripts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10" name="Rectangle: Rounded Corners 9">
            <a:extLst>
              <a:ext uri="{FF2B5EF4-FFF2-40B4-BE49-F238E27FC236}">
                <a16:creationId xmlns:a16="http://schemas.microsoft.com/office/drawing/2014/main" id="{67C942BB-82C6-4CBF-88A1-B8118098976C}"/>
              </a:ext>
            </a:extLst>
          </p:cNvPr>
          <p:cNvSpPr/>
          <p:nvPr/>
        </p:nvSpPr>
        <p:spPr>
          <a:xfrm>
            <a:off x="2714627" y="3835221"/>
            <a:ext cx="914400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Additional scripts used to perform analysis not included in the manuscript: calculation of the area converted to energy plantation, calculation of the impacts using the CFs, comparison between the linear and non-linear approach.</a:t>
            </a:r>
          </a:p>
        </p:txBody>
      </p:sp>
      <p:sp>
        <p:nvSpPr>
          <p:cNvPr id="12" name="Rectangle: Rounded Corners 11">
            <a:extLst>
              <a:ext uri="{FF2B5EF4-FFF2-40B4-BE49-F238E27FC236}">
                <a16:creationId xmlns:a16="http://schemas.microsoft.com/office/drawing/2014/main" id="{C9E7E7DC-335E-4CB6-89C9-68E29FDDD773}"/>
              </a:ext>
            </a:extLst>
          </p:cNvPr>
          <p:cNvSpPr/>
          <p:nvPr/>
        </p:nvSpPr>
        <p:spPr>
          <a:xfrm>
            <a:off x="2714627" y="239359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a:t>forest-</a:t>
            </a:r>
            <a:r>
              <a:rPr lang="en-US" sz="1500" i="1" dirty="0" err="1"/>
              <a:t>managemement</a:t>
            </a:r>
            <a:r>
              <a:rPr lang="en-US" sz="1500" i="1" dirty="0"/>
              <a:t>/results</a:t>
            </a:r>
            <a:r>
              <a:rPr lang="en-US" sz="1500" dirty="0"/>
              <a:t>. </a:t>
            </a:r>
          </a:p>
        </p:txBody>
      </p:sp>
      <p:sp>
        <p:nvSpPr>
          <p:cNvPr id="13" name="Rectangle: Rounded Corners 12">
            <a:extLst>
              <a:ext uri="{FF2B5EF4-FFF2-40B4-BE49-F238E27FC236}">
                <a16:creationId xmlns:a16="http://schemas.microsoft.com/office/drawing/2014/main" id="{2AF3FC3A-27D1-4179-A255-83DC2F3D3F29}"/>
              </a:ext>
            </a:extLst>
          </p:cNvPr>
          <p:cNvSpPr/>
          <p:nvPr/>
        </p:nvSpPr>
        <p:spPr>
          <a:xfrm>
            <a:off x="2714627" y="1174588"/>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prepare the areas and the model parameters used as input in the model.</a:t>
            </a:r>
          </a:p>
        </p:txBody>
      </p:sp>
      <p:sp>
        <p:nvSpPr>
          <p:cNvPr id="14" name="Rectangle: Rounded Corners 13">
            <a:extLst>
              <a:ext uri="{FF2B5EF4-FFF2-40B4-BE49-F238E27FC236}">
                <a16:creationId xmlns:a16="http://schemas.microsoft.com/office/drawing/2014/main" id="{A223FD33-3789-4D87-8FA2-9FB8990C41FF}"/>
              </a:ext>
            </a:extLst>
          </p:cNvPr>
          <p:cNvSpPr/>
          <p:nvPr/>
        </p:nvSpPr>
        <p:spPr>
          <a:xfrm>
            <a:off x="2714627" y="1766701"/>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calculate the species loss .</a:t>
            </a:r>
          </a:p>
        </p:txBody>
      </p:sp>
      <p:sp>
        <p:nvSpPr>
          <p:cNvPr id="15" name="Rectangle: Rounded Corners 14">
            <a:extLst>
              <a:ext uri="{FF2B5EF4-FFF2-40B4-BE49-F238E27FC236}">
                <a16:creationId xmlns:a16="http://schemas.microsoft.com/office/drawing/2014/main" id="{374412F2-1DE7-4B54-8016-D3A7910615E8}"/>
              </a:ext>
            </a:extLst>
          </p:cNvPr>
          <p:cNvSpPr/>
          <p:nvPr/>
        </p:nvSpPr>
        <p:spPr>
          <a:xfrm>
            <a:off x="2714627" y="3119089"/>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plotting maps and </a:t>
            </a:r>
            <a:r>
              <a:rPr lang="en-US" sz="1500" dirty="0" err="1"/>
              <a:t>barplots</a:t>
            </a:r>
            <a:r>
              <a:rPr lang="en-US" sz="1500" dirty="0"/>
              <a:t>.</a:t>
            </a:r>
          </a:p>
        </p:txBody>
      </p:sp>
      <p:sp>
        <p:nvSpPr>
          <p:cNvPr id="16" name="Rectangle: Rounded Corners 15">
            <a:extLst>
              <a:ext uri="{FF2B5EF4-FFF2-40B4-BE49-F238E27FC236}">
                <a16:creationId xmlns:a16="http://schemas.microsoft.com/office/drawing/2014/main" id="{57F0E2B4-04A1-468A-9A63-88FE587BB1A4}"/>
              </a:ext>
            </a:extLst>
          </p:cNvPr>
          <p:cNvSpPr/>
          <p:nvPr/>
        </p:nvSpPr>
        <p:spPr>
          <a:xfrm>
            <a:off x="2714627" y="4898260"/>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variables containing the paths to folders/files (e.g. the path to the results, to the plots, to the aggregated data, </a:t>
            </a:r>
            <a:r>
              <a:rPr lang="en-US" sz="1500" dirty="0" err="1"/>
              <a:t>etc</a:t>
            </a:r>
            <a:r>
              <a:rPr lang="en-US" sz="1500" dirty="0"/>
              <a:t>).</a:t>
            </a:r>
          </a:p>
        </p:txBody>
      </p:sp>
      <p:sp>
        <p:nvSpPr>
          <p:cNvPr id="17" name="Rectangle: Rounded Corners 16">
            <a:extLst>
              <a:ext uri="{FF2B5EF4-FFF2-40B4-BE49-F238E27FC236}">
                <a16:creationId xmlns:a16="http://schemas.microsoft.com/office/drawing/2014/main" id="{CD79DB19-E0C4-4B4B-BE71-709C1A1F5976}"/>
              </a:ext>
            </a:extLst>
          </p:cNvPr>
          <p:cNvSpPr/>
          <p:nvPr/>
        </p:nvSpPr>
        <p:spPr>
          <a:xfrm>
            <a:off x="2714627" y="567945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directories if they do not exist already.</a:t>
            </a:r>
          </a:p>
        </p:txBody>
      </p:sp>
      <p:pic>
        <p:nvPicPr>
          <p:cNvPr id="7" name="Picture 6">
            <a:extLst>
              <a:ext uri="{FF2B5EF4-FFF2-40B4-BE49-F238E27FC236}">
                <a16:creationId xmlns:a16="http://schemas.microsoft.com/office/drawing/2014/main" id="{25E53682-8DD9-40E2-ABE7-1C8A33D382C0}"/>
              </a:ext>
            </a:extLst>
          </p:cNvPr>
          <p:cNvPicPr>
            <a:picLocks noChangeAspect="1"/>
          </p:cNvPicPr>
          <p:nvPr/>
        </p:nvPicPr>
        <p:blipFill>
          <a:blip r:embed="rId2"/>
          <a:stretch>
            <a:fillRect/>
          </a:stretch>
        </p:blipFill>
        <p:spPr>
          <a:xfrm>
            <a:off x="382382" y="1221480"/>
            <a:ext cx="1624701" cy="271977"/>
          </a:xfrm>
          <a:prstGeom prst="rect">
            <a:avLst/>
          </a:prstGeom>
        </p:spPr>
      </p:pic>
      <p:pic>
        <p:nvPicPr>
          <p:cNvPr id="20" name="Picture 19">
            <a:extLst>
              <a:ext uri="{FF2B5EF4-FFF2-40B4-BE49-F238E27FC236}">
                <a16:creationId xmlns:a16="http://schemas.microsoft.com/office/drawing/2014/main" id="{6007C33B-CA3D-4193-8E09-5EFB5A214EC1}"/>
              </a:ext>
            </a:extLst>
          </p:cNvPr>
          <p:cNvPicPr>
            <a:picLocks noChangeAspect="1"/>
          </p:cNvPicPr>
          <p:nvPr/>
        </p:nvPicPr>
        <p:blipFill>
          <a:blip r:embed="rId3"/>
          <a:stretch>
            <a:fillRect/>
          </a:stretch>
        </p:blipFill>
        <p:spPr>
          <a:xfrm>
            <a:off x="382382" y="1806436"/>
            <a:ext cx="858873" cy="286291"/>
          </a:xfrm>
          <a:prstGeom prst="rect">
            <a:avLst/>
          </a:prstGeom>
        </p:spPr>
      </p:pic>
      <p:pic>
        <p:nvPicPr>
          <p:cNvPr id="22" name="Picture 21">
            <a:extLst>
              <a:ext uri="{FF2B5EF4-FFF2-40B4-BE49-F238E27FC236}">
                <a16:creationId xmlns:a16="http://schemas.microsoft.com/office/drawing/2014/main" id="{661E5EE9-0DA2-44C7-9B3C-BE4D243B875A}"/>
              </a:ext>
            </a:extLst>
          </p:cNvPr>
          <p:cNvPicPr>
            <a:picLocks noChangeAspect="1"/>
          </p:cNvPicPr>
          <p:nvPr/>
        </p:nvPicPr>
        <p:blipFill>
          <a:blip r:embed="rId4"/>
          <a:stretch>
            <a:fillRect/>
          </a:stretch>
        </p:blipFill>
        <p:spPr>
          <a:xfrm>
            <a:off x="382382" y="2433327"/>
            <a:ext cx="1281152" cy="286291"/>
          </a:xfrm>
          <a:prstGeom prst="rect">
            <a:avLst/>
          </a:prstGeom>
        </p:spPr>
      </p:pic>
      <p:pic>
        <p:nvPicPr>
          <p:cNvPr id="24" name="Picture 23">
            <a:extLst>
              <a:ext uri="{FF2B5EF4-FFF2-40B4-BE49-F238E27FC236}">
                <a16:creationId xmlns:a16="http://schemas.microsoft.com/office/drawing/2014/main" id="{9CBC89F4-8C33-4203-9791-746787789567}"/>
              </a:ext>
            </a:extLst>
          </p:cNvPr>
          <p:cNvPicPr>
            <a:picLocks noChangeAspect="1"/>
          </p:cNvPicPr>
          <p:nvPr/>
        </p:nvPicPr>
        <p:blipFill>
          <a:blip r:embed="rId5"/>
          <a:stretch>
            <a:fillRect/>
          </a:stretch>
        </p:blipFill>
        <p:spPr>
          <a:xfrm>
            <a:off x="382382" y="3151667"/>
            <a:ext cx="994861" cy="300605"/>
          </a:xfrm>
          <a:prstGeom prst="rect">
            <a:avLst/>
          </a:prstGeom>
        </p:spPr>
      </p:pic>
      <p:pic>
        <p:nvPicPr>
          <p:cNvPr id="27" name="Picture 26">
            <a:extLst>
              <a:ext uri="{FF2B5EF4-FFF2-40B4-BE49-F238E27FC236}">
                <a16:creationId xmlns:a16="http://schemas.microsoft.com/office/drawing/2014/main" id="{91B98ACF-8FE5-4783-9F90-1FED71C7BCE1}"/>
              </a:ext>
            </a:extLst>
          </p:cNvPr>
          <p:cNvPicPr>
            <a:picLocks noChangeAspect="1"/>
          </p:cNvPicPr>
          <p:nvPr/>
        </p:nvPicPr>
        <p:blipFill>
          <a:blip r:embed="rId6"/>
          <a:stretch>
            <a:fillRect/>
          </a:stretch>
        </p:blipFill>
        <p:spPr>
          <a:xfrm>
            <a:off x="382382" y="4089241"/>
            <a:ext cx="1839419" cy="314920"/>
          </a:xfrm>
          <a:prstGeom prst="rect">
            <a:avLst/>
          </a:prstGeom>
        </p:spPr>
      </p:pic>
      <p:pic>
        <p:nvPicPr>
          <p:cNvPr id="29" name="Picture 28">
            <a:extLst>
              <a:ext uri="{FF2B5EF4-FFF2-40B4-BE49-F238E27FC236}">
                <a16:creationId xmlns:a16="http://schemas.microsoft.com/office/drawing/2014/main" id="{9E22468D-A8D8-4602-952A-128C55A93556}"/>
              </a:ext>
            </a:extLst>
          </p:cNvPr>
          <p:cNvPicPr>
            <a:picLocks noChangeAspect="1"/>
          </p:cNvPicPr>
          <p:nvPr/>
        </p:nvPicPr>
        <p:blipFill rotWithShape="1">
          <a:blip r:embed="rId7"/>
          <a:srcRect t="49421"/>
          <a:stretch/>
        </p:blipFill>
        <p:spPr>
          <a:xfrm>
            <a:off x="382382" y="4996834"/>
            <a:ext cx="1789318" cy="318568"/>
          </a:xfrm>
          <a:prstGeom prst="rect">
            <a:avLst/>
          </a:prstGeom>
        </p:spPr>
      </p:pic>
      <p:pic>
        <p:nvPicPr>
          <p:cNvPr id="32" name="Picture 31">
            <a:extLst>
              <a:ext uri="{FF2B5EF4-FFF2-40B4-BE49-F238E27FC236}">
                <a16:creationId xmlns:a16="http://schemas.microsoft.com/office/drawing/2014/main" id="{2CEE1B40-DF73-425B-B2AE-8D4FEA858B7A}"/>
              </a:ext>
            </a:extLst>
          </p:cNvPr>
          <p:cNvPicPr>
            <a:picLocks noChangeAspect="1"/>
          </p:cNvPicPr>
          <p:nvPr/>
        </p:nvPicPr>
        <p:blipFill rotWithShape="1">
          <a:blip r:embed="rId7"/>
          <a:srcRect b="50000"/>
          <a:stretch/>
        </p:blipFill>
        <p:spPr>
          <a:xfrm>
            <a:off x="382382" y="5699033"/>
            <a:ext cx="1789318" cy="314920"/>
          </a:xfrm>
          <a:prstGeom prst="rect">
            <a:avLst/>
          </a:prstGeom>
        </p:spPr>
      </p:pic>
      <p:cxnSp>
        <p:nvCxnSpPr>
          <p:cNvPr id="33" name="Straight Arrow Connector 32">
            <a:extLst>
              <a:ext uri="{FF2B5EF4-FFF2-40B4-BE49-F238E27FC236}">
                <a16:creationId xmlns:a16="http://schemas.microsoft.com/office/drawing/2014/main" id="{084A5AFD-0287-42D4-8600-9C401F6999FE}"/>
              </a:ext>
            </a:extLst>
          </p:cNvPr>
          <p:cNvCxnSpPr>
            <a:cxnSpLocks/>
          </p:cNvCxnSpPr>
          <p:nvPr/>
        </p:nvCxnSpPr>
        <p:spPr>
          <a:xfrm>
            <a:off x="2089568" y="138397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C156D39-358C-40CD-AA6C-572B1B982A57}"/>
              </a:ext>
            </a:extLst>
          </p:cNvPr>
          <p:cNvCxnSpPr>
            <a:cxnSpLocks/>
          </p:cNvCxnSpPr>
          <p:nvPr/>
        </p:nvCxnSpPr>
        <p:spPr>
          <a:xfrm>
            <a:off x="1357498" y="1949581"/>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F74843B-411D-4777-99DD-6DEE827DC0A0}"/>
              </a:ext>
            </a:extLst>
          </p:cNvPr>
          <p:cNvCxnSpPr>
            <a:cxnSpLocks/>
          </p:cNvCxnSpPr>
          <p:nvPr/>
        </p:nvCxnSpPr>
        <p:spPr>
          <a:xfrm>
            <a:off x="1357498" y="3309279"/>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2FF240-BF15-4578-AD0D-B0803AAA2494}"/>
              </a:ext>
            </a:extLst>
          </p:cNvPr>
          <p:cNvCxnSpPr>
            <a:cxnSpLocks/>
          </p:cNvCxnSpPr>
          <p:nvPr/>
        </p:nvCxnSpPr>
        <p:spPr>
          <a:xfrm>
            <a:off x="1760442" y="2598643"/>
            <a:ext cx="868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1D090F9-531A-4459-899D-E03FE8776E54}"/>
              </a:ext>
            </a:extLst>
          </p:cNvPr>
          <p:cNvCxnSpPr>
            <a:cxnSpLocks/>
          </p:cNvCxnSpPr>
          <p:nvPr/>
        </p:nvCxnSpPr>
        <p:spPr>
          <a:xfrm>
            <a:off x="2260455" y="4258144"/>
            <a:ext cx="368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CE2B19D-E2E1-44A3-B222-A6A510A9A66E}"/>
              </a:ext>
            </a:extLst>
          </p:cNvPr>
          <p:cNvCxnSpPr>
            <a:cxnSpLocks/>
          </p:cNvCxnSpPr>
          <p:nvPr/>
        </p:nvCxnSpPr>
        <p:spPr>
          <a:xfrm>
            <a:off x="1911126" y="5203501"/>
            <a:ext cx="7175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1E75160-70E8-4316-888F-B40DF4F2E808}"/>
              </a:ext>
            </a:extLst>
          </p:cNvPr>
          <p:cNvCxnSpPr>
            <a:cxnSpLocks/>
          </p:cNvCxnSpPr>
          <p:nvPr/>
        </p:nvCxnSpPr>
        <p:spPr>
          <a:xfrm>
            <a:off x="2138577" y="5897740"/>
            <a:ext cx="4900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431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6">
            <a:extLst>
              <a:ext uri="{FF2B5EF4-FFF2-40B4-BE49-F238E27FC236}">
                <a16:creationId xmlns:a16="http://schemas.microsoft.com/office/drawing/2014/main" id="{DD76A5BA-3CF9-4734-97E4-B1F8D19A0A16}"/>
              </a:ext>
            </a:extLst>
          </p:cNvPr>
          <p:cNvPicPr>
            <a:picLocks noChangeAspect="1"/>
          </p:cNvPicPr>
          <p:nvPr/>
        </p:nvPicPr>
        <p:blipFill rotWithShape="1">
          <a:blip r:embed="rId2"/>
          <a:srcRect t="84285" b="300"/>
          <a:stretch/>
        </p:blipFill>
        <p:spPr>
          <a:xfrm>
            <a:off x="419968" y="5968608"/>
            <a:ext cx="1596071" cy="286850"/>
          </a:xfrm>
          <a:prstGeom prst="rect">
            <a:avLst/>
          </a:prstGeom>
        </p:spPr>
      </p:pic>
      <p:pic>
        <p:nvPicPr>
          <p:cNvPr id="20" name="Content Placeholder 6">
            <a:extLst>
              <a:ext uri="{FF2B5EF4-FFF2-40B4-BE49-F238E27FC236}">
                <a16:creationId xmlns:a16="http://schemas.microsoft.com/office/drawing/2014/main" id="{33CE403D-5CAE-413B-BB3F-BEBE37E7BB77}"/>
              </a:ext>
            </a:extLst>
          </p:cNvPr>
          <p:cNvPicPr>
            <a:picLocks noChangeAspect="1"/>
          </p:cNvPicPr>
          <p:nvPr/>
        </p:nvPicPr>
        <p:blipFill rotWithShape="1">
          <a:blip r:embed="rId2"/>
          <a:srcRect t="35633" b="50458"/>
          <a:stretch/>
        </p:blipFill>
        <p:spPr>
          <a:xfrm>
            <a:off x="419968" y="3543450"/>
            <a:ext cx="1596071" cy="258820"/>
          </a:xfrm>
          <a:prstGeom prst="rect">
            <a:avLst/>
          </a:prstGeom>
        </p:spPr>
      </p:pic>
      <p:pic>
        <p:nvPicPr>
          <p:cNvPr id="21" name="Content Placeholder 6">
            <a:extLst>
              <a:ext uri="{FF2B5EF4-FFF2-40B4-BE49-F238E27FC236}">
                <a16:creationId xmlns:a16="http://schemas.microsoft.com/office/drawing/2014/main" id="{20462916-D14F-4166-A049-26B10C223DBE}"/>
              </a:ext>
            </a:extLst>
          </p:cNvPr>
          <p:cNvPicPr>
            <a:picLocks noChangeAspect="1"/>
          </p:cNvPicPr>
          <p:nvPr/>
        </p:nvPicPr>
        <p:blipFill rotWithShape="1">
          <a:blip r:embed="rId2"/>
          <a:srcRect t="49069" b="32791"/>
          <a:stretch/>
        </p:blipFill>
        <p:spPr>
          <a:xfrm>
            <a:off x="419968" y="4184989"/>
            <a:ext cx="1596071" cy="337556"/>
          </a:xfrm>
          <a:prstGeom prst="rect">
            <a:avLst/>
          </a:prstGeom>
        </p:spPr>
      </p:pic>
      <p:pic>
        <p:nvPicPr>
          <p:cNvPr id="19" name="Content Placeholder 6">
            <a:extLst>
              <a:ext uri="{FF2B5EF4-FFF2-40B4-BE49-F238E27FC236}">
                <a16:creationId xmlns:a16="http://schemas.microsoft.com/office/drawing/2014/main" id="{E5570397-1155-487B-82B2-A785D2949B79}"/>
              </a:ext>
            </a:extLst>
          </p:cNvPr>
          <p:cNvPicPr>
            <a:picLocks noChangeAspect="1"/>
          </p:cNvPicPr>
          <p:nvPr/>
        </p:nvPicPr>
        <p:blipFill rotWithShape="1">
          <a:blip r:embed="rId2"/>
          <a:srcRect t="18174" b="66119"/>
          <a:stretch/>
        </p:blipFill>
        <p:spPr>
          <a:xfrm>
            <a:off x="419968" y="2860621"/>
            <a:ext cx="1596071" cy="292285"/>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2a – scripts/</a:t>
            </a:r>
            <a:r>
              <a:rPr lang="en-US" dirty="0" err="1"/>
              <a:t>data_preparation</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The scripts in this folder are used to prepare the land use areas from GLOBIOM and the z values from </a:t>
            </a:r>
            <a:r>
              <a:rPr lang="en-US" dirty="0" err="1"/>
              <a:t>Drakare</a:t>
            </a:r>
            <a:r>
              <a:rPr lang="en-US" dirty="0"/>
              <a:t> et al. (2005) to be used in the species loss model. The other parameters needed in the model are already available in the .csv files in input/data (</a:t>
            </a:r>
            <a:r>
              <a:rPr lang="en-US" i="1" dirty="0"/>
              <a:t>ecoregions_data.csv</a:t>
            </a:r>
            <a:r>
              <a:rPr lang="en-US" dirty="0"/>
              <a:t>, </a:t>
            </a:r>
            <a:r>
              <a:rPr lang="en-US" i="1" dirty="0"/>
              <a:t>CF_local.csv</a:t>
            </a:r>
            <a:r>
              <a:rPr lang="en-US" dirty="0"/>
              <a:t>, </a:t>
            </a:r>
            <a:r>
              <a:rPr lang="en-US" i="1" dirty="0"/>
              <a:t>CF_local_forest-use.csv</a:t>
            </a:r>
            <a:r>
              <a:rPr lang="en-US" dirty="0"/>
              <a:t>) and do not need and additional manipulation. </a:t>
            </a:r>
          </a:p>
        </p:txBody>
      </p:sp>
      <p:pic>
        <p:nvPicPr>
          <p:cNvPr id="7" name="Content Placeholder 6">
            <a:extLst>
              <a:ext uri="{FF2B5EF4-FFF2-40B4-BE49-F238E27FC236}">
                <a16:creationId xmlns:a16="http://schemas.microsoft.com/office/drawing/2014/main" id="{2541949A-46F3-4089-95E4-56E902A6CA7E}"/>
              </a:ext>
            </a:extLst>
          </p:cNvPr>
          <p:cNvPicPr>
            <a:picLocks noChangeAspect="1"/>
          </p:cNvPicPr>
          <p:nvPr/>
        </p:nvPicPr>
        <p:blipFill rotWithShape="1">
          <a:blip r:embed="rId2"/>
          <a:srcRect b="82458"/>
          <a:stretch/>
        </p:blipFill>
        <p:spPr>
          <a:xfrm>
            <a:off x="419968" y="2250113"/>
            <a:ext cx="1596071" cy="326442"/>
          </a:xfrm>
          <a:prstGeom prst="rect">
            <a:avLst/>
          </a:prstGeom>
        </p:spPr>
      </p:pic>
      <p:cxnSp>
        <p:nvCxnSpPr>
          <p:cNvPr id="8" name="Straight Arrow Connector 7">
            <a:extLst>
              <a:ext uri="{FF2B5EF4-FFF2-40B4-BE49-F238E27FC236}">
                <a16:creationId xmlns:a16="http://schemas.microsoft.com/office/drawing/2014/main" id="{5A73C3DA-B7FF-483E-A1E6-8A5B3F035FBA}"/>
              </a:ext>
            </a:extLst>
          </p:cNvPr>
          <p:cNvCxnSpPr>
            <a:cxnSpLocks/>
          </p:cNvCxnSpPr>
          <p:nvPr/>
        </p:nvCxnSpPr>
        <p:spPr>
          <a:xfrm>
            <a:off x="1951770" y="2479343"/>
            <a:ext cx="622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6213C17-086B-4E4A-BB35-C7551940F06B}"/>
              </a:ext>
            </a:extLst>
          </p:cNvPr>
          <p:cNvSpPr/>
          <p:nvPr/>
        </p:nvSpPr>
        <p:spPr>
          <a:xfrm>
            <a:off x="2704093" y="2233477"/>
            <a:ext cx="9170395" cy="5768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Preparation of land use data to be used as input in the species loss model. This script calls the function </a:t>
            </a:r>
            <a:r>
              <a:rPr lang="en-US" sz="1500" i="1" dirty="0" err="1"/>
              <a:t>tidy.areas</a:t>
            </a:r>
            <a:r>
              <a:rPr lang="en-US" sz="1500" i="1" dirty="0"/>
              <a:t> </a:t>
            </a:r>
            <a:r>
              <a:rPr lang="en-US" sz="1500" dirty="0"/>
              <a:t>from </a:t>
            </a:r>
            <a:r>
              <a:rPr lang="en-US" sz="1500" i="1" dirty="0" err="1"/>
              <a:t>tidy_areas.R</a:t>
            </a:r>
            <a:r>
              <a:rPr lang="en-US" sz="1500" i="1" dirty="0"/>
              <a:t> </a:t>
            </a:r>
            <a:r>
              <a:rPr lang="en-US" sz="1500" dirty="0"/>
              <a:t>and </a:t>
            </a:r>
            <a:r>
              <a:rPr lang="en-US" sz="1500" i="1" dirty="0" err="1"/>
              <a:t>match.areas</a:t>
            </a:r>
            <a:r>
              <a:rPr lang="en-US" sz="1500" i="1" dirty="0"/>
              <a:t> </a:t>
            </a:r>
            <a:r>
              <a:rPr lang="en-US" sz="1500" dirty="0"/>
              <a:t>from </a:t>
            </a:r>
            <a:r>
              <a:rPr lang="en-US" sz="1500" i="1" dirty="0" err="1"/>
              <a:t>match_areas.R</a:t>
            </a:r>
            <a:r>
              <a:rPr lang="en-US" sz="1500" dirty="0"/>
              <a:t>. Used in </a:t>
            </a:r>
            <a:r>
              <a:rPr lang="en-US" sz="1500" i="1" dirty="0" err="1"/>
              <a:t>main.R</a:t>
            </a:r>
            <a:r>
              <a:rPr lang="en-US" sz="1500" dirty="0"/>
              <a:t>.</a:t>
            </a:r>
          </a:p>
        </p:txBody>
      </p:sp>
      <p:cxnSp>
        <p:nvCxnSpPr>
          <p:cNvPr id="10" name="Straight Arrow Connector 9">
            <a:extLst>
              <a:ext uri="{FF2B5EF4-FFF2-40B4-BE49-F238E27FC236}">
                <a16:creationId xmlns:a16="http://schemas.microsoft.com/office/drawing/2014/main" id="{3C6685CB-E0CD-4101-97EE-D378DDA3164B}"/>
              </a:ext>
            </a:extLst>
          </p:cNvPr>
          <p:cNvCxnSpPr>
            <a:cxnSpLocks/>
          </p:cNvCxnSpPr>
          <p:nvPr/>
        </p:nvCxnSpPr>
        <p:spPr>
          <a:xfrm>
            <a:off x="1638989" y="3078263"/>
            <a:ext cx="9350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CF786-87B2-44D4-B938-EE1AD6E0A8E9}"/>
              </a:ext>
            </a:extLst>
          </p:cNvPr>
          <p:cNvCxnSpPr>
            <a:cxnSpLocks/>
          </p:cNvCxnSpPr>
          <p:nvPr/>
        </p:nvCxnSpPr>
        <p:spPr>
          <a:xfrm>
            <a:off x="1839056" y="3714394"/>
            <a:ext cx="735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5CFB59C8-B39E-4F62-85A7-09A1E30B0D5C}"/>
              </a:ext>
            </a:extLst>
          </p:cNvPr>
          <p:cNvSpPr/>
          <p:nvPr/>
        </p:nvSpPr>
        <p:spPr>
          <a:xfrm>
            <a:off x="2704093" y="2888995"/>
            <a:ext cx="9170396" cy="453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cleans the original areas and convert them in a .</a:t>
            </a:r>
            <a:r>
              <a:rPr lang="en-US" sz="1500" dirty="0" err="1"/>
              <a:t>Rdata</a:t>
            </a:r>
            <a:r>
              <a:rPr lang="en-US" sz="1500" dirty="0"/>
              <a:t> file to be used as input for </a:t>
            </a:r>
            <a:r>
              <a:rPr lang="en-US" sz="1500" i="1" dirty="0" err="1"/>
              <a:t>match_areas.R</a:t>
            </a:r>
            <a:r>
              <a:rPr lang="en-US" sz="1500" dirty="0"/>
              <a:t>. Used in </a:t>
            </a:r>
            <a:r>
              <a:rPr lang="en-US" sz="1500" i="1" dirty="0" err="1"/>
              <a:t>tidy_match_areas.R</a:t>
            </a:r>
            <a:r>
              <a:rPr lang="en-US" sz="1500" dirty="0"/>
              <a:t>. </a:t>
            </a:r>
          </a:p>
        </p:txBody>
      </p:sp>
      <p:sp>
        <p:nvSpPr>
          <p:cNvPr id="13" name="Rectangle: Rounded Corners 12">
            <a:extLst>
              <a:ext uri="{FF2B5EF4-FFF2-40B4-BE49-F238E27FC236}">
                <a16:creationId xmlns:a16="http://schemas.microsoft.com/office/drawing/2014/main" id="{3F11D9D6-B483-4E44-A5CC-7D1BACD2C62B}"/>
              </a:ext>
            </a:extLst>
          </p:cNvPr>
          <p:cNvSpPr/>
          <p:nvPr/>
        </p:nvSpPr>
        <p:spPr>
          <a:xfrm>
            <a:off x="2704093" y="3449866"/>
            <a:ext cx="9170395" cy="7221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uses the .</a:t>
            </a:r>
            <a:r>
              <a:rPr lang="en-US" sz="1500" dirty="0" err="1"/>
              <a:t>Rdata</a:t>
            </a:r>
            <a:r>
              <a:rPr lang="en-US" sz="1500" dirty="0"/>
              <a:t> file produced in </a:t>
            </a:r>
            <a:r>
              <a:rPr lang="en-US" sz="1500" i="1" dirty="0" err="1"/>
              <a:t>tidy.areas</a:t>
            </a:r>
            <a:r>
              <a:rPr lang="en-US" sz="1500" i="1" dirty="0"/>
              <a:t> </a:t>
            </a:r>
            <a:r>
              <a:rPr lang="en-US" sz="1500" dirty="0"/>
              <a:t>as input and matches the areas of the two GLOBIOM models (global and EU-forest-energy). The output of this script are .csv files containing the areas per land use type per year (each year is a separate file). Used in </a:t>
            </a:r>
            <a:r>
              <a:rPr lang="en-US" sz="1500" i="1" dirty="0" err="1"/>
              <a:t>tidy_match_areas.R</a:t>
            </a:r>
            <a:r>
              <a:rPr lang="en-US" sz="1500" i="1" dirty="0"/>
              <a:t>.</a:t>
            </a:r>
          </a:p>
        </p:txBody>
      </p:sp>
      <p:sp>
        <p:nvSpPr>
          <p:cNvPr id="14" name="Rectangle: Rounded Corners 13">
            <a:extLst>
              <a:ext uri="{FF2B5EF4-FFF2-40B4-BE49-F238E27FC236}">
                <a16:creationId xmlns:a16="http://schemas.microsoft.com/office/drawing/2014/main" id="{A2B018EB-3A4D-4C11-BA12-E3D734E2CC43}"/>
              </a:ext>
            </a:extLst>
          </p:cNvPr>
          <p:cNvSpPr/>
          <p:nvPr/>
        </p:nvSpPr>
        <p:spPr>
          <a:xfrm>
            <a:off x="2707596" y="4290413"/>
            <a:ext cx="916689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used in </a:t>
            </a:r>
            <a:r>
              <a:rPr lang="en-US" sz="1500" i="1" dirty="0" err="1"/>
              <a:t>match.areas</a:t>
            </a:r>
            <a:r>
              <a:rPr lang="en-US" sz="1500" dirty="0"/>
              <a:t>.</a:t>
            </a:r>
          </a:p>
        </p:txBody>
      </p:sp>
      <p:sp>
        <p:nvSpPr>
          <p:cNvPr id="15" name="Rectangle: Rounded Corners 14">
            <a:extLst>
              <a:ext uri="{FF2B5EF4-FFF2-40B4-BE49-F238E27FC236}">
                <a16:creationId xmlns:a16="http://schemas.microsoft.com/office/drawing/2014/main" id="{4224601F-32F2-42B4-9D6A-2C52C23CD3EE}"/>
              </a:ext>
            </a:extLst>
          </p:cNvPr>
          <p:cNvSpPr/>
          <p:nvPr/>
        </p:nvSpPr>
        <p:spPr>
          <a:xfrm>
            <a:off x="2704093" y="6026968"/>
            <a:ext cx="9170394"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R files used to do tests on the data.</a:t>
            </a:r>
          </a:p>
        </p:txBody>
      </p:sp>
      <p:cxnSp>
        <p:nvCxnSpPr>
          <p:cNvPr id="16" name="Straight Arrow Connector 15">
            <a:extLst>
              <a:ext uri="{FF2B5EF4-FFF2-40B4-BE49-F238E27FC236}">
                <a16:creationId xmlns:a16="http://schemas.microsoft.com/office/drawing/2014/main" id="{5D6774E5-C5A1-41F3-BA8E-19332D4366E2}"/>
              </a:ext>
            </a:extLst>
          </p:cNvPr>
          <p:cNvCxnSpPr>
            <a:cxnSpLocks/>
          </p:cNvCxnSpPr>
          <p:nvPr/>
        </p:nvCxnSpPr>
        <p:spPr>
          <a:xfrm>
            <a:off x="2034623" y="4392916"/>
            <a:ext cx="539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563D9CB-0BA4-4755-AFE2-2C1384417089}"/>
              </a:ext>
            </a:extLst>
          </p:cNvPr>
          <p:cNvCxnSpPr>
            <a:cxnSpLocks/>
          </p:cNvCxnSpPr>
          <p:nvPr/>
        </p:nvCxnSpPr>
        <p:spPr>
          <a:xfrm>
            <a:off x="1400628" y="6133691"/>
            <a:ext cx="1173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1308EB5-ED3B-4F4F-984B-9D58D21AEC9F}"/>
              </a:ext>
            </a:extLst>
          </p:cNvPr>
          <p:cNvSpPr/>
          <p:nvPr/>
        </p:nvSpPr>
        <p:spPr>
          <a:xfrm>
            <a:off x="2704093" y="4668409"/>
            <a:ext cx="9173582" cy="5216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explores and selects the z values from </a:t>
            </a:r>
            <a:r>
              <a:rPr lang="en-US" sz="1500" dirty="0" err="1"/>
              <a:t>Drakare</a:t>
            </a:r>
            <a:r>
              <a:rPr lang="en-US" sz="1500" dirty="0"/>
              <a:t> et al. (2005) to make them ready to be used in the specie loss model. The output of this script is </a:t>
            </a:r>
            <a:r>
              <a:rPr lang="en-US" sz="1500" i="1" dirty="0"/>
              <a:t>z_input-values.csv.</a:t>
            </a:r>
          </a:p>
        </p:txBody>
      </p:sp>
      <p:pic>
        <p:nvPicPr>
          <p:cNvPr id="25" name="Picture 24">
            <a:extLst>
              <a:ext uri="{FF2B5EF4-FFF2-40B4-BE49-F238E27FC236}">
                <a16:creationId xmlns:a16="http://schemas.microsoft.com/office/drawing/2014/main" id="{9871A444-5E58-4C9B-9F96-401E44F214DE}"/>
              </a:ext>
            </a:extLst>
          </p:cNvPr>
          <p:cNvPicPr>
            <a:picLocks noChangeAspect="1"/>
          </p:cNvPicPr>
          <p:nvPr/>
        </p:nvPicPr>
        <p:blipFill>
          <a:blip r:embed="rId3"/>
          <a:stretch>
            <a:fillRect/>
          </a:stretch>
        </p:blipFill>
        <p:spPr>
          <a:xfrm>
            <a:off x="472346" y="5450604"/>
            <a:ext cx="1047565" cy="266772"/>
          </a:xfrm>
          <a:prstGeom prst="rect">
            <a:avLst/>
          </a:prstGeom>
        </p:spPr>
      </p:pic>
      <p:pic>
        <p:nvPicPr>
          <p:cNvPr id="31" name="Content Placeholder 6">
            <a:extLst>
              <a:ext uri="{FF2B5EF4-FFF2-40B4-BE49-F238E27FC236}">
                <a16:creationId xmlns:a16="http://schemas.microsoft.com/office/drawing/2014/main" id="{4B257772-631B-4293-9502-CD53525480C2}"/>
              </a:ext>
            </a:extLst>
          </p:cNvPr>
          <p:cNvPicPr>
            <a:picLocks noChangeAspect="1"/>
          </p:cNvPicPr>
          <p:nvPr/>
        </p:nvPicPr>
        <p:blipFill rotWithShape="1">
          <a:blip r:embed="rId2"/>
          <a:srcRect t="66811" b="17774"/>
          <a:stretch/>
        </p:blipFill>
        <p:spPr>
          <a:xfrm>
            <a:off x="419968" y="4757550"/>
            <a:ext cx="1596071" cy="286850"/>
          </a:xfrm>
          <a:prstGeom prst="rect">
            <a:avLst/>
          </a:prstGeom>
        </p:spPr>
      </p:pic>
      <p:cxnSp>
        <p:nvCxnSpPr>
          <p:cNvPr id="17" name="Straight Arrow Connector 16">
            <a:extLst>
              <a:ext uri="{FF2B5EF4-FFF2-40B4-BE49-F238E27FC236}">
                <a16:creationId xmlns:a16="http://schemas.microsoft.com/office/drawing/2014/main" id="{A8D9E505-A0BA-41DF-A7AC-83FF45C20E99}"/>
              </a:ext>
            </a:extLst>
          </p:cNvPr>
          <p:cNvCxnSpPr>
            <a:cxnSpLocks/>
          </p:cNvCxnSpPr>
          <p:nvPr/>
        </p:nvCxnSpPr>
        <p:spPr>
          <a:xfrm>
            <a:off x="1489443" y="4938610"/>
            <a:ext cx="10846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F3463D40-6FE7-496B-B205-8FDBC0A060C2}"/>
              </a:ext>
            </a:extLst>
          </p:cNvPr>
          <p:cNvSpPr/>
          <p:nvPr/>
        </p:nvSpPr>
        <p:spPr>
          <a:xfrm>
            <a:off x="2704093" y="5332340"/>
            <a:ext cx="9170394" cy="5523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calculates the VS for plants from the global and regional CFs of </a:t>
            </a:r>
            <a:r>
              <a:rPr lang="en-US" sz="1500" dirty="0" err="1"/>
              <a:t>LCImpact</a:t>
            </a:r>
            <a:r>
              <a:rPr lang="en-US" sz="1500" dirty="0"/>
              <a:t>, as explained in </a:t>
            </a:r>
            <a:r>
              <a:rPr lang="en-US" sz="1500" i="1" dirty="0"/>
              <a:t>data/</a:t>
            </a:r>
            <a:r>
              <a:rPr lang="en-US" sz="1500" i="1" dirty="0" err="1"/>
              <a:t>model_parameters</a:t>
            </a:r>
            <a:r>
              <a:rPr lang="en-US" sz="1500" i="1" dirty="0"/>
              <a:t>/</a:t>
            </a:r>
            <a:r>
              <a:rPr lang="en-US" sz="1500" i="1" dirty="0" err="1"/>
              <a:t>ecoregions_data</a:t>
            </a:r>
            <a:r>
              <a:rPr lang="en-US" sz="1500" i="1" dirty="0"/>
              <a:t>/VS.</a:t>
            </a:r>
            <a:r>
              <a:rPr lang="en-US" sz="1500" dirty="0"/>
              <a:t> </a:t>
            </a:r>
          </a:p>
        </p:txBody>
      </p:sp>
      <p:cxnSp>
        <p:nvCxnSpPr>
          <p:cNvPr id="33" name="Straight Arrow Connector 32">
            <a:extLst>
              <a:ext uri="{FF2B5EF4-FFF2-40B4-BE49-F238E27FC236}">
                <a16:creationId xmlns:a16="http://schemas.microsoft.com/office/drawing/2014/main" id="{DD1EB9D9-9D99-4B20-B37D-BD352F7EA7F1}"/>
              </a:ext>
            </a:extLst>
          </p:cNvPr>
          <p:cNvCxnSpPr>
            <a:cxnSpLocks/>
          </p:cNvCxnSpPr>
          <p:nvPr/>
        </p:nvCxnSpPr>
        <p:spPr>
          <a:xfrm>
            <a:off x="1588047" y="5597524"/>
            <a:ext cx="986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223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DB1B9134-9848-450A-BB37-8DE35C4F767B}"/>
              </a:ext>
            </a:extLst>
          </p:cNvPr>
          <p:cNvPicPr>
            <a:picLocks noChangeAspect="1"/>
          </p:cNvPicPr>
          <p:nvPr/>
        </p:nvPicPr>
        <p:blipFill>
          <a:blip r:embed="rId2"/>
          <a:stretch>
            <a:fillRect/>
          </a:stretch>
        </p:blipFill>
        <p:spPr>
          <a:xfrm>
            <a:off x="220281" y="2342348"/>
            <a:ext cx="1366388" cy="292797"/>
          </a:xfrm>
          <a:prstGeom prst="rect">
            <a:avLst/>
          </a:prstGeom>
        </p:spPr>
      </p:pic>
      <p:pic>
        <p:nvPicPr>
          <p:cNvPr id="113" name="Content Placeholder 59">
            <a:extLst>
              <a:ext uri="{FF2B5EF4-FFF2-40B4-BE49-F238E27FC236}">
                <a16:creationId xmlns:a16="http://schemas.microsoft.com/office/drawing/2014/main" id="{AE010B2C-FA4C-4D2F-8E71-734593E0BFAF}"/>
              </a:ext>
            </a:extLst>
          </p:cNvPr>
          <p:cNvPicPr>
            <a:picLocks noChangeAspect="1"/>
          </p:cNvPicPr>
          <p:nvPr/>
        </p:nvPicPr>
        <p:blipFill>
          <a:blip r:embed="rId3"/>
          <a:stretch>
            <a:fillRect/>
          </a:stretch>
        </p:blipFill>
        <p:spPr>
          <a:xfrm>
            <a:off x="220281" y="2837173"/>
            <a:ext cx="1294815" cy="292797"/>
          </a:xfrm>
          <a:prstGeom prst="rect">
            <a:avLst/>
          </a:prstGeom>
        </p:spPr>
      </p:pic>
      <p:pic>
        <p:nvPicPr>
          <p:cNvPr id="114" name="Picture 113">
            <a:extLst>
              <a:ext uri="{FF2B5EF4-FFF2-40B4-BE49-F238E27FC236}">
                <a16:creationId xmlns:a16="http://schemas.microsoft.com/office/drawing/2014/main" id="{CAAAA1F7-A713-4425-B171-FA46484FDD15}"/>
              </a:ext>
            </a:extLst>
          </p:cNvPr>
          <p:cNvPicPr>
            <a:picLocks noChangeAspect="1"/>
          </p:cNvPicPr>
          <p:nvPr/>
        </p:nvPicPr>
        <p:blipFill>
          <a:blip r:embed="rId4"/>
          <a:stretch>
            <a:fillRect/>
          </a:stretch>
        </p:blipFill>
        <p:spPr>
          <a:xfrm>
            <a:off x="242403" y="3289999"/>
            <a:ext cx="1945477" cy="273277"/>
          </a:xfrm>
          <a:prstGeom prst="rect">
            <a:avLst/>
          </a:prstGeom>
        </p:spPr>
      </p:pic>
      <p:pic>
        <p:nvPicPr>
          <p:cNvPr id="115" name="Picture 114">
            <a:extLst>
              <a:ext uri="{FF2B5EF4-FFF2-40B4-BE49-F238E27FC236}">
                <a16:creationId xmlns:a16="http://schemas.microsoft.com/office/drawing/2014/main" id="{81C54E64-CEB8-4972-87FC-F33C842B59C2}"/>
              </a:ext>
            </a:extLst>
          </p:cNvPr>
          <p:cNvPicPr>
            <a:picLocks noChangeAspect="1"/>
          </p:cNvPicPr>
          <p:nvPr/>
        </p:nvPicPr>
        <p:blipFill>
          <a:blip r:embed="rId5"/>
          <a:stretch>
            <a:fillRect/>
          </a:stretch>
        </p:blipFill>
        <p:spPr>
          <a:xfrm>
            <a:off x="220281" y="3878992"/>
            <a:ext cx="1327349" cy="286291"/>
          </a:xfrm>
          <a:prstGeom prst="rect">
            <a:avLst/>
          </a:prstGeom>
        </p:spPr>
      </p:pic>
      <p:pic>
        <p:nvPicPr>
          <p:cNvPr id="116" name="Picture 115">
            <a:extLst>
              <a:ext uri="{FF2B5EF4-FFF2-40B4-BE49-F238E27FC236}">
                <a16:creationId xmlns:a16="http://schemas.microsoft.com/office/drawing/2014/main" id="{55A33C5D-FA47-4572-9337-7477D76B15BB}"/>
              </a:ext>
            </a:extLst>
          </p:cNvPr>
          <p:cNvPicPr>
            <a:picLocks noChangeAspect="1"/>
          </p:cNvPicPr>
          <p:nvPr/>
        </p:nvPicPr>
        <p:blipFill>
          <a:blip r:embed="rId6"/>
          <a:stretch>
            <a:fillRect/>
          </a:stretch>
        </p:blipFill>
        <p:spPr>
          <a:xfrm>
            <a:off x="190785" y="4488364"/>
            <a:ext cx="1268789" cy="292797"/>
          </a:xfrm>
          <a:prstGeom prst="rect">
            <a:avLst/>
          </a:prstGeom>
        </p:spPr>
      </p:pic>
      <p:pic>
        <p:nvPicPr>
          <p:cNvPr id="117" name="Picture 116">
            <a:extLst>
              <a:ext uri="{FF2B5EF4-FFF2-40B4-BE49-F238E27FC236}">
                <a16:creationId xmlns:a16="http://schemas.microsoft.com/office/drawing/2014/main" id="{162B6D9F-061C-4653-86A6-6616906A81C7}"/>
              </a:ext>
            </a:extLst>
          </p:cNvPr>
          <p:cNvPicPr>
            <a:picLocks noChangeAspect="1"/>
          </p:cNvPicPr>
          <p:nvPr/>
        </p:nvPicPr>
        <p:blipFill>
          <a:blip r:embed="rId7"/>
          <a:stretch>
            <a:fillRect/>
          </a:stretch>
        </p:blipFill>
        <p:spPr>
          <a:xfrm>
            <a:off x="220281" y="5096274"/>
            <a:ext cx="1542067" cy="325331"/>
          </a:xfrm>
          <a:prstGeom prst="rect">
            <a:avLst/>
          </a:prstGeom>
        </p:spPr>
      </p:pic>
      <p:pic>
        <p:nvPicPr>
          <p:cNvPr id="118" name="Picture 117">
            <a:extLst>
              <a:ext uri="{FF2B5EF4-FFF2-40B4-BE49-F238E27FC236}">
                <a16:creationId xmlns:a16="http://schemas.microsoft.com/office/drawing/2014/main" id="{38F65F2F-1DBF-40F6-BE21-30C1E2E80B9A}"/>
              </a:ext>
            </a:extLst>
          </p:cNvPr>
          <p:cNvPicPr>
            <a:picLocks noChangeAspect="1"/>
          </p:cNvPicPr>
          <p:nvPr/>
        </p:nvPicPr>
        <p:blipFill>
          <a:blip r:embed="rId8"/>
          <a:stretch>
            <a:fillRect/>
          </a:stretch>
        </p:blipFill>
        <p:spPr>
          <a:xfrm>
            <a:off x="220281" y="5752609"/>
            <a:ext cx="2680724" cy="540049"/>
          </a:xfrm>
          <a:prstGeom prst="rect">
            <a:avLst/>
          </a:prstGeom>
          <a:ln w="6350">
            <a:noFill/>
          </a:ln>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2b – scripts/model</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a:xfrm>
            <a:off x="11492942" y="6522444"/>
            <a:ext cx="612000" cy="216000"/>
          </a:xfrm>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a:xfrm>
            <a:off x="11782365" y="6522444"/>
            <a:ext cx="322577" cy="216000"/>
          </a:xfrm>
        </p:spPr>
        <p:txBody>
          <a:bodyPr/>
          <a:lstStyle/>
          <a:p>
            <a:fld id="{5ACA52AF-F19D-405C-AD5F-7D94B96A5CC3}" type="slidenum">
              <a:rPr lang="de-CH" noProof="0" smtClean="0"/>
              <a:t>6</a:t>
            </a:fld>
            <a:endParaRPr lang="de-CH" noProof="0"/>
          </a:p>
        </p:txBody>
      </p:sp>
      <p:pic>
        <p:nvPicPr>
          <p:cNvPr id="60" name="Content Placeholder 59">
            <a:extLst>
              <a:ext uri="{FF2B5EF4-FFF2-40B4-BE49-F238E27FC236}">
                <a16:creationId xmlns:a16="http://schemas.microsoft.com/office/drawing/2014/main" id="{577D0B2D-3771-4307-A70E-7B026F819DFF}"/>
              </a:ext>
            </a:extLst>
          </p:cNvPr>
          <p:cNvPicPr>
            <a:picLocks noGrp="1" noChangeAspect="1"/>
          </p:cNvPicPr>
          <p:nvPr>
            <p:ph idx="1"/>
          </p:nvPr>
        </p:nvPicPr>
        <p:blipFill>
          <a:blip r:embed="rId3"/>
          <a:stretch>
            <a:fillRect/>
          </a:stretch>
        </p:blipFill>
        <p:spPr>
          <a:xfrm>
            <a:off x="10469864" y="1849000"/>
            <a:ext cx="1294815" cy="292797"/>
          </a:xfrm>
        </p:spPr>
      </p:pic>
      <p:cxnSp>
        <p:nvCxnSpPr>
          <p:cNvPr id="22" name="Straight Arrow Connector 21">
            <a:extLst>
              <a:ext uri="{FF2B5EF4-FFF2-40B4-BE49-F238E27FC236}">
                <a16:creationId xmlns:a16="http://schemas.microsoft.com/office/drawing/2014/main" id="{4C46DF38-9FB5-464A-A770-13EA46D35422}"/>
              </a:ext>
            </a:extLst>
          </p:cNvPr>
          <p:cNvCxnSpPr>
            <a:cxnSpLocks/>
          </p:cNvCxnSpPr>
          <p:nvPr/>
        </p:nvCxnSpPr>
        <p:spPr>
          <a:xfrm flipH="1">
            <a:off x="6305710" y="1195001"/>
            <a:ext cx="3451646"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AAFCC68-6094-4EAF-948F-C24C05C304E2}"/>
              </a:ext>
            </a:extLst>
          </p:cNvPr>
          <p:cNvCxnSpPr>
            <a:cxnSpLocks/>
            <a:endCxn id="56" idx="3"/>
          </p:cNvCxnSpPr>
          <p:nvPr/>
        </p:nvCxnSpPr>
        <p:spPr>
          <a:xfrm flipH="1" flipV="1">
            <a:off x="9475914" y="224922"/>
            <a:ext cx="911286" cy="36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1F106C-F4BE-4937-A066-32AE45A8F318}"/>
              </a:ext>
            </a:extLst>
          </p:cNvPr>
          <p:cNvCxnSpPr>
            <a:cxnSpLocks/>
            <a:stCxn id="56" idx="1"/>
            <a:endCxn id="58" idx="0"/>
          </p:cNvCxnSpPr>
          <p:nvPr/>
        </p:nvCxnSpPr>
        <p:spPr>
          <a:xfrm flipH="1">
            <a:off x="5430915" y="224922"/>
            <a:ext cx="2438907" cy="812167"/>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DEB852A1-ED0F-481C-8039-46B090585256}"/>
              </a:ext>
            </a:extLst>
          </p:cNvPr>
          <p:cNvPicPr>
            <a:picLocks noChangeAspect="1"/>
          </p:cNvPicPr>
          <p:nvPr/>
        </p:nvPicPr>
        <p:blipFill>
          <a:blip r:embed="rId7"/>
          <a:stretch>
            <a:fillRect/>
          </a:stretch>
        </p:blipFill>
        <p:spPr>
          <a:xfrm>
            <a:off x="4766167" y="1556400"/>
            <a:ext cx="1542067" cy="325331"/>
          </a:xfrm>
          <a:prstGeom prst="rect">
            <a:avLst/>
          </a:prstGeom>
        </p:spPr>
      </p:pic>
      <p:pic>
        <p:nvPicPr>
          <p:cNvPr id="56" name="Picture 55">
            <a:extLst>
              <a:ext uri="{FF2B5EF4-FFF2-40B4-BE49-F238E27FC236}">
                <a16:creationId xmlns:a16="http://schemas.microsoft.com/office/drawing/2014/main" id="{9DD00655-FF75-466F-9269-2DC37F5ACB4A}"/>
              </a:ext>
            </a:extLst>
          </p:cNvPr>
          <p:cNvPicPr>
            <a:picLocks noChangeAspect="1"/>
          </p:cNvPicPr>
          <p:nvPr/>
        </p:nvPicPr>
        <p:blipFill>
          <a:blip r:embed="rId5"/>
          <a:stretch>
            <a:fillRect/>
          </a:stretch>
        </p:blipFill>
        <p:spPr>
          <a:xfrm>
            <a:off x="7869822" y="51716"/>
            <a:ext cx="1606092" cy="346412"/>
          </a:xfrm>
          <a:prstGeom prst="rect">
            <a:avLst/>
          </a:prstGeom>
        </p:spPr>
      </p:pic>
      <p:pic>
        <p:nvPicPr>
          <p:cNvPr id="58" name="Picture 57">
            <a:extLst>
              <a:ext uri="{FF2B5EF4-FFF2-40B4-BE49-F238E27FC236}">
                <a16:creationId xmlns:a16="http://schemas.microsoft.com/office/drawing/2014/main" id="{6D02DD29-BC2A-47AE-BCF0-4519D0C2C6BB}"/>
              </a:ext>
            </a:extLst>
          </p:cNvPr>
          <p:cNvPicPr>
            <a:picLocks noChangeAspect="1"/>
          </p:cNvPicPr>
          <p:nvPr/>
        </p:nvPicPr>
        <p:blipFill>
          <a:blip r:embed="rId2"/>
          <a:stretch>
            <a:fillRect/>
          </a:stretch>
        </p:blipFill>
        <p:spPr>
          <a:xfrm>
            <a:off x="4747721" y="1037089"/>
            <a:ext cx="1366388" cy="292797"/>
          </a:xfrm>
          <a:prstGeom prst="rect">
            <a:avLst/>
          </a:prstGeom>
        </p:spPr>
      </p:pic>
      <p:pic>
        <p:nvPicPr>
          <p:cNvPr id="62" name="Picture 61">
            <a:extLst>
              <a:ext uri="{FF2B5EF4-FFF2-40B4-BE49-F238E27FC236}">
                <a16:creationId xmlns:a16="http://schemas.microsoft.com/office/drawing/2014/main" id="{9BBEED10-7CD8-48F7-BAA6-B493D6F1F3B6}"/>
              </a:ext>
            </a:extLst>
          </p:cNvPr>
          <p:cNvPicPr>
            <a:picLocks noChangeAspect="1"/>
          </p:cNvPicPr>
          <p:nvPr/>
        </p:nvPicPr>
        <p:blipFill>
          <a:blip r:embed="rId6"/>
          <a:stretch>
            <a:fillRect/>
          </a:stretch>
        </p:blipFill>
        <p:spPr>
          <a:xfrm>
            <a:off x="10560179" y="1517177"/>
            <a:ext cx="1268789" cy="292797"/>
          </a:xfrm>
          <a:prstGeom prst="rect">
            <a:avLst/>
          </a:prstGeom>
        </p:spPr>
      </p:pic>
      <p:pic>
        <p:nvPicPr>
          <p:cNvPr id="64" name="Picture 63">
            <a:extLst>
              <a:ext uri="{FF2B5EF4-FFF2-40B4-BE49-F238E27FC236}">
                <a16:creationId xmlns:a16="http://schemas.microsoft.com/office/drawing/2014/main" id="{E66326AB-39BD-440E-8423-8DF37A5AD5EC}"/>
              </a:ext>
            </a:extLst>
          </p:cNvPr>
          <p:cNvPicPr>
            <a:picLocks noChangeAspect="1"/>
          </p:cNvPicPr>
          <p:nvPr/>
        </p:nvPicPr>
        <p:blipFill>
          <a:blip r:embed="rId8"/>
          <a:stretch>
            <a:fillRect/>
          </a:stretch>
        </p:blipFill>
        <p:spPr>
          <a:xfrm>
            <a:off x="988220" y="1160605"/>
            <a:ext cx="2680724" cy="540049"/>
          </a:xfrm>
          <a:prstGeom prst="rect">
            <a:avLst/>
          </a:prstGeom>
          <a:ln w="6350">
            <a:solidFill>
              <a:schemeClr val="tx1"/>
            </a:solidFill>
          </a:ln>
        </p:spPr>
      </p:pic>
      <p:pic>
        <p:nvPicPr>
          <p:cNvPr id="66" name="Picture 65">
            <a:extLst>
              <a:ext uri="{FF2B5EF4-FFF2-40B4-BE49-F238E27FC236}">
                <a16:creationId xmlns:a16="http://schemas.microsoft.com/office/drawing/2014/main" id="{A6579BA3-2959-4568-815F-034D088CB86F}"/>
              </a:ext>
            </a:extLst>
          </p:cNvPr>
          <p:cNvPicPr>
            <a:picLocks noChangeAspect="1"/>
          </p:cNvPicPr>
          <p:nvPr/>
        </p:nvPicPr>
        <p:blipFill>
          <a:blip r:embed="rId4"/>
          <a:stretch>
            <a:fillRect/>
          </a:stretch>
        </p:blipFill>
        <p:spPr>
          <a:xfrm>
            <a:off x="9826181" y="1010235"/>
            <a:ext cx="1945477" cy="273277"/>
          </a:xfrm>
          <a:prstGeom prst="rect">
            <a:avLst/>
          </a:prstGeom>
        </p:spPr>
      </p:pic>
      <p:cxnSp>
        <p:nvCxnSpPr>
          <p:cNvPr id="79" name="Connector: Elbow 78">
            <a:extLst>
              <a:ext uri="{FF2B5EF4-FFF2-40B4-BE49-F238E27FC236}">
                <a16:creationId xmlns:a16="http://schemas.microsoft.com/office/drawing/2014/main" id="{DECCE885-D18E-4B9B-85F2-45833724D3B4}"/>
              </a:ext>
            </a:extLst>
          </p:cNvPr>
          <p:cNvCxnSpPr>
            <a:cxnSpLocks/>
          </p:cNvCxnSpPr>
          <p:nvPr/>
        </p:nvCxnSpPr>
        <p:spPr>
          <a:xfrm rot="10800000">
            <a:off x="10386144" y="1421720"/>
            <a:ext cx="171783" cy="24328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71C6B51C-2334-45FA-A06E-5DED5D4B8F8A}"/>
              </a:ext>
            </a:extLst>
          </p:cNvPr>
          <p:cNvCxnSpPr>
            <a:cxnSpLocks/>
            <a:stCxn id="60" idx="1"/>
          </p:cNvCxnSpPr>
          <p:nvPr/>
        </p:nvCxnSpPr>
        <p:spPr>
          <a:xfrm rot="10800000">
            <a:off x="10194526" y="1446227"/>
            <a:ext cx="275338" cy="5491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7273495-0A8F-455D-8447-A37D6921EA84}"/>
              </a:ext>
            </a:extLst>
          </p:cNvPr>
          <p:cNvCxnSpPr>
            <a:cxnSpLocks/>
          </p:cNvCxnSpPr>
          <p:nvPr/>
        </p:nvCxnSpPr>
        <p:spPr>
          <a:xfrm flipH="1" flipV="1">
            <a:off x="6255594" y="1322415"/>
            <a:ext cx="3975182" cy="664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998606A-0702-4476-868B-BB7A5511CF12}"/>
              </a:ext>
            </a:extLst>
          </p:cNvPr>
          <p:cNvCxnSpPr>
            <a:cxnSpLocks/>
          </p:cNvCxnSpPr>
          <p:nvPr/>
        </p:nvCxnSpPr>
        <p:spPr>
          <a:xfrm flipH="1">
            <a:off x="3951349" y="1203396"/>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E6DE9C22-0DDF-43D2-8040-496E6A7227E1}"/>
              </a:ext>
            </a:extLst>
          </p:cNvPr>
          <p:cNvCxnSpPr>
            <a:cxnSpLocks/>
          </p:cNvCxnSpPr>
          <p:nvPr/>
        </p:nvCxnSpPr>
        <p:spPr>
          <a:xfrm flipH="1">
            <a:off x="3951349" y="1722869"/>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BA36764A-E8AC-4739-9FA0-01E24C0EA345}"/>
              </a:ext>
            </a:extLst>
          </p:cNvPr>
          <p:cNvCxnSpPr>
            <a:cxnSpLocks/>
          </p:cNvCxnSpPr>
          <p:nvPr/>
        </p:nvCxnSpPr>
        <p:spPr>
          <a:xfrm>
            <a:off x="1788115" y="2488747"/>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AA8351F2-F341-4722-8425-F2ACFE18E59C}"/>
              </a:ext>
            </a:extLst>
          </p:cNvPr>
          <p:cNvSpPr/>
          <p:nvPr/>
        </p:nvSpPr>
        <p:spPr>
          <a:xfrm>
            <a:off x="3591920" y="4907645"/>
            <a:ext cx="8513022" cy="76305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a:t>
            </a:r>
            <a:r>
              <a:rPr lang="en-US" sz="1500" i="1" dirty="0" err="1"/>
              <a:t>name.landuse</a:t>
            </a:r>
            <a:r>
              <a:rPr lang="en-US" sz="1500" i="1" dirty="0"/>
              <a:t> </a:t>
            </a:r>
            <a:r>
              <a:rPr lang="en-US" sz="1500" dirty="0"/>
              <a:t>(it creates a character vector with the names of the columns of the different land use types) and function </a:t>
            </a:r>
            <a:r>
              <a:rPr lang="en-US" sz="1500" i="1" dirty="0" err="1"/>
              <a:t>allocate.impacts</a:t>
            </a:r>
            <a:r>
              <a:rPr lang="en-US" sz="1500" dirty="0"/>
              <a:t> (it allocates the species loss calculated with the model to the disaggregated land use classification).</a:t>
            </a:r>
          </a:p>
        </p:txBody>
      </p:sp>
      <p:cxnSp>
        <p:nvCxnSpPr>
          <p:cNvPr id="99" name="Straight Arrow Connector 98">
            <a:extLst>
              <a:ext uri="{FF2B5EF4-FFF2-40B4-BE49-F238E27FC236}">
                <a16:creationId xmlns:a16="http://schemas.microsoft.com/office/drawing/2014/main" id="{5C87DBCC-8751-4F38-BAD8-C26D6D36CF69}"/>
              </a:ext>
            </a:extLst>
          </p:cNvPr>
          <p:cNvCxnSpPr>
            <a:cxnSpLocks/>
          </p:cNvCxnSpPr>
          <p:nvPr/>
        </p:nvCxnSpPr>
        <p:spPr>
          <a:xfrm>
            <a:off x="1670020" y="3043080"/>
            <a:ext cx="185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DE6FF63-EC8C-46F4-BDCE-EEE4B7B24222}"/>
              </a:ext>
            </a:extLst>
          </p:cNvPr>
          <p:cNvCxnSpPr>
            <a:cxnSpLocks/>
          </p:cNvCxnSpPr>
          <p:nvPr/>
        </p:nvCxnSpPr>
        <p:spPr>
          <a:xfrm>
            <a:off x="2497388" y="3504053"/>
            <a:ext cx="1027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Rounded Corners 100">
            <a:extLst>
              <a:ext uri="{FF2B5EF4-FFF2-40B4-BE49-F238E27FC236}">
                <a16:creationId xmlns:a16="http://schemas.microsoft.com/office/drawing/2014/main" id="{9A3D7D8F-9313-4751-8E30-067B049DCFC9}"/>
              </a:ext>
            </a:extLst>
          </p:cNvPr>
          <p:cNvSpPr/>
          <p:nvPr/>
        </p:nvSpPr>
        <p:spPr>
          <a:xfrm>
            <a:off x="3591920" y="3841102"/>
            <a:ext cx="8513022" cy="61531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needed to perform the computation of confidence intervals with bootstrapping. Some functions used in this R file are defined in </a:t>
            </a:r>
            <a:r>
              <a:rPr lang="en-US" sz="1500" i="1" dirty="0" err="1"/>
              <a:t>parameters_calculation.R</a:t>
            </a:r>
            <a:r>
              <a:rPr lang="en-US" sz="1500" dirty="0"/>
              <a:t>.</a:t>
            </a:r>
          </a:p>
        </p:txBody>
      </p:sp>
      <p:sp>
        <p:nvSpPr>
          <p:cNvPr id="102" name="Rectangle: Rounded Corners 101">
            <a:extLst>
              <a:ext uri="{FF2B5EF4-FFF2-40B4-BE49-F238E27FC236}">
                <a16:creationId xmlns:a16="http://schemas.microsoft.com/office/drawing/2014/main" id="{5B7860A5-CC1B-4BFB-8F9A-83EAC1206474}"/>
              </a:ext>
            </a:extLst>
          </p:cNvPr>
          <p:cNvSpPr/>
          <p:nvPr/>
        </p:nvSpPr>
        <p:spPr>
          <a:xfrm>
            <a:off x="3591920" y="2921640"/>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many functions used to build the model.</a:t>
            </a:r>
          </a:p>
        </p:txBody>
      </p:sp>
      <p:sp>
        <p:nvSpPr>
          <p:cNvPr id="103" name="Rectangle: Rounded Corners 102">
            <a:extLst>
              <a:ext uri="{FF2B5EF4-FFF2-40B4-BE49-F238E27FC236}">
                <a16:creationId xmlns:a16="http://schemas.microsoft.com/office/drawing/2014/main" id="{A947A3A8-1C9A-406E-86A9-9526F95B8684}"/>
              </a:ext>
            </a:extLst>
          </p:cNvPr>
          <p:cNvSpPr/>
          <p:nvPr/>
        </p:nvSpPr>
        <p:spPr>
          <a:xfrm>
            <a:off x="3591920" y="2317137"/>
            <a:ext cx="8513022" cy="5160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function of the model calculation (</a:t>
            </a:r>
            <a:r>
              <a:rPr lang="en-US" sz="1500" i="1" dirty="0" err="1"/>
              <a:t>calculate.slost</a:t>
            </a:r>
            <a:r>
              <a:rPr lang="en-US" sz="1500" dirty="0"/>
              <a:t>) and calls functions defined in the R files connected to it by an entering arrow in the flowchart here above. </a:t>
            </a:r>
          </a:p>
        </p:txBody>
      </p:sp>
      <p:sp>
        <p:nvSpPr>
          <p:cNvPr id="104" name="Rectangle: Rounded Corners 103">
            <a:extLst>
              <a:ext uri="{FF2B5EF4-FFF2-40B4-BE49-F238E27FC236}">
                <a16:creationId xmlns:a16="http://schemas.microsoft.com/office/drawing/2014/main" id="{100188C2-9F1B-4439-80AE-94CC6D403AC4}"/>
              </a:ext>
            </a:extLst>
          </p:cNvPr>
          <p:cNvSpPr/>
          <p:nvPr/>
        </p:nvSpPr>
        <p:spPr>
          <a:xfrm>
            <a:off x="3591920" y="575915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which calls all the other functions and is the only one to be ran.</a:t>
            </a:r>
          </a:p>
        </p:txBody>
      </p:sp>
      <p:cxnSp>
        <p:nvCxnSpPr>
          <p:cNvPr id="105" name="Straight Arrow Connector 104">
            <a:extLst>
              <a:ext uri="{FF2B5EF4-FFF2-40B4-BE49-F238E27FC236}">
                <a16:creationId xmlns:a16="http://schemas.microsoft.com/office/drawing/2014/main" id="{CB152F89-7F55-4DC8-9850-5DF7D5DB845D}"/>
              </a:ext>
            </a:extLst>
          </p:cNvPr>
          <p:cNvCxnSpPr>
            <a:cxnSpLocks/>
          </p:cNvCxnSpPr>
          <p:nvPr/>
        </p:nvCxnSpPr>
        <p:spPr>
          <a:xfrm>
            <a:off x="1788115" y="4074858"/>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32D2949-DC97-45CF-B440-8B4B47E3F9FF}"/>
              </a:ext>
            </a:extLst>
          </p:cNvPr>
          <p:cNvCxnSpPr>
            <a:cxnSpLocks/>
          </p:cNvCxnSpPr>
          <p:nvPr/>
        </p:nvCxnSpPr>
        <p:spPr>
          <a:xfrm>
            <a:off x="1701512" y="4663569"/>
            <a:ext cx="18233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5D1D08A-965A-449B-9CB3-1BE11AEBE791}"/>
              </a:ext>
            </a:extLst>
          </p:cNvPr>
          <p:cNvCxnSpPr>
            <a:cxnSpLocks/>
          </p:cNvCxnSpPr>
          <p:nvPr/>
        </p:nvCxnSpPr>
        <p:spPr>
          <a:xfrm>
            <a:off x="1911519" y="5301533"/>
            <a:ext cx="1613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E6008E90-B27D-4743-827D-A856A1DFA9DC}"/>
              </a:ext>
            </a:extLst>
          </p:cNvPr>
          <p:cNvSpPr/>
          <p:nvPr/>
        </p:nvSpPr>
        <p:spPr>
          <a:xfrm>
            <a:off x="3591920" y="454487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used to test the distributions of the response ratios and define the parametrization.</a:t>
            </a:r>
          </a:p>
        </p:txBody>
      </p:sp>
      <p:sp>
        <p:nvSpPr>
          <p:cNvPr id="109" name="Rectangle: Rounded Corners 108">
            <a:extLst>
              <a:ext uri="{FF2B5EF4-FFF2-40B4-BE49-F238E27FC236}">
                <a16:creationId xmlns:a16="http://schemas.microsoft.com/office/drawing/2014/main" id="{695D557A-4A42-4A5D-B582-BC45F1681E18}"/>
              </a:ext>
            </a:extLst>
          </p:cNvPr>
          <p:cNvSpPr/>
          <p:nvPr/>
        </p:nvSpPr>
        <p:spPr>
          <a:xfrm>
            <a:off x="3591920" y="6121924"/>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same as </a:t>
            </a:r>
            <a:r>
              <a:rPr lang="en-US" sz="1500" i="1" dirty="0" err="1"/>
              <a:t>impacts_calculation.R</a:t>
            </a:r>
            <a:r>
              <a:rPr lang="en-US" sz="1500" i="1" dirty="0"/>
              <a:t> </a:t>
            </a:r>
            <a:r>
              <a:rPr lang="en-US" sz="1500" dirty="0"/>
              <a:t>but with a parallelization procedure implemented </a:t>
            </a:r>
          </a:p>
        </p:txBody>
      </p:sp>
      <p:sp>
        <p:nvSpPr>
          <p:cNvPr id="110" name="Rectangle: Rounded Corners 109">
            <a:extLst>
              <a:ext uri="{FF2B5EF4-FFF2-40B4-BE49-F238E27FC236}">
                <a16:creationId xmlns:a16="http://schemas.microsoft.com/office/drawing/2014/main" id="{5BD83CEA-5560-4F1D-9C29-12A5A948092D}"/>
              </a:ext>
            </a:extLst>
          </p:cNvPr>
          <p:cNvSpPr/>
          <p:nvPr/>
        </p:nvSpPr>
        <p:spPr>
          <a:xfrm>
            <a:off x="3591920" y="3284413"/>
            <a:ext cx="8513022" cy="468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which prepare or calculate the parameters needed in the model (e.g., the response ratios, the z values, the weighting factors).  </a:t>
            </a:r>
          </a:p>
        </p:txBody>
      </p:sp>
      <p:cxnSp>
        <p:nvCxnSpPr>
          <p:cNvPr id="126" name="Straight Arrow Connector 125">
            <a:extLst>
              <a:ext uri="{FF2B5EF4-FFF2-40B4-BE49-F238E27FC236}">
                <a16:creationId xmlns:a16="http://schemas.microsoft.com/office/drawing/2014/main" id="{688663F3-6DB8-40B6-AEAA-683F18CC64FF}"/>
              </a:ext>
            </a:extLst>
          </p:cNvPr>
          <p:cNvCxnSpPr>
            <a:cxnSpLocks/>
          </p:cNvCxnSpPr>
          <p:nvPr/>
        </p:nvCxnSpPr>
        <p:spPr>
          <a:xfrm>
            <a:off x="2138837" y="5896312"/>
            <a:ext cx="1386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551161F-F456-4337-93DE-CE9FAF550DE8}"/>
              </a:ext>
            </a:extLst>
          </p:cNvPr>
          <p:cNvCxnSpPr>
            <a:cxnSpLocks/>
          </p:cNvCxnSpPr>
          <p:nvPr/>
        </p:nvCxnSpPr>
        <p:spPr>
          <a:xfrm>
            <a:off x="3318702" y="6247052"/>
            <a:ext cx="206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with Corners Rounded 2">
            <a:extLst>
              <a:ext uri="{FF2B5EF4-FFF2-40B4-BE49-F238E27FC236}">
                <a16:creationId xmlns:a16="http://schemas.microsoft.com/office/drawing/2014/main" id="{233BCB3A-E798-4942-B3DB-329E7C1A1EA6}"/>
              </a:ext>
            </a:extLst>
          </p:cNvPr>
          <p:cNvSpPr/>
          <p:nvPr/>
        </p:nvSpPr>
        <p:spPr>
          <a:xfrm>
            <a:off x="9750252" y="-2864649"/>
            <a:ext cx="5641808" cy="2830208"/>
          </a:xfrm>
          <a:prstGeom prst="wedgeRoundRectCallout">
            <a:avLst>
              <a:gd name="adj1" fmla="val -72477"/>
              <a:gd name="adj2" fmla="val 522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As bootstrapping can take quite some time to run, this function is not called in </a:t>
            </a:r>
            <a:r>
              <a:rPr lang="en-US" sz="1400" i="1" dirty="0" err="1"/>
              <a:t>calculate.slost</a:t>
            </a:r>
            <a:r>
              <a:rPr lang="en-US" sz="1400" dirty="0"/>
              <a:t>. Its results are already stored in two .</a:t>
            </a:r>
            <a:r>
              <a:rPr lang="en-US" sz="1400" i="1" dirty="0" err="1"/>
              <a:t>Rdata</a:t>
            </a:r>
            <a:r>
              <a:rPr lang="en-US" sz="1400" dirty="0"/>
              <a:t> files (one for RR and one for z) in the folder </a:t>
            </a:r>
            <a:r>
              <a:rPr lang="en-US" sz="1400" dirty="0" err="1"/>
              <a:t>rr_z</a:t>
            </a:r>
            <a:r>
              <a:rPr lang="en-US" sz="1400" dirty="0"/>
              <a:t> so that </a:t>
            </a:r>
            <a:r>
              <a:rPr lang="en-US" sz="1400" i="1" dirty="0" err="1"/>
              <a:t>calculate.slost</a:t>
            </a:r>
            <a:r>
              <a:rPr lang="en-US" sz="1400" i="1" dirty="0"/>
              <a:t> </a:t>
            </a:r>
            <a:r>
              <a:rPr lang="en-US" sz="1400" dirty="0"/>
              <a:t>can directly load the .</a:t>
            </a:r>
            <a:r>
              <a:rPr lang="en-US" sz="1400" dirty="0" err="1"/>
              <a:t>Rdata</a:t>
            </a:r>
            <a:r>
              <a:rPr lang="en-US" sz="1400" dirty="0"/>
              <a:t> files. </a:t>
            </a:r>
          </a:p>
          <a:p>
            <a:r>
              <a:rPr lang="en-US" sz="1400" dirty="0"/>
              <a:t>For the sake of clarity, also RR and z output of </a:t>
            </a:r>
            <a:r>
              <a:rPr lang="en-US" sz="1400" i="1" dirty="0" err="1"/>
              <a:t>parameters_calculation.R</a:t>
            </a:r>
            <a:r>
              <a:rPr lang="en-US" sz="1400" i="1" dirty="0"/>
              <a:t> </a:t>
            </a:r>
            <a:r>
              <a:rPr lang="en-US" sz="1400" dirty="0"/>
              <a:t>and resulting for the static approach are stored as additional .</a:t>
            </a:r>
            <a:r>
              <a:rPr lang="en-US" sz="1400" dirty="0" err="1"/>
              <a:t>Rdata</a:t>
            </a:r>
            <a:r>
              <a:rPr lang="en-US" sz="1400" dirty="0"/>
              <a:t> files available in the same folder and then loaded in </a:t>
            </a:r>
            <a:r>
              <a:rPr lang="en-US" sz="1400" i="1" dirty="0" err="1"/>
              <a:t>calculate.slost</a:t>
            </a:r>
            <a:r>
              <a:rPr lang="en-US" sz="1400" dirty="0"/>
              <a:t> if needed (the results of the </a:t>
            </a:r>
            <a:r>
              <a:rPr lang="en-US" sz="1400" dirty="0" err="1"/>
              <a:t>montecarlo</a:t>
            </a:r>
            <a:r>
              <a:rPr lang="en-US" sz="1400" dirty="0"/>
              <a:t> simulation have not been prepared as finally this approach was not used, though it is possible to use the function </a:t>
            </a:r>
            <a:r>
              <a:rPr lang="en-US" sz="1400" i="1" dirty="0" err="1"/>
              <a:t>calculate.RR</a:t>
            </a:r>
            <a:r>
              <a:rPr lang="en-US" sz="1400" i="1" dirty="0"/>
              <a:t> </a:t>
            </a:r>
            <a:r>
              <a:rPr lang="en-US" sz="1400" dirty="0"/>
              <a:t>and </a:t>
            </a:r>
            <a:r>
              <a:rPr lang="en-US" sz="1400" i="1" dirty="0" err="1"/>
              <a:t>prepare.zvalues</a:t>
            </a:r>
            <a:r>
              <a:rPr lang="en-US" sz="1400" i="1" dirty="0"/>
              <a:t> </a:t>
            </a:r>
            <a:r>
              <a:rPr lang="en-US" sz="1400" dirty="0"/>
              <a:t>in </a:t>
            </a:r>
            <a:r>
              <a:rPr lang="en-US" sz="1400" i="1" dirty="0" err="1"/>
              <a:t>parameters_calculation.R</a:t>
            </a:r>
            <a:r>
              <a:rPr lang="en-US" sz="1400" i="1" dirty="0"/>
              <a:t> </a:t>
            </a:r>
            <a:r>
              <a:rPr lang="en-US" sz="1400" dirty="0"/>
              <a:t>to calculate them). </a:t>
            </a:r>
          </a:p>
        </p:txBody>
      </p:sp>
      <p:sp>
        <p:nvSpPr>
          <p:cNvPr id="26" name="Rectangle 25">
            <a:extLst>
              <a:ext uri="{FF2B5EF4-FFF2-40B4-BE49-F238E27FC236}">
                <a16:creationId xmlns:a16="http://schemas.microsoft.com/office/drawing/2014/main" id="{F20CE152-43E0-40DC-B107-8C083ECDBCD9}"/>
              </a:ext>
            </a:extLst>
          </p:cNvPr>
          <p:cNvSpPr/>
          <p:nvPr/>
        </p:nvSpPr>
        <p:spPr>
          <a:xfrm>
            <a:off x="5705015" y="224922"/>
            <a:ext cx="1737360"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CA31C6D2-8914-4F7F-94C5-4709C45290C8}"/>
              </a:ext>
            </a:extLst>
          </p:cNvPr>
          <p:cNvSpPr/>
          <p:nvPr/>
        </p:nvSpPr>
        <p:spPr>
          <a:xfrm>
            <a:off x="7700049" y="774977"/>
            <a:ext cx="1865901"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7" name="Picture 66">
            <a:extLst>
              <a:ext uri="{FF2B5EF4-FFF2-40B4-BE49-F238E27FC236}">
                <a16:creationId xmlns:a16="http://schemas.microsoft.com/office/drawing/2014/main" id="{01AA222D-7234-4B80-AED3-278A3488DE7F}"/>
              </a:ext>
            </a:extLst>
          </p:cNvPr>
          <p:cNvPicPr>
            <a:picLocks noChangeAspect="1"/>
          </p:cNvPicPr>
          <p:nvPr/>
        </p:nvPicPr>
        <p:blipFill>
          <a:blip r:embed="rId9"/>
          <a:stretch>
            <a:fillRect/>
          </a:stretch>
        </p:blipFill>
        <p:spPr>
          <a:xfrm>
            <a:off x="7537436" y="595680"/>
            <a:ext cx="537736" cy="209717"/>
          </a:xfrm>
          <a:prstGeom prst="rect">
            <a:avLst/>
          </a:prstGeom>
          <a:ln>
            <a:solidFill>
              <a:schemeClr val="tx1"/>
            </a:solidFill>
          </a:ln>
        </p:spPr>
      </p:pic>
      <p:grpSp>
        <p:nvGrpSpPr>
          <p:cNvPr id="18" name="Group 17">
            <a:extLst>
              <a:ext uri="{FF2B5EF4-FFF2-40B4-BE49-F238E27FC236}">
                <a16:creationId xmlns:a16="http://schemas.microsoft.com/office/drawing/2014/main" id="{6A4C0F57-CFA5-4472-9197-D276F61800B0}"/>
              </a:ext>
            </a:extLst>
          </p:cNvPr>
          <p:cNvGrpSpPr>
            <a:grpSpLocks noChangeAspect="1"/>
          </p:cNvGrpSpPr>
          <p:nvPr/>
        </p:nvGrpSpPr>
        <p:grpSpPr>
          <a:xfrm>
            <a:off x="5755993" y="268998"/>
            <a:ext cx="1680588" cy="621826"/>
            <a:chOff x="1882071" y="-1253158"/>
            <a:chExt cx="2977264" cy="1101602"/>
          </a:xfrm>
        </p:grpSpPr>
        <p:pic>
          <p:nvPicPr>
            <p:cNvPr id="8" name="Picture 7">
              <a:extLst>
                <a:ext uri="{FF2B5EF4-FFF2-40B4-BE49-F238E27FC236}">
                  <a16:creationId xmlns:a16="http://schemas.microsoft.com/office/drawing/2014/main" id="{56AEC769-3C69-40E3-A5B4-C92FB4057849}"/>
                </a:ext>
              </a:extLst>
            </p:cNvPr>
            <p:cNvPicPr>
              <a:picLocks noChangeAspect="1"/>
            </p:cNvPicPr>
            <p:nvPr/>
          </p:nvPicPr>
          <p:blipFill rotWithShape="1">
            <a:blip r:embed="rId10"/>
            <a:srcRect l="3162" t="10495" r="3545"/>
            <a:stretch/>
          </p:blipFill>
          <p:spPr>
            <a:xfrm>
              <a:off x="1882073" y="-1253158"/>
              <a:ext cx="2977262" cy="767385"/>
            </a:xfrm>
            <a:prstGeom prst="rect">
              <a:avLst/>
            </a:prstGeom>
          </p:spPr>
        </p:pic>
        <p:pic>
          <p:nvPicPr>
            <p:cNvPr id="15" name="Picture 14">
              <a:extLst>
                <a:ext uri="{FF2B5EF4-FFF2-40B4-BE49-F238E27FC236}">
                  <a16:creationId xmlns:a16="http://schemas.microsoft.com/office/drawing/2014/main" id="{83D71F73-66A2-48F5-B99F-DBE44735E50E}"/>
                </a:ext>
              </a:extLst>
            </p:cNvPr>
            <p:cNvPicPr>
              <a:picLocks noChangeAspect="1"/>
            </p:cNvPicPr>
            <p:nvPr/>
          </p:nvPicPr>
          <p:blipFill rotWithShape="1">
            <a:blip r:embed="rId11"/>
            <a:srcRect l="1328" r="2072" b="23192"/>
            <a:stretch/>
          </p:blipFill>
          <p:spPr>
            <a:xfrm>
              <a:off x="1882071" y="-510088"/>
              <a:ext cx="2613472" cy="358532"/>
            </a:xfrm>
            <a:prstGeom prst="rect">
              <a:avLst/>
            </a:prstGeom>
          </p:spPr>
        </p:pic>
      </p:grpSp>
      <p:pic>
        <p:nvPicPr>
          <p:cNvPr id="11" name="Picture 10">
            <a:extLst>
              <a:ext uri="{FF2B5EF4-FFF2-40B4-BE49-F238E27FC236}">
                <a16:creationId xmlns:a16="http://schemas.microsoft.com/office/drawing/2014/main" id="{A9744417-C722-4678-9A56-365B2A04631C}"/>
              </a:ext>
            </a:extLst>
          </p:cNvPr>
          <p:cNvPicPr>
            <a:picLocks noChangeAspect="1"/>
          </p:cNvPicPr>
          <p:nvPr/>
        </p:nvPicPr>
        <p:blipFill>
          <a:blip r:embed="rId9"/>
          <a:stretch>
            <a:fillRect/>
          </a:stretch>
        </p:blipFill>
        <p:spPr>
          <a:xfrm>
            <a:off x="5509787" y="45081"/>
            <a:ext cx="537736" cy="209717"/>
          </a:xfrm>
          <a:prstGeom prst="rect">
            <a:avLst/>
          </a:prstGeom>
          <a:ln>
            <a:solidFill>
              <a:schemeClr val="tx1"/>
            </a:solidFill>
          </a:ln>
        </p:spPr>
      </p:pic>
      <p:grpSp>
        <p:nvGrpSpPr>
          <p:cNvPr id="19" name="Group 18">
            <a:extLst>
              <a:ext uri="{FF2B5EF4-FFF2-40B4-BE49-F238E27FC236}">
                <a16:creationId xmlns:a16="http://schemas.microsoft.com/office/drawing/2014/main" id="{4D8521F2-3CA6-4066-8C9C-3B482925F580}"/>
              </a:ext>
            </a:extLst>
          </p:cNvPr>
          <p:cNvGrpSpPr>
            <a:grpSpLocks noChangeAspect="1"/>
          </p:cNvGrpSpPr>
          <p:nvPr/>
        </p:nvGrpSpPr>
        <p:grpSpPr>
          <a:xfrm>
            <a:off x="7717573" y="830987"/>
            <a:ext cx="1837090" cy="609751"/>
            <a:chOff x="4922740" y="-747451"/>
            <a:chExt cx="3254517" cy="1080212"/>
          </a:xfrm>
        </p:grpSpPr>
        <p:pic>
          <p:nvPicPr>
            <p:cNvPr id="17" name="Picture 16">
              <a:extLst>
                <a:ext uri="{FF2B5EF4-FFF2-40B4-BE49-F238E27FC236}">
                  <a16:creationId xmlns:a16="http://schemas.microsoft.com/office/drawing/2014/main" id="{80B90BEC-F179-442D-A729-4DD2A61117AD}"/>
                </a:ext>
              </a:extLst>
            </p:cNvPr>
            <p:cNvPicPr>
              <a:picLocks noChangeAspect="1"/>
            </p:cNvPicPr>
            <p:nvPr/>
          </p:nvPicPr>
          <p:blipFill rotWithShape="1">
            <a:blip r:embed="rId12"/>
            <a:srcRect l="1505" t="6483" r="2530" b="1"/>
            <a:stretch/>
          </p:blipFill>
          <p:spPr>
            <a:xfrm>
              <a:off x="4922740" y="-747451"/>
              <a:ext cx="3254517" cy="730515"/>
            </a:xfrm>
            <a:prstGeom prst="rect">
              <a:avLst/>
            </a:prstGeom>
          </p:spPr>
        </p:pic>
        <p:pic>
          <p:nvPicPr>
            <p:cNvPr id="13" name="Picture 12">
              <a:extLst>
                <a:ext uri="{FF2B5EF4-FFF2-40B4-BE49-F238E27FC236}">
                  <a16:creationId xmlns:a16="http://schemas.microsoft.com/office/drawing/2014/main" id="{CD4598FF-3B49-45BF-899E-C8CDA48B5859}"/>
                </a:ext>
              </a:extLst>
            </p:cNvPr>
            <p:cNvPicPr>
              <a:picLocks noChangeAspect="1"/>
            </p:cNvPicPr>
            <p:nvPr/>
          </p:nvPicPr>
          <p:blipFill rotWithShape="1">
            <a:blip r:embed="rId13"/>
            <a:srcRect l="3772" t="17832" r="5775" b="18337"/>
            <a:stretch/>
          </p:blipFill>
          <p:spPr>
            <a:xfrm>
              <a:off x="4922742" y="53049"/>
              <a:ext cx="1800916" cy="279712"/>
            </a:xfrm>
            <a:prstGeom prst="rect">
              <a:avLst/>
            </a:prstGeom>
          </p:spPr>
        </p:pic>
      </p:grpSp>
    </p:spTree>
    <p:extLst>
      <p:ext uri="{BB962C8B-B14F-4D97-AF65-F5344CB8AC3E}">
        <p14:creationId xmlns:p14="http://schemas.microsoft.com/office/powerpoint/2010/main" val="225545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1331239-61E3-46D3-9600-600DFF3FC71B}"/>
              </a:ext>
            </a:extLst>
          </p:cNvPr>
          <p:cNvSpPr/>
          <p:nvPr/>
        </p:nvSpPr>
        <p:spPr>
          <a:xfrm>
            <a:off x="-381504" y="1272815"/>
            <a:ext cx="13828425" cy="458128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2" name="Title 1">
            <a:extLst>
              <a:ext uri="{FF2B5EF4-FFF2-40B4-BE49-F238E27FC236}">
                <a16:creationId xmlns:a16="http://schemas.microsoft.com/office/drawing/2014/main" id="{BF23B248-6A8F-4DD9-AA82-43753D3E1F0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FA13598-B459-44A3-9A70-9A1C2A368AB2}"/>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116DCAED-6BC7-41E2-8686-AB3366ADEE87}"/>
              </a:ext>
            </a:extLst>
          </p:cNvPr>
          <p:cNvSpPr>
            <a:spLocks noGrp="1"/>
          </p:cNvSpPr>
          <p:nvPr>
            <p:ph type="ftr" sz="quarter" idx="11"/>
          </p:nvPr>
        </p:nvSpPr>
        <p:spPr/>
        <p:txBody>
          <a:bodyPr/>
          <a:lstStyle/>
          <a:p>
            <a:r>
              <a:rPr lang="de-DE" dirty="0"/>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FF862641-C9BA-4787-936E-10C056B2ADDD}"/>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p:sp>
        <p:nvSpPr>
          <p:cNvPr id="36" name="Rectangle 35">
            <a:extLst>
              <a:ext uri="{FF2B5EF4-FFF2-40B4-BE49-F238E27FC236}">
                <a16:creationId xmlns:a16="http://schemas.microsoft.com/office/drawing/2014/main" id="{6391EE1F-C6D9-4EA9-8F49-89E9628281B9}"/>
              </a:ext>
            </a:extLst>
          </p:cNvPr>
          <p:cNvSpPr/>
          <p:nvPr/>
        </p:nvSpPr>
        <p:spPr>
          <a:xfrm>
            <a:off x="1034416" y="1701387"/>
            <a:ext cx="1842704" cy="2321799"/>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calculate_impacts.R</a:t>
            </a:r>
            <a:r>
              <a:rPr lang="en-US" sz="1400" dirty="0">
                <a:solidFill>
                  <a:sysClr val="windowText" lastClr="000000"/>
                </a:solidFill>
              </a:rPr>
              <a:t>, </a:t>
            </a:r>
          </a:p>
          <a:p>
            <a:r>
              <a:rPr lang="en-US" sz="1400" dirty="0">
                <a:solidFill>
                  <a:sysClr val="windowText" lastClr="000000"/>
                </a:solidFill>
              </a:rPr>
              <a:t>called in </a:t>
            </a:r>
            <a:r>
              <a:rPr lang="en-US" sz="1400" dirty="0" err="1">
                <a:solidFill>
                  <a:sysClr val="windowText" lastClr="000000"/>
                </a:solidFill>
              </a:rPr>
              <a:t>main.R</a:t>
            </a:r>
            <a:endParaRPr lang="en-US" sz="1400" dirty="0">
              <a:solidFill>
                <a:sysClr val="windowText" lastClr="000000"/>
              </a:solidFill>
            </a:endParaRPr>
          </a:p>
        </p:txBody>
      </p:sp>
      <p:sp>
        <p:nvSpPr>
          <p:cNvPr id="40" name="Rectangle 39">
            <a:extLst>
              <a:ext uri="{FF2B5EF4-FFF2-40B4-BE49-F238E27FC236}">
                <a16:creationId xmlns:a16="http://schemas.microsoft.com/office/drawing/2014/main" id="{47848ABF-E097-4330-9C9A-7654311E10DD}"/>
              </a:ext>
            </a:extLst>
          </p:cNvPr>
          <p:cNvSpPr/>
          <p:nvPr/>
        </p:nvSpPr>
        <p:spPr>
          <a:xfrm>
            <a:off x="3254764" y="1701386"/>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calculate_slost.R</a:t>
            </a:r>
            <a:endParaRPr lang="en-US" sz="1400" dirty="0">
              <a:solidFill>
                <a:sysClr val="windowText" lastClr="000000"/>
              </a:solidFill>
            </a:endParaRPr>
          </a:p>
        </p:txBody>
      </p:sp>
      <p:sp>
        <p:nvSpPr>
          <p:cNvPr id="41" name="Rectangle 40">
            <a:extLst>
              <a:ext uri="{FF2B5EF4-FFF2-40B4-BE49-F238E27FC236}">
                <a16:creationId xmlns:a16="http://schemas.microsoft.com/office/drawing/2014/main" id="{AD0F66E2-9C2C-427E-ABCA-472A0ACEDC7A}"/>
              </a:ext>
            </a:extLst>
          </p:cNvPr>
          <p:cNvSpPr/>
          <p:nvPr/>
        </p:nvSpPr>
        <p:spPr>
          <a:xfrm>
            <a:off x="3254764" y="2435664"/>
            <a:ext cx="2743200" cy="919465"/>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r>
              <a:rPr lang="en-US" sz="1400" dirty="0"/>
              <a:t> files in data/</a:t>
            </a:r>
            <a:r>
              <a:rPr lang="en-US" sz="1400" dirty="0" err="1"/>
              <a:t>model_parameters</a:t>
            </a:r>
            <a:r>
              <a:rPr lang="en-US" sz="1400" dirty="0"/>
              <a:t>/</a:t>
            </a:r>
          </a:p>
          <a:p>
            <a:r>
              <a:rPr lang="en-US" sz="1400" dirty="0" err="1"/>
              <a:t>ecoregions_data</a:t>
            </a:r>
            <a:r>
              <a:rPr lang="en-US" sz="1400" dirty="0"/>
              <a:t>/</a:t>
            </a:r>
            <a:r>
              <a:rPr lang="en-US" sz="1400" dirty="0" err="1"/>
              <a:t>rr_zz</a:t>
            </a:r>
            <a:r>
              <a:rPr lang="en-US" sz="1400" dirty="0"/>
              <a:t>/ selected according to the initial settings</a:t>
            </a:r>
          </a:p>
        </p:txBody>
      </p:sp>
      <p:sp>
        <p:nvSpPr>
          <p:cNvPr id="42" name="Rectangle 41">
            <a:extLst>
              <a:ext uri="{FF2B5EF4-FFF2-40B4-BE49-F238E27FC236}">
                <a16:creationId xmlns:a16="http://schemas.microsoft.com/office/drawing/2014/main" id="{FBF5419D-7F8D-476B-9D5D-292C72433A21}"/>
              </a:ext>
            </a:extLst>
          </p:cNvPr>
          <p:cNvSpPr/>
          <p:nvPr/>
        </p:nvSpPr>
        <p:spPr>
          <a:xfrm>
            <a:off x="3254764" y="3436638"/>
            <a:ext cx="2743200" cy="690808"/>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 files in data/</a:t>
            </a:r>
            <a:r>
              <a:rPr lang="en-US" sz="1400" dirty="0" err="1"/>
              <a:t>land_use_data</a:t>
            </a:r>
            <a:r>
              <a:rPr lang="en-US" sz="1400" dirty="0"/>
              <a:t>/</a:t>
            </a:r>
          </a:p>
          <a:p>
            <a:r>
              <a:rPr lang="en-US" sz="1400" dirty="0" err="1"/>
              <a:t>areas_processed</a:t>
            </a:r>
            <a:r>
              <a:rPr lang="en-US" sz="1400" dirty="0"/>
              <a:t>/ selected according to the initial settings</a:t>
            </a:r>
          </a:p>
        </p:txBody>
      </p:sp>
      <p:sp>
        <p:nvSpPr>
          <p:cNvPr id="43" name="Rectangle 42">
            <a:extLst>
              <a:ext uri="{FF2B5EF4-FFF2-40B4-BE49-F238E27FC236}">
                <a16:creationId xmlns:a16="http://schemas.microsoft.com/office/drawing/2014/main" id="{F3267249-EB64-4960-954A-FC9F8388B141}"/>
              </a:ext>
            </a:extLst>
          </p:cNvPr>
          <p:cNvSpPr/>
          <p:nvPr/>
        </p:nvSpPr>
        <p:spPr>
          <a:xfrm>
            <a:off x="9059933" y="2564078"/>
            <a:ext cx="2193250" cy="60192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parameters_calculation.R</a:t>
            </a:r>
            <a:endParaRPr lang="en-US" sz="1400" dirty="0"/>
          </a:p>
        </p:txBody>
      </p:sp>
      <p:sp>
        <p:nvSpPr>
          <p:cNvPr id="44" name="Rectangle 43">
            <a:extLst>
              <a:ext uri="{FF2B5EF4-FFF2-40B4-BE49-F238E27FC236}">
                <a16:creationId xmlns:a16="http://schemas.microsoft.com/office/drawing/2014/main" id="{BA657F5D-8E68-4890-AFAC-655BA2A565BC}"/>
              </a:ext>
            </a:extLst>
          </p:cNvPr>
          <p:cNvSpPr/>
          <p:nvPr/>
        </p:nvSpPr>
        <p:spPr>
          <a:xfrm>
            <a:off x="3254764" y="2067450"/>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allocate_impacts.R</a:t>
            </a:r>
            <a:endParaRPr lang="en-US" sz="1400" dirty="0">
              <a:solidFill>
                <a:sysClr val="windowText" lastClr="000000"/>
              </a:solidFill>
            </a:endParaRPr>
          </a:p>
        </p:txBody>
      </p:sp>
      <p:sp>
        <p:nvSpPr>
          <p:cNvPr id="45" name="Rectangle 44">
            <a:extLst>
              <a:ext uri="{FF2B5EF4-FFF2-40B4-BE49-F238E27FC236}">
                <a16:creationId xmlns:a16="http://schemas.microsoft.com/office/drawing/2014/main" id="{B63660FE-3A78-4871-8333-60B16E0EA00A}"/>
              </a:ext>
            </a:extLst>
          </p:cNvPr>
          <p:cNvSpPr/>
          <p:nvPr/>
        </p:nvSpPr>
        <p:spPr>
          <a:xfrm>
            <a:off x="6362798" y="2857837"/>
            <a:ext cx="2188030"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bootstrapping.R</a:t>
            </a:r>
            <a:endParaRPr lang="en-US" sz="1400" dirty="0"/>
          </a:p>
        </p:txBody>
      </p:sp>
      <p:sp>
        <p:nvSpPr>
          <p:cNvPr id="46" name="Rectangle 45">
            <a:extLst>
              <a:ext uri="{FF2B5EF4-FFF2-40B4-BE49-F238E27FC236}">
                <a16:creationId xmlns:a16="http://schemas.microsoft.com/office/drawing/2014/main" id="{C5F5B2EB-95CD-403F-AFF0-CB8030BF1CDC}"/>
              </a:ext>
            </a:extLst>
          </p:cNvPr>
          <p:cNvSpPr/>
          <p:nvPr/>
        </p:nvSpPr>
        <p:spPr>
          <a:xfrm>
            <a:off x="11605034" y="2507885"/>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distributions.R</a:t>
            </a:r>
            <a:endParaRPr lang="en-US" sz="1400" dirty="0"/>
          </a:p>
        </p:txBody>
      </p:sp>
      <p:sp>
        <p:nvSpPr>
          <p:cNvPr id="47" name="Rectangle 46">
            <a:extLst>
              <a:ext uri="{FF2B5EF4-FFF2-40B4-BE49-F238E27FC236}">
                <a16:creationId xmlns:a16="http://schemas.microsoft.com/office/drawing/2014/main" id="{91CD7AC0-3019-4B16-8AB9-02C1A295DCEA}"/>
              </a:ext>
            </a:extLst>
          </p:cNvPr>
          <p:cNvSpPr/>
          <p:nvPr/>
        </p:nvSpPr>
        <p:spPr>
          <a:xfrm>
            <a:off x="6362798" y="1701386"/>
            <a:ext cx="2184359"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48" name="Rectangle 47">
            <a:extLst>
              <a:ext uri="{FF2B5EF4-FFF2-40B4-BE49-F238E27FC236}">
                <a16:creationId xmlns:a16="http://schemas.microsoft.com/office/drawing/2014/main" id="{77139217-41F5-48DB-8222-04B047A5AF61}"/>
              </a:ext>
            </a:extLst>
          </p:cNvPr>
          <p:cNvSpPr/>
          <p:nvPr/>
        </p:nvSpPr>
        <p:spPr>
          <a:xfrm>
            <a:off x="11597540" y="2862768"/>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60" name="Rectangle 59">
            <a:extLst>
              <a:ext uri="{FF2B5EF4-FFF2-40B4-BE49-F238E27FC236}">
                <a16:creationId xmlns:a16="http://schemas.microsoft.com/office/drawing/2014/main" id="{52E9D9F2-BA95-4D64-BA03-5B3DAF5612D9}"/>
              </a:ext>
            </a:extLst>
          </p:cNvPr>
          <p:cNvSpPr/>
          <p:nvPr/>
        </p:nvSpPr>
        <p:spPr>
          <a:xfrm>
            <a:off x="6362798" y="3431968"/>
            <a:ext cx="2219268" cy="690805"/>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data_preparation</a:t>
            </a:r>
            <a:r>
              <a:rPr lang="en-US" sz="1400" dirty="0"/>
              <a:t>/</a:t>
            </a:r>
            <a:r>
              <a:rPr lang="en-US" sz="1400" dirty="0" err="1"/>
              <a:t>do_tidy_match.R</a:t>
            </a:r>
            <a:r>
              <a:rPr lang="en-US" sz="1400" dirty="0"/>
              <a:t> (called in </a:t>
            </a:r>
            <a:r>
              <a:rPr lang="en-US" sz="1400" dirty="0" err="1"/>
              <a:t>main.R</a:t>
            </a:r>
            <a:r>
              <a:rPr lang="en-US" sz="1400" dirty="0"/>
              <a:t>)</a:t>
            </a:r>
          </a:p>
        </p:txBody>
      </p:sp>
      <p:sp>
        <p:nvSpPr>
          <p:cNvPr id="73" name="Rectangle 72">
            <a:extLst>
              <a:ext uri="{FF2B5EF4-FFF2-40B4-BE49-F238E27FC236}">
                <a16:creationId xmlns:a16="http://schemas.microsoft.com/office/drawing/2014/main" id="{B1D6366C-3D3F-4900-B024-EE7E887D8726}"/>
              </a:ext>
            </a:extLst>
          </p:cNvPr>
          <p:cNvSpPr/>
          <p:nvPr/>
        </p:nvSpPr>
        <p:spPr>
          <a:xfrm>
            <a:off x="2775481" y="1453835"/>
            <a:ext cx="627797"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cxnSp>
        <p:nvCxnSpPr>
          <p:cNvPr id="74" name="Straight Arrow Connector 73">
            <a:extLst>
              <a:ext uri="{FF2B5EF4-FFF2-40B4-BE49-F238E27FC236}">
                <a16:creationId xmlns:a16="http://schemas.microsoft.com/office/drawing/2014/main" id="{DDB97C9A-CFE0-42F7-93C9-FCC0F9D7108B}"/>
              </a:ext>
            </a:extLst>
          </p:cNvPr>
          <p:cNvCxnSpPr>
            <a:cxnSpLocks/>
          </p:cNvCxnSpPr>
          <p:nvPr/>
        </p:nvCxnSpPr>
        <p:spPr>
          <a:xfrm>
            <a:off x="2906540" y="184227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97330E7-3333-47EF-8C7A-0EFC4620D2F4}"/>
              </a:ext>
            </a:extLst>
          </p:cNvPr>
          <p:cNvCxnSpPr>
            <a:cxnSpLocks/>
          </p:cNvCxnSpPr>
          <p:nvPr/>
        </p:nvCxnSpPr>
        <p:spPr>
          <a:xfrm>
            <a:off x="2906540" y="217455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42C991F-A3D3-4EE6-9308-CC7704004947}"/>
              </a:ext>
            </a:extLst>
          </p:cNvPr>
          <p:cNvCxnSpPr>
            <a:cxnSpLocks/>
          </p:cNvCxnSpPr>
          <p:nvPr/>
        </p:nvCxnSpPr>
        <p:spPr>
          <a:xfrm>
            <a:off x="2906540" y="288158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B87845D0-F253-4535-9344-9840B960967B}"/>
              </a:ext>
            </a:extLst>
          </p:cNvPr>
          <p:cNvCxnSpPr>
            <a:cxnSpLocks/>
          </p:cNvCxnSpPr>
          <p:nvPr/>
        </p:nvCxnSpPr>
        <p:spPr>
          <a:xfrm>
            <a:off x="2906540" y="3768496"/>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a:extLst>
              <a:ext uri="{FF2B5EF4-FFF2-40B4-BE49-F238E27FC236}">
                <a16:creationId xmlns:a16="http://schemas.microsoft.com/office/drawing/2014/main" id="{AAC3D41F-9C1A-48E5-8A33-9B54B0873123}"/>
              </a:ext>
            </a:extLst>
          </p:cNvPr>
          <p:cNvSpPr/>
          <p:nvPr/>
        </p:nvSpPr>
        <p:spPr>
          <a:xfrm>
            <a:off x="5914359" y="1453835"/>
            <a:ext cx="57072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sp>
        <p:nvSpPr>
          <p:cNvPr id="86" name="Rectangle 85">
            <a:extLst>
              <a:ext uri="{FF2B5EF4-FFF2-40B4-BE49-F238E27FC236}">
                <a16:creationId xmlns:a16="http://schemas.microsoft.com/office/drawing/2014/main" id="{7BC184DD-235D-4F31-842F-7035333FE27E}"/>
              </a:ext>
            </a:extLst>
          </p:cNvPr>
          <p:cNvSpPr/>
          <p:nvPr/>
        </p:nvSpPr>
        <p:spPr>
          <a:xfrm>
            <a:off x="5933409" y="2327536"/>
            <a:ext cx="1751850" cy="2896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data produced by</a:t>
            </a:r>
          </a:p>
        </p:txBody>
      </p:sp>
      <p:cxnSp>
        <p:nvCxnSpPr>
          <p:cNvPr id="90" name="Straight Arrow Connector 89">
            <a:extLst>
              <a:ext uri="{FF2B5EF4-FFF2-40B4-BE49-F238E27FC236}">
                <a16:creationId xmlns:a16="http://schemas.microsoft.com/office/drawing/2014/main" id="{D866BCC2-B668-40CC-9956-CF82F4AE0DA2}"/>
              </a:ext>
            </a:extLst>
          </p:cNvPr>
          <p:cNvCxnSpPr>
            <a:cxnSpLocks/>
          </p:cNvCxnSpPr>
          <p:nvPr/>
        </p:nvCxnSpPr>
        <p:spPr>
          <a:xfrm>
            <a:off x="6030318" y="1823422"/>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4303A7CC-79AB-47FA-AED6-EB0F78804354}"/>
              </a:ext>
            </a:extLst>
          </p:cNvPr>
          <p:cNvCxnSpPr>
            <a:cxnSpLocks/>
          </p:cNvCxnSpPr>
          <p:nvPr/>
        </p:nvCxnSpPr>
        <p:spPr>
          <a:xfrm>
            <a:off x="6030318" y="3009597"/>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298CC40C-1BB1-4087-8C16-2AD42B8DB2C2}"/>
              </a:ext>
            </a:extLst>
          </p:cNvPr>
          <p:cNvCxnSpPr>
            <a:cxnSpLocks/>
          </p:cNvCxnSpPr>
          <p:nvPr/>
        </p:nvCxnSpPr>
        <p:spPr>
          <a:xfrm>
            <a:off x="6030318" y="3764635"/>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22BEF632-1184-4E11-87C6-14D23C0C530C}"/>
              </a:ext>
            </a:extLst>
          </p:cNvPr>
          <p:cNvCxnSpPr>
            <a:cxnSpLocks/>
          </p:cNvCxnSpPr>
          <p:nvPr/>
        </p:nvCxnSpPr>
        <p:spPr>
          <a:xfrm>
            <a:off x="6030318" y="2639501"/>
            <a:ext cx="29546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4048ED9E-C9FA-4E83-9E61-6217D220468D}"/>
              </a:ext>
            </a:extLst>
          </p:cNvPr>
          <p:cNvSpPr/>
          <p:nvPr/>
        </p:nvSpPr>
        <p:spPr>
          <a:xfrm>
            <a:off x="11121888" y="2264881"/>
            <a:ext cx="57072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cxnSp>
        <p:nvCxnSpPr>
          <p:cNvPr id="101" name="Straight Arrow Connector 100">
            <a:extLst>
              <a:ext uri="{FF2B5EF4-FFF2-40B4-BE49-F238E27FC236}">
                <a16:creationId xmlns:a16="http://schemas.microsoft.com/office/drawing/2014/main" id="{B14F54E3-12B1-4F70-B88F-6D587E756150}"/>
              </a:ext>
            </a:extLst>
          </p:cNvPr>
          <p:cNvCxnSpPr>
            <a:cxnSpLocks/>
          </p:cNvCxnSpPr>
          <p:nvPr/>
        </p:nvCxnSpPr>
        <p:spPr>
          <a:xfrm>
            <a:off x="11273683" y="2679048"/>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8DD3E966-213F-47E7-BE9A-3B4E7F23613D}"/>
              </a:ext>
            </a:extLst>
          </p:cNvPr>
          <p:cNvCxnSpPr>
            <a:cxnSpLocks/>
          </p:cNvCxnSpPr>
          <p:nvPr/>
        </p:nvCxnSpPr>
        <p:spPr>
          <a:xfrm>
            <a:off x="11273683" y="297903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27BC4E14-BD89-42AF-A45C-28EA3A5DF982}"/>
              </a:ext>
            </a:extLst>
          </p:cNvPr>
          <p:cNvSpPr/>
          <p:nvPr/>
        </p:nvSpPr>
        <p:spPr>
          <a:xfrm>
            <a:off x="-304513" y="2184792"/>
            <a:ext cx="1124146" cy="406137"/>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rIns="0" rtlCol="0" anchor="ctr"/>
          <a:lstStyle/>
          <a:p>
            <a:pPr algn="ctr"/>
            <a:r>
              <a:rPr lang="en-US" sz="1400" i="1" dirty="0"/>
              <a:t>Results saved as .csv in</a:t>
            </a:r>
          </a:p>
        </p:txBody>
      </p:sp>
      <p:cxnSp>
        <p:nvCxnSpPr>
          <p:cNvPr id="104" name="Straight Arrow Connector 103">
            <a:extLst>
              <a:ext uri="{FF2B5EF4-FFF2-40B4-BE49-F238E27FC236}">
                <a16:creationId xmlns:a16="http://schemas.microsoft.com/office/drawing/2014/main" id="{107A0ACB-C649-4DCB-B81D-533185660A3C}"/>
              </a:ext>
            </a:extLst>
          </p:cNvPr>
          <p:cNvCxnSpPr>
            <a:cxnSpLocks/>
          </p:cNvCxnSpPr>
          <p:nvPr/>
        </p:nvCxnSpPr>
        <p:spPr>
          <a:xfrm flipH="1">
            <a:off x="683449" y="2782205"/>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Rectangle 104">
            <a:extLst>
              <a:ext uri="{FF2B5EF4-FFF2-40B4-BE49-F238E27FC236}">
                <a16:creationId xmlns:a16="http://schemas.microsoft.com/office/drawing/2014/main" id="{2675FF2C-5A76-4DE6-95C8-441AE1A0DD74}"/>
              </a:ext>
            </a:extLst>
          </p:cNvPr>
          <p:cNvSpPr/>
          <p:nvPr/>
        </p:nvSpPr>
        <p:spPr>
          <a:xfrm>
            <a:off x="-219229" y="2647778"/>
            <a:ext cx="874068"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results/</a:t>
            </a:r>
          </a:p>
        </p:txBody>
      </p:sp>
      <p:sp>
        <p:nvSpPr>
          <p:cNvPr id="37" name="Rectangle 36">
            <a:extLst>
              <a:ext uri="{FF2B5EF4-FFF2-40B4-BE49-F238E27FC236}">
                <a16:creationId xmlns:a16="http://schemas.microsoft.com/office/drawing/2014/main" id="{C65E1EE8-82C0-4C70-8AFA-AD21641CB9A7}"/>
              </a:ext>
            </a:extLst>
          </p:cNvPr>
          <p:cNvSpPr/>
          <p:nvPr/>
        </p:nvSpPr>
        <p:spPr>
          <a:xfrm>
            <a:off x="-58186" y="4523477"/>
            <a:ext cx="842165"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scripts</a:t>
            </a:r>
          </a:p>
        </p:txBody>
      </p:sp>
      <p:sp>
        <p:nvSpPr>
          <p:cNvPr id="38" name="Rectangle 37">
            <a:extLst>
              <a:ext uri="{FF2B5EF4-FFF2-40B4-BE49-F238E27FC236}">
                <a16:creationId xmlns:a16="http://schemas.microsoft.com/office/drawing/2014/main" id="{392E5002-36CB-4C9B-9815-E38C8DF2B54E}"/>
              </a:ext>
            </a:extLst>
          </p:cNvPr>
          <p:cNvSpPr/>
          <p:nvPr/>
        </p:nvSpPr>
        <p:spPr>
          <a:xfrm>
            <a:off x="-58187" y="4887275"/>
            <a:ext cx="842165" cy="274320"/>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endParaRPr lang="en-US" sz="1400" dirty="0"/>
          </a:p>
        </p:txBody>
      </p:sp>
      <p:sp>
        <p:nvSpPr>
          <p:cNvPr id="39" name="Rectangle 38">
            <a:extLst>
              <a:ext uri="{FF2B5EF4-FFF2-40B4-BE49-F238E27FC236}">
                <a16:creationId xmlns:a16="http://schemas.microsoft.com/office/drawing/2014/main" id="{4ADCFDC2-D5B6-4A3D-92AE-C2C4306C28F2}"/>
              </a:ext>
            </a:extLst>
          </p:cNvPr>
          <p:cNvSpPr/>
          <p:nvPr/>
        </p:nvSpPr>
        <p:spPr>
          <a:xfrm>
            <a:off x="-58188" y="5251073"/>
            <a:ext cx="842165"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a:t>
            </a:r>
          </a:p>
        </p:txBody>
      </p:sp>
      <p:sp>
        <p:nvSpPr>
          <p:cNvPr id="49" name="Rectangle 48">
            <a:extLst>
              <a:ext uri="{FF2B5EF4-FFF2-40B4-BE49-F238E27FC236}">
                <a16:creationId xmlns:a16="http://schemas.microsoft.com/office/drawing/2014/main" id="{8067AE65-898A-4E20-ADC4-AECFB4ABDFC7}"/>
              </a:ext>
            </a:extLst>
          </p:cNvPr>
          <p:cNvSpPr/>
          <p:nvPr/>
        </p:nvSpPr>
        <p:spPr>
          <a:xfrm>
            <a:off x="762512" y="4907821"/>
            <a:ext cx="8811794"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model parameters have already been calculated and stored, there is not need to calculate them again.</a:t>
            </a:r>
          </a:p>
        </p:txBody>
      </p:sp>
      <p:sp>
        <p:nvSpPr>
          <p:cNvPr id="50" name="Rectangle 49">
            <a:extLst>
              <a:ext uri="{FF2B5EF4-FFF2-40B4-BE49-F238E27FC236}">
                <a16:creationId xmlns:a16="http://schemas.microsoft.com/office/drawing/2014/main" id="{7389A02B-F029-4FA8-AAA4-49B247CE43D9}"/>
              </a:ext>
            </a:extLst>
          </p:cNvPr>
          <p:cNvSpPr/>
          <p:nvPr/>
        </p:nvSpPr>
        <p:spPr>
          <a:xfrm>
            <a:off x="783977" y="5273951"/>
            <a:ext cx="10004406"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areas and the results of the scenarios considered in the manuscript are already available in the corresponding folders. </a:t>
            </a:r>
          </a:p>
        </p:txBody>
      </p:sp>
      <p:sp>
        <p:nvSpPr>
          <p:cNvPr id="51" name="Rectangle 50">
            <a:extLst>
              <a:ext uri="{FF2B5EF4-FFF2-40B4-BE49-F238E27FC236}">
                <a16:creationId xmlns:a16="http://schemas.microsoft.com/office/drawing/2014/main" id="{377C8A2C-5011-44C5-B66C-C7ED2A414A10}"/>
              </a:ext>
            </a:extLst>
          </p:cNvPr>
          <p:cNvSpPr/>
          <p:nvPr/>
        </p:nvSpPr>
        <p:spPr>
          <a:xfrm>
            <a:off x="8506940" y="2755580"/>
            <a:ext cx="57072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cxnSp>
        <p:nvCxnSpPr>
          <p:cNvPr id="52" name="Straight Arrow Connector 51">
            <a:extLst>
              <a:ext uri="{FF2B5EF4-FFF2-40B4-BE49-F238E27FC236}">
                <a16:creationId xmlns:a16="http://schemas.microsoft.com/office/drawing/2014/main" id="{72A71A94-5DE7-4BFC-8828-1107597D0A0C}"/>
              </a:ext>
            </a:extLst>
          </p:cNvPr>
          <p:cNvCxnSpPr>
            <a:cxnSpLocks/>
          </p:cNvCxnSpPr>
          <p:nvPr/>
        </p:nvCxnSpPr>
        <p:spPr>
          <a:xfrm>
            <a:off x="8635060" y="3041401"/>
            <a:ext cx="3462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451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1331239-61E3-46D3-9600-600DFF3FC71B}"/>
              </a:ext>
            </a:extLst>
          </p:cNvPr>
          <p:cNvSpPr/>
          <p:nvPr/>
        </p:nvSpPr>
        <p:spPr>
          <a:xfrm>
            <a:off x="-1395959" y="6930921"/>
            <a:ext cx="13828425" cy="458128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2" name="Title 1">
            <a:extLst>
              <a:ext uri="{FF2B5EF4-FFF2-40B4-BE49-F238E27FC236}">
                <a16:creationId xmlns:a16="http://schemas.microsoft.com/office/drawing/2014/main" id="{BF23B248-6A8F-4DD9-AA82-43753D3E1F0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FA13598-B459-44A3-9A70-9A1C2A368AB2}"/>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116DCAED-6BC7-41E2-8686-AB3366ADEE87}"/>
              </a:ext>
            </a:extLst>
          </p:cNvPr>
          <p:cNvSpPr>
            <a:spLocks noGrp="1"/>
          </p:cNvSpPr>
          <p:nvPr>
            <p:ph type="ftr" sz="quarter" idx="11"/>
          </p:nvPr>
        </p:nvSpPr>
        <p:spPr/>
        <p:txBody>
          <a:bodyPr/>
          <a:lstStyle/>
          <a:p>
            <a:r>
              <a:rPr lang="de-DE" dirty="0"/>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FF862641-C9BA-4787-936E-10C056B2ADDD}"/>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sp>
        <p:nvSpPr>
          <p:cNvPr id="36" name="Rectangle 35">
            <a:extLst>
              <a:ext uri="{FF2B5EF4-FFF2-40B4-BE49-F238E27FC236}">
                <a16:creationId xmlns:a16="http://schemas.microsoft.com/office/drawing/2014/main" id="{6391EE1F-C6D9-4EA9-8F49-89E9628281B9}"/>
              </a:ext>
            </a:extLst>
          </p:cNvPr>
          <p:cNvSpPr/>
          <p:nvPr/>
        </p:nvSpPr>
        <p:spPr>
          <a:xfrm>
            <a:off x="156790" y="7440588"/>
            <a:ext cx="1842704" cy="2321799"/>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calculate_impacts.R</a:t>
            </a:r>
            <a:r>
              <a:rPr lang="en-US" sz="1400" dirty="0">
                <a:solidFill>
                  <a:sysClr val="windowText" lastClr="000000"/>
                </a:solidFill>
              </a:rPr>
              <a:t>, </a:t>
            </a:r>
          </a:p>
          <a:p>
            <a:r>
              <a:rPr lang="en-US" sz="1400" dirty="0">
                <a:solidFill>
                  <a:sysClr val="windowText" lastClr="000000"/>
                </a:solidFill>
              </a:rPr>
              <a:t>called in </a:t>
            </a:r>
            <a:r>
              <a:rPr lang="en-US" sz="1400" dirty="0" err="1">
                <a:solidFill>
                  <a:sysClr val="windowText" lastClr="000000"/>
                </a:solidFill>
              </a:rPr>
              <a:t>main.R</a:t>
            </a:r>
            <a:endParaRPr lang="en-US" sz="1400" dirty="0">
              <a:solidFill>
                <a:sysClr val="windowText" lastClr="000000"/>
              </a:solidFill>
            </a:endParaRPr>
          </a:p>
        </p:txBody>
      </p:sp>
      <p:sp>
        <p:nvSpPr>
          <p:cNvPr id="40" name="Rectangle 39">
            <a:extLst>
              <a:ext uri="{FF2B5EF4-FFF2-40B4-BE49-F238E27FC236}">
                <a16:creationId xmlns:a16="http://schemas.microsoft.com/office/drawing/2014/main" id="{47848ABF-E097-4330-9C9A-7654311E10DD}"/>
              </a:ext>
            </a:extLst>
          </p:cNvPr>
          <p:cNvSpPr/>
          <p:nvPr/>
        </p:nvSpPr>
        <p:spPr>
          <a:xfrm>
            <a:off x="2377133" y="7440587"/>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calculate_slost.R</a:t>
            </a:r>
            <a:endParaRPr lang="en-US" sz="1400" dirty="0">
              <a:solidFill>
                <a:sysClr val="windowText" lastClr="000000"/>
              </a:solidFill>
            </a:endParaRPr>
          </a:p>
        </p:txBody>
      </p:sp>
      <p:sp>
        <p:nvSpPr>
          <p:cNvPr id="41" name="Rectangle 40">
            <a:extLst>
              <a:ext uri="{FF2B5EF4-FFF2-40B4-BE49-F238E27FC236}">
                <a16:creationId xmlns:a16="http://schemas.microsoft.com/office/drawing/2014/main" id="{AD0F66E2-9C2C-427E-ABCA-472A0ACEDC7A}"/>
              </a:ext>
            </a:extLst>
          </p:cNvPr>
          <p:cNvSpPr/>
          <p:nvPr/>
        </p:nvSpPr>
        <p:spPr>
          <a:xfrm>
            <a:off x="2377133" y="8174865"/>
            <a:ext cx="2743200" cy="919465"/>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r>
              <a:rPr lang="en-US" sz="1400" dirty="0"/>
              <a:t> files in data/</a:t>
            </a:r>
            <a:r>
              <a:rPr lang="en-US" sz="1400" dirty="0" err="1"/>
              <a:t>model_parameters</a:t>
            </a:r>
            <a:r>
              <a:rPr lang="en-US" sz="1400" dirty="0"/>
              <a:t>/</a:t>
            </a:r>
          </a:p>
          <a:p>
            <a:r>
              <a:rPr lang="en-US" sz="1400" dirty="0" err="1"/>
              <a:t>ecoregions_data</a:t>
            </a:r>
            <a:r>
              <a:rPr lang="en-US" sz="1400" dirty="0"/>
              <a:t>/</a:t>
            </a:r>
            <a:r>
              <a:rPr lang="en-US" sz="1400" dirty="0" err="1"/>
              <a:t>rr_zz</a:t>
            </a:r>
            <a:r>
              <a:rPr lang="en-US" sz="1400" dirty="0"/>
              <a:t>/ selected according to the initial settings</a:t>
            </a:r>
          </a:p>
        </p:txBody>
      </p:sp>
      <p:sp>
        <p:nvSpPr>
          <p:cNvPr id="42" name="Rectangle 41">
            <a:extLst>
              <a:ext uri="{FF2B5EF4-FFF2-40B4-BE49-F238E27FC236}">
                <a16:creationId xmlns:a16="http://schemas.microsoft.com/office/drawing/2014/main" id="{FBF5419D-7F8D-476B-9D5D-292C72433A21}"/>
              </a:ext>
            </a:extLst>
          </p:cNvPr>
          <p:cNvSpPr/>
          <p:nvPr/>
        </p:nvSpPr>
        <p:spPr>
          <a:xfrm>
            <a:off x="2377133" y="9175839"/>
            <a:ext cx="2743200" cy="690808"/>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 files in data/</a:t>
            </a:r>
            <a:r>
              <a:rPr lang="en-US" sz="1400" dirty="0" err="1"/>
              <a:t>land_use_data</a:t>
            </a:r>
            <a:r>
              <a:rPr lang="en-US" sz="1400" dirty="0"/>
              <a:t>/</a:t>
            </a:r>
          </a:p>
          <a:p>
            <a:r>
              <a:rPr lang="en-US" sz="1400" dirty="0" err="1"/>
              <a:t>areas_processed</a:t>
            </a:r>
            <a:r>
              <a:rPr lang="en-US" sz="1400" dirty="0"/>
              <a:t>/ selected according to the initial settings</a:t>
            </a:r>
          </a:p>
        </p:txBody>
      </p:sp>
      <p:sp>
        <p:nvSpPr>
          <p:cNvPr id="43" name="Rectangle 42">
            <a:extLst>
              <a:ext uri="{FF2B5EF4-FFF2-40B4-BE49-F238E27FC236}">
                <a16:creationId xmlns:a16="http://schemas.microsoft.com/office/drawing/2014/main" id="{F3267249-EB64-4960-954A-FC9F8388B141}"/>
              </a:ext>
            </a:extLst>
          </p:cNvPr>
          <p:cNvSpPr/>
          <p:nvPr/>
        </p:nvSpPr>
        <p:spPr>
          <a:xfrm>
            <a:off x="8031233" y="8287377"/>
            <a:ext cx="2193250" cy="60192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parameters_calculation.R</a:t>
            </a:r>
            <a:endParaRPr lang="en-US" sz="1400" dirty="0"/>
          </a:p>
        </p:txBody>
      </p:sp>
      <p:sp>
        <p:nvSpPr>
          <p:cNvPr id="44" name="Rectangle 43">
            <a:extLst>
              <a:ext uri="{FF2B5EF4-FFF2-40B4-BE49-F238E27FC236}">
                <a16:creationId xmlns:a16="http://schemas.microsoft.com/office/drawing/2014/main" id="{BA657F5D-8E68-4890-AFAC-655BA2A565BC}"/>
              </a:ext>
            </a:extLst>
          </p:cNvPr>
          <p:cNvSpPr/>
          <p:nvPr/>
        </p:nvSpPr>
        <p:spPr>
          <a:xfrm>
            <a:off x="2377133" y="7806651"/>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allocate_impacts.R</a:t>
            </a:r>
            <a:endParaRPr lang="en-US" sz="1400" dirty="0">
              <a:solidFill>
                <a:sysClr val="windowText" lastClr="000000"/>
              </a:solidFill>
            </a:endParaRPr>
          </a:p>
        </p:txBody>
      </p:sp>
      <p:sp>
        <p:nvSpPr>
          <p:cNvPr id="45" name="Rectangle 44">
            <a:extLst>
              <a:ext uri="{FF2B5EF4-FFF2-40B4-BE49-F238E27FC236}">
                <a16:creationId xmlns:a16="http://schemas.microsoft.com/office/drawing/2014/main" id="{B63660FE-3A78-4871-8333-60B16E0EA00A}"/>
              </a:ext>
            </a:extLst>
          </p:cNvPr>
          <p:cNvSpPr/>
          <p:nvPr/>
        </p:nvSpPr>
        <p:spPr>
          <a:xfrm>
            <a:off x="5492556" y="8597038"/>
            <a:ext cx="2188030"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bootstrapping.R</a:t>
            </a:r>
            <a:endParaRPr lang="en-US" sz="1400" dirty="0"/>
          </a:p>
        </p:txBody>
      </p:sp>
      <p:sp>
        <p:nvSpPr>
          <p:cNvPr id="46" name="Rectangle 45">
            <a:extLst>
              <a:ext uri="{FF2B5EF4-FFF2-40B4-BE49-F238E27FC236}">
                <a16:creationId xmlns:a16="http://schemas.microsoft.com/office/drawing/2014/main" id="{C5F5B2EB-95CD-403F-AFF0-CB8030BF1CDC}"/>
              </a:ext>
            </a:extLst>
          </p:cNvPr>
          <p:cNvSpPr/>
          <p:nvPr/>
        </p:nvSpPr>
        <p:spPr>
          <a:xfrm>
            <a:off x="10576334" y="8247086"/>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distributions.R</a:t>
            </a:r>
            <a:endParaRPr lang="en-US" sz="1400" dirty="0"/>
          </a:p>
        </p:txBody>
      </p:sp>
      <p:sp>
        <p:nvSpPr>
          <p:cNvPr id="47" name="Rectangle 46">
            <a:extLst>
              <a:ext uri="{FF2B5EF4-FFF2-40B4-BE49-F238E27FC236}">
                <a16:creationId xmlns:a16="http://schemas.microsoft.com/office/drawing/2014/main" id="{91CD7AC0-3019-4B16-8AB9-02C1A295DCEA}"/>
              </a:ext>
            </a:extLst>
          </p:cNvPr>
          <p:cNvSpPr/>
          <p:nvPr/>
        </p:nvSpPr>
        <p:spPr>
          <a:xfrm>
            <a:off x="5492555" y="7401511"/>
            <a:ext cx="2184359"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48" name="Rectangle 47">
            <a:extLst>
              <a:ext uri="{FF2B5EF4-FFF2-40B4-BE49-F238E27FC236}">
                <a16:creationId xmlns:a16="http://schemas.microsoft.com/office/drawing/2014/main" id="{77139217-41F5-48DB-8222-04B047A5AF61}"/>
              </a:ext>
            </a:extLst>
          </p:cNvPr>
          <p:cNvSpPr/>
          <p:nvPr/>
        </p:nvSpPr>
        <p:spPr>
          <a:xfrm>
            <a:off x="10568840" y="8601969"/>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60" name="Rectangle 59">
            <a:extLst>
              <a:ext uri="{FF2B5EF4-FFF2-40B4-BE49-F238E27FC236}">
                <a16:creationId xmlns:a16="http://schemas.microsoft.com/office/drawing/2014/main" id="{52E9D9F2-BA95-4D64-BA03-5B3DAF5612D9}"/>
              </a:ext>
            </a:extLst>
          </p:cNvPr>
          <p:cNvSpPr/>
          <p:nvPr/>
        </p:nvSpPr>
        <p:spPr>
          <a:xfrm>
            <a:off x="5461318" y="9171169"/>
            <a:ext cx="2219268" cy="690805"/>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data_preparation</a:t>
            </a:r>
            <a:r>
              <a:rPr lang="en-US" sz="1400" dirty="0"/>
              <a:t>/</a:t>
            </a:r>
            <a:r>
              <a:rPr lang="en-US" sz="1400" dirty="0" err="1"/>
              <a:t>do_tidy_match.R</a:t>
            </a:r>
            <a:r>
              <a:rPr lang="en-US" sz="1400" dirty="0"/>
              <a:t> (called in </a:t>
            </a:r>
            <a:r>
              <a:rPr lang="en-US" sz="1400" dirty="0" err="1"/>
              <a:t>main.R</a:t>
            </a:r>
            <a:r>
              <a:rPr lang="en-US" sz="1400" dirty="0"/>
              <a:t>)</a:t>
            </a:r>
          </a:p>
        </p:txBody>
      </p:sp>
      <p:sp>
        <p:nvSpPr>
          <p:cNvPr id="73" name="Rectangle 72">
            <a:extLst>
              <a:ext uri="{FF2B5EF4-FFF2-40B4-BE49-F238E27FC236}">
                <a16:creationId xmlns:a16="http://schemas.microsoft.com/office/drawing/2014/main" id="{B1D6366C-3D3F-4900-B024-EE7E887D8726}"/>
              </a:ext>
            </a:extLst>
          </p:cNvPr>
          <p:cNvSpPr/>
          <p:nvPr/>
        </p:nvSpPr>
        <p:spPr>
          <a:xfrm>
            <a:off x="2323047" y="7173986"/>
            <a:ext cx="2884713"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and data called</a:t>
            </a:r>
          </a:p>
        </p:txBody>
      </p:sp>
      <p:cxnSp>
        <p:nvCxnSpPr>
          <p:cNvPr id="74" name="Straight Arrow Connector 73">
            <a:extLst>
              <a:ext uri="{FF2B5EF4-FFF2-40B4-BE49-F238E27FC236}">
                <a16:creationId xmlns:a16="http://schemas.microsoft.com/office/drawing/2014/main" id="{DDB97C9A-CFE0-42F7-93C9-FCC0F9D7108B}"/>
              </a:ext>
            </a:extLst>
          </p:cNvPr>
          <p:cNvCxnSpPr>
            <a:cxnSpLocks/>
          </p:cNvCxnSpPr>
          <p:nvPr/>
        </p:nvCxnSpPr>
        <p:spPr>
          <a:xfrm flipH="1">
            <a:off x="2036860" y="758147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97330E7-3333-47EF-8C7A-0EFC4620D2F4}"/>
              </a:ext>
            </a:extLst>
          </p:cNvPr>
          <p:cNvCxnSpPr>
            <a:cxnSpLocks/>
          </p:cNvCxnSpPr>
          <p:nvPr/>
        </p:nvCxnSpPr>
        <p:spPr>
          <a:xfrm flipH="1">
            <a:off x="2036860" y="791375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42C991F-A3D3-4EE6-9308-CC7704004947}"/>
              </a:ext>
            </a:extLst>
          </p:cNvPr>
          <p:cNvCxnSpPr>
            <a:cxnSpLocks/>
          </p:cNvCxnSpPr>
          <p:nvPr/>
        </p:nvCxnSpPr>
        <p:spPr>
          <a:xfrm flipH="1">
            <a:off x="2036860" y="862078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B87845D0-F253-4535-9344-9840B960967B}"/>
              </a:ext>
            </a:extLst>
          </p:cNvPr>
          <p:cNvCxnSpPr>
            <a:cxnSpLocks/>
          </p:cNvCxnSpPr>
          <p:nvPr/>
        </p:nvCxnSpPr>
        <p:spPr>
          <a:xfrm flipH="1">
            <a:off x="2036860" y="9507697"/>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a:extLst>
              <a:ext uri="{FF2B5EF4-FFF2-40B4-BE49-F238E27FC236}">
                <a16:creationId xmlns:a16="http://schemas.microsoft.com/office/drawing/2014/main" id="{AAC3D41F-9C1A-48E5-8A33-9B54B0873123}"/>
              </a:ext>
            </a:extLst>
          </p:cNvPr>
          <p:cNvSpPr/>
          <p:nvPr/>
        </p:nvSpPr>
        <p:spPr>
          <a:xfrm>
            <a:off x="5815085" y="7149503"/>
            <a:ext cx="162834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called</a:t>
            </a:r>
          </a:p>
        </p:txBody>
      </p:sp>
      <p:sp>
        <p:nvSpPr>
          <p:cNvPr id="86" name="Rectangle 85">
            <a:extLst>
              <a:ext uri="{FF2B5EF4-FFF2-40B4-BE49-F238E27FC236}">
                <a16:creationId xmlns:a16="http://schemas.microsoft.com/office/drawing/2014/main" id="{7BC184DD-235D-4F31-842F-7035333FE27E}"/>
              </a:ext>
            </a:extLst>
          </p:cNvPr>
          <p:cNvSpPr/>
          <p:nvPr/>
        </p:nvSpPr>
        <p:spPr>
          <a:xfrm>
            <a:off x="5772864" y="7965649"/>
            <a:ext cx="4543847" cy="2896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used to produce the data</a:t>
            </a:r>
          </a:p>
        </p:txBody>
      </p:sp>
      <p:cxnSp>
        <p:nvCxnSpPr>
          <p:cNvPr id="90" name="Straight Arrow Connector 89">
            <a:extLst>
              <a:ext uri="{FF2B5EF4-FFF2-40B4-BE49-F238E27FC236}">
                <a16:creationId xmlns:a16="http://schemas.microsoft.com/office/drawing/2014/main" id="{D866BCC2-B668-40CC-9956-CF82F4AE0DA2}"/>
              </a:ext>
            </a:extLst>
          </p:cNvPr>
          <p:cNvCxnSpPr>
            <a:cxnSpLocks/>
          </p:cNvCxnSpPr>
          <p:nvPr/>
        </p:nvCxnSpPr>
        <p:spPr>
          <a:xfrm flipH="1">
            <a:off x="5144743" y="753081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4303A7CC-79AB-47FA-AED6-EB0F78804354}"/>
              </a:ext>
            </a:extLst>
          </p:cNvPr>
          <p:cNvCxnSpPr>
            <a:cxnSpLocks/>
          </p:cNvCxnSpPr>
          <p:nvPr/>
        </p:nvCxnSpPr>
        <p:spPr>
          <a:xfrm flipH="1">
            <a:off x="5144743" y="871699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298CC40C-1BB1-4087-8C16-2AD42B8DB2C2}"/>
              </a:ext>
            </a:extLst>
          </p:cNvPr>
          <p:cNvCxnSpPr>
            <a:cxnSpLocks/>
          </p:cNvCxnSpPr>
          <p:nvPr/>
        </p:nvCxnSpPr>
        <p:spPr>
          <a:xfrm flipH="1">
            <a:off x="5144743" y="9472032"/>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7285420-91E1-4393-9974-E3ED36BFE362}"/>
              </a:ext>
            </a:extLst>
          </p:cNvPr>
          <p:cNvCxnSpPr>
            <a:cxnSpLocks/>
          </p:cNvCxnSpPr>
          <p:nvPr/>
        </p:nvCxnSpPr>
        <p:spPr>
          <a:xfrm flipH="1">
            <a:off x="7691010" y="872448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22BEF632-1184-4E11-87C6-14D23C0C530C}"/>
              </a:ext>
            </a:extLst>
          </p:cNvPr>
          <p:cNvCxnSpPr>
            <a:cxnSpLocks/>
          </p:cNvCxnSpPr>
          <p:nvPr/>
        </p:nvCxnSpPr>
        <p:spPr>
          <a:xfrm flipH="1">
            <a:off x="5144743" y="8426408"/>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4048ED9E-C9FA-4E83-9E61-6217D220468D}"/>
              </a:ext>
            </a:extLst>
          </p:cNvPr>
          <p:cNvSpPr/>
          <p:nvPr/>
        </p:nvSpPr>
        <p:spPr>
          <a:xfrm>
            <a:off x="10603858" y="7965649"/>
            <a:ext cx="162834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called</a:t>
            </a:r>
          </a:p>
        </p:txBody>
      </p:sp>
      <p:cxnSp>
        <p:nvCxnSpPr>
          <p:cNvPr id="101" name="Straight Arrow Connector 100">
            <a:extLst>
              <a:ext uri="{FF2B5EF4-FFF2-40B4-BE49-F238E27FC236}">
                <a16:creationId xmlns:a16="http://schemas.microsoft.com/office/drawing/2014/main" id="{B14F54E3-12B1-4F70-B88F-6D587E756150}"/>
              </a:ext>
            </a:extLst>
          </p:cNvPr>
          <p:cNvCxnSpPr>
            <a:cxnSpLocks/>
          </p:cNvCxnSpPr>
          <p:nvPr/>
        </p:nvCxnSpPr>
        <p:spPr>
          <a:xfrm flipH="1">
            <a:off x="10244983" y="841824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8DD3E966-213F-47E7-BE9A-3B4E7F23613D}"/>
              </a:ext>
            </a:extLst>
          </p:cNvPr>
          <p:cNvCxnSpPr>
            <a:cxnSpLocks/>
          </p:cNvCxnSpPr>
          <p:nvPr/>
        </p:nvCxnSpPr>
        <p:spPr>
          <a:xfrm flipH="1">
            <a:off x="10244983" y="871823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27BC4E14-BD89-42AF-A45C-28EA3A5DF982}"/>
              </a:ext>
            </a:extLst>
          </p:cNvPr>
          <p:cNvSpPr/>
          <p:nvPr/>
        </p:nvSpPr>
        <p:spPr>
          <a:xfrm>
            <a:off x="-1458899" y="7923993"/>
            <a:ext cx="1645863" cy="40613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Results saved as .csv in</a:t>
            </a:r>
          </a:p>
        </p:txBody>
      </p:sp>
      <p:cxnSp>
        <p:nvCxnSpPr>
          <p:cNvPr id="104" name="Straight Arrow Connector 103">
            <a:extLst>
              <a:ext uri="{FF2B5EF4-FFF2-40B4-BE49-F238E27FC236}">
                <a16:creationId xmlns:a16="http://schemas.microsoft.com/office/drawing/2014/main" id="{107A0ACB-C649-4DCB-B81D-533185660A3C}"/>
              </a:ext>
            </a:extLst>
          </p:cNvPr>
          <p:cNvCxnSpPr>
            <a:cxnSpLocks/>
          </p:cNvCxnSpPr>
          <p:nvPr/>
        </p:nvCxnSpPr>
        <p:spPr>
          <a:xfrm flipH="1">
            <a:off x="-194176" y="8521406"/>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Rectangle 104">
            <a:extLst>
              <a:ext uri="{FF2B5EF4-FFF2-40B4-BE49-F238E27FC236}">
                <a16:creationId xmlns:a16="http://schemas.microsoft.com/office/drawing/2014/main" id="{2675FF2C-5A76-4DE6-95C8-441AE1A0DD74}"/>
              </a:ext>
            </a:extLst>
          </p:cNvPr>
          <p:cNvSpPr/>
          <p:nvPr/>
        </p:nvSpPr>
        <p:spPr>
          <a:xfrm>
            <a:off x="-1073001" y="8386979"/>
            <a:ext cx="874068"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results/</a:t>
            </a:r>
          </a:p>
        </p:txBody>
      </p:sp>
      <p:sp>
        <p:nvSpPr>
          <p:cNvPr id="37" name="Rectangle 36">
            <a:extLst>
              <a:ext uri="{FF2B5EF4-FFF2-40B4-BE49-F238E27FC236}">
                <a16:creationId xmlns:a16="http://schemas.microsoft.com/office/drawing/2014/main" id="{C65E1EE8-82C0-4C70-8AFA-AD21641CB9A7}"/>
              </a:ext>
            </a:extLst>
          </p:cNvPr>
          <p:cNvSpPr/>
          <p:nvPr/>
        </p:nvSpPr>
        <p:spPr>
          <a:xfrm>
            <a:off x="-1086886" y="10262678"/>
            <a:ext cx="842165"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scripts</a:t>
            </a:r>
          </a:p>
        </p:txBody>
      </p:sp>
      <p:sp>
        <p:nvSpPr>
          <p:cNvPr id="38" name="Rectangle 37">
            <a:extLst>
              <a:ext uri="{FF2B5EF4-FFF2-40B4-BE49-F238E27FC236}">
                <a16:creationId xmlns:a16="http://schemas.microsoft.com/office/drawing/2014/main" id="{392E5002-36CB-4C9B-9815-E38C8DF2B54E}"/>
              </a:ext>
            </a:extLst>
          </p:cNvPr>
          <p:cNvSpPr/>
          <p:nvPr/>
        </p:nvSpPr>
        <p:spPr>
          <a:xfrm>
            <a:off x="-1086887" y="10626476"/>
            <a:ext cx="842165" cy="274320"/>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endParaRPr lang="en-US" sz="1400" dirty="0"/>
          </a:p>
        </p:txBody>
      </p:sp>
      <p:sp>
        <p:nvSpPr>
          <p:cNvPr id="39" name="Rectangle 38">
            <a:extLst>
              <a:ext uri="{FF2B5EF4-FFF2-40B4-BE49-F238E27FC236}">
                <a16:creationId xmlns:a16="http://schemas.microsoft.com/office/drawing/2014/main" id="{4ADCFDC2-D5B6-4A3D-92AE-C2C4306C28F2}"/>
              </a:ext>
            </a:extLst>
          </p:cNvPr>
          <p:cNvSpPr/>
          <p:nvPr/>
        </p:nvSpPr>
        <p:spPr>
          <a:xfrm>
            <a:off x="-1086888" y="10990274"/>
            <a:ext cx="842165"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a:t>
            </a:r>
          </a:p>
        </p:txBody>
      </p:sp>
      <p:sp>
        <p:nvSpPr>
          <p:cNvPr id="49" name="Rectangle 48">
            <a:extLst>
              <a:ext uri="{FF2B5EF4-FFF2-40B4-BE49-F238E27FC236}">
                <a16:creationId xmlns:a16="http://schemas.microsoft.com/office/drawing/2014/main" id="{8067AE65-898A-4E20-ADC4-AECFB4ABDFC7}"/>
              </a:ext>
            </a:extLst>
          </p:cNvPr>
          <p:cNvSpPr/>
          <p:nvPr/>
        </p:nvSpPr>
        <p:spPr>
          <a:xfrm>
            <a:off x="-266188" y="10647022"/>
            <a:ext cx="8811794"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model parameters have already been calculated and stored, there is not need to calculate them again.</a:t>
            </a:r>
          </a:p>
        </p:txBody>
      </p:sp>
      <p:sp>
        <p:nvSpPr>
          <p:cNvPr id="50" name="Rectangle 49">
            <a:extLst>
              <a:ext uri="{FF2B5EF4-FFF2-40B4-BE49-F238E27FC236}">
                <a16:creationId xmlns:a16="http://schemas.microsoft.com/office/drawing/2014/main" id="{7389A02B-F029-4FA8-AAA4-49B247CE43D9}"/>
              </a:ext>
            </a:extLst>
          </p:cNvPr>
          <p:cNvSpPr/>
          <p:nvPr/>
        </p:nvSpPr>
        <p:spPr>
          <a:xfrm>
            <a:off x="-244723" y="11013152"/>
            <a:ext cx="10004406"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areas and the results of the scenarios considered in the manuscript are already available in the corresponding folders. </a:t>
            </a:r>
          </a:p>
        </p:txBody>
      </p:sp>
      <p:sp>
        <p:nvSpPr>
          <p:cNvPr id="52" name="Rectangle 51">
            <a:extLst>
              <a:ext uri="{FF2B5EF4-FFF2-40B4-BE49-F238E27FC236}">
                <a16:creationId xmlns:a16="http://schemas.microsoft.com/office/drawing/2014/main" id="{250418CC-FC2C-447B-AE92-DB560B6B2BFD}"/>
              </a:ext>
            </a:extLst>
          </p:cNvPr>
          <p:cNvSpPr/>
          <p:nvPr/>
        </p:nvSpPr>
        <p:spPr>
          <a:xfrm>
            <a:off x="1034416" y="1701387"/>
            <a:ext cx="1842704" cy="2321799"/>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calculate_impacts.R</a:t>
            </a:r>
            <a:r>
              <a:rPr lang="en-US" sz="1400" dirty="0">
                <a:solidFill>
                  <a:sysClr val="windowText" lastClr="000000"/>
                </a:solidFill>
              </a:rPr>
              <a:t>, </a:t>
            </a:r>
          </a:p>
          <a:p>
            <a:r>
              <a:rPr lang="en-US" sz="1400" dirty="0">
                <a:solidFill>
                  <a:sysClr val="windowText" lastClr="000000"/>
                </a:solidFill>
              </a:rPr>
              <a:t>called in </a:t>
            </a:r>
            <a:r>
              <a:rPr lang="en-US" sz="1400" dirty="0" err="1">
                <a:solidFill>
                  <a:sysClr val="windowText" lastClr="000000"/>
                </a:solidFill>
              </a:rPr>
              <a:t>main.R</a:t>
            </a:r>
            <a:endParaRPr lang="en-US" sz="1400" dirty="0">
              <a:solidFill>
                <a:sysClr val="windowText" lastClr="000000"/>
              </a:solidFill>
            </a:endParaRPr>
          </a:p>
        </p:txBody>
      </p:sp>
      <p:sp>
        <p:nvSpPr>
          <p:cNvPr id="53" name="Rectangle 52">
            <a:extLst>
              <a:ext uri="{FF2B5EF4-FFF2-40B4-BE49-F238E27FC236}">
                <a16:creationId xmlns:a16="http://schemas.microsoft.com/office/drawing/2014/main" id="{47000BA9-87BB-42AC-919A-C07AB6EEE326}"/>
              </a:ext>
            </a:extLst>
          </p:cNvPr>
          <p:cNvSpPr/>
          <p:nvPr/>
        </p:nvSpPr>
        <p:spPr>
          <a:xfrm>
            <a:off x="3254764" y="1701386"/>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calculate_slost.R</a:t>
            </a:r>
            <a:endParaRPr lang="en-US" sz="1400" dirty="0">
              <a:solidFill>
                <a:sysClr val="windowText" lastClr="000000"/>
              </a:solidFill>
            </a:endParaRPr>
          </a:p>
        </p:txBody>
      </p:sp>
      <p:sp>
        <p:nvSpPr>
          <p:cNvPr id="54" name="Rectangle 53">
            <a:extLst>
              <a:ext uri="{FF2B5EF4-FFF2-40B4-BE49-F238E27FC236}">
                <a16:creationId xmlns:a16="http://schemas.microsoft.com/office/drawing/2014/main" id="{28C2EE00-BE0A-41E8-9AD8-0CAC122D83B1}"/>
              </a:ext>
            </a:extLst>
          </p:cNvPr>
          <p:cNvSpPr/>
          <p:nvPr/>
        </p:nvSpPr>
        <p:spPr>
          <a:xfrm>
            <a:off x="3254764" y="2435664"/>
            <a:ext cx="2743200" cy="919465"/>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r>
              <a:rPr lang="en-US" sz="1400" dirty="0"/>
              <a:t> files in data/</a:t>
            </a:r>
            <a:r>
              <a:rPr lang="en-US" sz="1400" dirty="0" err="1"/>
              <a:t>model_parameters</a:t>
            </a:r>
            <a:r>
              <a:rPr lang="en-US" sz="1400" dirty="0"/>
              <a:t>/</a:t>
            </a:r>
          </a:p>
          <a:p>
            <a:r>
              <a:rPr lang="en-US" sz="1400" dirty="0" err="1"/>
              <a:t>ecoregions_data</a:t>
            </a:r>
            <a:r>
              <a:rPr lang="en-US" sz="1400" dirty="0"/>
              <a:t>/</a:t>
            </a:r>
            <a:r>
              <a:rPr lang="en-US" sz="1400" dirty="0" err="1"/>
              <a:t>rr_zz</a:t>
            </a:r>
            <a:r>
              <a:rPr lang="en-US" sz="1400" dirty="0"/>
              <a:t>/ selected according to the initial settings</a:t>
            </a:r>
          </a:p>
        </p:txBody>
      </p:sp>
      <p:sp>
        <p:nvSpPr>
          <p:cNvPr id="55" name="Rectangle 54">
            <a:extLst>
              <a:ext uri="{FF2B5EF4-FFF2-40B4-BE49-F238E27FC236}">
                <a16:creationId xmlns:a16="http://schemas.microsoft.com/office/drawing/2014/main" id="{5A1ADD11-0818-4E09-AE47-742F733BE7CF}"/>
              </a:ext>
            </a:extLst>
          </p:cNvPr>
          <p:cNvSpPr/>
          <p:nvPr/>
        </p:nvSpPr>
        <p:spPr>
          <a:xfrm>
            <a:off x="3254764" y="3436638"/>
            <a:ext cx="2743200" cy="690808"/>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 files in data/</a:t>
            </a:r>
            <a:r>
              <a:rPr lang="en-US" sz="1400" dirty="0" err="1"/>
              <a:t>land_use_data</a:t>
            </a:r>
            <a:r>
              <a:rPr lang="en-US" sz="1400" dirty="0"/>
              <a:t>/</a:t>
            </a:r>
          </a:p>
          <a:p>
            <a:r>
              <a:rPr lang="en-US" sz="1400" dirty="0" err="1"/>
              <a:t>areas_processed</a:t>
            </a:r>
            <a:r>
              <a:rPr lang="en-US" sz="1400" dirty="0"/>
              <a:t>/ selected according to the initial settings</a:t>
            </a:r>
          </a:p>
        </p:txBody>
      </p:sp>
      <p:sp>
        <p:nvSpPr>
          <p:cNvPr id="56" name="Rectangle 55">
            <a:extLst>
              <a:ext uri="{FF2B5EF4-FFF2-40B4-BE49-F238E27FC236}">
                <a16:creationId xmlns:a16="http://schemas.microsoft.com/office/drawing/2014/main" id="{35C22F18-6C04-44B1-B794-0D7A69DA5D1D}"/>
              </a:ext>
            </a:extLst>
          </p:cNvPr>
          <p:cNvSpPr/>
          <p:nvPr/>
        </p:nvSpPr>
        <p:spPr>
          <a:xfrm>
            <a:off x="9059933" y="2564078"/>
            <a:ext cx="2193250" cy="60192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parameters_calculation.R</a:t>
            </a:r>
            <a:endParaRPr lang="en-US" sz="1400" dirty="0"/>
          </a:p>
        </p:txBody>
      </p:sp>
      <p:sp>
        <p:nvSpPr>
          <p:cNvPr id="57" name="Rectangle 56">
            <a:extLst>
              <a:ext uri="{FF2B5EF4-FFF2-40B4-BE49-F238E27FC236}">
                <a16:creationId xmlns:a16="http://schemas.microsoft.com/office/drawing/2014/main" id="{13764613-6270-47F9-987B-B72BB3A9D936}"/>
              </a:ext>
            </a:extLst>
          </p:cNvPr>
          <p:cNvSpPr/>
          <p:nvPr/>
        </p:nvSpPr>
        <p:spPr>
          <a:xfrm>
            <a:off x="3254764" y="2067450"/>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allocate_impacts.R</a:t>
            </a:r>
            <a:endParaRPr lang="en-US" sz="1400" dirty="0">
              <a:solidFill>
                <a:sysClr val="windowText" lastClr="000000"/>
              </a:solidFill>
            </a:endParaRPr>
          </a:p>
        </p:txBody>
      </p:sp>
      <p:sp>
        <p:nvSpPr>
          <p:cNvPr id="58" name="Rectangle 57">
            <a:extLst>
              <a:ext uri="{FF2B5EF4-FFF2-40B4-BE49-F238E27FC236}">
                <a16:creationId xmlns:a16="http://schemas.microsoft.com/office/drawing/2014/main" id="{25FF3677-5F9B-494F-990C-78D48CE4AC1A}"/>
              </a:ext>
            </a:extLst>
          </p:cNvPr>
          <p:cNvSpPr/>
          <p:nvPr/>
        </p:nvSpPr>
        <p:spPr>
          <a:xfrm>
            <a:off x="6362798" y="2857837"/>
            <a:ext cx="2188030"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bootstrapping.R</a:t>
            </a:r>
            <a:endParaRPr lang="en-US" sz="1400" dirty="0"/>
          </a:p>
        </p:txBody>
      </p:sp>
      <p:sp>
        <p:nvSpPr>
          <p:cNvPr id="59" name="Rectangle 58">
            <a:extLst>
              <a:ext uri="{FF2B5EF4-FFF2-40B4-BE49-F238E27FC236}">
                <a16:creationId xmlns:a16="http://schemas.microsoft.com/office/drawing/2014/main" id="{A59D8936-D27E-4FFF-BF4A-54F81365A4FE}"/>
              </a:ext>
            </a:extLst>
          </p:cNvPr>
          <p:cNvSpPr/>
          <p:nvPr/>
        </p:nvSpPr>
        <p:spPr>
          <a:xfrm>
            <a:off x="11605034" y="2507885"/>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distributions.R</a:t>
            </a:r>
            <a:endParaRPr lang="en-US" sz="1400" dirty="0"/>
          </a:p>
        </p:txBody>
      </p:sp>
      <p:sp>
        <p:nvSpPr>
          <p:cNvPr id="61" name="Rectangle 60">
            <a:extLst>
              <a:ext uri="{FF2B5EF4-FFF2-40B4-BE49-F238E27FC236}">
                <a16:creationId xmlns:a16="http://schemas.microsoft.com/office/drawing/2014/main" id="{E0E3D146-B389-481E-B8EE-720806A33CA8}"/>
              </a:ext>
            </a:extLst>
          </p:cNvPr>
          <p:cNvSpPr/>
          <p:nvPr/>
        </p:nvSpPr>
        <p:spPr>
          <a:xfrm>
            <a:off x="6362798" y="1701386"/>
            <a:ext cx="2184359"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62" name="Rectangle 61">
            <a:extLst>
              <a:ext uri="{FF2B5EF4-FFF2-40B4-BE49-F238E27FC236}">
                <a16:creationId xmlns:a16="http://schemas.microsoft.com/office/drawing/2014/main" id="{91F730E8-2438-41EA-A267-FA28122FB057}"/>
              </a:ext>
            </a:extLst>
          </p:cNvPr>
          <p:cNvSpPr/>
          <p:nvPr/>
        </p:nvSpPr>
        <p:spPr>
          <a:xfrm>
            <a:off x="11597540" y="2862768"/>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63" name="Rectangle 62">
            <a:extLst>
              <a:ext uri="{FF2B5EF4-FFF2-40B4-BE49-F238E27FC236}">
                <a16:creationId xmlns:a16="http://schemas.microsoft.com/office/drawing/2014/main" id="{ABB4CBA6-92BB-4905-B0E6-4BD35BA57695}"/>
              </a:ext>
            </a:extLst>
          </p:cNvPr>
          <p:cNvSpPr/>
          <p:nvPr/>
        </p:nvSpPr>
        <p:spPr>
          <a:xfrm>
            <a:off x="6362798" y="3431968"/>
            <a:ext cx="2219268" cy="690805"/>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data_preparation</a:t>
            </a:r>
            <a:r>
              <a:rPr lang="en-US" sz="1400" dirty="0"/>
              <a:t>/</a:t>
            </a:r>
            <a:r>
              <a:rPr lang="en-US" sz="1400" dirty="0" err="1"/>
              <a:t>do_tidy_match.R</a:t>
            </a:r>
            <a:r>
              <a:rPr lang="en-US" sz="1400" dirty="0"/>
              <a:t> (called in </a:t>
            </a:r>
            <a:r>
              <a:rPr lang="en-US" sz="1400" dirty="0" err="1"/>
              <a:t>main.R</a:t>
            </a:r>
            <a:r>
              <a:rPr lang="en-US" sz="1400" dirty="0"/>
              <a:t>)</a:t>
            </a:r>
          </a:p>
        </p:txBody>
      </p:sp>
      <p:sp>
        <p:nvSpPr>
          <p:cNvPr id="64" name="Rectangle 63">
            <a:extLst>
              <a:ext uri="{FF2B5EF4-FFF2-40B4-BE49-F238E27FC236}">
                <a16:creationId xmlns:a16="http://schemas.microsoft.com/office/drawing/2014/main" id="{41EC9AC2-7CDB-4B9E-9C90-451472B91601}"/>
              </a:ext>
            </a:extLst>
          </p:cNvPr>
          <p:cNvSpPr/>
          <p:nvPr/>
        </p:nvSpPr>
        <p:spPr>
          <a:xfrm>
            <a:off x="-893985" y="789833"/>
            <a:ext cx="627797"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cxnSp>
        <p:nvCxnSpPr>
          <p:cNvPr id="65" name="Straight Arrow Connector 64">
            <a:extLst>
              <a:ext uri="{FF2B5EF4-FFF2-40B4-BE49-F238E27FC236}">
                <a16:creationId xmlns:a16="http://schemas.microsoft.com/office/drawing/2014/main" id="{8C000004-B8DA-4571-BA81-1AF4851B6551}"/>
              </a:ext>
            </a:extLst>
          </p:cNvPr>
          <p:cNvCxnSpPr>
            <a:cxnSpLocks/>
          </p:cNvCxnSpPr>
          <p:nvPr/>
        </p:nvCxnSpPr>
        <p:spPr>
          <a:xfrm>
            <a:off x="2906540" y="184227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08B5960-547A-472E-BCDF-35042F0A48AA}"/>
              </a:ext>
            </a:extLst>
          </p:cNvPr>
          <p:cNvCxnSpPr>
            <a:cxnSpLocks/>
          </p:cNvCxnSpPr>
          <p:nvPr/>
        </p:nvCxnSpPr>
        <p:spPr>
          <a:xfrm>
            <a:off x="2906540" y="217455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2F55A013-EDB8-4798-901B-11DCC0E45AFD}"/>
              </a:ext>
            </a:extLst>
          </p:cNvPr>
          <p:cNvCxnSpPr>
            <a:cxnSpLocks/>
          </p:cNvCxnSpPr>
          <p:nvPr/>
        </p:nvCxnSpPr>
        <p:spPr>
          <a:xfrm>
            <a:off x="2906540" y="288158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0EDB40C-5650-4530-A4F7-98B9B2A40F42}"/>
              </a:ext>
            </a:extLst>
          </p:cNvPr>
          <p:cNvCxnSpPr>
            <a:cxnSpLocks/>
          </p:cNvCxnSpPr>
          <p:nvPr/>
        </p:nvCxnSpPr>
        <p:spPr>
          <a:xfrm>
            <a:off x="2906540" y="3768496"/>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4522708B-2E97-4D10-A0A2-AE239147F24B}"/>
              </a:ext>
            </a:extLst>
          </p:cNvPr>
          <p:cNvSpPr/>
          <p:nvPr/>
        </p:nvSpPr>
        <p:spPr>
          <a:xfrm>
            <a:off x="-1843051" y="939030"/>
            <a:ext cx="57072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sp>
        <p:nvSpPr>
          <p:cNvPr id="70" name="Rectangle 69">
            <a:extLst>
              <a:ext uri="{FF2B5EF4-FFF2-40B4-BE49-F238E27FC236}">
                <a16:creationId xmlns:a16="http://schemas.microsoft.com/office/drawing/2014/main" id="{4501ED2C-59E3-4467-ACCF-6539B88FCC31}"/>
              </a:ext>
            </a:extLst>
          </p:cNvPr>
          <p:cNvSpPr/>
          <p:nvPr/>
        </p:nvSpPr>
        <p:spPr>
          <a:xfrm>
            <a:off x="4939160" y="804790"/>
            <a:ext cx="1751850" cy="2896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data produced by</a:t>
            </a:r>
          </a:p>
        </p:txBody>
      </p:sp>
      <p:cxnSp>
        <p:nvCxnSpPr>
          <p:cNvPr id="71" name="Straight Arrow Connector 70">
            <a:extLst>
              <a:ext uri="{FF2B5EF4-FFF2-40B4-BE49-F238E27FC236}">
                <a16:creationId xmlns:a16="http://schemas.microsoft.com/office/drawing/2014/main" id="{9862A6AE-E299-4579-A311-B70C88106791}"/>
              </a:ext>
            </a:extLst>
          </p:cNvPr>
          <p:cNvCxnSpPr>
            <a:cxnSpLocks/>
          </p:cNvCxnSpPr>
          <p:nvPr/>
        </p:nvCxnSpPr>
        <p:spPr>
          <a:xfrm>
            <a:off x="6030318" y="1823422"/>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DEE8E68-0AF1-4867-8EE7-FF5693CC8638}"/>
              </a:ext>
            </a:extLst>
          </p:cNvPr>
          <p:cNvCxnSpPr>
            <a:cxnSpLocks/>
          </p:cNvCxnSpPr>
          <p:nvPr/>
        </p:nvCxnSpPr>
        <p:spPr>
          <a:xfrm>
            <a:off x="6030318" y="3009597"/>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0044867-1229-49FF-860E-C280100B6E78}"/>
              </a:ext>
            </a:extLst>
          </p:cNvPr>
          <p:cNvCxnSpPr>
            <a:cxnSpLocks/>
          </p:cNvCxnSpPr>
          <p:nvPr/>
        </p:nvCxnSpPr>
        <p:spPr>
          <a:xfrm>
            <a:off x="6030318" y="3764635"/>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88530F32-0C1E-4EF2-B694-668297B09F0B}"/>
              </a:ext>
            </a:extLst>
          </p:cNvPr>
          <p:cNvCxnSpPr>
            <a:cxnSpLocks/>
          </p:cNvCxnSpPr>
          <p:nvPr/>
        </p:nvCxnSpPr>
        <p:spPr>
          <a:xfrm>
            <a:off x="6030318" y="2639501"/>
            <a:ext cx="29546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F7923E8C-2717-4BB8-9F89-E7C97E63B5EA}"/>
              </a:ext>
            </a:extLst>
          </p:cNvPr>
          <p:cNvSpPr/>
          <p:nvPr/>
        </p:nvSpPr>
        <p:spPr>
          <a:xfrm>
            <a:off x="7745870" y="867310"/>
            <a:ext cx="57072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cxnSp>
        <p:nvCxnSpPr>
          <p:cNvPr id="81" name="Straight Arrow Connector 80">
            <a:extLst>
              <a:ext uri="{FF2B5EF4-FFF2-40B4-BE49-F238E27FC236}">
                <a16:creationId xmlns:a16="http://schemas.microsoft.com/office/drawing/2014/main" id="{61FC7C58-1FC6-4A39-8E3F-19698FF8909F}"/>
              </a:ext>
            </a:extLst>
          </p:cNvPr>
          <p:cNvCxnSpPr>
            <a:cxnSpLocks/>
          </p:cNvCxnSpPr>
          <p:nvPr/>
        </p:nvCxnSpPr>
        <p:spPr>
          <a:xfrm>
            <a:off x="11273683" y="2679048"/>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221815C4-03C8-4E3E-A8B7-E7E4AF039891}"/>
              </a:ext>
            </a:extLst>
          </p:cNvPr>
          <p:cNvCxnSpPr>
            <a:cxnSpLocks/>
          </p:cNvCxnSpPr>
          <p:nvPr/>
        </p:nvCxnSpPr>
        <p:spPr>
          <a:xfrm>
            <a:off x="11273683" y="2979033"/>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27B0BA35-1BA5-4308-8BA5-3AB27F22265A}"/>
              </a:ext>
            </a:extLst>
          </p:cNvPr>
          <p:cNvSpPr/>
          <p:nvPr/>
        </p:nvSpPr>
        <p:spPr>
          <a:xfrm>
            <a:off x="-1958032" y="291316"/>
            <a:ext cx="1124146" cy="406137"/>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rIns="0" rtlCol="0" anchor="ctr"/>
          <a:lstStyle/>
          <a:p>
            <a:pPr algn="ctr"/>
            <a:r>
              <a:rPr lang="en-US" sz="1400" i="1" dirty="0"/>
              <a:t>Results saved as .csv in</a:t>
            </a:r>
          </a:p>
        </p:txBody>
      </p:sp>
      <p:cxnSp>
        <p:nvCxnSpPr>
          <p:cNvPr id="84" name="Straight Arrow Connector 83">
            <a:extLst>
              <a:ext uri="{FF2B5EF4-FFF2-40B4-BE49-F238E27FC236}">
                <a16:creationId xmlns:a16="http://schemas.microsoft.com/office/drawing/2014/main" id="{5AD35C92-8EEE-4AD2-A944-ABB3E6FD2697}"/>
              </a:ext>
            </a:extLst>
          </p:cNvPr>
          <p:cNvCxnSpPr>
            <a:cxnSpLocks/>
          </p:cNvCxnSpPr>
          <p:nvPr/>
        </p:nvCxnSpPr>
        <p:spPr>
          <a:xfrm flipH="1">
            <a:off x="683449" y="2782205"/>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560868AF-38F4-442C-B01A-773954B190BC}"/>
              </a:ext>
            </a:extLst>
          </p:cNvPr>
          <p:cNvSpPr/>
          <p:nvPr/>
        </p:nvSpPr>
        <p:spPr>
          <a:xfrm>
            <a:off x="-219229" y="2647778"/>
            <a:ext cx="874068"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results/</a:t>
            </a:r>
          </a:p>
        </p:txBody>
      </p:sp>
      <p:sp>
        <p:nvSpPr>
          <p:cNvPr id="88" name="Rectangle 87">
            <a:extLst>
              <a:ext uri="{FF2B5EF4-FFF2-40B4-BE49-F238E27FC236}">
                <a16:creationId xmlns:a16="http://schemas.microsoft.com/office/drawing/2014/main" id="{200A5AD3-D02B-402C-989A-A2EF2E6EF80E}"/>
              </a:ext>
            </a:extLst>
          </p:cNvPr>
          <p:cNvSpPr/>
          <p:nvPr/>
        </p:nvSpPr>
        <p:spPr>
          <a:xfrm>
            <a:off x="-58186" y="4523477"/>
            <a:ext cx="842165"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scripts</a:t>
            </a:r>
          </a:p>
        </p:txBody>
      </p:sp>
      <p:sp>
        <p:nvSpPr>
          <p:cNvPr id="89" name="Rectangle 88">
            <a:extLst>
              <a:ext uri="{FF2B5EF4-FFF2-40B4-BE49-F238E27FC236}">
                <a16:creationId xmlns:a16="http://schemas.microsoft.com/office/drawing/2014/main" id="{14C9569B-5064-4ECE-BDF3-53B150DCFB86}"/>
              </a:ext>
            </a:extLst>
          </p:cNvPr>
          <p:cNvSpPr/>
          <p:nvPr/>
        </p:nvSpPr>
        <p:spPr>
          <a:xfrm>
            <a:off x="-58187" y="4887275"/>
            <a:ext cx="842165" cy="274320"/>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endParaRPr lang="en-US" sz="1400" dirty="0"/>
          </a:p>
        </p:txBody>
      </p:sp>
      <p:sp>
        <p:nvSpPr>
          <p:cNvPr id="91" name="Rectangle 90">
            <a:extLst>
              <a:ext uri="{FF2B5EF4-FFF2-40B4-BE49-F238E27FC236}">
                <a16:creationId xmlns:a16="http://schemas.microsoft.com/office/drawing/2014/main" id="{0FF9B89B-F9AC-454F-893E-190DE4D41C8C}"/>
              </a:ext>
            </a:extLst>
          </p:cNvPr>
          <p:cNvSpPr/>
          <p:nvPr/>
        </p:nvSpPr>
        <p:spPr>
          <a:xfrm>
            <a:off x="-58188" y="5251073"/>
            <a:ext cx="842165"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a:t>
            </a:r>
          </a:p>
        </p:txBody>
      </p:sp>
      <p:sp>
        <p:nvSpPr>
          <p:cNvPr id="94" name="Rectangle 93">
            <a:extLst>
              <a:ext uri="{FF2B5EF4-FFF2-40B4-BE49-F238E27FC236}">
                <a16:creationId xmlns:a16="http://schemas.microsoft.com/office/drawing/2014/main" id="{70035C45-D2CF-4884-85CE-85BAF5B4A3E5}"/>
              </a:ext>
            </a:extLst>
          </p:cNvPr>
          <p:cNvSpPr/>
          <p:nvPr/>
        </p:nvSpPr>
        <p:spPr>
          <a:xfrm>
            <a:off x="762512" y="4907821"/>
            <a:ext cx="8811794"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model parameters have already been calculated and stored, there is not need to calculate them again.</a:t>
            </a:r>
          </a:p>
        </p:txBody>
      </p:sp>
      <p:sp>
        <p:nvSpPr>
          <p:cNvPr id="95" name="Rectangle 94">
            <a:extLst>
              <a:ext uri="{FF2B5EF4-FFF2-40B4-BE49-F238E27FC236}">
                <a16:creationId xmlns:a16="http://schemas.microsoft.com/office/drawing/2014/main" id="{427A952C-6515-4A8F-A5E3-AED1524B34E1}"/>
              </a:ext>
            </a:extLst>
          </p:cNvPr>
          <p:cNvSpPr/>
          <p:nvPr/>
        </p:nvSpPr>
        <p:spPr>
          <a:xfrm>
            <a:off x="783977" y="5273951"/>
            <a:ext cx="10004406"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areas and the results of the scenarios considered in the manuscript are already available in the corresponding folders. </a:t>
            </a:r>
          </a:p>
        </p:txBody>
      </p:sp>
      <p:sp>
        <p:nvSpPr>
          <p:cNvPr id="97" name="Rectangle 96">
            <a:extLst>
              <a:ext uri="{FF2B5EF4-FFF2-40B4-BE49-F238E27FC236}">
                <a16:creationId xmlns:a16="http://schemas.microsoft.com/office/drawing/2014/main" id="{436E4F56-66EE-4801-882A-90FAF261D760}"/>
              </a:ext>
            </a:extLst>
          </p:cNvPr>
          <p:cNvSpPr/>
          <p:nvPr/>
        </p:nvSpPr>
        <p:spPr>
          <a:xfrm>
            <a:off x="7000975" y="889930"/>
            <a:ext cx="57072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calls</a:t>
            </a:r>
          </a:p>
        </p:txBody>
      </p:sp>
      <p:cxnSp>
        <p:nvCxnSpPr>
          <p:cNvPr id="99" name="Straight Arrow Connector 98">
            <a:extLst>
              <a:ext uri="{FF2B5EF4-FFF2-40B4-BE49-F238E27FC236}">
                <a16:creationId xmlns:a16="http://schemas.microsoft.com/office/drawing/2014/main" id="{2DC25E42-3F02-40B3-B7B3-27D157E860B6}"/>
              </a:ext>
            </a:extLst>
          </p:cNvPr>
          <p:cNvCxnSpPr>
            <a:cxnSpLocks/>
          </p:cNvCxnSpPr>
          <p:nvPr/>
        </p:nvCxnSpPr>
        <p:spPr>
          <a:xfrm>
            <a:off x="8635060" y="3041401"/>
            <a:ext cx="3462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434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3BA-155A-4C5F-B1D5-000C537B7242}"/>
              </a:ext>
            </a:extLst>
          </p:cNvPr>
          <p:cNvSpPr>
            <a:spLocks noGrp="1"/>
          </p:cNvSpPr>
          <p:nvPr>
            <p:ph type="title"/>
          </p:nvPr>
        </p:nvSpPr>
        <p:spPr/>
        <p:txBody>
          <a:bodyPr/>
          <a:lstStyle/>
          <a:p>
            <a:r>
              <a:rPr lang="en-US" dirty="0"/>
              <a:t>2c – scripts/aggregation</a:t>
            </a:r>
          </a:p>
        </p:txBody>
      </p:sp>
      <p:pic>
        <p:nvPicPr>
          <p:cNvPr id="8" name="Content Placeholder 7">
            <a:extLst>
              <a:ext uri="{FF2B5EF4-FFF2-40B4-BE49-F238E27FC236}">
                <a16:creationId xmlns:a16="http://schemas.microsoft.com/office/drawing/2014/main" id="{18693AF9-DB03-4F82-BB18-406BD6F15900}"/>
              </a:ext>
            </a:extLst>
          </p:cNvPr>
          <p:cNvPicPr>
            <a:picLocks noGrp="1" noChangeAspect="1"/>
          </p:cNvPicPr>
          <p:nvPr>
            <p:ph idx="1"/>
          </p:nvPr>
        </p:nvPicPr>
        <p:blipFill>
          <a:blip r:embed="rId2"/>
          <a:stretch>
            <a:fillRect/>
          </a:stretch>
        </p:blipFill>
        <p:spPr>
          <a:xfrm>
            <a:off x="204907" y="1279418"/>
            <a:ext cx="1626653" cy="553062"/>
          </a:xfrm>
        </p:spPr>
      </p:pic>
      <p:sp>
        <p:nvSpPr>
          <p:cNvPr id="4" name="Date Placeholder 3">
            <a:extLst>
              <a:ext uri="{FF2B5EF4-FFF2-40B4-BE49-F238E27FC236}">
                <a16:creationId xmlns:a16="http://schemas.microsoft.com/office/drawing/2014/main" id="{8D378AC1-0C93-48D9-B605-FFCE9FAF05F3}"/>
              </a:ext>
            </a:extLst>
          </p:cNvPr>
          <p:cNvSpPr>
            <a:spLocks noGrp="1"/>
          </p:cNvSpPr>
          <p:nvPr>
            <p:ph type="dt" sz="half" idx="10"/>
          </p:nvPr>
        </p:nvSpPr>
        <p:spPr/>
        <p:txBody>
          <a:bodyPr/>
          <a:lstStyle/>
          <a:p>
            <a:fld id="{AF24159B-E4F0-491A-987A-BB36210A3487}" type="datetime1">
              <a:rPr lang="de-CH" noProof="0" smtClean="0"/>
              <a:t>22.01.2023</a:t>
            </a:fld>
            <a:endParaRPr lang="de-CH" noProof="0"/>
          </a:p>
        </p:txBody>
      </p:sp>
      <p:sp>
        <p:nvSpPr>
          <p:cNvPr id="5" name="Footer Placeholder 4">
            <a:extLst>
              <a:ext uri="{FF2B5EF4-FFF2-40B4-BE49-F238E27FC236}">
                <a16:creationId xmlns:a16="http://schemas.microsoft.com/office/drawing/2014/main" id="{4C78B408-DA72-439F-BF0A-E2FCF5267D30}"/>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BB0323FB-FC1C-451E-87DC-5B29294DEA28}"/>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pic>
        <p:nvPicPr>
          <p:cNvPr id="10" name="Picture 9">
            <a:extLst>
              <a:ext uri="{FF2B5EF4-FFF2-40B4-BE49-F238E27FC236}">
                <a16:creationId xmlns:a16="http://schemas.microsoft.com/office/drawing/2014/main" id="{9CDCA6D2-058D-43F9-8515-404EED86AA0B}"/>
              </a:ext>
            </a:extLst>
          </p:cNvPr>
          <p:cNvPicPr>
            <a:picLocks noChangeAspect="1"/>
          </p:cNvPicPr>
          <p:nvPr/>
        </p:nvPicPr>
        <p:blipFill>
          <a:blip r:embed="rId3"/>
          <a:stretch>
            <a:fillRect/>
          </a:stretch>
        </p:blipFill>
        <p:spPr>
          <a:xfrm>
            <a:off x="204907" y="2321860"/>
            <a:ext cx="1737265" cy="819833"/>
          </a:xfrm>
          <a:prstGeom prst="rect">
            <a:avLst/>
          </a:prstGeom>
        </p:spPr>
      </p:pic>
      <p:pic>
        <p:nvPicPr>
          <p:cNvPr id="12" name="Picture 11">
            <a:extLst>
              <a:ext uri="{FF2B5EF4-FFF2-40B4-BE49-F238E27FC236}">
                <a16:creationId xmlns:a16="http://schemas.microsoft.com/office/drawing/2014/main" id="{55C2FF07-6D45-4DE3-886D-5F7CF94D442D}"/>
              </a:ext>
            </a:extLst>
          </p:cNvPr>
          <p:cNvPicPr>
            <a:picLocks noChangeAspect="1"/>
          </p:cNvPicPr>
          <p:nvPr/>
        </p:nvPicPr>
        <p:blipFill>
          <a:blip r:embed="rId4"/>
          <a:stretch>
            <a:fillRect/>
          </a:stretch>
        </p:blipFill>
        <p:spPr>
          <a:xfrm>
            <a:off x="204907" y="4480431"/>
            <a:ext cx="1639665" cy="266772"/>
          </a:xfrm>
          <a:prstGeom prst="rect">
            <a:avLst/>
          </a:prstGeom>
        </p:spPr>
      </p:pic>
      <p:pic>
        <p:nvPicPr>
          <p:cNvPr id="14" name="Picture 13">
            <a:extLst>
              <a:ext uri="{FF2B5EF4-FFF2-40B4-BE49-F238E27FC236}">
                <a16:creationId xmlns:a16="http://schemas.microsoft.com/office/drawing/2014/main" id="{E2156D53-AEB8-4C85-AAEF-A711C0C55487}"/>
              </a:ext>
            </a:extLst>
          </p:cNvPr>
          <p:cNvPicPr>
            <a:picLocks noChangeAspect="1"/>
          </p:cNvPicPr>
          <p:nvPr/>
        </p:nvPicPr>
        <p:blipFill>
          <a:blip r:embed="rId5"/>
          <a:stretch>
            <a:fillRect/>
          </a:stretch>
        </p:blipFill>
        <p:spPr>
          <a:xfrm>
            <a:off x="204907" y="5465319"/>
            <a:ext cx="2030063" cy="266772"/>
          </a:xfrm>
          <a:prstGeom prst="rect">
            <a:avLst/>
          </a:prstGeom>
        </p:spPr>
      </p:pic>
      <p:pic>
        <p:nvPicPr>
          <p:cNvPr id="16" name="Picture 15">
            <a:extLst>
              <a:ext uri="{FF2B5EF4-FFF2-40B4-BE49-F238E27FC236}">
                <a16:creationId xmlns:a16="http://schemas.microsoft.com/office/drawing/2014/main" id="{88E74792-219B-4D54-ACDC-775255D2FCD5}"/>
              </a:ext>
            </a:extLst>
          </p:cNvPr>
          <p:cNvPicPr>
            <a:picLocks noChangeAspect="1"/>
          </p:cNvPicPr>
          <p:nvPr/>
        </p:nvPicPr>
        <p:blipFill>
          <a:blip r:embed="rId6"/>
          <a:stretch>
            <a:fillRect/>
          </a:stretch>
        </p:blipFill>
        <p:spPr>
          <a:xfrm>
            <a:off x="204907" y="3579233"/>
            <a:ext cx="1769798" cy="279785"/>
          </a:xfrm>
          <a:prstGeom prst="rect">
            <a:avLst/>
          </a:prstGeom>
        </p:spPr>
      </p:pic>
      <p:cxnSp>
        <p:nvCxnSpPr>
          <p:cNvPr id="17" name="Straight Arrow Connector 16">
            <a:extLst>
              <a:ext uri="{FF2B5EF4-FFF2-40B4-BE49-F238E27FC236}">
                <a16:creationId xmlns:a16="http://schemas.microsoft.com/office/drawing/2014/main" id="{25D35313-F29C-4D7C-8FDB-1C1D54E8D3BB}"/>
              </a:ext>
            </a:extLst>
          </p:cNvPr>
          <p:cNvCxnSpPr>
            <a:cxnSpLocks/>
          </p:cNvCxnSpPr>
          <p:nvPr/>
        </p:nvCxnSpPr>
        <p:spPr>
          <a:xfrm>
            <a:off x="1881972" y="1555949"/>
            <a:ext cx="608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4F4A1376-9B45-413C-A9FF-2D1A7F8178B4}"/>
              </a:ext>
            </a:extLst>
          </p:cNvPr>
          <p:cNvSpPr/>
          <p:nvPr/>
        </p:nvSpPr>
        <p:spPr>
          <a:xfrm>
            <a:off x="2572670" y="5418480"/>
            <a:ext cx="9144000" cy="39156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at ecoregion resolution to GLOBIOM resolution. Used in </a:t>
            </a:r>
            <a:r>
              <a:rPr lang="en-US" sz="1500" i="1" dirty="0" err="1"/>
              <a:t>main.R</a:t>
            </a:r>
            <a:r>
              <a:rPr lang="en-US" sz="1500" i="1" dirty="0"/>
              <a:t>.</a:t>
            </a:r>
          </a:p>
        </p:txBody>
      </p:sp>
      <p:cxnSp>
        <p:nvCxnSpPr>
          <p:cNvPr id="20" name="Straight Arrow Connector 19">
            <a:extLst>
              <a:ext uri="{FF2B5EF4-FFF2-40B4-BE49-F238E27FC236}">
                <a16:creationId xmlns:a16="http://schemas.microsoft.com/office/drawing/2014/main" id="{42C5696A-B4F6-4213-A105-CB316D1B60B4}"/>
              </a:ext>
            </a:extLst>
          </p:cNvPr>
          <p:cNvCxnSpPr>
            <a:cxnSpLocks/>
          </p:cNvCxnSpPr>
          <p:nvPr/>
        </p:nvCxnSpPr>
        <p:spPr>
          <a:xfrm>
            <a:off x="1852712" y="4609095"/>
            <a:ext cx="637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E113418E-2E5E-4EE8-A28E-1F3584ED4668}"/>
              </a:ext>
            </a:extLst>
          </p:cNvPr>
          <p:cNvSpPr/>
          <p:nvPr/>
        </p:nvSpPr>
        <p:spPr>
          <a:xfrm>
            <a:off x="2572670" y="2465477"/>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convert the .</a:t>
            </a:r>
            <a:r>
              <a:rPr lang="en-US" sz="1500" dirty="0" err="1"/>
              <a:t>Rdata</a:t>
            </a:r>
            <a:r>
              <a:rPr lang="en-US" sz="1500" dirty="0"/>
              <a:t> files created using </a:t>
            </a:r>
            <a:r>
              <a:rPr lang="en-US" sz="1500" i="1" dirty="0" err="1"/>
              <a:t>aggregate_areas.R</a:t>
            </a:r>
            <a:r>
              <a:rPr lang="en-US" sz="1500" i="1" dirty="0"/>
              <a:t> </a:t>
            </a:r>
            <a:r>
              <a:rPr lang="en-US" sz="1500" dirty="0"/>
              <a:t>and </a:t>
            </a:r>
            <a:r>
              <a:rPr lang="en-US" sz="1500" i="1" dirty="0" err="1"/>
              <a:t>aggregate_results.R</a:t>
            </a:r>
            <a:r>
              <a:rPr lang="en-US" sz="1500" dirty="0"/>
              <a:t> to separate .csv files and save them in </a:t>
            </a:r>
            <a:r>
              <a:rPr lang="en-US" sz="1500" i="1" dirty="0" err="1"/>
              <a:t>aggregation_plotting</a:t>
            </a:r>
            <a:r>
              <a:rPr lang="en-US" sz="1500" dirty="0"/>
              <a:t>. Used in </a:t>
            </a:r>
            <a:r>
              <a:rPr lang="en-US" sz="1500" i="1" dirty="0" err="1"/>
              <a:t>main.R</a:t>
            </a:r>
            <a:r>
              <a:rPr lang="en-US" sz="1500" dirty="0"/>
              <a:t>. </a:t>
            </a:r>
          </a:p>
        </p:txBody>
      </p:sp>
      <p:sp>
        <p:nvSpPr>
          <p:cNvPr id="23" name="Rectangle: Rounded Corners 22">
            <a:extLst>
              <a:ext uri="{FF2B5EF4-FFF2-40B4-BE49-F238E27FC236}">
                <a16:creationId xmlns:a16="http://schemas.microsoft.com/office/drawing/2014/main" id="{FF58AB39-4D8C-4C29-B54B-D1E942F1BFF9}"/>
              </a:ext>
            </a:extLst>
          </p:cNvPr>
          <p:cNvSpPr/>
          <p:nvPr/>
        </p:nvSpPr>
        <p:spPr>
          <a:xfrm>
            <a:off x="2572670" y="1278781"/>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sums the results and the areas per ecoregion, scenario and land uses at different level. The output are .</a:t>
            </a:r>
            <a:r>
              <a:rPr lang="en-US" sz="1500" dirty="0" err="1"/>
              <a:t>Rdata</a:t>
            </a:r>
            <a:r>
              <a:rPr lang="en-US" sz="1500" dirty="0"/>
              <a:t> files saved in the folder </a:t>
            </a:r>
            <a:r>
              <a:rPr lang="en-US" sz="1500" i="1" dirty="0" err="1"/>
              <a:t>aggregation_plotting</a:t>
            </a:r>
            <a:r>
              <a:rPr lang="en-US" sz="1500" dirty="0"/>
              <a:t>. Used in </a:t>
            </a:r>
            <a:r>
              <a:rPr lang="en-US" sz="1500" i="1" dirty="0" err="1"/>
              <a:t>main.R</a:t>
            </a:r>
            <a:r>
              <a:rPr lang="en-US" sz="1500" dirty="0"/>
              <a:t>. </a:t>
            </a:r>
          </a:p>
        </p:txBody>
      </p:sp>
      <p:cxnSp>
        <p:nvCxnSpPr>
          <p:cNvPr id="25" name="Straight Arrow Connector 24">
            <a:extLst>
              <a:ext uri="{FF2B5EF4-FFF2-40B4-BE49-F238E27FC236}">
                <a16:creationId xmlns:a16="http://schemas.microsoft.com/office/drawing/2014/main" id="{ABCA0DA3-962F-43DE-A924-584EF9424609}"/>
              </a:ext>
            </a:extLst>
          </p:cNvPr>
          <p:cNvCxnSpPr>
            <a:cxnSpLocks/>
          </p:cNvCxnSpPr>
          <p:nvPr/>
        </p:nvCxnSpPr>
        <p:spPr>
          <a:xfrm>
            <a:off x="2054193" y="3719125"/>
            <a:ext cx="436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34C4002-489C-4220-B35E-0D3DD1E6A67D}"/>
              </a:ext>
            </a:extLst>
          </p:cNvPr>
          <p:cNvCxnSpPr>
            <a:cxnSpLocks/>
          </p:cNvCxnSpPr>
          <p:nvPr/>
        </p:nvCxnSpPr>
        <p:spPr>
          <a:xfrm>
            <a:off x="2315274" y="5623250"/>
            <a:ext cx="180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ADE63353-6197-4C31-81F5-A03C25F64CDD}"/>
              </a:ext>
            </a:extLst>
          </p:cNvPr>
          <p:cNvSpPr/>
          <p:nvPr/>
        </p:nvSpPr>
        <p:spPr>
          <a:xfrm>
            <a:off x="2572670" y="4246630"/>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hectare. The input data for this script are the .csv files in </a:t>
            </a:r>
            <a:r>
              <a:rPr lang="en-US" sz="1500" i="1" dirty="0" err="1"/>
              <a:t>forest_management</a:t>
            </a:r>
            <a:r>
              <a:rPr lang="en-US" sz="1500" i="1" dirty="0"/>
              <a:t>/results. </a:t>
            </a:r>
            <a:r>
              <a:rPr lang="en-US" sz="1500" dirty="0"/>
              <a:t>Used in </a:t>
            </a:r>
            <a:r>
              <a:rPr lang="en-US" sz="1500" i="1" dirty="0" err="1"/>
              <a:t>main.R</a:t>
            </a:r>
            <a:r>
              <a:rPr lang="en-US" sz="1500" i="1" dirty="0"/>
              <a:t>.</a:t>
            </a:r>
          </a:p>
        </p:txBody>
      </p:sp>
      <p:sp>
        <p:nvSpPr>
          <p:cNvPr id="28" name="Rectangle: Rounded Corners 27">
            <a:extLst>
              <a:ext uri="{FF2B5EF4-FFF2-40B4-BE49-F238E27FC236}">
                <a16:creationId xmlns:a16="http://schemas.microsoft.com/office/drawing/2014/main" id="{764A5181-4CF9-4F5F-B6D5-9C48E727D53D}"/>
              </a:ext>
            </a:extLst>
          </p:cNvPr>
          <p:cNvSpPr/>
          <p:nvPr/>
        </p:nvSpPr>
        <p:spPr>
          <a:xfrm>
            <a:off x="2572670" y="3409025"/>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Mm3 of roundwood equivalent. The input data for this script are the .csv files in </a:t>
            </a:r>
            <a:r>
              <a:rPr lang="en-US" sz="1500" i="1" dirty="0" err="1"/>
              <a:t>forest_management</a:t>
            </a:r>
            <a:r>
              <a:rPr lang="en-US" sz="1500" i="1" dirty="0"/>
              <a:t>/results.</a:t>
            </a:r>
            <a:r>
              <a:rPr lang="en-US" sz="1500" dirty="0"/>
              <a:t> Used in </a:t>
            </a:r>
            <a:r>
              <a:rPr lang="en-US" sz="1500" i="1" dirty="0" err="1"/>
              <a:t>main.R</a:t>
            </a:r>
            <a:r>
              <a:rPr lang="en-US" sz="1500" i="1" dirty="0"/>
              <a:t>.</a:t>
            </a:r>
          </a:p>
        </p:txBody>
      </p:sp>
      <p:cxnSp>
        <p:nvCxnSpPr>
          <p:cNvPr id="29" name="Straight Arrow Connector 28">
            <a:extLst>
              <a:ext uri="{FF2B5EF4-FFF2-40B4-BE49-F238E27FC236}">
                <a16:creationId xmlns:a16="http://schemas.microsoft.com/office/drawing/2014/main" id="{5BB458BA-DCF1-4ED3-95B7-9F16B17D6498}"/>
              </a:ext>
            </a:extLst>
          </p:cNvPr>
          <p:cNvCxnSpPr>
            <a:cxnSpLocks/>
          </p:cNvCxnSpPr>
          <p:nvPr/>
        </p:nvCxnSpPr>
        <p:spPr>
          <a:xfrm>
            <a:off x="2011367" y="2731776"/>
            <a:ext cx="479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0793495"/>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ETH_PP_Template_Presentation_en - Copy</Template>
  <TotalTime>8113</TotalTime>
  <Words>2768</Words>
  <Application>Microsoft Office PowerPoint</Application>
  <PresentationFormat>Widescreen</PresentationFormat>
  <Paragraphs>218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Symbol</vt:lpstr>
      <vt:lpstr>ETH Zürich</vt:lpstr>
      <vt:lpstr>GitHub/forest-management </vt:lpstr>
      <vt:lpstr>1a – data/model_parameters</vt:lpstr>
      <vt:lpstr>1b – data/land_use_data</vt:lpstr>
      <vt:lpstr>2 – scripts</vt:lpstr>
      <vt:lpstr>2a – scripts/data_preparation</vt:lpstr>
      <vt:lpstr>2b – scripts/model</vt:lpstr>
      <vt:lpstr>PowerPoint Presentation</vt:lpstr>
      <vt:lpstr>PowerPoint Presentation</vt:lpstr>
      <vt:lpstr>2c – scripts/aggregation</vt:lpstr>
      <vt:lpstr>2d – scripts/plotting</vt:lpstr>
      <vt:lpstr>3 - results</vt:lpstr>
      <vt:lpstr>4 – aggregation_plotting</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presentation title goes here</dc:title>
  <dc:creator>Rosa  Francesca (IfU, ESD)</dc:creator>
  <cp:lastModifiedBy>Rosa  Francesca (IfU, ESD)</cp:lastModifiedBy>
  <cp:revision>163</cp:revision>
  <dcterms:created xsi:type="dcterms:W3CDTF">2021-08-18T15:48:42Z</dcterms:created>
  <dcterms:modified xsi:type="dcterms:W3CDTF">2023-01-23T10:05:11Z</dcterms:modified>
</cp:coreProperties>
</file>