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6" r:id="rId3"/>
    <p:sldId id="287" r:id="rId4"/>
    <p:sldId id="286" r:id="rId5"/>
    <p:sldId id="288" r:id="rId6"/>
    <p:sldId id="280" r:id="rId7"/>
    <p:sldId id="285" r:id="rId8"/>
    <p:sldId id="291" r:id="rId9"/>
    <p:sldId id="289" r:id="rId10"/>
    <p:sldId id="284" r:id="rId11"/>
    <p:sldId id="283" r:id="rId12"/>
    <p:sldId id="27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showGuides="1">
      <p:cViewPr>
        <p:scale>
          <a:sx n="60" d="100"/>
          <a:sy n="60" d="100"/>
        </p:scale>
        <p:origin x="906" y="189"/>
      </p:cViewPr>
      <p:guideLst>
        <p:guide orient="horz" pos="2160"/>
        <p:guide pos="3840"/>
      </p:guideLst>
    </p:cSldViewPr>
  </p:slideViewPr>
  <p:notesTextViewPr>
    <p:cViewPr>
      <p:scale>
        <a:sx n="1" d="1"/>
        <a:sy n="1" d="1"/>
      </p:scale>
      <p:origin x="0" y="0"/>
    </p:cViewPr>
  </p:notesTextViewPr>
  <p:notesViewPr>
    <p:cSldViewPr snapToGrid="0" showGuides="1">
      <p:cViewPr varScale="1">
        <p:scale>
          <a:sx n="111" d="100"/>
          <a:sy n="111" d="100"/>
        </p:scale>
        <p:origin x="474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16.02.2022</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16.02.2022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3231582-25B0-444E-AA4F-1DF6560C4213}"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42E75BC-2332-46BD-83E6-37C27E30057F}"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D1B63AC-7FC1-4D37-85E2-296067C12FE1}"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B9F7A7B-B54C-4FCB-AEBE-6A4F1CFC6519}"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F33CB82-5F18-4A2D-AC12-45D07FE3FE93}"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F07D762-0558-459F-BD63-EB37C4B6AEDE}"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1341829" y="365465"/>
            <a:ext cx="9743863" cy="331988"/>
          </a:xfrm>
        </p:spPr>
        <p:txBody>
          <a:bodyPr anchor="ctr"/>
          <a:lstStyle>
            <a:lvl1pPr>
              <a:lnSpc>
                <a:spcPct val="100000"/>
              </a:lnSpc>
              <a:defRPr sz="2000" b="1"/>
            </a:lvl1pPr>
          </a:lstStyle>
          <a:p>
            <a:r>
              <a:rPr lang="en-US" noProof="0" dirty="0"/>
              <a:t>Click to edit Master title style</a:t>
            </a:r>
            <a:endParaRPr lang="de-CH" noProof="0" dirty="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090863"/>
            <a:ext cx="10728325" cy="5002012"/>
          </a:xfrm>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pic>
        <p:nvPicPr>
          <p:cNvPr id="8" name="Graphic 7" descr="Folder outline">
            <a:extLst>
              <a:ext uri="{FF2B5EF4-FFF2-40B4-BE49-F238E27FC236}">
                <a16:creationId xmlns:a16="http://schemas.microsoft.com/office/drawing/2014/main" id="{AE2B1B41-8022-4C3B-8C01-DE8D78EE4A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42" y="188912"/>
            <a:ext cx="620926" cy="620926"/>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766B431-E9C0-42FA-A169-1C18600E56F3}"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761BEC9-C431-4FA5-857C-CC51D31ED09B}"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7C34338F-395B-4159-90E8-FCE6347E5FEF}"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518626E0-68FC-4E0B-8A98-EE7CC0609E97}"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The </a:t>
            </a:r>
            <a:r>
              <a:rPr lang="de-DE" dirty="0" err="1"/>
              <a:t>presentation</a:t>
            </a:r>
            <a:r>
              <a:rPr lang="de-DE" dirty="0"/>
              <a:t> title</a:t>
            </a:r>
            <a:br>
              <a:rPr lang="de-DE" dirty="0"/>
            </a:br>
            <a:r>
              <a:rPr lang="de-DE" dirty="0" err="1"/>
              <a:t>goes</a:t>
            </a:r>
            <a:r>
              <a:rPr lang="de-DE" dirty="0"/>
              <a:t> </a:t>
            </a:r>
            <a:r>
              <a:rPr lang="de-DE" dirty="0" err="1"/>
              <a:t>here</a:t>
            </a:r>
            <a:endParaRPr lang="de-CH" dirty="0"/>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Professor John </a:t>
            </a:r>
            <a:r>
              <a:rPr lang="de-DE" b="1" dirty="0" err="1"/>
              <a:t>Doe</a:t>
            </a:r>
            <a:endParaRPr lang="de-DE" b="1" dirty="0"/>
          </a:p>
          <a:p>
            <a:r>
              <a:rPr lang="de-DE" dirty="0" err="1"/>
              <a:t>Role</a:t>
            </a:r>
            <a:r>
              <a:rPr lang="de-DE" dirty="0"/>
              <a:t> </a:t>
            </a:r>
            <a:r>
              <a:rPr lang="de-DE" dirty="0" err="1"/>
              <a:t>of</a:t>
            </a:r>
            <a:r>
              <a:rPr lang="de-DE" dirty="0"/>
              <a:t> </a:t>
            </a:r>
            <a:r>
              <a:rPr lang="de-DE" dirty="0" err="1"/>
              <a:t>person</a:t>
            </a:r>
            <a:r>
              <a:rPr lang="de-DE" dirty="0"/>
              <a:t> </a:t>
            </a:r>
            <a:r>
              <a:rPr lang="de-DE" dirty="0" err="1"/>
              <a:t>giving</a:t>
            </a:r>
            <a:r>
              <a:rPr lang="de-DE" dirty="0"/>
              <a:t> </a:t>
            </a:r>
            <a:r>
              <a:rPr lang="de-DE" dirty="0" err="1"/>
              <a:t>presentation</a:t>
            </a:r>
            <a:endParaRPr lang="de-DE" dirty="0"/>
          </a:p>
          <a:p>
            <a:r>
              <a:rPr lang="de-DE" dirty="0" err="1"/>
              <a:t>dd</a:t>
            </a:r>
            <a:r>
              <a:rPr lang="de-DE" dirty="0"/>
              <a:t> </a:t>
            </a:r>
            <a:r>
              <a:rPr lang="de-DE" dirty="0" err="1"/>
              <a:t>Month</a:t>
            </a:r>
            <a:r>
              <a:rPr lang="de-DE" dirty="0"/>
              <a:t> </a:t>
            </a:r>
            <a:r>
              <a:rPr lang="de-DE" dirty="0" err="1"/>
              <a:t>yyyy</a:t>
            </a:r>
            <a:r>
              <a:rPr lang="de-DE" dirty="0"/>
              <a:t>, Location</a:t>
            </a:r>
            <a:endParaRPr lang="de-CH" dirty="0"/>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DE" dirty="0"/>
              <a:t>Organisational </a:t>
            </a:r>
            <a:r>
              <a:rPr lang="de-DE" dirty="0" err="1"/>
              <a:t>unit</a:t>
            </a:r>
            <a:r>
              <a:rPr lang="de-DE" dirty="0"/>
              <a:t>,</a:t>
            </a:r>
            <a:br>
              <a:rPr lang="de-DE" dirty="0"/>
            </a:br>
            <a:r>
              <a:rPr lang="de-DE" dirty="0" err="1"/>
              <a:t>can</a:t>
            </a:r>
            <a:r>
              <a:rPr lang="de-DE" dirty="0"/>
              <a:t> </a:t>
            </a:r>
            <a:r>
              <a:rPr lang="de-DE" dirty="0" err="1"/>
              <a:t>be</a:t>
            </a:r>
            <a:r>
              <a:rPr lang="de-DE" dirty="0"/>
              <a:t> </a:t>
            </a:r>
            <a:r>
              <a:rPr lang="de-DE" dirty="0" err="1"/>
              <a:t>spread</a:t>
            </a:r>
            <a:r>
              <a:rPr lang="de-DE" dirty="0"/>
              <a:t> </a:t>
            </a:r>
            <a:r>
              <a:rPr lang="de-DE" dirty="0" err="1"/>
              <a:t>over</a:t>
            </a:r>
            <a:r>
              <a:rPr lang="de-DE" dirty="0"/>
              <a:t> 2 </a:t>
            </a:r>
            <a:r>
              <a:rPr lang="de-DE" dirty="0" err="1"/>
              <a:t>lines</a:t>
            </a:r>
            <a:endParaRPr lang="de-CH" dirty="0"/>
          </a:p>
        </p:txBody>
      </p:sp>
      <p:sp>
        <p:nvSpPr>
          <p:cNvPr id="7" name="Rectangle 6">
            <a:extLst>
              <a:ext uri="{FF2B5EF4-FFF2-40B4-BE49-F238E27FC236}">
                <a16:creationId xmlns:a16="http://schemas.microsoft.com/office/drawing/2014/main" id="{CA7CDB8F-3E10-440E-B518-7C21A0BD73A3}"/>
              </a:ext>
            </a:extLst>
          </p:cNvPr>
          <p:cNvSpPr/>
          <p:nvPr/>
        </p:nvSpPr>
        <p:spPr>
          <a:xfrm>
            <a:off x="4940844" y="1387056"/>
            <a:ext cx="6242146" cy="267059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a:t>
            </a:r>
            <a:r>
              <a:rPr lang="en-US" dirty="0" err="1"/>
              <a:t>rr_z</a:t>
            </a:r>
            <a:r>
              <a:rPr lang="en-US" dirty="0"/>
              <a:t> from </a:t>
            </a:r>
            <a:r>
              <a:rPr lang="en-US" dirty="0" err="1"/>
              <a:t>ecoregions_data</a:t>
            </a:r>
            <a:r>
              <a:rPr lang="en-US" dirty="0"/>
              <a:t> </a:t>
            </a:r>
          </a:p>
          <a:p>
            <a:pPr algn="ctr"/>
            <a:r>
              <a:rPr lang="en-US" dirty="0"/>
              <a:t>Check the files in the folder </a:t>
            </a:r>
            <a:r>
              <a:rPr lang="en-US" dirty="0" err="1"/>
              <a:t>to_check</a:t>
            </a:r>
            <a:r>
              <a:rPr lang="en-US" dirty="0"/>
              <a:t> on the server</a:t>
            </a:r>
          </a:p>
          <a:p>
            <a:pPr algn="ctr"/>
            <a:r>
              <a:rPr lang="en-US" dirty="0"/>
              <a:t>Separate bs from no bs (e.g. median in bs = 0)</a:t>
            </a:r>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839839" y="1298028"/>
            <a:ext cx="3019846" cy="396008"/>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5 - aggregation/</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sp>
        <p:nvSpPr>
          <p:cNvPr id="33" name="Rectangle: Rounded Corners 32">
            <a:extLst>
              <a:ext uri="{FF2B5EF4-FFF2-40B4-BE49-F238E27FC236}">
                <a16:creationId xmlns:a16="http://schemas.microsoft.com/office/drawing/2014/main" id="{A7D6248D-F510-41A8-A6DB-68F66D47F259}"/>
              </a:ext>
            </a:extLst>
          </p:cNvPr>
          <p:cNvSpPr/>
          <p:nvPr/>
        </p:nvSpPr>
        <p:spPr>
          <a:xfrm>
            <a:off x="4362605" y="2058617"/>
            <a:ext cx="7543646" cy="20531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Each sub-folder in this folder contains </a:t>
            </a:r>
          </a:p>
          <a:p>
            <a:pPr marL="285750" indent="-285750">
              <a:buFont typeface="Arial" panose="020B0604020202020204" pitchFamily="34" charset="0"/>
              <a:buChar char="•"/>
            </a:pPr>
            <a:r>
              <a:rPr lang="en-US" sz="1500" dirty="0"/>
              <a:t>The aggregated data as .</a:t>
            </a:r>
            <a:r>
              <a:rPr lang="en-US" sz="1500" dirty="0" err="1"/>
              <a:t>Rdata</a:t>
            </a:r>
            <a:r>
              <a:rPr lang="en-US" sz="1500" dirty="0"/>
              <a:t> files resulted from the functions in </a:t>
            </a:r>
            <a:r>
              <a:rPr lang="en-US" sz="1500" i="1" dirty="0" err="1"/>
              <a:t>aggregate_results.R</a:t>
            </a:r>
            <a:r>
              <a:rPr lang="en-US" sz="1500" dirty="0"/>
              <a:t>, </a:t>
            </a:r>
            <a:r>
              <a:rPr lang="en-US" sz="1500" i="1" dirty="0" err="1"/>
              <a:t>aggregate_results_CI.R</a:t>
            </a:r>
            <a:r>
              <a:rPr lang="en-US" sz="1500" i="1" dirty="0"/>
              <a:t> </a:t>
            </a:r>
            <a:r>
              <a:rPr lang="en-US" sz="1500" dirty="0"/>
              <a:t>or </a:t>
            </a:r>
            <a:r>
              <a:rPr lang="en-US" sz="1500" i="1" dirty="0" err="1"/>
              <a:t>aggregate_areas.R</a:t>
            </a:r>
            <a:r>
              <a:rPr lang="en-US" sz="1500" i="1" dirty="0"/>
              <a:t> </a:t>
            </a:r>
            <a:r>
              <a:rPr lang="en-US" sz="1500" dirty="0"/>
              <a:t>available in /</a:t>
            </a:r>
            <a:r>
              <a:rPr lang="en-US" sz="1500" i="1" dirty="0"/>
              <a:t>scripts_aggregation</a:t>
            </a:r>
            <a:r>
              <a:rPr lang="en-US" sz="1500" dirty="0"/>
              <a:t>.</a:t>
            </a:r>
          </a:p>
          <a:p>
            <a:pPr marL="285750" indent="-285750">
              <a:buFont typeface="Arial" panose="020B0604020202020204" pitchFamily="34" charset="0"/>
              <a:buChar char="•"/>
            </a:pPr>
            <a:r>
              <a:rPr lang="en-US" sz="1500" dirty="0"/>
              <a:t>A sub-sub-folder </a:t>
            </a:r>
            <a:r>
              <a:rPr lang="en-US" sz="1500" i="1" dirty="0"/>
              <a:t>csv</a:t>
            </a:r>
            <a:r>
              <a:rPr lang="en-US" sz="1500" dirty="0"/>
              <a:t> with the .csv files needed for the plotting obtained using the functions in </a:t>
            </a:r>
            <a:r>
              <a:rPr lang="en-US" sz="1500" i="1" dirty="0" err="1"/>
              <a:t>areas_Rdata</a:t>
            </a:r>
            <a:r>
              <a:rPr lang="en-US" sz="1500" i="1" dirty="0"/>
              <a:t>-to-</a:t>
            </a:r>
            <a:r>
              <a:rPr lang="en-US" sz="1500" i="1" dirty="0" err="1"/>
              <a:t>csv.R</a:t>
            </a:r>
            <a:r>
              <a:rPr lang="en-US" sz="1500" dirty="0"/>
              <a:t>, </a:t>
            </a:r>
            <a:r>
              <a:rPr lang="en-US" sz="1500" i="1" dirty="0" err="1"/>
              <a:t>global_Rdata</a:t>
            </a:r>
            <a:r>
              <a:rPr lang="en-US" sz="1500" i="1" dirty="0"/>
              <a:t>-to-</a:t>
            </a:r>
            <a:r>
              <a:rPr lang="en-US" sz="1500" i="1" dirty="0" err="1"/>
              <a:t>csv.R</a:t>
            </a:r>
            <a:r>
              <a:rPr lang="en-US" sz="1500" dirty="0"/>
              <a:t>, </a:t>
            </a:r>
            <a:r>
              <a:rPr lang="en-US" sz="1500" i="1" dirty="0" err="1"/>
              <a:t>EU_Rdata</a:t>
            </a:r>
            <a:r>
              <a:rPr lang="en-US" sz="1500" i="1" dirty="0"/>
              <a:t>-to-</a:t>
            </a:r>
            <a:r>
              <a:rPr lang="en-US" sz="1500" i="1" dirty="0" err="1"/>
              <a:t>csv.R</a:t>
            </a:r>
            <a:r>
              <a:rPr lang="en-US" sz="1500" i="1" dirty="0"/>
              <a:t>, </a:t>
            </a:r>
            <a:r>
              <a:rPr lang="en-US" sz="1500" i="1" dirty="0" err="1"/>
              <a:t>slost_Globiom.R</a:t>
            </a:r>
            <a:r>
              <a:rPr lang="en-US" sz="1500" i="1" dirty="0"/>
              <a:t>, </a:t>
            </a:r>
            <a:r>
              <a:rPr lang="en-US" sz="1500" i="1" dirty="0" err="1"/>
              <a:t>slost_ha.R</a:t>
            </a:r>
            <a:r>
              <a:rPr lang="en-US" sz="1500" i="1" dirty="0"/>
              <a:t>, </a:t>
            </a:r>
            <a:r>
              <a:rPr lang="en-US" sz="1500" i="1" dirty="0" err="1"/>
              <a:t>wood.R</a:t>
            </a:r>
            <a:r>
              <a:rPr lang="en-US" sz="1500" i="1" dirty="0"/>
              <a:t>.</a:t>
            </a:r>
            <a:endParaRPr lang="en-US" sz="1500" dirty="0"/>
          </a:p>
          <a:p>
            <a:pPr marL="285750" indent="-285750">
              <a:buFont typeface="Arial" panose="020B0604020202020204" pitchFamily="34" charset="0"/>
              <a:buChar char="•"/>
            </a:pPr>
            <a:r>
              <a:rPr lang="en-US" sz="1500" dirty="0"/>
              <a:t>A sub-sub-folder </a:t>
            </a:r>
            <a:r>
              <a:rPr lang="en-US" sz="1500" i="1" dirty="0"/>
              <a:t>plots</a:t>
            </a:r>
            <a:r>
              <a:rPr lang="en-US" sz="1500" dirty="0"/>
              <a:t> with the plots obtained using the scripts in /</a:t>
            </a:r>
            <a:r>
              <a:rPr lang="en-US" sz="1500" i="1" dirty="0"/>
              <a:t>scripts_charts</a:t>
            </a:r>
            <a:r>
              <a:rPr lang="en-US" sz="1500" dirty="0"/>
              <a:t>.</a:t>
            </a:r>
          </a:p>
        </p:txBody>
      </p:sp>
      <p:sp>
        <p:nvSpPr>
          <p:cNvPr id="34" name="Rectangle: Rounded Corners 33">
            <a:extLst>
              <a:ext uri="{FF2B5EF4-FFF2-40B4-BE49-F238E27FC236}">
                <a16:creationId xmlns:a16="http://schemas.microsoft.com/office/drawing/2014/main" id="{938381EF-4A1C-49A3-8196-F0590B565A6F}"/>
              </a:ext>
            </a:extLst>
          </p:cNvPr>
          <p:cNvSpPr/>
          <p:nvPr/>
        </p:nvSpPr>
        <p:spPr>
          <a:xfrm>
            <a:off x="4362605" y="1713086"/>
            <a:ext cx="754364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err="1"/>
              <a:t>forest_managemement</a:t>
            </a:r>
            <a:r>
              <a:rPr lang="en-US" sz="1500" i="1" dirty="0"/>
              <a:t>/results</a:t>
            </a:r>
            <a:r>
              <a:rPr lang="en-US" sz="1500" dirty="0"/>
              <a:t>. </a:t>
            </a:r>
          </a:p>
        </p:txBody>
      </p:sp>
      <p:sp>
        <p:nvSpPr>
          <p:cNvPr id="35" name="Rectangle: Rounded Corners 34">
            <a:extLst>
              <a:ext uri="{FF2B5EF4-FFF2-40B4-BE49-F238E27FC236}">
                <a16:creationId xmlns:a16="http://schemas.microsoft.com/office/drawing/2014/main" id="{539CAD42-0876-4EC9-B3E6-55619332BDC7}"/>
              </a:ext>
            </a:extLst>
          </p:cNvPr>
          <p:cNvSpPr/>
          <p:nvPr/>
        </p:nvSpPr>
        <p:spPr>
          <a:xfrm>
            <a:off x="4374785" y="4279937"/>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that plot the results.</a:t>
            </a:r>
          </a:p>
        </p:txBody>
      </p:sp>
      <p:sp>
        <p:nvSpPr>
          <p:cNvPr id="36" name="Rectangle: Rounded Corners 35">
            <a:extLst>
              <a:ext uri="{FF2B5EF4-FFF2-40B4-BE49-F238E27FC236}">
                <a16:creationId xmlns:a16="http://schemas.microsoft.com/office/drawing/2014/main" id="{AC20C1D3-89EA-4B22-9D78-BCA3B15E2465}"/>
              </a:ext>
            </a:extLst>
          </p:cNvPr>
          <p:cNvSpPr/>
          <p:nvPr/>
        </p:nvSpPr>
        <p:spPr>
          <a:xfrm>
            <a:off x="4362605" y="4715270"/>
            <a:ext cx="7543646" cy="7104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which sets the working directory and the saving directories for the scripts in </a:t>
            </a:r>
            <a:r>
              <a:rPr lang="en-US" sz="1500" i="1" dirty="0"/>
              <a:t>scripts_aggregation </a:t>
            </a:r>
            <a:r>
              <a:rPr lang="en-US" sz="1500" dirty="0"/>
              <a:t>and </a:t>
            </a:r>
            <a:r>
              <a:rPr lang="en-US" sz="1500" i="1" dirty="0"/>
              <a:t>scripts_charts. </a:t>
            </a:r>
            <a:r>
              <a:rPr lang="en-US" sz="1500" dirty="0"/>
              <a:t>It also calls the functions used to aggregate and plot.</a:t>
            </a:r>
          </a:p>
        </p:txBody>
      </p:sp>
      <p:pic>
        <p:nvPicPr>
          <p:cNvPr id="17" name="Picture 16">
            <a:extLst>
              <a:ext uri="{FF2B5EF4-FFF2-40B4-BE49-F238E27FC236}">
                <a16:creationId xmlns:a16="http://schemas.microsoft.com/office/drawing/2014/main" id="{48AAAE1E-03E2-4FAC-B019-2087D46DD307}"/>
              </a:ext>
            </a:extLst>
          </p:cNvPr>
          <p:cNvPicPr>
            <a:picLocks noChangeAspect="1"/>
          </p:cNvPicPr>
          <p:nvPr/>
        </p:nvPicPr>
        <p:blipFill rotWithShape="1">
          <a:blip r:embed="rId2"/>
          <a:srcRect t="35524" b="50504"/>
          <a:stretch/>
        </p:blipFill>
        <p:spPr>
          <a:xfrm>
            <a:off x="839839" y="1698559"/>
            <a:ext cx="3019846" cy="328766"/>
          </a:xfrm>
          <a:prstGeom prst="rect">
            <a:avLst/>
          </a:prstGeom>
        </p:spPr>
      </p:pic>
      <p:pic>
        <p:nvPicPr>
          <p:cNvPr id="18" name="Picture 17">
            <a:extLst>
              <a:ext uri="{FF2B5EF4-FFF2-40B4-BE49-F238E27FC236}">
                <a16:creationId xmlns:a16="http://schemas.microsoft.com/office/drawing/2014/main" id="{60F28D4A-544D-4D50-BD66-B414FC13BA05}"/>
              </a:ext>
            </a:extLst>
          </p:cNvPr>
          <p:cNvPicPr>
            <a:picLocks noChangeAspect="1"/>
          </p:cNvPicPr>
          <p:nvPr/>
        </p:nvPicPr>
        <p:blipFill rotWithShape="1">
          <a:blip r:embed="rId2"/>
          <a:srcRect t="17655" b="66963"/>
          <a:stretch/>
        </p:blipFill>
        <p:spPr>
          <a:xfrm>
            <a:off x="839839" y="2746437"/>
            <a:ext cx="3019846" cy="361950"/>
          </a:xfrm>
          <a:prstGeom prst="rect">
            <a:avLst/>
          </a:prstGeom>
        </p:spPr>
      </p:pic>
      <p:pic>
        <p:nvPicPr>
          <p:cNvPr id="19" name="Picture 18">
            <a:extLst>
              <a:ext uri="{FF2B5EF4-FFF2-40B4-BE49-F238E27FC236}">
                <a16:creationId xmlns:a16="http://schemas.microsoft.com/office/drawing/2014/main" id="{7C019CF4-7A5A-4AAA-A90C-3FF64A940A82}"/>
              </a:ext>
            </a:extLst>
          </p:cNvPr>
          <p:cNvPicPr>
            <a:picLocks noChangeAspect="1"/>
          </p:cNvPicPr>
          <p:nvPr/>
        </p:nvPicPr>
        <p:blipFill rotWithShape="1">
          <a:blip r:embed="rId2"/>
          <a:srcRect t="50544"/>
          <a:stretch/>
        </p:blipFill>
        <p:spPr>
          <a:xfrm>
            <a:off x="839839" y="4219382"/>
            <a:ext cx="3019846" cy="1163704"/>
          </a:xfrm>
          <a:prstGeom prst="rect">
            <a:avLst/>
          </a:prstGeom>
        </p:spPr>
      </p:pic>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D4150C9-5EF3-4295-B978-9B732C73F128}"/>
              </a:ext>
            </a:extLst>
          </p:cNvPr>
          <p:cNvCxnSpPr>
            <a:cxnSpLocks/>
          </p:cNvCxnSpPr>
          <p:nvPr/>
        </p:nvCxnSpPr>
        <p:spPr>
          <a:xfrm>
            <a:off x="2729809" y="4412619"/>
            <a:ext cx="1606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152E221-B834-4A8E-B5A0-E207BD20E673}"/>
              </a:ext>
            </a:extLst>
          </p:cNvPr>
          <p:cNvCxnSpPr>
            <a:cxnSpLocks/>
          </p:cNvCxnSpPr>
          <p:nvPr/>
        </p:nvCxnSpPr>
        <p:spPr>
          <a:xfrm>
            <a:off x="3062228" y="4883034"/>
            <a:ext cx="12744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B4B3C73-71EB-414A-9A24-5C254D4EF430}"/>
              </a:ext>
            </a:extLst>
          </p:cNvPr>
          <p:cNvCxnSpPr>
            <a:cxnSpLocks/>
          </p:cNvCxnSpPr>
          <p:nvPr/>
        </p:nvCxnSpPr>
        <p:spPr>
          <a:xfrm>
            <a:off x="3074408" y="2967441"/>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2703424-737F-49FA-BE4C-D0AAFBFF51D0}"/>
              </a:ext>
            </a:extLst>
          </p:cNvPr>
          <p:cNvCxnSpPr>
            <a:cxnSpLocks/>
          </p:cNvCxnSpPr>
          <p:nvPr/>
        </p:nvCxnSpPr>
        <p:spPr>
          <a:xfrm flipV="1">
            <a:off x="3330845" y="1877794"/>
            <a:ext cx="10058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374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4 - results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This folder contains the areas resulting from the matching of the two GLOBIOM land use models and the species loss resulting from the application of the species loss model.  </a:t>
            </a:r>
          </a:p>
        </p:txBody>
      </p:sp>
      <p:pic>
        <p:nvPicPr>
          <p:cNvPr id="15" name="Picture 14">
            <a:extLst>
              <a:ext uri="{FF2B5EF4-FFF2-40B4-BE49-F238E27FC236}">
                <a16:creationId xmlns:a16="http://schemas.microsoft.com/office/drawing/2014/main" id="{B47291BF-A18E-4D4F-A27E-5C14036C0289}"/>
              </a:ext>
            </a:extLst>
          </p:cNvPr>
          <p:cNvPicPr>
            <a:picLocks noChangeAspect="1"/>
          </p:cNvPicPr>
          <p:nvPr/>
        </p:nvPicPr>
        <p:blipFill rotWithShape="1">
          <a:blip r:embed="rId2"/>
          <a:srcRect t="51809" b="26897"/>
          <a:stretch/>
        </p:blipFill>
        <p:spPr>
          <a:xfrm>
            <a:off x="761937" y="3783563"/>
            <a:ext cx="3732589" cy="317196"/>
          </a:xfrm>
          <a:prstGeom prst="rect">
            <a:avLst/>
          </a:prstGeom>
        </p:spPr>
      </p:pic>
      <p:pic>
        <p:nvPicPr>
          <p:cNvPr id="16" name="Picture 15">
            <a:extLst>
              <a:ext uri="{FF2B5EF4-FFF2-40B4-BE49-F238E27FC236}">
                <a16:creationId xmlns:a16="http://schemas.microsoft.com/office/drawing/2014/main" id="{240AC387-6B32-491D-86EB-24739E5A5545}"/>
              </a:ext>
            </a:extLst>
          </p:cNvPr>
          <p:cNvPicPr>
            <a:picLocks noChangeAspect="1"/>
          </p:cNvPicPr>
          <p:nvPr/>
        </p:nvPicPr>
        <p:blipFill rotWithShape="1">
          <a:blip r:embed="rId2"/>
          <a:srcRect t="26272" b="49047"/>
          <a:stretch/>
        </p:blipFill>
        <p:spPr>
          <a:xfrm>
            <a:off x="761936" y="5024279"/>
            <a:ext cx="3732589" cy="367632"/>
          </a:xfrm>
          <a:prstGeom prst="rect">
            <a:avLst/>
          </a:prstGeom>
        </p:spPr>
      </p:pic>
      <p:pic>
        <p:nvPicPr>
          <p:cNvPr id="17" name="Picture 16">
            <a:extLst>
              <a:ext uri="{FF2B5EF4-FFF2-40B4-BE49-F238E27FC236}">
                <a16:creationId xmlns:a16="http://schemas.microsoft.com/office/drawing/2014/main" id="{A0390428-FC91-416F-8F8E-06A3B34F9C85}"/>
              </a:ext>
            </a:extLst>
          </p:cNvPr>
          <p:cNvPicPr>
            <a:picLocks noChangeAspect="1"/>
          </p:cNvPicPr>
          <p:nvPr/>
        </p:nvPicPr>
        <p:blipFill rotWithShape="1">
          <a:blip r:embed="rId2"/>
          <a:srcRect t="75320"/>
          <a:stretch/>
        </p:blipFill>
        <p:spPr>
          <a:xfrm>
            <a:off x="761937" y="5715271"/>
            <a:ext cx="3732589" cy="367632"/>
          </a:xfrm>
          <a:prstGeom prst="rect">
            <a:avLst/>
          </a:prstGeom>
        </p:spPr>
      </p:pic>
      <p:cxnSp>
        <p:nvCxnSpPr>
          <p:cNvPr id="18" name="Straight Arrow Connector 17">
            <a:extLst>
              <a:ext uri="{FF2B5EF4-FFF2-40B4-BE49-F238E27FC236}">
                <a16:creationId xmlns:a16="http://schemas.microsoft.com/office/drawing/2014/main" id="{B9499C62-2F02-4BAC-83BA-02779F0301AD}"/>
              </a:ext>
            </a:extLst>
          </p:cNvPr>
          <p:cNvCxnSpPr>
            <a:cxnSpLocks/>
          </p:cNvCxnSpPr>
          <p:nvPr/>
        </p:nvCxnSpPr>
        <p:spPr>
          <a:xfrm>
            <a:off x="1623000" y="3979612"/>
            <a:ext cx="565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212C65F3-D750-496B-AFC7-50C4D7261E24}"/>
              </a:ext>
            </a:extLst>
          </p:cNvPr>
          <p:cNvSpPr/>
          <p:nvPr/>
        </p:nvSpPr>
        <p:spPr>
          <a:xfrm>
            <a:off x="2260929" y="3284548"/>
            <a:ext cx="9536242" cy="169300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contains multiple folders with all the results for species loss from the application of the model. Meaning of the words in the names: timber = EU timber plantations have been included; cutoff = response ratios larger than 1 converted to 1; </a:t>
            </a:r>
            <a:r>
              <a:rPr lang="en-US" sz="1500" dirty="0" err="1"/>
              <a:t>nocutoff</a:t>
            </a:r>
            <a:r>
              <a:rPr lang="en-US" sz="1500" dirty="0"/>
              <a:t> = cutoff not applied; bs = confidence interval calculated with bootstrapping; nobs = no confidence intervals. The folder </a:t>
            </a:r>
            <a:r>
              <a:rPr lang="en-US" sz="1500" i="1" dirty="0"/>
              <a:t>species-</a:t>
            </a:r>
            <a:r>
              <a:rPr lang="en-US" sz="1500" i="1" dirty="0" err="1"/>
              <a:t>lost_cutoff</a:t>
            </a:r>
            <a:r>
              <a:rPr lang="en-US" sz="1500" i="1" dirty="0"/>
              <a:t> </a:t>
            </a:r>
            <a:r>
              <a:rPr lang="en-US" sz="1500" dirty="0"/>
              <a:t>contains a .csv files where the median values come from the nobs results and the confidence intervals from the bs results and these are the values used in the paper. All the results have been calculated using the areas of the marginal approach (mg). A readme.doc file is provided.</a:t>
            </a:r>
          </a:p>
        </p:txBody>
      </p:sp>
      <p:sp>
        <p:nvSpPr>
          <p:cNvPr id="26" name="Rectangle: Rounded Corners 25">
            <a:extLst>
              <a:ext uri="{FF2B5EF4-FFF2-40B4-BE49-F238E27FC236}">
                <a16:creationId xmlns:a16="http://schemas.microsoft.com/office/drawing/2014/main" id="{432BD2EB-F4AC-4720-AEF8-78335AB9E69B}"/>
              </a:ext>
            </a:extLst>
          </p:cNvPr>
          <p:cNvSpPr/>
          <p:nvPr/>
        </p:nvSpPr>
        <p:spPr>
          <a:xfrm>
            <a:off x="2227433" y="5085930"/>
            <a:ext cx="9569736"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files where some data have been looked at in more detail. </a:t>
            </a:r>
          </a:p>
        </p:txBody>
      </p:sp>
      <p:cxnSp>
        <p:nvCxnSpPr>
          <p:cNvPr id="42" name="Straight Arrow Connector 41">
            <a:extLst>
              <a:ext uri="{FF2B5EF4-FFF2-40B4-BE49-F238E27FC236}">
                <a16:creationId xmlns:a16="http://schemas.microsoft.com/office/drawing/2014/main" id="{30F5838F-1482-4191-93E2-1BB8B610B88B}"/>
              </a:ext>
            </a:extLst>
          </p:cNvPr>
          <p:cNvCxnSpPr>
            <a:cxnSpLocks/>
          </p:cNvCxnSpPr>
          <p:nvPr/>
        </p:nvCxnSpPr>
        <p:spPr>
          <a:xfrm>
            <a:off x="1924919" y="5225738"/>
            <a:ext cx="283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E67EEB2C-229A-4626-98D8-F3F6AB50C9D5}"/>
              </a:ext>
            </a:extLst>
          </p:cNvPr>
          <p:cNvSpPr/>
          <p:nvPr/>
        </p:nvSpPr>
        <p:spPr>
          <a:xfrm>
            <a:off x="4617510" y="5537948"/>
            <a:ext cx="7179660" cy="74855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contains the input data, the script and the results of tests performed using the CF from other versions of the model (for further details, see the script </a:t>
            </a:r>
            <a:r>
              <a:rPr lang="en-US" sz="1500" i="1" dirty="0" err="1"/>
              <a:t>calculate_impacts_withCF.R</a:t>
            </a:r>
            <a:r>
              <a:rPr lang="en-US" sz="1500" dirty="0"/>
              <a:t>) </a:t>
            </a:r>
          </a:p>
        </p:txBody>
      </p:sp>
      <p:cxnSp>
        <p:nvCxnSpPr>
          <p:cNvPr id="44" name="Straight Arrow Connector 43">
            <a:extLst>
              <a:ext uri="{FF2B5EF4-FFF2-40B4-BE49-F238E27FC236}">
                <a16:creationId xmlns:a16="http://schemas.microsoft.com/office/drawing/2014/main" id="{03ED7D7D-3F6E-4F2D-A171-DC877888D04F}"/>
              </a:ext>
            </a:extLst>
          </p:cNvPr>
          <p:cNvCxnSpPr>
            <a:cxnSpLocks/>
          </p:cNvCxnSpPr>
          <p:nvPr/>
        </p:nvCxnSpPr>
        <p:spPr>
          <a:xfrm>
            <a:off x="4380745" y="5929087"/>
            <a:ext cx="211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180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endParaRPr lang="de-CH" dirty="0"/>
          </a:p>
        </p:txBody>
      </p:sp>
      <p:sp>
        <p:nvSpPr>
          <p:cNvPr id="2" name="Bildplatzhalter 1">
            <a:extLst>
              <a:ext uri="{FF2B5EF4-FFF2-40B4-BE49-F238E27FC236}">
                <a16:creationId xmlns:a16="http://schemas.microsoft.com/office/drawing/2014/main" id="{A7932926-A987-44F4-A8A1-AB55FBE1FD4B}"/>
              </a:ext>
            </a:extLst>
          </p:cNvPr>
          <p:cNvSpPr>
            <a:spLocks noGrp="1"/>
          </p:cNvSpPr>
          <p:nvPr>
            <p:ph type="pic" sz="quarter" idx="12"/>
          </p:nvPr>
        </p:nvSpPr>
        <p:spPr/>
      </p:sp>
    </p:spTree>
    <p:extLst>
      <p:ext uri="{BB962C8B-B14F-4D97-AF65-F5344CB8AC3E}">
        <p14:creationId xmlns:p14="http://schemas.microsoft.com/office/powerpoint/2010/main" val="1284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C7951E0-E6C6-471C-836A-E8E4A0C67927}"/>
              </a:ext>
            </a:extLst>
          </p:cNvPr>
          <p:cNvSpPr/>
          <p:nvPr/>
        </p:nvSpPr>
        <p:spPr>
          <a:xfrm>
            <a:off x="376170" y="759766"/>
            <a:ext cx="2963453" cy="525999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700" dirty="0"/>
              <a:t>Main folders:</a:t>
            </a:r>
          </a:p>
          <a:p>
            <a:pPr marL="342900" indent="-342900">
              <a:lnSpc>
                <a:spcPct val="150000"/>
              </a:lnSpc>
              <a:buAutoNum type="arabicParenR"/>
            </a:pPr>
            <a:r>
              <a:rPr lang="en-US" sz="1700" dirty="0"/>
              <a:t>data</a:t>
            </a:r>
          </a:p>
          <a:p>
            <a:pPr>
              <a:lnSpc>
                <a:spcPct val="150000"/>
              </a:lnSpc>
            </a:pPr>
            <a:endParaRPr lang="en-US" sz="1700" dirty="0"/>
          </a:p>
          <a:p>
            <a:pPr>
              <a:lnSpc>
                <a:spcPct val="150000"/>
              </a:lnSpc>
            </a:pPr>
            <a:r>
              <a:rPr lang="en-US" sz="1700" dirty="0"/>
              <a:t>2) scripts</a:t>
            </a:r>
          </a:p>
          <a:p>
            <a:pPr>
              <a:lnSpc>
                <a:spcPct val="150000"/>
              </a:lnSpc>
            </a:pPr>
            <a:r>
              <a:rPr lang="en-US" sz="1700" dirty="0"/>
              <a:t>3)</a:t>
            </a:r>
          </a:p>
          <a:p>
            <a:pPr>
              <a:lnSpc>
                <a:spcPct val="150000"/>
              </a:lnSpc>
            </a:pPr>
            <a:r>
              <a:rPr lang="en-US" sz="1700" dirty="0"/>
              <a:t>4) results</a:t>
            </a:r>
          </a:p>
          <a:p>
            <a:pPr>
              <a:lnSpc>
                <a:spcPct val="150000"/>
              </a:lnSpc>
            </a:pPr>
            <a:r>
              <a:rPr lang="en-US" sz="1700" dirty="0"/>
              <a:t>5) </a:t>
            </a:r>
            <a:r>
              <a:rPr lang="en-US" sz="1700" dirty="0" err="1"/>
              <a:t>aggregation_plotting</a:t>
            </a:r>
            <a:endParaRPr lang="en-US" sz="1700" dirty="0"/>
          </a:p>
          <a:p>
            <a:pPr>
              <a:lnSpc>
                <a:spcPct val="150000"/>
              </a:lnSpc>
            </a:pPr>
            <a:endParaRPr lang="en-US" sz="1700" dirty="0"/>
          </a:p>
          <a:p>
            <a:pPr>
              <a:lnSpc>
                <a:spcPct val="150000"/>
              </a:lnSpc>
            </a:pPr>
            <a:r>
              <a:rPr lang="en-US" sz="1700" dirty="0"/>
              <a:t>Other folders</a:t>
            </a:r>
          </a:p>
          <a:p>
            <a:pPr>
              <a:lnSpc>
                <a:spcPct val="150000"/>
              </a:lnSpc>
            </a:pPr>
            <a:r>
              <a:rPr lang="en-US" sz="1700" dirty="0"/>
              <a:t>7) RR-distributions</a:t>
            </a:r>
          </a:p>
          <a:p>
            <a:pPr>
              <a:lnSpc>
                <a:spcPct val="150000"/>
              </a:lnSpc>
            </a:pPr>
            <a:r>
              <a:rPr lang="en-US" sz="1700" dirty="0"/>
              <a:t>8) R-files</a:t>
            </a:r>
          </a:p>
          <a:p>
            <a:pPr>
              <a:lnSpc>
                <a:spcPct val="150000"/>
              </a:lnSpc>
            </a:pPr>
            <a:r>
              <a:rPr lang="en-US" sz="1700" dirty="0"/>
              <a:t>9) </a:t>
            </a:r>
            <a:r>
              <a:rPr lang="en-US" sz="1700" dirty="0" err="1"/>
              <a:t>additional_analyses</a:t>
            </a:r>
            <a:endParaRPr lang="en-US" sz="1700" dirty="0"/>
          </a:p>
          <a:p>
            <a:pPr>
              <a:lnSpc>
                <a:spcPct val="150000"/>
              </a:lnSpc>
            </a:pPr>
            <a:r>
              <a:rPr lang="en-US" sz="1700" dirty="0"/>
              <a:t>10) </a:t>
            </a:r>
            <a:r>
              <a:rPr lang="en-US" sz="1700" dirty="0" err="1"/>
              <a:t>temporary_old</a:t>
            </a:r>
            <a:endParaRPr lang="en-US" sz="1700" dirty="0"/>
          </a:p>
        </p:txBody>
      </p:sp>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GitHub/forest-management </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sp>
        <p:nvSpPr>
          <p:cNvPr id="9" name="Rectangle: Rounded Corners 8">
            <a:extLst>
              <a:ext uri="{FF2B5EF4-FFF2-40B4-BE49-F238E27FC236}">
                <a16:creationId xmlns:a16="http://schemas.microsoft.com/office/drawing/2014/main" id="{73EA7456-63A4-4C40-A823-0E247DF1AB3C}"/>
              </a:ext>
            </a:extLst>
          </p:cNvPr>
          <p:cNvSpPr/>
          <p:nvPr/>
        </p:nvSpPr>
        <p:spPr>
          <a:xfrm>
            <a:off x="3452328" y="3314027"/>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Aggregated results, scripts to do the aggregation and to plot the results.</a:t>
            </a:r>
          </a:p>
        </p:txBody>
      </p:sp>
      <p:sp>
        <p:nvSpPr>
          <p:cNvPr id="12" name="Rectangle: Rounded Corners 11">
            <a:extLst>
              <a:ext uri="{FF2B5EF4-FFF2-40B4-BE49-F238E27FC236}">
                <a16:creationId xmlns:a16="http://schemas.microsoft.com/office/drawing/2014/main" id="{212AE97B-BD8B-4BBA-8FB8-91D9E34CCB6E}"/>
              </a:ext>
            </a:extLst>
          </p:cNvPr>
          <p:cNvSpPr/>
          <p:nvPr/>
        </p:nvSpPr>
        <p:spPr>
          <a:xfrm>
            <a:off x="3452328" y="1359252"/>
            <a:ext cx="8238744" cy="5547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Data on land use (areas) and on ecoregions (e.g., original species number) used in the model. Two subfolders: </a:t>
            </a:r>
            <a:r>
              <a:rPr lang="en-US" sz="1500" i="1" dirty="0" err="1"/>
              <a:t>model_parameters</a:t>
            </a:r>
            <a:r>
              <a:rPr lang="en-US" sz="1500" i="1" dirty="0"/>
              <a:t> </a:t>
            </a:r>
            <a:r>
              <a:rPr lang="en-US" sz="1500" dirty="0"/>
              <a:t>and </a:t>
            </a:r>
            <a:r>
              <a:rPr lang="en-US" sz="1500" i="1" dirty="0" err="1"/>
              <a:t>land_use_data</a:t>
            </a:r>
            <a:r>
              <a:rPr lang="en-US" sz="1500" i="1" dirty="0"/>
              <a:t> </a:t>
            </a:r>
          </a:p>
        </p:txBody>
      </p:sp>
      <p:sp>
        <p:nvSpPr>
          <p:cNvPr id="13" name="Rectangle: Rounded Corners 12">
            <a:extLst>
              <a:ext uri="{FF2B5EF4-FFF2-40B4-BE49-F238E27FC236}">
                <a16:creationId xmlns:a16="http://schemas.microsoft.com/office/drawing/2014/main" id="{F51F82DE-370D-4B20-B2CE-29CA2920C854}"/>
              </a:ext>
            </a:extLst>
          </p:cNvPr>
          <p:cNvSpPr/>
          <p:nvPr/>
        </p:nvSpPr>
        <p:spPr>
          <a:xfrm>
            <a:off x="3428317" y="2955572"/>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containing the land use areas and the calculated species loss.</a:t>
            </a:r>
          </a:p>
        </p:txBody>
      </p:sp>
      <p:sp>
        <p:nvSpPr>
          <p:cNvPr id="14" name="Rectangle: Rounded Corners 13">
            <a:extLst>
              <a:ext uri="{FF2B5EF4-FFF2-40B4-BE49-F238E27FC236}">
                <a16:creationId xmlns:a16="http://schemas.microsoft.com/office/drawing/2014/main" id="{1034A398-FA39-4D6C-A766-46D42DD9D304}"/>
              </a:ext>
            </a:extLst>
          </p:cNvPr>
          <p:cNvSpPr/>
          <p:nvPr/>
        </p:nvSpPr>
        <p:spPr>
          <a:xfrm>
            <a:off x="3476339" y="4643643"/>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Random R files used in the past which might be useful again but not currently used.</a:t>
            </a:r>
          </a:p>
        </p:txBody>
      </p:sp>
      <p:sp>
        <p:nvSpPr>
          <p:cNvPr id="15" name="Rectangle: Rounded Corners 14">
            <a:extLst>
              <a:ext uri="{FF2B5EF4-FFF2-40B4-BE49-F238E27FC236}">
                <a16:creationId xmlns:a16="http://schemas.microsoft.com/office/drawing/2014/main" id="{27C8DB68-A310-44FE-A7C0-8E4863002675}"/>
              </a:ext>
            </a:extLst>
          </p:cNvPr>
          <p:cNvSpPr/>
          <p:nvPr/>
        </p:nvSpPr>
        <p:spPr>
          <a:xfrm>
            <a:off x="3476339" y="4240045"/>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PDF with the histograms of the RR raw values.</a:t>
            </a:r>
          </a:p>
        </p:txBody>
      </p:sp>
      <p:sp>
        <p:nvSpPr>
          <p:cNvPr id="16" name="Rectangle: Rounded Corners 15">
            <a:extLst>
              <a:ext uri="{FF2B5EF4-FFF2-40B4-BE49-F238E27FC236}">
                <a16:creationId xmlns:a16="http://schemas.microsoft.com/office/drawing/2014/main" id="{B415E41D-8054-43AE-ADC0-C5F492862D8A}"/>
              </a:ext>
            </a:extLst>
          </p:cNvPr>
          <p:cNvSpPr/>
          <p:nvPr/>
        </p:nvSpPr>
        <p:spPr>
          <a:xfrm>
            <a:off x="3452329" y="2531269"/>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build and apply the model to quantify species loss.</a:t>
            </a:r>
          </a:p>
        </p:txBody>
      </p:sp>
      <p:sp>
        <p:nvSpPr>
          <p:cNvPr id="17" name="Rectangle: Rounded Corners 16">
            <a:extLst>
              <a:ext uri="{FF2B5EF4-FFF2-40B4-BE49-F238E27FC236}">
                <a16:creationId xmlns:a16="http://schemas.microsoft.com/office/drawing/2014/main" id="{9CB901E5-7101-4F29-B59D-4F3D48DB4272}"/>
              </a:ext>
            </a:extLst>
          </p:cNvPr>
          <p:cNvSpPr/>
          <p:nvPr/>
        </p:nvSpPr>
        <p:spPr>
          <a:xfrm>
            <a:off x="3452328" y="2133811"/>
            <a:ext cx="8238745"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z values before being used in the biodiversity model </a:t>
            </a:r>
          </a:p>
        </p:txBody>
      </p:sp>
      <p:sp>
        <p:nvSpPr>
          <p:cNvPr id="18" name="Rectangle: Rounded Corners 17">
            <a:extLst>
              <a:ext uri="{FF2B5EF4-FFF2-40B4-BE49-F238E27FC236}">
                <a16:creationId xmlns:a16="http://schemas.microsoft.com/office/drawing/2014/main" id="{D8A7D097-F4A3-4E78-B85D-05B7DE389992}"/>
              </a:ext>
            </a:extLst>
          </p:cNvPr>
          <p:cNvSpPr/>
          <p:nvPr/>
        </p:nvSpPr>
        <p:spPr>
          <a:xfrm>
            <a:off x="3452328" y="5434920"/>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Files which will be most probably thrown away.</a:t>
            </a:r>
          </a:p>
        </p:txBody>
      </p:sp>
      <p:cxnSp>
        <p:nvCxnSpPr>
          <p:cNvPr id="8" name="Straight Arrow Connector 7">
            <a:extLst>
              <a:ext uri="{FF2B5EF4-FFF2-40B4-BE49-F238E27FC236}">
                <a16:creationId xmlns:a16="http://schemas.microsoft.com/office/drawing/2014/main" id="{57CD0A9B-DAAA-4533-8661-D04CF4776B8F}"/>
              </a:ext>
            </a:extLst>
          </p:cNvPr>
          <p:cNvCxnSpPr>
            <a:cxnSpLocks/>
          </p:cNvCxnSpPr>
          <p:nvPr/>
        </p:nvCxnSpPr>
        <p:spPr>
          <a:xfrm>
            <a:off x="3155065" y="3444559"/>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BB5B036-A716-4659-BF3F-55A629DA4E1D}"/>
              </a:ext>
            </a:extLst>
          </p:cNvPr>
          <p:cNvCxnSpPr>
            <a:cxnSpLocks/>
          </p:cNvCxnSpPr>
          <p:nvPr/>
        </p:nvCxnSpPr>
        <p:spPr>
          <a:xfrm>
            <a:off x="2244465" y="1511649"/>
            <a:ext cx="1093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D5EDB9-AE54-4396-B759-E59ECD4D9950}"/>
              </a:ext>
            </a:extLst>
          </p:cNvPr>
          <p:cNvCxnSpPr>
            <a:cxnSpLocks/>
          </p:cNvCxnSpPr>
          <p:nvPr/>
        </p:nvCxnSpPr>
        <p:spPr>
          <a:xfrm>
            <a:off x="1860711" y="4788761"/>
            <a:ext cx="1501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D588E-BD33-4C76-A92D-120BA983D46D}"/>
              </a:ext>
            </a:extLst>
          </p:cNvPr>
          <p:cNvCxnSpPr>
            <a:cxnSpLocks/>
          </p:cNvCxnSpPr>
          <p:nvPr/>
        </p:nvCxnSpPr>
        <p:spPr>
          <a:xfrm flipV="1">
            <a:off x="1836700" y="3064599"/>
            <a:ext cx="1501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E2BAA07-C8B7-4C4F-A592-F5F89BCE05F9}"/>
              </a:ext>
            </a:extLst>
          </p:cNvPr>
          <p:cNvCxnSpPr>
            <a:cxnSpLocks/>
          </p:cNvCxnSpPr>
          <p:nvPr/>
        </p:nvCxnSpPr>
        <p:spPr>
          <a:xfrm>
            <a:off x="2731507" y="4383707"/>
            <a:ext cx="630449"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8517B4F-5F93-4D25-90AE-CEC18B5D4595}"/>
              </a:ext>
            </a:extLst>
          </p:cNvPr>
          <p:cNvCxnSpPr>
            <a:cxnSpLocks/>
          </p:cNvCxnSpPr>
          <p:nvPr/>
        </p:nvCxnSpPr>
        <p:spPr>
          <a:xfrm flipV="1">
            <a:off x="2532492" y="2680755"/>
            <a:ext cx="805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40B455-A406-41D4-AB8D-99392A68FEE3}"/>
              </a:ext>
            </a:extLst>
          </p:cNvPr>
          <p:cNvCxnSpPr>
            <a:cxnSpLocks/>
          </p:cNvCxnSpPr>
          <p:nvPr/>
        </p:nvCxnSpPr>
        <p:spPr>
          <a:xfrm>
            <a:off x="3000668" y="2284753"/>
            <a:ext cx="337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01A3E3A-98A5-41F8-8E87-195A960F5F3A}"/>
              </a:ext>
            </a:extLst>
          </p:cNvPr>
          <p:cNvCxnSpPr>
            <a:cxnSpLocks/>
          </p:cNvCxnSpPr>
          <p:nvPr/>
        </p:nvCxnSpPr>
        <p:spPr>
          <a:xfrm>
            <a:off x="2602792" y="5581224"/>
            <a:ext cx="735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44874433-E9A1-4E1D-81FC-200CA8E54B42}"/>
              </a:ext>
            </a:extLst>
          </p:cNvPr>
          <p:cNvSpPr/>
          <p:nvPr/>
        </p:nvSpPr>
        <p:spPr>
          <a:xfrm>
            <a:off x="3179076" y="5010617"/>
            <a:ext cx="8536007"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Supplementary analyses not included in the main manuscript (e.g. comparison with other models)</a:t>
            </a:r>
          </a:p>
        </p:txBody>
      </p:sp>
      <p:cxnSp>
        <p:nvCxnSpPr>
          <p:cNvPr id="38" name="Straight Arrow Connector 37">
            <a:extLst>
              <a:ext uri="{FF2B5EF4-FFF2-40B4-BE49-F238E27FC236}">
                <a16:creationId xmlns:a16="http://schemas.microsoft.com/office/drawing/2014/main" id="{F6A028A8-9722-4973-8732-D5679BB7483B}"/>
              </a:ext>
            </a:extLst>
          </p:cNvPr>
          <p:cNvCxnSpPr>
            <a:cxnSpLocks/>
          </p:cNvCxnSpPr>
          <p:nvPr/>
        </p:nvCxnSpPr>
        <p:spPr>
          <a:xfrm>
            <a:off x="2944678" y="5155735"/>
            <a:ext cx="417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106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1a – data/</a:t>
            </a:r>
            <a:r>
              <a:rPr lang="en-US" dirty="0" err="1"/>
              <a:t>model_parameters</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cxnSp>
        <p:nvCxnSpPr>
          <p:cNvPr id="8" name="Straight Arrow Connector 7">
            <a:extLst>
              <a:ext uri="{FF2B5EF4-FFF2-40B4-BE49-F238E27FC236}">
                <a16:creationId xmlns:a16="http://schemas.microsoft.com/office/drawing/2014/main" id="{8B4F1439-1321-4406-B483-7B0424C309AF}"/>
              </a:ext>
            </a:extLst>
          </p:cNvPr>
          <p:cNvCxnSpPr>
            <a:cxnSpLocks/>
          </p:cNvCxnSpPr>
          <p:nvPr/>
        </p:nvCxnSpPr>
        <p:spPr>
          <a:xfrm>
            <a:off x="1715672" y="2922641"/>
            <a:ext cx="309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DDAF447-C20D-443E-9F67-19776760B225}"/>
              </a:ext>
            </a:extLst>
          </p:cNvPr>
          <p:cNvSpPr/>
          <p:nvPr/>
        </p:nvSpPr>
        <p:spPr>
          <a:xfrm>
            <a:off x="1700116" y="1296148"/>
            <a:ext cx="7730462" cy="835730"/>
          </a:xfrm>
          <a:prstGeom prst="roundRect">
            <a:avLst/>
          </a:prstGeom>
          <a:ln>
            <a:no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providing </a:t>
            </a:r>
            <a:r>
              <a:rPr lang="en-US" sz="1500" dirty="0" err="1"/>
              <a:t>i</a:t>
            </a:r>
            <a:r>
              <a:rPr lang="en-US" sz="1500" dirty="0"/>
              <a:t>) the description of the ecoregions and the relative data, ii) the local CF iii) the z values.</a:t>
            </a:r>
          </a:p>
          <a:p>
            <a:pPr marL="285750" indent="-285750">
              <a:buFont typeface="Arial" panose="020B0604020202020204" pitchFamily="34" charset="0"/>
              <a:buChar char="•"/>
            </a:pPr>
            <a:r>
              <a:rPr lang="en-US" sz="1500" dirty="0"/>
              <a:t>A readme.doc file with a further detailed description of the .csv files. </a:t>
            </a:r>
          </a:p>
        </p:txBody>
      </p:sp>
      <p:sp>
        <p:nvSpPr>
          <p:cNvPr id="13" name="Rectangle: Rounded Corners 12">
            <a:extLst>
              <a:ext uri="{FF2B5EF4-FFF2-40B4-BE49-F238E27FC236}">
                <a16:creationId xmlns:a16="http://schemas.microsoft.com/office/drawing/2014/main" id="{1CCFF3F5-FBEB-46A5-B80E-B9A7ADD89637}"/>
              </a:ext>
            </a:extLst>
          </p:cNvPr>
          <p:cNvSpPr/>
          <p:nvPr/>
        </p:nvSpPr>
        <p:spPr>
          <a:xfrm>
            <a:off x="2116568" y="4606781"/>
            <a:ext cx="7914671" cy="1743087"/>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with the global and regional CFs of LC-Impact. </a:t>
            </a:r>
          </a:p>
          <a:p>
            <a:pPr marL="285750" indent="-285750">
              <a:buFont typeface="Arial" panose="020B0604020202020204" pitchFamily="34" charset="0"/>
              <a:buChar char="•"/>
            </a:pPr>
            <a:r>
              <a:rPr lang="en-US" sz="1500" dirty="0"/>
              <a:t>.csv files with the VS as ratio between global CFs and regional CFs (</a:t>
            </a:r>
            <a:r>
              <a:rPr lang="en-US" sz="1500" i="1" dirty="0"/>
              <a:t>VS_plants_LU.csv</a:t>
            </a:r>
            <a:r>
              <a:rPr lang="en-US" sz="1500" dirty="0"/>
              <a:t>) and the average of VS per land use (</a:t>
            </a:r>
            <a:r>
              <a:rPr lang="en-US" sz="1500" i="1" dirty="0"/>
              <a:t>VS_plants.csv</a:t>
            </a:r>
            <a:r>
              <a:rPr lang="en-US" sz="1500" dirty="0"/>
              <a:t>).</a:t>
            </a:r>
          </a:p>
          <a:p>
            <a:pPr marL="285750" indent="-285750">
              <a:buFont typeface="Arial" panose="020B0604020202020204" pitchFamily="34" charset="0"/>
              <a:buChar char="•"/>
            </a:pPr>
            <a:r>
              <a:rPr lang="en-US" sz="1500" dirty="0"/>
              <a:t>Script to obtain </a:t>
            </a:r>
            <a:r>
              <a:rPr lang="en-US" sz="1500" i="1" dirty="0"/>
              <a:t>VS_plants.csv</a:t>
            </a:r>
            <a:r>
              <a:rPr lang="en-US" sz="1500" dirty="0"/>
              <a:t>.</a:t>
            </a:r>
            <a:endParaRPr lang="en-US" sz="1500" i="1" dirty="0"/>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of the LC-Impact methodology.</a:t>
            </a:r>
          </a:p>
          <a:p>
            <a:pPr marL="285750" indent="-285750">
              <a:buFont typeface="Arial" panose="020B0604020202020204" pitchFamily="34" charset="0"/>
              <a:buChar char="•"/>
            </a:pPr>
            <a:r>
              <a:rPr lang="en-US" sz="1500" dirty="0"/>
              <a:t>A folder </a:t>
            </a:r>
            <a:r>
              <a:rPr lang="en-US" sz="1500" i="1" dirty="0" err="1"/>
              <a:t>tests_alternative</a:t>
            </a:r>
            <a:r>
              <a:rPr lang="en-US" sz="1500" i="1" dirty="0"/>
              <a:t>-VS </a:t>
            </a:r>
            <a:r>
              <a:rPr lang="en-US" sz="1500" dirty="0"/>
              <a:t>containing excel files with multiple versions of the VS.</a:t>
            </a:r>
          </a:p>
          <a:p>
            <a:pPr marL="285750" indent="-285750">
              <a:buFont typeface="Arial" panose="020B0604020202020204" pitchFamily="34" charset="0"/>
              <a:buChar char="•"/>
            </a:pPr>
            <a:r>
              <a:rPr lang="en-US" sz="1500" dirty="0"/>
              <a:t>A </a:t>
            </a:r>
            <a:r>
              <a:rPr lang="en-US" sz="1500" i="1" dirty="0"/>
              <a:t>readme.doc</a:t>
            </a:r>
            <a:r>
              <a:rPr lang="en-US" sz="1500" dirty="0"/>
              <a:t> file describing the folder content in further detail.</a:t>
            </a:r>
          </a:p>
        </p:txBody>
      </p: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34721" y="5545253"/>
            <a:ext cx="790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E3B0A5E-0996-43C9-9488-569D3B727632}"/>
              </a:ext>
            </a:extLst>
          </p:cNvPr>
          <p:cNvPicPr>
            <a:picLocks noChangeAspect="1"/>
          </p:cNvPicPr>
          <p:nvPr/>
        </p:nvPicPr>
        <p:blipFill rotWithShape="1">
          <a:blip r:embed="rId2"/>
          <a:srcRect l="6302" t="68318" r="70146" b="10082"/>
          <a:stretch/>
        </p:blipFill>
        <p:spPr>
          <a:xfrm>
            <a:off x="720214" y="5421841"/>
            <a:ext cx="499562" cy="184106"/>
          </a:xfrm>
          <a:prstGeom prst="rect">
            <a:avLst/>
          </a:prstGeom>
        </p:spPr>
      </p:pic>
      <p:pic>
        <p:nvPicPr>
          <p:cNvPr id="32" name="Picture 31">
            <a:extLst>
              <a:ext uri="{FF2B5EF4-FFF2-40B4-BE49-F238E27FC236}">
                <a16:creationId xmlns:a16="http://schemas.microsoft.com/office/drawing/2014/main" id="{753404FF-4189-4B1D-AD29-05FE18C83704}"/>
              </a:ext>
            </a:extLst>
          </p:cNvPr>
          <p:cNvPicPr>
            <a:picLocks noChangeAspect="1"/>
          </p:cNvPicPr>
          <p:nvPr/>
        </p:nvPicPr>
        <p:blipFill rotWithShape="1">
          <a:blip r:embed="rId2"/>
          <a:srcRect l="6192" t="1527" r="25329" b="69009"/>
          <a:stretch/>
        </p:blipFill>
        <p:spPr>
          <a:xfrm>
            <a:off x="258756" y="979791"/>
            <a:ext cx="1757594" cy="303865"/>
          </a:xfrm>
          <a:prstGeom prst="rect">
            <a:avLst/>
          </a:prstGeom>
        </p:spPr>
      </p:pic>
      <p:pic>
        <p:nvPicPr>
          <p:cNvPr id="22" name="Picture 21">
            <a:extLst>
              <a:ext uri="{FF2B5EF4-FFF2-40B4-BE49-F238E27FC236}">
                <a16:creationId xmlns:a16="http://schemas.microsoft.com/office/drawing/2014/main" id="{8920FAD8-FB38-4E6D-B719-CCAC572F9C0F}"/>
              </a:ext>
            </a:extLst>
          </p:cNvPr>
          <p:cNvPicPr>
            <a:picLocks noChangeAspect="1"/>
          </p:cNvPicPr>
          <p:nvPr/>
        </p:nvPicPr>
        <p:blipFill rotWithShape="1">
          <a:blip r:embed="rId3"/>
          <a:srcRect l="1621" r="1271"/>
          <a:stretch/>
        </p:blipFill>
        <p:spPr>
          <a:xfrm>
            <a:off x="10126419" y="4673001"/>
            <a:ext cx="2022332" cy="1497680"/>
          </a:xfrm>
          <a:prstGeom prst="rect">
            <a:avLst/>
          </a:prstGeom>
        </p:spPr>
      </p:pic>
      <p:sp>
        <p:nvSpPr>
          <p:cNvPr id="24" name="Rectangle: Rounded Corners 23">
            <a:extLst>
              <a:ext uri="{FF2B5EF4-FFF2-40B4-BE49-F238E27FC236}">
                <a16:creationId xmlns:a16="http://schemas.microsoft.com/office/drawing/2014/main" id="{33B87D86-E02E-4DD3-AE38-8166DE053CDB}"/>
              </a:ext>
            </a:extLst>
          </p:cNvPr>
          <p:cNvSpPr/>
          <p:nvPr/>
        </p:nvSpPr>
        <p:spPr>
          <a:xfrm>
            <a:off x="2116569" y="2205953"/>
            <a:ext cx="8256637" cy="144231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Table with the z values sent by the corresponding author of </a:t>
            </a:r>
            <a:r>
              <a:rPr lang="en-US" sz="1500" dirty="0" err="1"/>
              <a:t>Drakare</a:t>
            </a:r>
            <a:r>
              <a:rPr lang="en-US" sz="1500" dirty="0"/>
              <a:t> et al. (2005) - </a:t>
            </a:r>
            <a:r>
              <a:rPr lang="en-US" sz="1500" i="1" dirty="0"/>
              <a:t>z_SAR_data_full-table.csv</a:t>
            </a:r>
            <a:endParaRPr lang="en-US" sz="1500" dirty="0"/>
          </a:p>
          <a:p>
            <a:pPr marL="285750" indent="-285750">
              <a:buFont typeface="Arial" panose="020B0604020202020204" pitchFamily="34" charset="0"/>
              <a:buChar char="•"/>
            </a:pPr>
            <a:r>
              <a:rPr lang="en-US" sz="1500" dirty="0"/>
              <a:t>Table available in the SI of </a:t>
            </a:r>
            <a:r>
              <a:rPr lang="en-US" sz="1500" dirty="0" err="1"/>
              <a:t>Drakare</a:t>
            </a:r>
            <a:r>
              <a:rPr lang="en-US" sz="1500" dirty="0"/>
              <a:t> et al. (2005) - </a:t>
            </a:r>
            <a:r>
              <a:rPr lang="en-US" sz="1500" i="1" dirty="0" err="1"/>
              <a:t>z_originals_Drakare</a:t>
            </a:r>
            <a:r>
              <a:rPr lang="en-US" sz="1500" i="1" dirty="0"/>
              <a:t> _2005_SITable1.csv</a:t>
            </a:r>
          </a:p>
          <a:p>
            <a:pPr marL="285750" indent="-285750">
              <a:buFont typeface="Arial" panose="020B0604020202020204" pitchFamily="34" charset="0"/>
              <a:buChar char="•"/>
            </a:pPr>
            <a:r>
              <a:rPr lang="en-US" sz="1500" i="1" dirty="0"/>
              <a:t>R</a:t>
            </a:r>
            <a:r>
              <a:rPr lang="en-US" sz="1500" dirty="0"/>
              <a:t>aw z values prepared to be used in the model - </a:t>
            </a:r>
            <a:r>
              <a:rPr lang="en-US" sz="1500" i="1" dirty="0" err="1"/>
              <a:t>z_raw_values</a:t>
            </a:r>
            <a:endParaRPr lang="en-US" sz="1500" i="1" dirty="0"/>
          </a:p>
          <a:p>
            <a:pPr marL="285750" indent="-285750">
              <a:buFont typeface="Arial" panose="020B0604020202020204" pitchFamily="34" charset="0"/>
              <a:buChar char="•"/>
            </a:pPr>
            <a:r>
              <a:rPr lang="en-US" sz="1500" dirty="0"/>
              <a:t>An .</a:t>
            </a:r>
            <a:r>
              <a:rPr lang="en-US" sz="1500" dirty="0" err="1"/>
              <a:t>xlxs</a:t>
            </a:r>
            <a:r>
              <a:rPr lang="en-US" sz="1500" dirty="0"/>
              <a:t> file with some tests on z - </a:t>
            </a:r>
            <a:r>
              <a:rPr lang="en-US" sz="1500" i="1" dirty="0" err="1"/>
              <a:t>z_analysis.xlxs</a:t>
            </a:r>
            <a:endParaRPr lang="en-US" sz="1500" i="1" dirty="0"/>
          </a:p>
          <a:p>
            <a:pPr marL="285750" indent="-285750">
              <a:buFont typeface="Arial" panose="020B0604020202020204" pitchFamily="34" charset="0"/>
              <a:buChar char="•"/>
            </a:pPr>
            <a:r>
              <a:rPr lang="en-US" sz="1500" i="1" dirty="0"/>
              <a:t>S</a:t>
            </a:r>
            <a:r>
              <a:rPr lang="en-US" sz="1500" dirty="0"/>
              <a:t>ome plots.</a:t>
            </a:r>
          </a:p>
        </p:txBody>
      </p:sp>
      <p:pic>
        <p:nvPicPr>
          <p:cNvPr id="14" name="Picture 13">
            <a:extLst>
              <a:ext uri="{FF2B5EF4-FFF2-40B4-BE49-F238E27FC236}">
                <a16:creationId xmlns:a16="http://schemas.microsoft.com/office/drawing/2014/main" id="{162BF360-2BC0-4DC2-8A57-A2D3D489C0C5}"/>
              </a:ext>
            </a:extLst>
          </p:cNvPr>
          <p:cNvPicPr>
            <a:picLocks noChangeAspect="1"/>
          </p:cNvPicPr>
          <p:nvPr/>
        </p:nvPicPr>
        <p:blipFill rotWithShape="1">
          <a:blip r:embed="rId4"/>
          <a:srcRect l="4729" t="2273"/>
          <a:stretch/>
        </p:blipFill>
        <p:spPr>
          <a:xfrm>
            <a:off x="720214" y="2789672"/>
            <a:ext cx="1029014" cy="279785"/>
          </a:xfrm>
          <a:prstGeom prst="rect">
            <a:avLst/>
          </a:prstGeom>
        </p:spPr>
      </p:pic>
      <p:pic>
        <p:nvPicPr>
          <p:cNvPr id="16" name="Picture 15">
            <a:extLst>
              <a:ext uri="{FF2B5EF4-FFF2-40B4-BE49-F238E27FC236}">
                <a16:creationId xmlns:a16="http://schemas.microsoft.com/office/drawing/2014/main" id="{02630954-0F76-47AB-8D02-6B4205F74E32}"/>
              </a:ext>
            </a:extLst>
          </p:cNvPr>
          <p:cNvPicPr>
            <a:picLocks noChangeAspect="1"/>
          </p:cNvPicPr>
          <p:nvPr/>
        </p:nvPicPr>
        <p:blipFill>
          <a:blip r:embed="rId5"/>
          <a:stretch>
            <a:fillRect/>
          </a:stretch>
        </p:blipFill>
        <p:spPr>
          <a:xfrm>
            <a:off x="720214" y="3986245"/>
            <a:ext cx="624635" cy="279785"/>
          </a:xfrm>
          <a:prstGeom prst="rect">
            <a:avLst/>
          </a:prstGeom>
        </p:spPr>
      </p:pic>
      <p:sp>
        <p:nvSpPr>
          <p:cNvPr id="33" name="Rectangle: Rounded Corners 32">
            <a:extLst>
              <a:ext uri="{FF2B5EF4-FFF2-40B4-BE49-F238E27FC236}">
                <a16:creationId xmlns:a16="http://schemas.microsoft.com/office/drawing/2014/main" id="{0C53F021-4CC3-4631-A20E-C778C3D258AA}"/>
              </a:ext>
            </a:extLst>
          </p:cNvPr>
          <p:cNvSpPr/>
          <p:nvPr/>
        </p:nvSpPr>
        <p:spPr>
          <a:xfrm>
            <a:off x="2116568" y="3806493"/>
            <a:ext cx="8256637" cy="70823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a:t>
            </a:r>
            <a:r>
              <a:rPr lang="en-US" sz="1500" dirty="0" err="1"/>
              <a:t>Rdata</a:t>
            </a:r>
            <a:r>
              <a:rPr lang="en-US" sz="1500" dirty="0"/>
              <a:t> files containing the results of the calculation of </a:t>
            </a:r>
            <a:r>
              <a:rPr lang="en-US" sz="1500" dirty="0" err="1"/>
              <a:t>rr</a:t>
            </a:r>
            <a:r>
              <a:rPr lang="en-US" sz="1500" dirty="0"/>
              <a:t> and z values with both approaches: static (no bootstrapping) and bootstrapping (bs). There is a subfolder (</a:t>
            </a:r>
            <a:r>
              <a:rPr lang="en-US" sz="1500" i="1" dirty="0"/>
              <a:t>morethan10^5</a:t>
            </a:r>
            <a:r>
              <a:rPr lang="en-US" sz="1500" dirty="0"/>
              <a:t>), which contains the same results but with a sample of 10^5 values</a:t>
            </a:r>
          </a:p>
        </p:txBody>
      </p:sp>
      <p:pic>
        <p:nvPicPr>
          <p:cNvPr id="18" name="Picture 17">
            <a:extLst>
              <a:ext uri="{FF2B5EF4-FFF2-40B4-BE49-F238E27FC236}">
                <a16:creationId xmlns:a16="http://schemas.microsoft.com/office/drawing/2014/main" id="{E70E460A-618A-4737-9383-D7ED84A378C4}"/>
              </a:ext>
            </a:extLst>
          </p:cNvPr>
          <p:cNvPicPr>
            <a:picLocks noChangeAspect="1"/>
          </p:cNvPicPr>
          <p:nvPr/>
        </p:nvPicPr>
        <p:blipFill>
          <a:blip r:embed="rId6"/>
          <a:stretch>
            <a:fillRect/>
          </a:stretch>
        </p:blipFill>
        <p:spPr>
          <a:xfrm>
            <a:off x="10515987" y="34707"/>
            <a:ext cx="1632764" cy="2097171"/>
          </a:xfrm>
          <a:prstGeom prst="rect">
            <a:avLst/>
          </a:prstGeom>
        </p:spPr>
      </p:pic>
      <p:cxnSp>
        <p:nvCxnSpPr>
          <p:cNvPr id="35" name="Straight Arrow Connector 34">
            <a:extLst>
              <a:ext uri="{FF2B5EF4-FFF2-40B4-BE49-F238E27FC236}">
                <a16:creationId xmlns:a16="http://schemas.microsoft.com/office/drawing/2014/main" id="{D2AD5718-759D-4CCE-975B-65EEC8A4D8A1}"/>
              </a:ext>
            </a:extLst>
          </p:cNvPr>
          <p:cNvCxnSpPr>
            <a:cxnSpLocks/>
          </p:cNvCxnSpPr>
          <p:nvPr/>
        </p:nvCxnSpPr>
        <p:spPr>
          <a:xfrm>
            <a:off x="1371947" y="4134296"/>
            <a:ext cx="653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467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0F3945BD-407D-4DAA-869D-66FD8B1340A9}"/>
              </a:ext>
            </a:extLst>
          </p:cNvPr>
          <p:cNvPicPr>
            <a:picLocks noChangeAspect="1"/>
          </p:cNvPicPr>
          <p:nvPr/>
        </p:nvPicPr>
        <p:blipFill rotWithShape="1">
          <a:blip r:embed="rId2"/>
          <a:srcRect b="50825"/>
          <a:stretch/>
        </p:blipFill>
        <p:spPr>
          <a:xfrm>
            <a:off x="10379271" y="1074657"/>
            <a:ext cx="1823415" cy="615404"/>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1b – data/</a:t>
            </a:r>
            <a:r>
              <a:rPr lang="en-US" dirty="0" err="1"/>
              <a:t>land_use_data</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12" name="Rectangle: Rounded Corners 11">
            <a:extLst>
              <a:ext uri="{FF2B5EF4-FFF2-40B4-BE49-F238E27FC236}">
                <a16:creationId xmlns:a16="http://schemas.microsoft.com/office/drawing/2014/main" id="{4C90833F-A089-44CF-B0D0-E2A3A080E75E}"/>
              </a:ext>
            </a:extLst>
          </p:cNvPr>
          <p:cNvSpPr/>
          <p:nvPr/>
        </p:nvSpPr>
        <p:spPr>
          <a:xfrm>
            <a:off x="1991386" y="981033"/>
            <a:ext cx="8293352" cy="1470854"/>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containing the land use areas sent by Fulvio di Fulvio (IIASA) which were obtained with the GLOBIOM model.</a:t>
            </a:r>
          </a:p>
          <a:p>
            <a:pPr marL="285750" indent="-285750">
              <a:buFont typeface="Arial" panose="020B0604020202020204" pitchFamily="34" charset="0"/>
              <a:buChar char="•"/>
            </a:pPr>
            <a:r>
              <a:rPr lang="en-US" sz="1500" i="1" dirty="0"/>
              <a:t>analysis</a:t>
            </a:r>
            <a:r>
              <a:rPr lang="en-US" sz="1500" dirty="0"/>
              <a:t> – folder containing files where some data have been looked at in more detail. </a:t>
            </a:r>
          </a:p>
          <a:p>
            <a:pPr marL="285750" indent="-285750">
              <a:buFont typeface="Arial" panose="020B0604020202020204" pitchFamily="34" charset="0"/>
              <a:buChar char="•"/>
            </a:pPr>
            <a:r>
              <a:rPr lang="en-US" sz="1500" i="1" dirty="0"/>
              <a:t>original-files</a:t>
            </a:r>
            <a:r>
              <a:rPr lang="en-US" sz="1500" dirty="0"/>
              <a:t> – folder containing the excel worksheets sent by Fulvio di Fulvio.</a:t>
            </a:r>
          </a:p>
          <a:p>
            <a:pPr marL="285750" indent="-285750">
              <a:buFont typeface="Arial" panose="020B0604020202020204" pitchFamily="34" charset="0"/>
              <a:buChar char="•"/>
            </a:pPr>
            <a:r>
              <a:rPr lang="en-US" sz="1500" dirty="0"/>
              <a:t>readme.txt - file providing an overview of the scenarios and the acronyms used in GLOBIOM</a:t>
            </a:r>
          </a:p>
        </p:txBody>
      </p:sp>
      <p:sp>
        <p:nvSpPr>
          <p:cNvPr id="20" name="Star: 5 Points 19">
            <a:extLst>
              <a:ext uri="{FF2B5EF4-FFF2-40B4-BE49-F238E27FC236}">
                <a16:creationId xmlns:a16="http://schemas.microsoft.com/office/drawing/2014/main" id="{8CEDBEA5-BB60-47F7-BAFD-003DBC9E4D42}"/>
              </a:ext>
            </a:extLst>
          </p:cNvPr>
          <p:cNvSpPr>
            <a:spLocks noChangeAspect="1"/>
          </p:cNvSpPr>
          <p:nvPr/>
        </p:nvSpPr>
        <p:spPr>
          <a:xfrm>
            <a:off x="10360542" y="1254960"/>
            <a:ext cx="191499" cy="191499"/>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DAC1BCF-9DDE-4709-93C2-84BCDC3C42E4}"/>
              </a:ext>
            </a:extLst>
          </p:cNvPr>
          <p:cNvCxnSpPr>
            <a:cxnSpLocks/>
          </p:cNvCxnSpPr>
          <p:nvPr/>
        </p:nvCxnSpPr>
        <p:spPr>
          <a:xfrm>
            <a:off x="1718505" y="3909800"/>
            <a:ext cx="209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49378" y="5933254"/>
            <a:ext cx="678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C6B18BB9-1B45-4E57-BAC6-D7550757DC06}"/>
              </a:ext>
            </a:extLst>
          </p:cNvPr>
          <p:cNvPicPr>
            <a:picLocks noChangeAspect="1"/>
          </p:cNvPicPr>
          <p:nvPr/>
        </p:nvPicPr>
        <p:blipFill rotWithShape="1">
          <a:blip r:embed="rId2"/>
          <a:srcRect t="65042"/>
          <a:stretch/>
        </p:blipFill>
        <p:spPr>
          <a:xfrm>
            <a:off x="10385825" y="1705447"/>
            <a:ext cx="1823415" cy="437492"/>
          </a:xfrm>
          <a:prstGeom prst="rect">
            <a:avLst/>
          </a:prstGeom>
        </p:spPr>
      </p:pic>
      <p:sp>
        <p:nvSpPr>
          <p:cNvPr id="39" name="Rectangle 38">
            <a:extLst>
              <a:ext uri="{FF2B5EF4-FFF2-40B4-BE49-F238E27FC236}">
                <a16:creationId xmlns:a16="http://schemas.microsoft.com/office/drawing/2014/main" id="{55A466AB-19E1-4EC4-B701-E100C0112599}"/>
              </a:ext>
            </a:extLst>
          </p:cNvPr>
          <p:cNvSpPr/>
          <p:nvPr/>
        </p:nvSpPr>
        <p:spPr>
          <a:xfrm>
            <a:off x="10377744" y="2003311"/>
            <a:ext cx="339248" cy="286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pic>
        <p:nvPicPr>
          <p:cNvPr id="7" name="Picture 6">
            <a:extLst>
              <a:ext uri="{FF2B5EF4-FFF2-40B4-BE49-F238E27FC236}">
                <a16:creationId xmlns:a16="http://schemas.microsoft.com/office/drawing/2014/main" id="{D127F3C1-8905-43A2-A152-B15053A35CCC}"/>
              </a:ext>
            </a:extLst>
          </p:cNvPr>
          <p:cNvPicPr>
            <a:picLocks noChangeAspect="1"/>
          </p:cNvPicPr>
          <p:nvPr/>
        </p:nvPicPr>
        <p:blipFill>
          <a:blip r:embed="rId3"/>
          <a:stretch>
            <a:fillRect/>
          </a:stretch>
        </p:blipFill>
        <p:spPr>
          <a:xfrm>
            <a:off x="263410" y="1547359"/>
            <a:ext cx="1060577" cy="260266"/>
          </a:xfrm>
          <a:prstGeom prst="rect">
            <a:avLst/>
          </a:prstGeom>
        </p:spPr>
      </p:pic>
      <p:pic>
        <p:nvPicPr>
          <p:cNvPr id="15" name="Picture 14">
            <a:extLst>
              <a:ext uri="{FF2B5EF4-FFF2-40B4-BE49-F238E27FC236}">
                <a16:creationId xmlns:a16="http://schemas.microsoft.com/office/drawing/2014/main" id="{973DEE7C-B4B0-40CF-80FC-367FC1E87FD3}"/>
              </a:ext>
            </a:extLst>
          </p:cNvPr>
          <p:cNvPicPr>
            <a:picLocks noChangeAspect="1"/>
          </p:cNvPicPr>
          <p:nvPr/>
        </p:nvPicPr>
        <p:blipFill>
          <a:blip r:embed="rId4"/>
          <a:stretch>
            <a:fillRect/>
          </a:stretch>
        </p:blipFill>
        <p:spPr>
          <a:xfrm>
            <a:off x="263410" y="3766655"/>
            <a:ext cx="1424947" cy="286291"/>
          </a:xfrm>
          <a:prstGeom prst="rect">
            <a:avLst/>
          </a:prstGeom>
        </p:spPr>
      </p:pic>
      <p:sp>
        <p:nvSpPr>
          <p:cNvPr id="26" name="Rectangle: Rounded Corners 25">
            <a:extLst>
              <a:ext uri="{FF2B5EF4-FFF2-40B4-BE49-F238E27FC236}">
                <a16:creationId xmlns:a16="http://schemas.microsoft.com/office/drawing/2014/main" id="{2CA640B4-147C-4EDA-8B7F-D69499180A5F}"/>
              </a:ext>
            </a:extLst>
          </p:cNvPr>
          <p:cNvSpPr/>
          <p:nvPr/>
        </p:nvSpPr>
        <p:spPr>
          <a:xfrm>
            <a:off x="1991385" y="2601242"/>
            <a:ext cx="8528743" cy="2713452"/>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i="1" dirty="0"/>
              <a:t>readme.doc </a:t>
            </a:r>
            <a:r>
              <a:rPr lang="en-US" sz="1500" dirty="0"/>
              <a:t>– document which describes the content of the sub-folders</a:t>
            </a:r>
          </a:p>
          <a:p>
            <a:pPr marL="285750" indent="-285750">
              <a:buFont typeface="Arial" panose="020B0604020202020204" pitchFamily="34" charset="0"/>
              <a:buChar char="•"/>
            </a:pPr>
            <a:r>
              <a:rPr lang="en-US" sz="1500" i="1" dirty="0" err="1"/>
              <a:t>notimber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(default setting)</a:t>
            </a:r>
            <a:endParaRPr lang="en-US" sz="1500" i="1" dirty="0"/>
          </a:p>
          <a:p>
            <a:pPr marL="285750" indent="-285750">
              <a:buFont typeface="Arial" panose="020B0604020202020204" pitchFamily="34" charset="0"/>
              <a:buChar char="•"/>
            </a:pPr>
            <a:r>
              <a:rPr lang="en-US" sz="1500" i="1" dirty="0"/>
              <a:t>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“timber” setting)</a:t>
            </a:r>
          </a:p>
          <a:p>
            <a:pPr marL="285750" indent="-285750">
              <a:buFont typeface="Arial" panose="020B0604020202020204" pitchFamily="34" charset="0"/>
              <a:buChar char="•"/>
            </a:pPr>
            <a:r>
              <a:rPr lang="en-US" sz="1500" i="1" dirty="0" err="1"/>
              <a:t>NotRel</a:t>
            </a:r>
            <a:r>
              <a:rPr lang="en-US" sz="1500" i="1" dirty="0"/>
              <a:t>-Wet</a:t>
            </a:r>
            <a:r>
              <a:rPr lang="en-US" sz="1500" dirty="0"/>
              <a:t> – Folder containing the areas prepared with </a:t>
            </a:r>
            <a:r>
              <a:rPr lang="en-US" sz="1500" i="1" dirty="0" err="1"/>
              <a:t>do_tidy_match.R</a:t>
            </a:r>
            <a:r>
              <a:rPr lang="en-US" sz="1500" i="1" dirty="0"/>
              <a:t> </a:t>
            </a:r>
            <a:r>
              <a:rPr lang="en-US" sz="1500" dirty="0"/>
              <a:t>without excluding </a:t>
            </a:r>
            <a:r>
              <a:rPr lang="en-US" sz="1500" i="1" dirty="0"/>
              <a:t>Not relevant land </a:t>
            </a:r>
            <a:r>
              <a:rPr lang="en-US" sz="1500" dirty="0"/>
              <a:t>and </a:t>
            </a:r>
            <a:r>
              <a:rPr lang="en-US" sz="1500" i="1" dirty="0"/>
              <a:t>Wetland</a:t>
            </a:r>
            <a:r>
              <a:rPr lang="en-US" sz="1500" dirty="0"/>
              <a:t> from the classification, grouped in subfolders.  </a:t>
            </a:r>
          </a:p>
          <a:p>
            <a:pPr marL="285750" indent="-285750">
              <a:buFont typeface="Arial" panose="020B0604020202020204" pitchFamily="34" charset="0"/>
              <a:buChar char="•"/>
            </a:pPr>
            <a:r>
              <a:rPr lang="en-US" sz="1500" i="1" dirty="0"/>
              <a:t>areas-to-</a:t>
            </a:r>
            <a:r>
              <a:rPr lang="en-US" sz="1500" i="1" dirty="0" err="1"/>
              <a:t>match.Rdata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(default setting).</a:t>
            </a:r>
          </a:p>
          <a:p>
            <a:pPr marL="285750" indent="-285750">
              <a:buFont typeface="Arial" panose="020B0604020202020204" pitchFamily="34" charset="0"/>
              <a:buChar char="•"/>
            </a:pPr>
            <a:r>
              <a:rPr lang="en-US" sz="1500" i="1" dirty="0"/>
              <a:t>areas-to-</a:t>
            </a:r>
            <a:r>
              <a:rPr lang="en-US" sz="1500" i="1" dirty="0" err="1"/>
              <a:t>match_timber.Rdata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(“timber” setting).</a:t>
            </a:r>
          </a:p>
        </p:txBody>
      </p:sp>
      <p:pic>
        <p:nvPicPr>
          <p:cNvPr id="17" name="Picture 16">
            <a:extLst>
              <a:ext uri="{FF2B5EF4-FFF2-40B4-BE49-F238E27FC236}">
                <a16:creationId xmlns:a16="http://schemas.microsoft.com/office/drawing/2014/main" id="{401E0682-0628-4725-8EF5-57ED295B3318}"/>
              </a:ext>
            </a:extLst>
          </p:cNvPr>
          <p:cNvPicPr>
            <a:picLocks noChangeAspect="1"/>
          </p:cNvPicPr>
          <p:nvPr/>
        </p:nvPicPr>
        <p:blipFill>
          <a:blip r:embed="rId5"/>
          <a:stretch>
            <a:fillRect/>
          </a:stretch>
        </p:blipFill>
        <p:spPr>
          <a:xfrm>
            <a:off x="10582991" y="3175433"/>
            <a:ext cx="1544770" cy="1490995"/>
          </a:xfrm>
          <a:prstGeom prst="rect">
            <a:avLst/>
          </a:prstGeom>
        </p:spPr>
      </p:pic>
      <p:pic>
        <p:nvPicPr>
          <p:cNvPr id="23" name="Picture 22">
            <a:extLst>
              <a:ext uri="{FF2B5EF4-FFF2-40B4-BE49-F238E27FC236}">
                <a16:creationId xmlns:a16="http://schemas.microsoft.com/office/drawing/2014/main" id="{6F92330A-1D69-4C0B-A39D-44EB723A1018}"/>
              </a:ext>
            </a:extLst>
          </p:cNvPr>
          <p:cNvPicPr>
            <a:picLocks noChangeAspect="1"/>
          </p:cNvPicPr>
          <p:nvPr/>
        </p:nvPicPr>
        <p:blipFill>
          <a:blip r:embed="rId6"/>
          <a:stretch>
            <a:fillRect/>
          </a:stretch>
        </p:blipFill>
        <p:spPr>
          <a:xfrm>
            <a:off x="263410" y="5766200"/>
            <a:ext cx="1125644" cy="279785"/>
          </a:xfrm>
          <a:prstGeom prst="rect">
            <a:avLst/>
          </a:prstGeom>
        </p:spPr>
      </p:pic>
      <p:cxnSp>
        <p:nvCxnSpPr>
          <p:cNvPr id="33" name="Straight Arrow Connector 32">
            <a:extLst>
              <a:ext uri="{FF2B5EF4-FFF2-40B4-BE49-F238E27FC236}">
                <a16:creationId xmlns:a16="http://schemas.microsoft.com/office/drawing/2014/main" id="{ACDD26D0-0E3A-4792-B38B-C4C1375DFEF4}"/>
              </a:ext>
            </a:extLst>
          </p:cNvPr>
          <p:cNvCxnSpPr>
            <a:cxnSpLocks/>
          </p:cNvCxnSpPr>
          <p:nvPr/>
        </p:nvCxnSpPr>
        <p:spPr>
          <a:xfrm>
            <a:off x="1389054" y="170544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90AD88CC-E623-4E12-9DA6-5D0323005DD5}"/>
              </a:ext>
            </a:extLst>
          </p:cNvPr>
          <p:cNvSpPr/>
          <p:nvPr/>
        </p:nvSpPr>
        <p:spPr>
          <a:xfrm>
            <a:off x="1980046" y="5457826"/>
            <a:ext cx="8528743" cy="947033"/>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This folder contains a subfolder (</a:t>
            </a:r>
            <a:r>
              <a:rPr lang="en-US" sz="1500" i="1" dirty="0"/>
              <a:t>aggregated</a:t>
            </a:r>
            <a:r>
              <a:rPr lang="en-US" sz="1500" dirty="0"/>
              <a:t>) where there is a .csv file. External users can fill out the .csv file with their global land use data. This file can then be used as input in the model to estimate the impacts on biodiversity. </a:t>
            </a:r>
          </a:p>
        </p:txBody>
      </p:sp>
      <p:sp>
        <p:nvSpPr>
          <p:cNvPr id="21" name="Rectangle: Rounded Corners 20">
            <a:extLst>
              <a:ext uri="{FF2B5EF4-FFF2-40B4-BE49-F238E27FC236}">
                <a16:creationId xmlns:a16="http://schemas.microsoft.com/office/drawing/2014/main" id="{495B79A8-D0AF-451E-8559-924CA71B5473}"/>
              </a:ext>
            </a:extLst>
          </p:cNvPr>
          <p:cNvSpPr/>
          <p:nvPr/>
        </p:nvSpPr>
        <p:spPr>
          <a:xfrm>
            <a:off x="4622119" y="341474"/>
            <a:ext cx="758712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resulting from the application of </a:t>
            </a:r>
            <a:r>
              <a:rPr lang="en-US" sz="1500" i="1" dirty="0"/>
              <a:t>scripts_preparation/</a:t>
            </a:r>
            <a:r>
              <a:rPr lang="en-US" sz="1500" i="1" dirty="0" err="1"/>
              <a:t>do_tidy_match</a:t>
            </a:r>
            <a:r>
              <a:rPr lang="en-US" sz="1500" i="1" dirty="0"/>
              <a:t>.</a:t>
            </a:r>
          </a:p>
        </p:txBody>
      </p:sp>
    </p:spTree>
    <p:extLst>
      <p:ext uri="{BB962C8B-B14F-4D97-AF65-F5344CB8AC3E}">
        <p14:creationId xmlns:p14="http://schemas.microsoft.com/office/powerpoint/2010/main" val="172283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 – scripts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
        <p:nvSpPr>
          <p:cNvPr id="10" name="Rectangle: Rounded Corners 9">
            <a:extLst>
              <a:ext uri="{FF2B5EF4-FFF2-40B4-BE49-F238E27FC236}">
                <a16:creationId xmlns:a16="http://schemas.microsoft.com/office/drawing/2014/main" id="{67C942BB-82C6-4CBF-88A1-B8118098976C}"/>
              </a:ext>
            </a:extLst>
          </p:cNvPr>
          <p:cNvSpPr/>
          <p:nvPr/>
        </p:nvSpPr>
        <p:spPr>
          <a:xfrm>
            <a:off x="2714627" y="3835221"/>
            <a:ext cx="914400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scripts used to perform analysis not included in the manuscript: calculation of the area converted to energy plantation, calculation of the impacts using the CFs, comparison between the linear and non-linear approach.</a:t>
            </a:r>
          </a:p>
        </p:txBody>
      </p:sp>
      <p:sp>
        <p:nvSpPr>
          <p:cNvPr id="12" name="Rectangle: Rounded Corners 11">
            <a:extLst>
              <a:ext uri="{FF2B5EF4-FFF2-40B4-BE49-F238E27FC236}">
                <a16:creationId xmlns:a16="http://schemas.microsoft.com/office/drawing/2014/main" id="{C9E7E7DC-335E-4CB6-89C9-68E29FDDD773}"/>
              </a:ext>
            </a:extLst>
          </p:cNvPr>
          <p:cNvSpPr/>
          <p:nvPr/>
        </p:nvSpPr>
        <p:spPr>
          <a:xfrm>
            <a:off x="2714627" y="239359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a:t>forest-</a:t>
            </a:r>
            <a:r>
              <a:rPr lang="en-US" sz="1500" i="1" dirty="0" err="1"/>
              <a:t>managemement</a:t>
            </a:r>
            <a:r>
              <a:rPr lang="en-US" sz="1500" i="1" dirty="0"/>
              <a:t>/results</a:t>
            </a:r>
            <a:r>
              <a:rPr lang="en-US" sz="1500" dirty="0"/>
              <a:t>. </a:t>
            </a:r>
          </a:p>
        </p:txBody>
      </p:sp>
      <p:sp>
        <p:nvSpPr>
          <p:cNvPr id="13" name="Rectangle: Rounded Corners 12">
            <a:extLst>
              <a:ext uri="{FF2B5EF4-FFF2-40B4-BE49-F238E27FC236}">
                <a16:creationId xmlns:a16="http://schemas.microsoft.com/office/drawing/2014/main" id="{2AF3FC3A-27D1-4179-A255-83DC2F3D3F29}"/>
              </a:ext>
            </a:extLst>
          </p:cNvPr>
          <p:cNvSpPr/>
          <p:nvPr/>
        </p:nvSpPr>
        <p:spPr>
          <a:xfrm>
            <a:off x="2714627" y="1174588"/>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model parameters used as input in the model.</a:t>
            </a:r>
          </a:p>
        </p:txBody>
      </p:sp>
      <p:sp>
        <p:nvSpPr>
          <p:cNvPr id="14" name="Rectangle: Rounded Corners 13">
            <a:extLst>
              <a:ext uri="{FF2B5EF4-FFF2-40B4-BE49-F238E27FC236}">
                <a16:creationId xmlns:a16="http://schemas.microsoft.com/office/drawing/2014/main" id="{A223FD33-3789-4D87-8FA2-9FB8990C41FF}"/>
              </a:ext>
            </a:extLst>
          </p:cNvPr>
          <p:cNvSpPr/>
          <p:nvPr/>
        </p:nvSpPr>
        <p:spPr>
          <a:xfrm>
            <a:off x="2714627" y="1766701"/>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calculate the species loss .</a:t>
            </a:r>
          </a:p>
        </p:txBody>
      </p:sp>
      <p:sp>
        <p:nvSpPr>
          <p:cNvPr id="15" name="Rectangle: Rounded Corners 14">
            <a:extLst>
              <a:ext uri="{FF2B5EF4-FFF2-40B4-BE49-F238E27FC236}">
                <a16:creationId xmlns:a16="http://schemas.microsoft.com/office/drawing/2014/main" id="{374412F2-1DE7-4B54-8016-D3A7910615E8}"/>
              </a:ext>
            </a:extLst>
          </p:cNvPr>
          <p:cNvSpPr/>
          <p:nvPr/>
        </p:nvSpPr>
        <p:spPr>
          <a:xfrm>
            <a:off x="2714627" y="3119089"/>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plotting maps and </a:t>
            </a:r>
            <a:r>
              <a:rPr lang="en-US" sz="1500" dirty="0" err="1"/>
              <a:t>barplots</a:t>
            </a:r>
            <a:r>
              <a:rPr lang="en-US" sz="1500" dirty="0"/>
              <a:t>.</a:t>
            </a:r>
          </a:p>
        </p:txBody>
      </p:sp>
      <p:sp>
        <p:nvSpPr>
          <p:cNvPr id="16" name="Rectangle: Rounded Corners 15">
            <a:extLst>
              <a:ext uri="{FF2B5EF4-FFF2-40B4-BE49-F238E27FC236}">
                <a16:creationId xmlns:a16="http://schemas.microsoft.com/office/drawing/2014/main" id="{57F0E2B4-04A1-468A-9A63-88FE587BB1A4}"/>
              </a:ext>
            </a:extLst>
          </p:cNvPr>
          <p:cNvSpPr/>
          <p:nvPr/>
        </p:nvSpPr>
        <p:spPr>
          <a:xfrm>
            <a:off x="2714627" y="4898260"/>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variables containing the paths to folders/files (e.g. the path to the results, to the plots, to the aggregated data, </a:t>
            </a:r>
            <a:r>
              <a:rPr lang="en-US" sz="1500" dirty="0" err="1"/>
              <a:t>etc</a:t>
            </a:r>
            <a:r>
              <a:rPr lang="en-US" sz="1500" dirty="0"/>
              <a:t>).</a:t>
            </a:r>
          </a:p>
        </p:txBody>
      </p:sp>
      <p:sp>
        <p:nvSpPr>
          <p:cNvPr id="17" name="Rectangle: Rounded Corners 16">
            <a:extLst>
              <a:ext uri="{FF2B5EF4-FFF2-40B4-BE49-F238E27FC236}">
                <a16:creationId xmlns:a16="http://schemas.microsoft.com/office/drawing/2014/main" id="{CD79DB19-E0C4-4B4B-BE71-709C1A1F5976}"/>
              </a:ext>
            </a:extLst>
          </p:cNvPr>
          <p:cNvSpPr/>
          <p:nvPr/>
        </p:nvSpPr>
        <p:spPr>
          <a:xfrm>
            <a:off x="2714627" y="567945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directories if they do not exist already.</a:t>
            </a:r>
          </a:p>
        </p:txBody>
      </p:sp>
      <p:pic>
        <p:nvPicPr>
          <p:cNvPr id="7" name="Picture 6">
            <a:extLst>
              <a:ext uri="{FF2B5EF4-FFF2-40B4-BE49-F238E27FC236}">
                <a16:creationId xmlns:a16="http://schemas.microsoft.com/office/drawing/2014/main" id="{25E53682-8DD9-40E2-ABE7-1C8A33D382C0}"/>
              </a:ext>
            </a:extLst>
          </p:cNvPr>
          <p:cNvPicPr>
            <a:picLocks noChangeAspect="1"/>
          </p:cNvPicPr>
          <p:nvPr/>
        </p:nvPicPr>
        <p:blipFill>
          <a:blip r:embed="rId2"/>
          <a:stretch>
            <a:fillRect/>
          </a:stretch>
        </p:blipFill>
        <p:spPr>
          <a:xfrm>
            <a:off x="382382" y="1221480"/>
            <a:ext cx="1624701" cy="271977"/>
          </a:xfrm>
          <a:prstGeom prst="rect">
            <a:avLst/>
          </a:prstGeom>
        </p:spPr>
      </p:pic>
      <p:pic>
        <p:nvPicPr>
          <p:cNvPr id="20" name="Picture 19">
            <a:extLst>
              <a:ext uri="{FF2B5EF4-FFF2-40B4-BE49-F238E27FC236}">
                <a16:creationId xmlns:a16="http://schemas.microsoft.com/office/drawing/2014/main" id="{6007C33B-CA3D-4193-8E09-5EFB5A214EC1}"/>
              </a:ext>
            </a:extLst>
          </p:cNvPr>
          <p:cNvPicPr>
            <a:picLocks noChangeAspect="1"/>
          </p:cNvPicPr>
          <p:nvPr/>
        </p:nvPicPr>
        <p:blipFill>
          <a:blip r:embed="rId3"/>
          <a:stretch>
            <a:fillRect/>
          </a:stretch>
        </p:blipFill>
        <p:spPr>
          <a:xfrm>
            <a:off x="382382" y="1806436"/>
            <a:ext cx="858873" cy="286291"/>
          </a:xfrm>
          <a:prstGeom prst="rect">
            <a:avLst/>
          </a:prstGeom>
        </p:spPr>
      </p:pic>
      <p:pic>
        <p:nvPicPr>
          <p:cNvPr id="22" name="Picture 21">
            <a:extLst>
              <a:ext uri="{FF2B5EF4-FFF2-40B4-BE49-F238E27FC236}">
                <a16:creationId xmlns:a16="http://schemas.microsoft.com/office/drawing/2014/main" id="{661E5EE9-0DA2-44C7-9B3C-BE4D243B875A}"/>
              </a:ext>
            </a:extLst>
          </p:cNvPr>
          <p:cNvPicPr>
            <a:picLocks noChangeAspect="1"/>
          </p:cNvPicPr>
          <p:nvPr/>
        </p:nvPicPr>
        <p:blipFill>
          <a:blip r:embed="rId4"/>
          <a:stretch>
            <a:fillRect/>
          </a:stretch>
        </p:blipFill>
        <p:spPr>
          <a:xfrm>
            <a:off x="382382" y="2433327"/>
            <a:ext cx="1281152" cy="286291"/>
          </a:xfrm>
          <a:prstGeom prst="rect">
            <a:avLst/>
          </a:prstGeom>
        </p:spPr>
      </p:pic>
      <p:pic>
        <p:nvPicPr>
          <p:cNvPr id="24" name="Picture 23">
            <a:extLst>
              <a:ext uri="{FF2B5EF4-FFF2-40B4-BE49-F238E27FC236}">
                <a16:creationId xmlns:a16="http://schemas.microsoft.com/office/drawing/2014/main" id="{9CBC89F4-8C33-4203-9791-746787789567}"/>
              </a:ext>
            </a:extLst>
          </p:cNvPr>
          <p:cNvPicPr>
            <a:picLocks noChangeAspect="1"/>
          </p:cNvPicPr>
          <p:nvPr/>
        </p:nvPicPr>
        <p:blipFill>
          <a:blip r:embed="rId5"/>
          <a:stretch>
            <a:fillRect/>
          </a:stretch>
        </p:blipFill>
        <p:spPr>
          <a:xfrm>
            <a:off x="382382" y="3151667"/>
            <a:ext cx="994861" cy="300605"/>
          </a:xfrm>
          <a:prstGeom prst="rect">
            <a:avLst/>
          </a:prstGeom>
        </p:spPr>
      </p:pic>
      <p:pic>
        <p:nvPicPr>
          <p:cNvPr id="27" name="Picture 26">
            <a:extLst>
              <a:ext uri="{FF2B5EF4-FFF2-40B4-BE49-F238E27FC236}">
                <a16:creationId xmlns:a16="http://schemas.microsoft.com/office/drawing/2014/main" id="{91B98ACF-8FE5-4783-9F90-1FED71C7BCE1}"/>
              </a:ext>
            </a:extLst>
          </p:cNvPr>
          <p:cNvPicPr>
            <a:picLocks noChangeAspect="1"/>
          </p:cNvPicPr>
          <p:nvPr/>
        </p:nvPicPr>
        <p:blipFill>
          <a:blip r:embed="rId6"/>
          <a:stretch>
            <a:fillRect/>
          </a:stretch>
        </p:blipFill>
        <p:spPr>
          <a:xfrm>
            <a:off x="382382" y="4089241"/>
            <a:ext cx="1839419" cy="314920"/>
          </a:xfrm>
          <a:prstGeom prst="rect">
            <a:avLst/>
          </a:prstGeom>
        </p:spPr>
      </p:pic>
      <p:pic>
        <p:nvPicPr>
          <p:cNvPr id="29" name="Picture 28">
            <a:extLst>
              <a:ext uri="{FF2B5EF4-FFF2-40B4-BE49-F238E27FC236}">
                <a16:creationId xmlns:a16="http://schemas.microsoft.com/office/drawing/2014/main" id="{9E22468D-A8D8-4602-952A-128C55A93556}"/>
              </a:ext>
            </a:extLst>
          </p:cNvPr>
          <p:cNvPicPr>
            <a:picLocks noChangeAspect="1"/>
          </p:cNvPicPr>
          <p:nvPr/>
        </p:nvPicPr>
        <p:blipFill rotWithShape="1">
          <a:blip r:embed="rId7"/>
          <a:srcRect t="49421"/>
          <a:stretch/>
        </p:blipFill>
        <p:spPr>
          <a:xfrm>
            <a:off x="382382" y="4996834"/>
            <a:ext cx="1789318" cy="318568"/>
          </a:xfrm>
          <a:prstGeom prst="rect">
            <a:avLst/>
          </a:prstGeom>
        </p:spPr>
      </p:pic>
      <p:pic>
        <p:nvPicPr>
          <p:cNvPr id="32" name="Picture 31">
            <a:extLst>
              <a:ext uri="{FF2B5EF4-FFF2-40B4-BE49-F238E27FC236}">
                <a16:creationId xmlns:a16="http://schemas.microsoft.com/office/drawing/2014/main" id="{2CEE1B40-DF73-425B-B2AE-8D4FEA858B7A}"/>
              </a:ext>
            </a:extLst>
          </p:cNvPr>
          <p:cNvPicPr>
            <a:picLocks noChangeAspect="1"/>
          </p:cNvPicPr>
          <p:nvPr/>
        </p:nvPicPr>
        <p:blipFill rotWithShape="1">
          <a:blip r:embed="rId7"/>
          <a:srcRect b="50000"/>
          <a:stretch/>
        </p:blipFill>
        <p:spPr>
          <a:xfrm>
            <a:off x="382382" y="5699033"/>
            <a:ext cx="1789318" cy="314920"/>
          </a:xfrm>
          <a:prstGeom prst="rect">
            <a:avLst/>
          </a:prstGeom>
        </p:spPr>
      </p:pic>
      <p:cxnSp>
        <p:nvCxnSpPr>
          <p:cNvPr id="33" name="Straight Arrow Connector 32">
            <a:extLst>
              <a:ext uri="{FF2B5EF4-FFF2-40B4-BE49-F238E27FC236}">
                <a16:creationId xmlns:a16="http://schemas.microsoft.com/office/drawing/2014/main" id="{084A5AFD-0287-42D4-8600-9C401F6999FE}"/>
              </a:ext>
            </a:extLst>
          </p:cNvPr>
          <p:cNvCxnSpPr>
            <a:cxnSpLocks/>
          </p:cNvCxnSpPr>
          <p:nvPr/>
        </p:nvCxnSpPr>
        <p:spPr>
          <a:xfrm>
            <a:off x="2089568" y="138397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C156D39-358C-40CD-AA6C-572B1B982A57}"/>
              </a:ext>
            </a:extLst>
          </p:cNvPr>
          <p:cNvCxnSpPr>
            <a:cxnSpLocks/>
          </p:cNvCxnSpPr>
          <p:nvPr/>
        </p:nvCxnSpPr>
        <p:spPr>
          <a:xfrm>
            <a:off x="1357498" y="1949581"/>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F74843B-411D-4777-99DD-6DEE827DC0A0}"/>
              </a:ext>
            </a:extLst>
          </p:cNvPr>
          <p:cNvCxnSpPr>
            <a:cxnSpLocks/>
          </p:cNvCxnSpPr>
          <p:nvPr/>
        </p:nvCxnSpPr>
        <p:spPr>
          <a:xfrm>
            <a:off x="1357498" y="3309279"/>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2FF240-BF15-4578-AD0D-B0803AAA2494}"/>
              </a:ext>
            </a:extLst>
          </p:cNvPr>
          <p:cNvCxnSpPr>
            <a:cxnSpLocks/>
          </p:cNvCxnSpPr>
          <p:nvPr/>
        </p:nvCxnSpPr>
        <p:spPr>
          <a:xfrm>
            <a:off x="1760442" y="2598643"/>
            <a:ext cx="868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1D090F9-531A-4459-899D-E03FE8776E54}"/>
              </a:ext>
            </a:extLst>
          </p:cNvPr>
          <p:cNvCxnSpPr>
            <a:cxnSpLocks/>
          </p:cNvCxnSpPr>
          <p:nvPr/>
        </p:nvCxnSpPr>
        <p:spPr>
          <a:xfrm>
            <a:off x="2260455" y="4258144"/>
            <a:ext cx="368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CE2B19D-E2E1-44A3-B222-A6A510A9A66E}"/>
              </a:ext>
            </a:extLst>
          </p:cNvPr>
          <p:cNvCxnSpPr>
            <a:cxnSpLocks/>
          </p:cNvCxnSpPr>
          <p:nvPr/>
        </p:nvCxnSpPr>
        <p:spPr>
          <a:xfrm>
            <a:off x="1911126" y="5203501"/>
            <a:ext cx="7175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1E75160-70E8-4316-888F-B40DF4F2E808}"/>
              </a:ext>
            </a:extLst>
          </p:cNvPr>
          <p:cNvCxnSpPr>
            <a:cxnSpLocks/>
          </p:cNvCxnSpPr>
          <p:nvPr/>
        </p:nvCxnSpPr>
        <p:spPr>
          <a:xfrm>
            <a:off x="2138577" y="5897740"/>
            <a:ext cx="4900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431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6">
            <a:extLst>
              <a:ext uri="{FF2B5EF4-FFF2-40B4-BE49-F238E27FC236}">
                <a16:creationId xmlns:a16="http://schemas.microsoft.com/office/drawing/2014/main" id="{DD76A5BA-3CF9-4734-97E4-B1F8D19A0A16}"/>
              </a:ext>
            </a:extLst>
          </p:cNvPr>
          <p:cNvPicPr>
            <a:picLocks noChangeAspect="1"/>
          </p:cNvPicPr>
          <p:nvPr/>
        </p:nvPicPr>
        <p:blipFill rotWithShape="1">
          <a:blip r:embed="rId2"/>
          <a:srcRect t="84285" b="300"/>
          <a:stretch/>
        </p:blipFill>
        <p:spPr>
          <a:xfrm>
            <a:off x="419968" y="5968608"/>
            <a:ext cx="1596071" cy="286850"/>
          </a:xfrm>
          <a:prstGeom prst="rect">
            <a:avLst/>
          </a:prstGeom>
        </p:spPr>
      </p:pic>
      <p:pic>
        <p:nvPicPr>
          <p:cNvPr id="20" name="Content Placeholder 6">
            <a:extLst>
              <a:ext uri="{FF2B5EF4-FFF2-40B4-BE49-F238E27FC236}">
                <a16:creationId xmlns:a16="http://schemas.microsoft.com/office/drawing/2014/main" id="{33CE403D-5CAE-413B-BB3F-BEBE37E7BB77}"/>
              </a:ext>
            </a:extLst>
          </p:cNvPr>
          <p:cNvPicPr>
            <a:picLocks noChangeAspect="1"/>
          </p:cNvPicPr>
          <p:nvPr/>
        </p:nvPicPr>
        <p:blipFill rotWithShape="1">
          <a:blip r:embed="rId2"/>
          <a:srcRect t="35633" b="50458"/>
          <a:stretch/>
        </p:blipFill>
        <p:spPr>
          <a:xfrm>
            <a:off x="419968" y="3543450"/>
            <a:ext cx="1596071" cy="258820"/>
          </a:xfrm>
          <a:prstGeom prst="rect">
            <a:avLst/>
          </a:prstGeom>
        </p:spPr>
      </p:pic>
      <p:pic>
        <p:nvPicPr>
          <p:cNvPr id="21" name="Content Placeholder 6">
            <a:extLst>
              <a:ext uri="{FF2B5EF4-FFF2-40B4-BE49-F238E27FC236}">
                <a16:creationId xmlns:a16="http://schemas.microsoft.com/office/drawing/2014/main" id="{20462916-D14F-4166-A049-26B10C223DBE}"/>
              </a:ext>
            </a:extLst>
          </p:cNvPr>
          <p:cNvPicPr>
            <a:picLocks noChangeAspect="1"/>
          </p:cNvPicPr>
          <p:nvPr/>
        </p:nvPicPr>
        <p:blipFill rotWithShape="1">
          <a:blip r:embed="rId2"/>
          <a:srcRect t="49069" b="32791"/>
          <a:stretch/>
        </p:blipFill>
        <p:spPr>
          <a:xfrm>
            <a:off x="419968" y="4184989"/>
            <a:ext cx="1596071" cy="337556"/>
          </a:xfrm>
          <a:prstGeom prst="rect">
            <a:avLst/>
          </a:prstGeom>
        </p:spPr>
      </p:pic>
      <p:pic>
        <p:nvPicPr>
          <p:cNvPr id="19" name="Content Placeholder 6">
            <a:extLst>
              <a:ext uri="{FF2B5EF4-FFF2-40B4-BE49-F238E27FC236}">
                <a16:creationId xmlns:a16="http://schemas.microsoft.com/office/drawing/2014/main" id="{E5570397-1155-487B-82B2-A785D2949B79}"/>
              </a:ext>
            </a:extLst>
          </p:cNvPr>
          <p:cNvPicPr>
            <a:picLocks noChangeAspect="1"/>
          </p:cNvPicPr>
          <p:nvPr/>
        </p:nvPicPr>
        <p:blipFill rotWithShape="1">
          <a:blip r:embed="rId2"/>
          <a:srcRect t="18174" b="66119"/>
          <a:stretch/>
        </p:blipFill>
        <p:spPr>
          <a:xfrm>
            <a:off x="419968" y="2860621"/>
            <a:ext cx="1596071" cy="292285"/>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2a – scripts/</a:t>
            </a:r>
            <a:r>
              <a:rPr lang="en-US" dirty="0" err="1"/>
              <a:t>data_preparation</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The scripts in this folder are used to prepare the land use areas from GLOBIOM and the z values from </a:t>
            </a:r>
            <a:r>
              <a:rPr lang="en-US" dirty="0" err="1"/>
              <a:t>Drakare</a:t>
            </a:r>
            <a:r>
              <a:rPr lang="en-US" dirty="0"/>
              <a:t> et al. (2005) to be used in the species loss model. The other parameters needed in the model are already available in the .csv files in input/data (</a:t>
            </a:r>
            <a:r>
              <a:rPr lang="en-US" i="1" dirty="0"/>
              <a:t>ecoregions_data.csv</a:t>
            </a:r>
            <a:r>
              <a:rPr lang="en-US" dirty="0"/>
              <a:t>, </a:t>
            </a:r>
            <a:r>
              <a:rPr lang="en-US" i="1" dirty="0"/>
              <a:t>CF_local.csv</a:t>
            </a:r>
            <a:r>
              <a:rPr lang="en-US" dirty="0"/>
              <a:t>, </a:t>
            </a:r>
            <a:r>
              <a:rPr lang="en-US" i="1" dirty="0"/>
              <a:t>CF_local_forest-use.csv</a:t>
            </a:r>
            <a:r>
              <a:rPr lang="en-US" dirty="0"/>
              <a:t>) and do not need and additional manipulation. </a:t>
            </a:r>
          </a:p>
        </p:txBody>
      </p:sp>
      <p:pic>
        <p:nvPicPr>
          <p:cNvPr id="7" name="Content Placeholder 6">
            <a:extLst>
              <a:ext uri="{FF2B5EF4-FFF2-40B4-BE49-F238E27FC236}">
                <a16:creationId xmlns:a16="http://schemas.microsoft.com/office/drawing/2014/main" id="{2541949A-46F3-4089-95E4-56E902A6CA7E}"/>
              </a:ext>
            </a:extLst>
          </p:cNvPr>
          <p:cNvPicPr>
            <a:picLocks noChangeAspect="1"/>
          </p:cNvPicPr>
          <p:nvPr/>
        </p:nvPicPr>
        <p:blipFill rotWithShape="1">
          <a:blip r:embed="rId2"/>
          <a:srcRect b="82458"/>
          <a:stretch/>
        </p:blipFill>
        <p:spPr>
          <a:xfrm>
            <a:off x="419968" y="2250113"/>
            <a:ext cx="1596071" cy="326442"/>
          </a:xfrm>
          <a:prstGeom prst="rect">
            <a:avLst/>
          </a:prstGeom>
        </p:spPr>
      </p:pic>
      <p:cxnSp>
        <p:nvCxnSpPr>
          <p:cNvPr id="8" name="Straight Arrow Connector 7">
            <a:extLst>
              <a:ext uri="{FF2B5EF4-FFF2-40B4-BE49-F238E27FC236}">
                <a16:creationId xmlns:a16="http://schemas.microsoft.com/office/drawing/2014/main" id="{5A73C3DA-B7FF-483E-A1E6-8A5B3F035FBA}"/>
              </a:ext>
            </a:extLst>
          </p:cNvPr>
          <p:cNvCxnSpPr>
            <a:cxnSpLocks/>
          </p:cNvCxnSpPr>
          <p:nvPr/>
        </p:nvCxnSpPr>
        <p:spPr>
          <a:xfrm>
            <a:off x="1951770" y="2479343"/>
            <a:ext cx="622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6213C17-086B-4E4A-BB35-C7551940F06B}"/>
              </a:ext>
            </a:extLst>
          </p:cNvPr>
          <p:cNvSpPr/>
          <p:nvPr/>
        </p:nvSpPr>
        <p:spPr>
          <a:xfrm>
            <a:off x="2704093" y="2233477"/>
            <a:ext cx="9170395" cy="5768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Preparation of land use data to be used as input in the species loss model. This script calls the function </a:t>
            </a:r>
            <a:r>
              <a:rPr lang="en-US" sz="1500" i="1" dirty="0" err="1"/>
              <a:t>tidy.areas</a:t>
            </a:r>
            <a:r>
              <a:rPr lang="en-US" sz="1500" i="1" dirty="0"/>
              <a:t> </a:t>
            </a:r>
            <a:r>
              <a:rPr lang="en-US" sz="1500" dirty="0"/>
              <a:t>from </a:t>
            </a:r>
            <a:r>
              <a:rPr lang="en-US" sz="1500" i="1" dirty="0" err="1"/>
              <a:t>tidy_areas.R</a:t>
            </a:r>
            <a:r>
              <a:rPr lang="en-US" sz="1500" i="1" dirty="0"/>
              <a:t> </a:t>
            </a:r>
            <a:r>
              <a:rPr lang="en-US" sz="1500" dirty="0"/>
              <a:t>and </a:t>
            </a:r>
            <a:r>
              <a:rPr lang="en-US" sz="1500" i="1" dirty="0" err="1"/>
              <a:t>match.areas</a:t>
            </a:r>
            <a:r>
              <a:rPr lang="en-US" sz="1500" i="1" dirty="0"/>
              <a:t> </a:t>
            </a:r>
            <a:r>
              <a:rPr lang="en-US" sz="1500" dirty="0"/>
              <a:t>from </a:t>
            </a:r>
            <a:r>
              <a:rPr lang="en-US" sz="1500" i="1" dirty="0" err="1"/>
              <a:t>match_areas.R</a:t>
            </a:r>
            <a:r>
              <a:rPr lang="en-US" sz="1500" dirty="0"/>
              <a:t>. Used in </a:t>
            </a:r>
            <a:r>
              <a:rPr lang="en-US" sz="1500" i="1" dirty="0" err="1"/>
              <a:t>main.R</a:t>
            </a:r>
            <a:r>
              <a:rPr lang="en-US" sz="1500" dirty="0"/>
              <a:t>.</a:t>
            </a:r>
          </a:p>
        </p:txBody>
      </p:sp>
      <p:cxnSp>
        <p:nvCxnSpPr>
          <p:cNvPr id="10" name="Straight Arrow Connector 9">
            <a:extLst>
              <a:ext uri="{FF2B5EF4-FFF2-40B4-BE49-F238E27FC236}">
                <a16:creationId xmlns:a16="http://schemas.microsoft.com/office/drawing/2014/main" id="{3C6685CB-E0CD-4101-97EE-D378DDA3164B}"/>
              </a:ext>
            </a:extLst>
          </p:cNvPr>
          <p:cNvCxnSpPr>
            <a:cxnSpLocks/>
          </p:cNvCxnSpPr>
          <p:nvPr/>
        </p:nvCxnSpPr>
        <p:spPr>
          <a:xfrm>
            <a:off x="1638989" y="3078263"/>
            <a:ext cx="9350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CF786-87B2-44D4-B938-EE1AD6E0A8E9}"/>
              </a:ext>
            </a:extLst>
          </p:cNvPr>
          <p:cNvCxnSpPr>
            <a:cxnSpLocks/>
          </p:cNvCxnSpPr>
          <p:nvPr/>
        </p:nvCxnSpPr>
        <p:spPr>
          <a:xfrm>
            <a:off x="1839056" y="3714394"/>
            <a:ext cx="735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5CFB59C8-B39E-4F62-85A7-09A1E30B0D5C}"/>
              </a:ext>
            </a:extLst>
          </p:cNvPr>
          <p:cNvSpPr/>
          <p:nvPr/>
        </p:nvSpPr>
        <p:spPr>
          <a:xfrm>
            <a:off x="2704093" y="2888995"/>
            <a:ext cx="9170396" cy="453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cleans the original areas and convert them in a .</a:t>
            </a:r>
            <a:r>
              <a:rPr lang="en-US" sz="1500" dirty="0" err="1"/>
              <a:t>Rdata</a:t>
            </a:r>
            <a:r>
              <a:rPr lang="en-US" sz="1500" dirty="0"/>
              <a:t> file to be used as input for </a:t>
            </a:r>
            <a:r>
              <a:rPr lang="en-US" sz="1500" i="1" dirty="0" err="1"/>
              <a:t>match_areas.R</a:t>
            </a:r>
            <a:r>
              <a:rPr lang="en-US" sz="1500" dirty="0"/>
              <a:t>. Used in </a:t>
            </a:r>
            <a:r>
              <a:rPr lang="en-US" sz="1500" i="1" dirty="0" err="1"/>
              <a:t>tidy_match_areas.R</a:t>
            </a:r>
            <a:r>
              <a:rPr lang="en-US" sz="1500" dirty="0"/>
              <a:t>. </a:t>
            </a:r>
          </a:p>
        </p:txBody>
      </p:sp>
      <p:sp>
        <p:nvSpPr>
          <p:cNvPr id="13" name="Rectangle: Rounded Corners 12">
            <a:extLst>
              <a:ext uri="{FF2B5EF4-FFF2-40B4-BE49-F238E27FC236}">
                <a16:creationId xmlns:a16="http://schemas.microsoft.com/office/drawing/2014/main" id="{3F11D9D6-B483-4E44-A5CC-7D1BACD2C62B}"/>
              </a:ext>
            </a:extLst>
          </p:cNvPr>
          <p:cNvSpPr/>
          <p:nvPr/>
        </p:nvSpPr>
        <p:spPr>
          <a:xfrm>
            <a:off x="2704093" y="3449866"/>
            <a:ext cx="9170395" cy="7221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uses the .</a:t>
            </a:r>
            <a:r>
              <a:rPr lang="en-US" sz="1500" dirty="0" err="1"/>
              <a:t>Rdata</a:t>
            </a:r>
            <a:r>
              <a:rPr lang="en-US" sz="1500" dirty="0"/>
              <a:t> file produced in </a:t>
            </a:r>
            <a:r>
              <a:rPr lang="en-US" sz="1500" i="1" dirty="0" err="1"/>
              <a:t>tidy.areas</a:t>
            </a:r>
            <a:r>
              <a:rPr lang="en-US" sz="1500" i="1" dirty="0"/>
              <a:t> </a:t>
            </a:r>
            <a:r>
              <a:rPr lang="en-US" sz="1500" dirty="0"/>
              <a:t>as input and matches the areas of the two GLOBIOM models (global and EU-forest-energy). The output of this script are .csv files containing the areas per land use type per year (each year is a separate file). Used in </a:t>
            </a:r>
            <a:r>
              <a:rPr lang="en-US" sz="1500" i="1" dirty="0" err="1"/>
              <a:t>tidy_match_areas.R</a:t>
            </a:r>
            <a:r>
              <a:rPr lang="en-US" sz="1500" i="1" dirty="0"/>
              <a:t>.</a:t>
            </a:r>
          </a:p>
        </p:txBody>
      </p:sp>
      <p:sp>
        <p:nvSpPr>
          <p:cNvPr id="14" name="Rectangle: Rounded Corners 13">
            <a:extLst>
              <a:ext uri="{FF2B5EF4-FFF2-40B4-BE49-F238E27FC236}">
                <a16:creationId xmlns:a16="http://schemas.microsoft.com/office/drawing/2014/main" id="{A2B018EB-3A4D-4C11-BA12-E3D734E2CC43}"/>
              </a:ext>
            </a:extLst>
          </p:cNvPr>
          <p:cNvSpPr/>
          <p:nvPr/>
        </p:nvSpPr>
        <p:spPr>
          <a:xfrm>
            <a:off x="2707596" y="4290413"/>
            <a:ext cx="916689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used in </a:t>
            </a:r>
            <a:r>
              <a:rPr lang="en-US" sz="1500" i="1" dirty="0" err="1"/>
              <a:t>match.areas</a:t>
            </a:r>
            <a:r>
              <a:rPr lang="en-US" sz="1500" dirty="0"/>
              <a:t>.</a:t>
            </a:r>
          </a:p>
        </p:txBody>
      </p:sp>
      <p:sp>
        <p:nvSpPr>
          <p:cNvPr id="15" name="Rectangle: Rounded Corners 14">
            <a:extLst>
              <a:ext uri="{FF2B5EF4-FFF2-40B4-BE49-F238E27FC236}">
                <a16:creationId xmlns:a16="http://schemas.microsoft.com/office/drawing/2014/main" id="{4224601F-32F2-42B4-9D6A-2C52C23CD3EE}"/>
              </a:ext>
            </a:extLst>
          </p:cNvPr>
          <p:cNvSpPr/>
          <p:nvPr/>
        </p:nvSpPr>
        <p:spPr>
          <a:xfrm>
            <a:off x="2704093" y="6026968"/>
            <a:ext cx="9170394"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R files used to do tests on the data.</a:t>
            </a:r>
          </a:p>
        </p:txBody>
      </p:sp>
      <p:cxnSp>
        <p:nvCxnSpPr>
          <p:cNvPr id="16" name="Straight Arrow Connector 15">
            <a:extLst>
              <a:ext uri="{FF2B5EF4-FFF2-40B4-BE49-F238E27FC236}">
                <a16:creationId xmlns:a16="http://schemas.microsoft.com/office/drawing/2014/main" id="{5D6774E5-C5A1-41F3-BA8E-19332D4366E2}"/>
              </a:ext>
            </a:extLst>
          </p:cNvPr>
          <p:cNvCxnSpPr>
            <a:cxnSpLocks/>
          </p:cNvCxnSpPr>
          <p:nvPr/>
        </p:nvCxnSpPr>
        <p:spPr>
          <a:xfrm>
            <a:off x="2034623" y="4392916"/>
            <a:ext cx="539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563D9CB-0BA4-4755-AFE2-2C1384417089}"/>
              </a:ext>
            </a:extLst>
          </p:cNvPr>
          <p:cNvCxnSpPr>
            <a:cxnSpLocks/>
          </p:cNvCxnSpPr>
          <p:nvPr/>
        </p:nvCxnSpPr>
        <p:spPr>
          <a:xfrm>
            <a:off x="1400628" y="6133691"/>
            <a:ext cx="117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1308EB5-ED3B-4F4F-984B-9D58D21AEC9F}"/>
              </a:ext>
            </a:extLst>
          </p:cNvPr>
          <p:cNvSpPr/>
          <p:nvPr/>
        </p:nvSpPr>
        <p:spPr>
          <a:xfrm>
            <a:off x="2704093" y="4668409"/>
            <a:ext cx="9173582" cy="5216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explores and selects the z values from </a:t>
            </a:r>
            <a:r>
              <a:rPr lang="en-US" sz="1500" dirty="0" err="1"/>
              <a:t>Drakare</a:t>
            </a:r>
            <a:r>
              <a:rPr lang="en-US" sz="1500" dirty="0"/>
              <a:t> et al. (2005) to make them ready to be used in the specie loss model. The output of this script is </a:t>
            </a:r>
            <a:r>
              <a:rPr lang="en-US" sz="1500" i="1" dirty="0"/>
              <a:t>z_input-values.csv.</a:t>
            </a:r>
          </a:p>
        </p:txBody>
      </p:sp>
      <p:pic>
        <p:nvPicPr>
          <p:cNvPr id="25" name="Picture 24">
            <a:extLst>
              <a:ext uri="{FF2B5EF4-FFF2-40B4-BE49-F238E27FC236}">
                <a16:creationId xmlns:a16="http://schemas.microsoft.com/office/drawing/2014/main" id="{9871A444-5E58-4C9B-9F96-401E44F214DE}"/>
              </a:ext>
            </a:extLst>
          </p:cNvPr>
          <p:cNvPicPr>
            <a:picLocks noChangeAspect="1"/>
          </p:cNvPicPr>
          <p:nvPr/>
        </p:nvPicPr>
        <p:blipFill>
          <a:blip r:embed="rId3"/>
          <a:stretch>
            <a:fillRect/>
          </a:stretch>
        </p:blipFill>
        <p:spPr>
          <a:xfrm>
            <a:off x="472346" y="5450604"/>
            <a:ext cx="1047565" cy="266772"/>
          </a:xfrm>
          <a:prstGeom prst="rect">
            <a:avLst/>
          </a:prstGeom>
        </p:spPr>
      </p:pic>
      <p:pic>
        <p:nvPicPr>
          <p:cNvPr id="31" name="Content Placeholder 6">
            <a:extLst>
              <a:ext uri="{FF2B5EF4-FFF2-40B4-BE49-F238E27FC236}">
                <a16:creationId xmlns:a16="http://schemas.microsoft.com/office/drawing/2014/main" id="{4B257772-631B-4293-9502-CD53525480C2}"/>
              </a:ext>
            </a:extLst>
          </p:cNvPr>
          <p:cNvPicPr>
            <a:picLocks noChangeAspect="1"/>
          </p:cNvPicPr>
          <p:nvPr/>
        </p:nvPicPr>
        <p:blipFill rotWithShape="1">
          <a:blip r:embed="rId2"/>
          <a:srcRect t="66811" b="17774"/>
          <a:stretch/>
        </p:blipFill>
        <p:spPr>
          <a:xfrm>
            <a:off x="419968" y="4757550"/>
            <a:ext cx="1596071" cy="286850"/>
          </a:xfrm>
          <a:prstGeom prst="rect">
            <a:avLst/>
          </a:prstGeom>
        </p:spPr>
      </p:pic>
      <p:cxnSp>
        <p:nvCxnSpPr>
          <p:cNvPr id="17" name="Straight Arrow Connector 16">
            <a:extLst>
              <a:ext uri="{FF2B5EF4-FFF2-40B4-BE49-F238E27FC236}">
                <a16:creationId xmlns:a16="http://schemas.microsoft.com/office/drawing/2014/main" id="{A8D9E505-A0BA-41DF-A7AC-83FF45C20E99}"/>
              </a:ext>
            </a:extLst>
          </p:cNvPr>
          <p:cNvCxnSpPr>
            <a:cxnSpLocks/>
          </p:cNvCxnSpPr>
          <p:nvPr/>
        </p:nvCxnSpPr>
        <p:spPr>
          <a:xfrm>
            <a:off x="1489443" y="4938610"/>
            <a:ext cx="1084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F3463D40-6FE7-496B-B205-8FDBC0A060C2}"/>
              </a:ext>
            </a:extLst>
          </p:cNvPr>
          <p:cNvSpPr/>
          <p:nvPr/>
        </p:nvSpPr>
        <p:spPr>
          <a:xfrm>
            <a:off x="2704093" y="5332340"/>
            <a:ext cx="9170394" cy="5523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calculates the VS for plants from the global and regional CFs of </a:t>
            </a:r>
            <a:r>
              <a:rPr lang="en-US" sz="1500" dirty="0" err="1"/>
              <a:t>LCImpact</a:t>
            </a:r>
            <a:r>
              <a:rPr lang="en-US" sz="1500" dirty="0"/>
              <a:t>, as explained in </a:t>
            </a:r>
            <a:r>
              <a:rPr lang="en-US" sz="1500" i="1" dirty="0"/>
              <a:t>data/</a:t>
            </a:r>
            <a:r>
              <a:rPr lang="en-US" sz="1500" i="1" dirty="0" err="1"/>
              <a:t>model_parameters</a:t>
            </a:r>
            <a:r>
              <a:rPr lang="en-US" sz="1500" i="1" dirty="0"/>
              <a:t>/</a:t>
            </a:r>
            <a:r>
              <a:rPr lang="en-US" sz="1500" i="1" dirty="0" err="1"/>
              <a:t>ecoregions_data</a:t>
            </a:r>
            <a:r>
              <a:rPr lang="en-US" sz="1500" i="1" dirty="0"/>
              <a:t>/VS.</a:t>
            </a:r>
            <a:r>
              <a:rPr lang="en-US" sz="1500" dirty="0"/>
              <a:t> </a:t>
            </a:r>
          </a:p>
        </p:txBody>
      </p:sp>
      <p:cxnSp>
        <p:nvCxnSpPr>
          <p:cNvPr id="33" name="Straight Arrow Connector 32">
            <a:extLst>
              <a:ext uri="{FF2B5EF4-FFF2-40B4-BE49-F238E27FC236}">
                <a16:creationId xmlns:a16="http://schemas.microsoft.com/office/drawing/2014/main" id="{DD1EB9D9-9D99-4B20-B37D-BD352F7EA7F1}"/>
              </a:ext>
            </a:extLst>
          </p:cNvPr>
          <p:cNvCxnSpPr>
            <a:cxnSpLocks/>
          </p:cNvCxnSpPr>
          <p:nvPr/>
        </p:nvCxnSpPr>
        <p:spPr>
          <a:xfrm>
            <a:off x="1588047" y="5597524"/>
            <a:ext cx="986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23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DB1B9134-9848-450A-BB37-8DE35C4F767B}"/>
              </a:ext>
            </a:extLst>
          </p:cNvPr>
          <p:cNvPicPr>
            <a:picLocks noChangeAspect="1"/>
          </p:cNvPicPr>
          <p:nvPr/>
        </p:nvPicPr>
        <p:blipFill>
          <a:blip r:embed="rId2"/>
          <a:stretch>
            <a:fillRect/>
          </a:stretch>
        </p:blipFill>
        <p:spPr>
          <a:xfrm>
            <a:off x="220281" y="2342348"/>
            <a:ext cx="1366388" cy="292797"/>
          </a:xfrm>
          <a:prstGeom prst="rect">
            <a:avLst/>
          </a:prstGeom>
        </p:spPr>
      </p:pic>
      <p:pic>
        <p:nvPicPr>
          <p:cNvPr id="113" name="Content Placeholder 59">
            <a:extLst>
              <a:ext uri="{FF2B5EF4-FFF2-40B4-BE49-F238E27FC236}">
                <a16:creationId xmlns:a16="http://schemas.microsoft.com/office/drawing/2014/main" id="{AE010B2C-FA4C-4D2F-8E71-734593E0BFAF}"/>
              </a:ext>
            </a:extLst>
          </p:cNvPr>
          <p:cNvPicPr>
            <a:picLocks noChangeAspect="1"/>
          </p:cNvPicPr>
          <p:nvPr/>
        </p:nvPicPr>
        <p:blipFill>
          <a:blip r:embed="rId3"/>
          <a:stretch>
            <a:fillRect/>
          </a:stretch>
        </p:blipFill>
        <p:spPr>
          <a:xfrm>
            <a:off x="220281" y="2837173"/>
            <a:ext cx="1294815" cy="292797"/>
          </a:xfrm>
          <a:prstGeom prst="rect">
            <a:avLst/>
          </a:prstGeom>
        </p:spPr>
      </p:pic>
      <p:pic>
        <p:nvPicPr>
          <p:cNvPr id="114" name="Picture 113">
            <a:extLst>
              <a:ext uri="{FF2B5EF4-FFF2-40B4-BE49-F238E27FC236}">
                <a16:creationId xmlns:a16="http://schemas.microsoft.com/office/drawing/2014/main" id="{CAAAA1F7-A713-4425-B171-FA46484FDD15}"/>
              </a:ext>
            </a:extLst>
          </p:cNvPr>
          <p:cNvPicPr>
            <a:picLocks noChangeAspect="1"/>
          </p:cNvPicPr>
          <p:nvPr/>
        </p:nvPicPr>
        <p:blipFill>
          <a:blip r:embed="rId4"/>
          <a:stretch>
            <a:fillRect/>
          </a:stretch>
        </p:blipFill>
        <p:spPr>
          <a:xfrm>
            <a:off x="242403" y="3289999"/>
            <a:ext cx="1945477" cy="273277"/>
          </a:xfrm>
          <a:prstGeom prst="rect">
            <a:avLst/>
          </a:prstGeom>
        </p:spPr>
      </p:pic>
      <p:pic>
        <p:nvPicPr>
          <p:cNvPr id="115" name="Picture 114">
            <a:extLst>
              <a:ext uri="{FF2B5EF4-FFF2-40B4-BE49-F238E27FC236}">
                <a16:creationId xmlns:a16="http://schemas.microsoft.com/office/drawing/2014/main" id="{81C54E64-CEB8-4972-87FC-F33C842B59C2}"/>
              </a:ext>
            </a:extLst>
          </p:cNvPr>
          <p:cNvPicPr>
            <a:picLocks noChangeAspect="1"/>
          </p:cNvPicPr>
          <p:nvPr/>
        </p:nvPicPr>
        <p:blipFill>
          <a:blip r:embed="rId5"/>
          <a:stretch>
            <a:fillRect/>
          </a:stretch>
        </p:blipFill>
        <p:spPr>
          <a:xfrm>
            <a:off x="220281" y="3878992"/>
            <a:ext cx="1327349" cy="286291"/>
          </a:xfrm>
          <a:prstGeom prst="rect">
            <a:avLst/>
          </a:prstGeom>
        </p:spPr>
      </p:pic>
      <p:pic>
        <p:nvPicPr>
          <p:cNvPr id="116" name="Picture 115">
            <a:extLst>
              <a:ext uri="{FF2B5EF4-FFF2-40B4-BE49-F238E27FC236}">
                <a16:creationId xmlns:a16="http://schemas.microsoft.com/office/drawing/2014/main" id="{55A33C5D-FA47-4572-9337-7477D76B15BB}"/>
              </a:ext>
            </a:extLst>
          </p:cNvPr>
          <p:cNvPicPr>
            <a:picLocks noChangeAspect="1"/>
          </p:cNvPicPr>
          <p:nvPr/>
        </p:nvPicPr>
        <p:blipFill>
          <a:blip r:embed="rId6"/>
          <a:stretch>
            <a:fillRect/>
          </a:stretch>
        </p:blipFill>
        <p:spPr>
          <a:xfrm>
            <a:off x="190785" y="4488364"/>
            <a:ext cx="1268789" cy="292797"/>
          </a:xfrm>
          <a:prstGeom prst="rect">
            <a:avLst/>
          </a:prstGeom>
        </p:spPr>
      </p:pic>
      <p:pic>
        <p:nvPicPr>
          <p:cNvPr id="117" name="Picture 116">
            <a:extLst>
              <a:ext uri="{FF2B5EF4-FFF2-40B4-BE49-F238E27FC236}">
                <a16:creationId xmlns:a16="http://schemas.microsoft.com/office/drawing/2014/main" id="{162B6D9F-061C-4653-86A6-6616906A81C7}"/>
              </a:ext>
            </a:extLst>
          </p:cNvPr>
          <p:cNvPicPr>
            <a:picLocks noChangeAspect="1"/>
          </p:cNvPicPr>
          <p:nvPr/>
        </p:nvPicPr>
        <p:blipFill>
          <a:blip r:embed="rId7"/>
          <a:stretch>
            <a:fillRect/>
          </a:stretch>
        </p:blipFill>
        <p:spPr>
          <a:xfrm>
            <a:off x="220281" y="5096274"/>
            <a:ext cx="1542067" cy="325331"/>
          </a:xfrm>
          <a:prstGeom prst="rect">
            <a:avLst/>
          </a:prstGeom>
        </p:spPr>
      </p:pic>
      <p:pic>
        <p:nvPicPr>
          <p:cNvPr id="118" name="Picture 117">
            <a:extLst>
              <a:ext uri="{FF2B5EF4-FFF2-40B4-BE49-F238E27FC236}">
                <a16:creationId xmlns:a16="http://schemas.microsoft.com/office/drawing/2014/main" id="{38F65F2F-1DBF-40F6-BE21-30C1E2E80B9A}"/>
              </a:ext>
            </a:extLst>
          </p:cNvPr>
          <p:cNvPicPr>
            <a:picLocks noChangeAspect="1"/>
          </p:cNvPicPr>
          <p:nvPr/>
        </p:nvPicPr>
        <p:blipFill>
          <a:blip r:embed="rId8"/>
          <a:stretch>
            <a:fillRect/>
          </a:stretch>
        </p:blipFill>
        <p:spPr>
          <a:xfrm>
            <a:off x="220281" y="5752609"/>
            <a:ext cx="2680724" cy="540049"/>
          </a:xfrm>
          <a:prstGeom prst="rect">
            <a:avLst/>
          </a:prstGeom>
          <a:ln w="6350">
            <a:noFill/>
          </a:ln>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2b – scripts/model</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a:xfrm>
            <a:off x="11492942" y="6522444"/>
            <a:ext cx="612000" cy="216000"/>
          </a:xfrm>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a:xfrm>
            <a:off x="11782365" y="6522444"/>
            <a:ext cx="322577" cy="216000"/>
          </a:xfrm>
        </p:spPr>
        <p:txBody>
          <a:bodyPr/>
          <a:lstStyle/>
          <a:p>
            <a:fld id="{5ACA52AF-F19D-405C-AD5F-7D94B96A5CC3}" type="slidenum">
              <a:rPr lang="de-CH" noProof="0" smtClean="0"/>
              <a:t>7</a:t>
            </a:fld>
            <a:endParaRPr lang="de-CH" noProof="0"/>
          </a:p>
        </p:txBody>
      </p:sp>
      <p:pic>
        <p:nvPicPr>
          <p:cNvPr id="60" name="Content Placeholder 59">
            <a:extLst>
              <a:ext uri="{FF2B5EF4-FFF2-40B4-BE49-F238E27FC236}">
                <a16:creationId xmlns:a16="http://schemas.microsoft.com/office/drawing/2014/main" id="{577D0B2D-3771-4307-A70E-7B026F819DFF}"/>
              </a:ext>
            </a:extLst>
          </p:cNvPr>
          <p:cNvPicPr>
            <a:picLocks noGrp="1" noChangeAspect="1"/>
          </p:cNvPicPr>
          <p:nvPr>
            <p:ph idx="1"/>
          </p:nvPr>
        </p:nvPicPr>
        <p:blipFill>
          <a:blip r:embed="rId3"/>
          <a:stretch>
            <a:fillRect/>
          </a:stretch>
        </p:blipFill>
        <p:spPr>
          <a:xfrm>
            <a:off x="10469864" y="1849000"/>
            <a:ext cx="1294815" cy="292797"/>
          </a:xfrm>
        </p:spPr>
      </p:pic>
      <p:cxnSp>
        <p:nvCxnSpPr>
          <p:cNvPr id="22" name="Straight Arrow Connector 21">
            <a:extLst>
              <a:ext uri="{FF2B5EF4-FFF2-40B4-BE49-F238E27FC236}">
                <a16:creationId xmlns:a16="http://schemas.microsoft.com/office/drawing/2014/main" id="{4C46DF38-9FB5-464A-A770-13EA46D35422}"/>
              </a:ext>
            </a:extLst>
          </p:cNvPr>
          <p:cNvCxnSpPr>
            <a:cxnSpLocks/>
          </p:cNvCxnSpPr>
          <p:nvPr/>
        </p:nvCxnSpPr>
        <p:spPr>
          <a:xfrm flipH="1">
            <a:off x="6305710" y="1195001"/>
            <a:ext cx="3451646"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AFCC68-6094-4EAF-948F-C24C05C304E2}"/>
              </a:ext>
            </a:extLst>
          </p:cNvPr>
          <p:cNvCxnSpPr>
            <a:cxnSpLocks/>
            <a:endCxn id="56" idx="3"/>
          </p:cNvCxnSpPr>
          <p:nvPr/>
        </p:nvCxnSpPr>
        <p:spPr>
          <a:xfrm flipH="1" flipV="1">
            <a:off x="9475914" y="224922"/>
            <a:ext cx="911286" cy="36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1F106C-F4BE-4937-A066-32AE45A8F318}"/>
              </a:ext>
            </a:extLst>
          </p:cNvPr>
          <p:cNvCxnSpPr>
            <a:cxnSpLocks/>
            <a:stCxn id="56" idx="1"/>
            <a:endCxn id="58" idx="0"/>
          </p:cNvCxnSpPr>
          <p:nvPr/>
        </p:nvCxnSpPr>
        <p:spPr>
          <a:xfrm flipH="1">
            <a:off x="5430915" y="224922"/>
            <a:ext cx="2438907" cy="812167"/>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DEB852A1-ED0F-481C-8039-46B090585256}"/>
              </a:ext>
            </a:extLst>
          </p:cNvPr>
          <p:cNvPicPr>
            <a:picLocks noChangeAspect="1"/>
          </p:cNvPicPr>
          <p:nvPr/>
        </p:nvPicPr>
        <p:blipFill>
          <a:blip r:embed="rId7"/>
          <a:stretch>
            <a:fillRect/>
          </a:stretch>
        </p:blipFill>
        <p:spPr>
          <a:xfrm>
            <a:off x="4766167" y="1556400"/>
            <a:ext cx="1542067" cy="325331"/>
          </a:xfrm>
          <a:prstGeom prst="rect">
            <a:avLst/>
          </a:prstGeom>
        </p:spPr>
      </p:pic>
      <p:pic>
        <p:nvPicPr>
          <p:cNvPr id="56" name="Picture 55">
            <a:extLst>
              <a:ext uri="{FF2B5EF4-FFF2-40B4-BE49-F238E27FC236}">
                <a16:creationId xmlns:a16="http://schemas.microsoft.com/office/drawing/2014/main" id="{9DD00655-FF75-466F-9269-2DC37F5ACB4A}"/>
              </a:ext>
            </a:extLst>
          </p:cNvPr>
          <p:cNvPicPr>
            <a:picLocks noChangeAspect="1"/>
          </p:cNvPicPr>
          <p:nvPr/>
        </p:nvPicPr>
        <p:blipFill>
          <a:blip r:embed="rId5"/>
          <a:stretch>
            <a:fillRect/>
          </a:stretch>
        </p:blipFill>
        <p:spPr>
          <a:xfrm>
            <a:off x="7869822" y="51716"/>
            <a:ext cx="1606092" cy="346412"/>
          </a:xfrm>
          <a:prstGeom prst="rect">
            <a:avLst/>
          </a:prstGeom>
        </p:spPr>
      </p:pic>
      <p:pic>
        <p:nvPicPr>
          <p:cNvPr id="58" name="Picture 57">
            <a:extLst>
              <a:ext uri="{FF2B5EF4-FFF2-40B4-BE49-F238E27FC236}">
                <a16:creationId xmlns:a16="http://schemas.microsoft.com/office/drawing/2014/main" id="{6D02DD29-BC2A-47AE-BCF0-4519D0C2C6BB}"/>
              </a:ext>
            </a:extLst>
          </p:cNvPr>
          <p:cNvPicPr>
            <a:picLocks noChangeAspect="1"/>
          </p:cNvPicPr>
          <p:nvPr/>
        </p:nvPicPr>
        <p:blipFill>
          <a:blip r:embed="rId2"/>
          <a:stretch>
            <a:fillRect/>
          </a:stretch>
        </p:blipFill>
        <p:spPr>
          <a:xfrm>
            <a:off x="4747721" y="1037089"/>
            <a:ext cx="1366388" cy="292797"/>
          </a:xfrm>
          <a:prstGeom prst="rect">
            <a:avLst/>
          </a:prstGeom>
        </p:spPr>
      </p:pic>
      <p:pic>
        <p:nvPicPr>
          <p:cNvPr id="62" name="Picture 61">
            <a:extLst>
              <a:ext uri="{FF2B5EF4-FFF2-40B4-BE49-F238E27FC236}">
                <a16:creationId xmlns:a16="http://schemas.microsoft.com/office/drawing/2014/main" id="{9BBEED10-7CD8-48F7-BAA6-B493D6F1F3B6}"/>
              </a:ext>
            </a:extLst>
          </p:cNvPr>
          <p:cNvPicPr>
            <a:picLocks noChangeAspect="1"/>
          </p:cNvPicPr>
          <p:nvPr/>
        </p:nvPicPr>
        <p:blipFill>
          <a:blip r:embed="rId6"/>
          <a:stretch>
            <a:fillRect/>
          </a:stretch>
        </p:blipFill>
        <p:spPr>
          <a:xfrm>
            <a:off x="10560179" y="1517177"/>
            <a:ext cx="1268789" cy="292797"/>
          </a:xfrm>
          <a:prstGeom prst="rect">
            <a:avLst/>
          </a:prstGeom>
        </p:spPr>
      </p:pic>
      <p:pic>
        <p:nvPicPr>
          <p:cNvPr id="64" name="Picture 63">
            <a:extLst>
              <a:ext uri="{FF2B5EF4-FFF2-40B4-BE49-F238E27FC236}">
                <a16:creationId xmlns:a16="http://schemas.microsoft.com/office/drawing/2014/main" id="{E66326AB-39BD-440E-8423-8DF37A5AD5EC}"/>
              </a:ext>
            </a:extLst>
          </p:cNvPr>
          <p:cNvPicPr>
            <a:picLocks noChangeAspect="1"/>
          </p:cNvPicPr>
          <p:nvPr/>
        </p:nvPicPr>
        <p:blipFill>
          <a:blip r:embed="rId8"/>
          <a:stretch>
            <a:fillRect/>
          </a:stretch>
        </p:blipFill>
        <p:spPr>
          <a:xfrm>
            <a:off x="988220" y="1160605"/>
            <a:ext cx="2680724" cy="540049"/>
          </a:xfrm>
          <a:prstGeom prst="rect">
            <a:avLst/>
          </a:prstGeom>
          <a:ln w="6350">
            <a:solidFill>
              <a:schemeClr val="tx1"/>
            </a:solidFill>
          </a:ln>
        </p:spPr>
      </p:pic>
      <p:pic>
        <p:nvPicPr>
          <p:cNvPr id="66" name="Picture 65">
            <a:extLst>
              <a:ext uri="{FF2B5EF4-FFF2-40B4-BE49-F238E27FC236}">
                <a16:creationId xmlns:a16="http://schemas.microsoft.com/office/drawing/2014/main" id="{A6579BA3-2959-4568-815F-034D088CB86F}"/>
              </a:ext>
            </a:extLst>
          </p:cNvPr>
          <p:cNvPicPr>
            <a:picLocks noChangeAspect="1"/>
          </p:cNvPicPr>
          <p:nvPr/>
        </p:nvPicPr>
        <p:blipFill>
          <a:blip r:embed="rId4"/>
          <a:stretch>
            <a:fillRect/>
          </a:stretch>
        </p:blipFill>
        <p:spPr>
          <a:xfrm>
            <a:off x="9826181" y="1010235"/>
            <a:ext cx="1945477" cy="273277"/>
          </a:xfrm>
          <a:prstGeom prst="rect">
            <a:avLst/>
          </a:prstGeom>
        </p:spPr>
      </p:pic>
      <p:cxnSp>
        <p:nvCxnSpPr>
          <p:cNvPr id="79" name="Connector: Elbow 78">
            <a:extLst>
              <a:ext uri="{FF2B5EF4-FFF2-40B4-BE49-F238E27FC236}">
                <a16:creationId xmlns:a16="http://schemas.microsoft.com/office/drawing/2014/main" id="{DECCE885-D18E-4B9B-85F2-45833724D3B4}"/>
              </a:ext>
            </a:extLst>
          </p:cNvPr>
          <p:cNvCxnSpPr>
            <a:cxnSpLocks/>
          </p:cNvCxnSpPr>
          <p:nvPr/>
        </p:nvCxnSpPr>
        <p:spPr>
          <a:xfrm rot="10800000">
            <a:off x="10386144" y="1421720"/>
            <a:ext cx="171783" cy="2432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1C6B51C-2334-45FA-A06E-5DED5D4B8F8A}"/>
              </a:ext>
            </a:extLst>
          </p:cNvPr>
          <p:cNvCxnSpPr>
            <a:cxnSpLocks/>
            <a:stCxn id="60" idx="1"/>
          </p:cNvCxnSpPr>
          <p:nvPr/>
        </p:nvCxnSpPr>
        <p:spPr>
          <a:xfrm rot="10800000">
            <a:off x="10194526" y="1446227"/>
            <a:ext cx="275338" cy="5491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7273495-0A8F-455D-8447-A37D6921EA84}"/>
              </a:ext>
            </a:extLst>
          </p:cNvPr>
          <p:cNvCxnSpPr>
            <a:cxnSpLocks/>
          </p:cNvCxnSpPr>
          <p:nvPr/>
        </p:nvCxnSpPr>
        <p:spPr>
          <a:xfrm flipH="1" flipV="1">
            <a:off x="6255594" y="1322415"/>
            <a:ext cx="3975182" cy="66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98606A-0702-4476-868B-BB7A5511CF12}"/>
              </a:ext>
            </a:extLst>
          </p:cNvPr>
          <p:cNvCxnSpPr>
            <a:cxnSpLocks/>
          </p:cNvCxnSpPr>
          <p:nvPr/>
        </p:nvCxnSpPr>
        <p:spPr>
          <a:xfrm flipH="1">
            <a:off x="3951349" y="1203396"/>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6DE9C22-0DDF-43D2-8040-496E6A7227E1}"/>
              </a:ext>
            </a:extLst>
          </p:cNvPr>
          <p:cNvCxnSpPr>
            <a:cxnSpLocks/>
          </p:cNvCxnSpPr>
          <p:nvPr/>
        </p:nvCxnSpPr>
        <p:spPr>
          <a:xfrm flipH="1">
            <a:off x="3951349" y="1722869"/>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BA36764A-E8AC-4739-9FA0-01E24C0EA345}"/>
              </a:ext>
            </a:extLst>
          </p:cNvPr>
          <p:cNvCxnSpPr>
            <a:cxnSpLocks/>
          </p:cNvCxnSpPr>
          <p:nvPr/>
        </p:nvCxnSpPr>
        <p:spPr>
          <a:xfrm>
            <a:off x="1788115" y="2488747"/>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AA8351F2-F341-4722-8425-F2ACFE18E59C}"/>
              </a:ext>
            </a:extLst>
          </p:cNvPr>
          <p:cNvSpPr/>
          <p:nvPr/>
        </p:nvSpPr>
        <p:spPr>
          <a:xfrm>
            <a:off x="3591920" y="4907645"/>
            <a:ext cx="8513022" cy="76305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a:t>
            </a:r>
            <a:r>
              <a:rPr lang="en-US" sz="1500" i="1" dirty="0" err="1"/>
              <a:t>name.landuse</a:t>
            </a:r>
            <a:r>
              <a:rPr lang="en-US" sz="1500" i="1" dirty="0"/>
              <a:t> </a:t>
            </a:r>
            <a:r>
              <a:rPr lang="en-US" sz="1500" dirty="0"/>
              <a:t>(it creates a character vector with the names of the columns of the different land use types) and function </a:t>
            </a:r>
            <a:r>
              <a:rPr lang="en-US" sz="1500" i="1" dirty="0" err="1"/>
              <a:t>allocate.impacts</a:t>
            </a:r>
            <a:r>
              <a:rPr lang="en-US" sz="1500" dirty="0"/>
              <a:t> (it allocates the species loss calculated with the model to the disaggregated land use classification).</a:t>
            </a:r>
          </a:p>
        </p:txBody>
      </p:sp>
      <p:cxnSp>
        <p:nvCxnSpPr>
          <p:cNvPr id="99" name="Straight Arrow Connector 98">
            <a:extLst>
              <a:ext uri="{FF2B5EF4-FFF2-40B4-BE49-F238E27FC236}">
                <a16:creationId xmlns:a16="http://schemas.microsoft.com/office/drawing/2014/main" id="{5C87DBCC-8751-4F38-BAD8-C26D6D36CF69}"/>
              </a:ext>
            </a:extLst>
          </p:cNvPr>
          <p:cNvCxnSpPr>
            <a:cxnSpLocks/>
          </p:cNvCxnSpPr>
          <p:nvPr/>
        </p:nvCxnSpPr>
        <p:spPr>
          <a:xfrm>
            <a:off x="1670020" y="3043080"/>
            <a:ext cx="185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DE6FF63-EC8C-46F4-BDCE-EEE4B7B24222}"/>
              </a:ext>
            </a:extLst>
          </p:cNvPr>
          <p:cNvCxnSpPr>
            <a:cxnSpLocks/>
          </p:cNvCxnSpPr>
          <p:nvPr/>
        </p:nvCxnSpPr>
        <p:spPr>
          <a:xfrm>
            <a:off x="2497388" y="3504053"/>
            <a:ext cx="1027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9A3D7D8F-9313-4751-8E30-067B049DCFC9}"/>
              </a:ext>
            </a:extLst>
          </p:cNvPr>
          <p:cNvSpPr/>
          <p:nvPr/>
        </p:nvSpPr>
        <p:spPr>
          <a:xfrm>
            <a:off x="3591920" y="3841102"/>
            <a:ext cx="8513022" cy="61531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needed to perform the computation of confidence intervals with bootstrapping. Some functions used in this R file are defined in </a:t>
            </a:r>
            <a:r>
              <a:rPr lang="en-US" sz="1500" i="1" dirty="0" err="1"/>
              <a:t>parameters_calculation.R</a:t>
            </a:r>
            <a:r>
              <a:rPr lang="en-US" sz="1500" dirty="0"/>
              <a:t>.</a:t>
            </a:r>
          </a:p>
        </p:txBody>
      </p:sp>
      <p:sp>
        <p:nvSpPr>
          <p:cNvPr id="102" name="Rectangle: Rounded Corners 101">
            <a:extLst>
              <a:ext uri="{FF2B5EF4-FFF2-40B4-BE49-F238E27FC236}">
                <a16:creationId xmlns:a16="http://schemas.microsoft.com/office/drawing/2014/main" id="{5B7860A5-CC1B-4BFB-8F9A-83EAC1206474}"/>
              </a:ext>
            </a:extLst>
          </p:cNvPr>
          <p:cNvSpPr/>
          <p:nvPr/>
        </p:nvSpPr>
        <p:spPr>
          <a:xfrm>
            <a:off x="3591920" y="2921640"/>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many functions used to build the model.</a:t>
            </a:r>
          </a:p>
        </p:txBody>
      </p:sp>
      <p:sp>
        <p:nvSpPr>
          <p:cNvPr id="103" name="Rectangle: Rounded Corners 102">
            <a:extLst>
              <a:ext uri="{FF2B5EF4-FFF2-40B4-BE49-F238E27FC236}">
                <a16:creationId xmlns:a16="http://schemas.microsoft.com/office/drawing/2014/main" id="{A947A3A8-1C9A-406E-86A9-9526F95B8684}"/>
              </a:ext>
            </a:extLst>
          </p:cNvPr>
          <p:cNvSpPr/>
          <p:nvPr/>
        </p:nvSpPr>
        <p:spPr>
          <a:xfrm>
            <a:off x="3591920" y="2317137"/>
            <a:ext cx="8513022" cy="5160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function of the model calculation (</a:t>
            </a:r>
            <a:r>
              <a:rPr lang="en-US" sz="1500" i="1" dirty="0" err="1"/>
              <a:t>calculate.slost</a:t>
            </a:r>
            <a:r>
              <a:rPr lang="en-US" sz="1500" dirty="0"/>
              <a:t>) and calls functions defined in the R files connected to it by an entering arrow in the flowchart here above. </a:t>
            </a:r>
          </a:p>
        </p:txBody>
      </p:sp>
      <p:sp>
        <p:nvSpPr>
          <p:cNvPr id="104" name="Rectangle: Rounded Corners 103">
            <a:extLst>
              <a:ext uri="{FF2B5EF4-FFF2-40B4-BE49-F238E27FC236}">
                <a16:creationId xmlns:a16="http://schemas.microsoft.com/office/drawing/2014/main" id="{100188C2-9F1B-4439-80AE-94CC6D403AC4}"/>
              </a:ext>
            </a:extLst>
          </p:cNvPr>
          <p:cNvSpPr/>
          <p:nvPr/>
        </p:nvSpPr>
        <p:spPr>
          <a:xfrm>
            <a:off x="3591920" y="575915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which calls all the other functions and is the only one to be ran.</a:t>
            </a:r>
          </a:p>
        </p:txBody>
      </p:sp>
      <p:cxnSp>
        <p:nvCxnSpPr>
          <p:cNvPr id="105" name="Straight Arrow Connector 104">
            <a:extLst>
              <a:ext uri="{FF2B5EF4-FFF2-40B4-BE49-F238E27FC236}">
                <a16:creationId xmlns:a16="http://schemas.microsoft.com/office/drawing/2014/main" id="{CB152F89-7F55-4DC8-9850-5DF7D5DB845D}"/>
              </a:ext>
            </a:extLst>
          </p:cNvPr>
          <p:cNvCxnSpPr>
            <a:cxnSpLocks/>
          </p:cNvCxnSpPr>
          <p:nvPr/>
        </p:nvCxnSpPr>
        <p:spPr>
          <a:xfrm>
            <a:off x="1788115" y="4074858"/>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32D2949-DC97-45CF-B440-8B4B47E3F9FF}"/>
              </a:ext>
            </a:extLst>
          </p:cNvPr>
          <p:cNvCxnSpPr>
            <a:cxnSpLocks/>
          </p:cNvCxnSpPr>
          <p:nvPr/>
        </p:nvCxnSpPr>
        <p:spPr>
          <a:xfrm>
            <a:off x="1701512" y="4663569"/>
            <a:ext cx="182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5D1D08A-965A-449B-9CB3-1BE11AEBE791}"/>
              </a:ext>
            </a:extLst>
          </p:cNvPr>
          <p:cNvCxnSpPr>
            <a:cxnSpLocks/>
          </p:cNvCxnSpPr>
          <p:nvPr/>
        </p:nvCxnSpPr>
        <p:spPr>
          <a:xfrm>
            <a:off x="1911519" y="5301533"/>
            <a:ext cx="161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E6008E90-B27D-4743-827D-A856A1DFA9DC}"/>
              </a:ext>
            </a:extLst>
          </p:cNvPr>
          <p:cNvSpPr/>
          <p:nvPr/>
        </p:nvSpPr>
        <p:spPr>
          <a:xfrm>
            <a:off x="3591920" y="454487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used to test the distributions of the response ratios and define the parametrization.</a:t>
            </a:r>
          </a:p>
        </p:txBody>
      </p:sp>
      <p:sp>
        <p:nvSpPr>
          <p:cNvPr id="109" name="Rectangle: Rounded Corners 108">
            <a:extLst>
              <a:ext uri="{FF2B5EF4-FFF2-40B4-BE49-F238E27FC236}">
                <a16:creationId xmlns:a16="http://schemas.microsoft.com/office/drawing/2014/main" id="{695D557A-4A42-4A5D-B582-BC45F1681E18}"/>
              </a:ext>
            </a:extLst>
          </p:cNvPr>
          <p:cNvSpPr/>
          <p:nvPr/>
        </p:nvSpPr>
        <p:spPr>
          <a:xfrm>
            <a:off x="3591920" y="6121924"/>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same as </a:t>
            </a:r>
            <a:r>
              <a:rPr lang="en-US" sz="1500" i="1" dirty="0" err="1"/>
              <a:t>impacts_calculation.R</a:t>
            </a:r>
            <a:r>
              <a:rPr lang="en-US" sz="1500" i="1" dirty="0"/>
              <a:t> </a:t>
            </a:r>
            <a:r>
              <a:rPr lang="en-US" sz="1500" dirty="0"/>
              <a:t>but with a parallelization procedure implemented </a:t>
            </a:r>
          </a:p>
        </p:txBody>
      </p:sp>
      <p:sp>
        <p:nvSpPr>
          <p:cNvPr id="110" name="Rectangle: Rounded Corners 109">
            <a:extLst>
              <a:ext uri="{FF2B5EF4-FFF2-40B4-BE49-F238E27FC236}">
                <a16:creationId xmlns:a16="http://schemas.microsoft.com/office/drawing/2014/main" id="{5BD83CEA-5560-4F1D-9C29-12A5A948092D}"/>
              </a:ext>
            </a:extLst>
          </p:cNvPr>
          <p:cNvSpPr/>
          <p:nvPr/>
        </p:nvSpPr>
        <p:spPr>
          <a:xfrm>
            <a:off x="3591920" y="3284413"/>
            <a:ext cx="8513022" cy="468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which prepare or calculate the parameters needed in the model (e.g., the response ratios, the z values, the weighting factors).  </a:t>
            </a:r>
          </a:p>
        </p:txBody>
      </p:sp>
      <p:cxnSp>
        <p:nvCxnSpPr>
          <p:cNvPr id="126" name="Straight Arrow Connector 125">
            <a:extLst>
              <a:ext uri="{FF2B5EF4-FFF2-40B4-BE49-F238E27FC236}">
                <a16:creationId xmlns:a16="http://schemas.microsoft.com/office/drawing/2014/main" id="{688663F3-6DB8-40B6-AEAA-683F18CC64FF}"/>
              </a:ext>
            </a:extLst>
          </p:cNvPr>
          <p:cNvCxnSpPr>
            <a:cxnSpLocks/>
          </p:cNvCxnSpPr>
          <p:nvPr/>
        </p:nvCxnSpPr>
        <p:spPr>
          <a:xfrm>
            <a:off x="2138837" y="5896312"/>
            <a:ext cx="1386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551161F-F456-4337-93DE-CE9FAF550DE8}"/>
              </a:ext>
            </a:extLst>
          </p:cNvPr>
          <p:cNvCxnSpPr>
            <a:cxnSpLocks/>
          </p:cNvCxnSpPr>
          <p:nvPr/>
        </p:nvCxnSpPr>
        <p:spPr>
          <a:xfrm>
            <a:off x="3318702" y="6247052"/>
            <a:ext cx="20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233BCB3A-E798-4942-B3DB-329E7C1A1EA6}"/>
              </a:ext>
            </a:extLst>
          </p:cNvPr>
          <p:cNvSpPr/>
          <p:nvPr/>
        </p:nvSpPr>
        <p:spPr>
          <a:xfrm>
            <a:off x="9750252" y="-2864649"/>
            <a:ext cx="5641808" cy="2830208"/>
          </a:xfrm>
          <a:prstGeom prst="wedgeRoundRectCallout">
            <a:avLst>
              <a:gd name="adj1" fmla="val -72477"/>
              <a:gd name="adj2" fmla="val 522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As bootstrapping can take quite some time to run, this function is not called in </a:t>
            </a:r>
            <a:r>
              <a:rPr lang="en-US" sz="1400" i="1" dirty="0" err="1"/>
              <a:t>calculate.slost</a:t>
            </a:r>
            <a:r>
              <a:rPr lang="en-US" sz="1400" dirty="0"/>
              <a:t>. Its results are already stored in two .</a:t>
            </a:r>
            <a:r>
              <a:rPr lang="en-US" sz="1400" i="1" dirty="0" err="1"/>
              <a:t>Rdata</a:t>
            </a:r>
            <a:r>
              <a:rPr lang="en-US" sz="1400" dirty="0"/>
              <a:t> files (one for RR and one for z) in the folder </a:t>
            </a:r>
            <a:r>
              <a:rPr lang="en-US" sz="1400" dirty="0" err="1"/>
              <a:t>rr_z</a:t>
            </a:r>
            <a:r>
              <a:rPr lang="en-US" sz="1400" dirty="0"/>
              <a:t> so that </a:t>
            </a:r>
            <a:r>
              <a:rPr lang="en-US" sz="1400" i="1" dirty="0" err="1"/>
              <a:t>calculate.slost</a:t>
            </a:r>
            <a:r>
              <a:rPr lang="en-US" sz="1400" i="1" dirty="0"/>
              <a:t> </a:t>
            </a:r>
            <a:r>
              <a:rPr lang="en-US" sz="1400" dirty="0"/>
              <a:t>can directly load the .</a:t>
            </a:r>
            <a:r>
              <a:rPr lang="en-US" sz="1400" dirty="0" err="1"/>
              <a:t>Rdata</a:t>
            </a:r>
            <a:r>
              <a:rPr lang="en-US" sz="1400" dirty="0"/>
              <a:t> files. </a:t>
            </a:r>
          </a:p>
          <a:p>
            <a:r>
              <a:rPr lang="en-US" sz="1400" dirty="0"/>
              <a:t>For the sake of clarity, also RR and z output of </a:t>
            </a:r>
            <a:r>
              <a:rPr lang="en-US" sz="1400" i="1" dirty="0" err="1"/>
              <a:t>parameters_calculation.R</a:t>
            </a:r>
            <a:r>
              <a:rPr lang="en-US" sz="1400" i="1" dirty="0"/>
              <a:t> </a:t>
            </a:r>
            <a:r>
              <a:rPr lang="en-US" sz="1400" dirty="0"/>
              <a:t>and resulting for the static approach are stored as additional .</a:t>
            </a:r>
            <a:r>
              <a:rPr lang="en-US" sz="1400" dirty="0" err="1"/>
              <a:t>Rdata</a:t>
            </a:r>
            <a:r>
              <a:rPr lang="en-US" sz="1400" dirty="0"/>
              <a:t> files available in the same folder and then loaded in </a:t>
            </a:r>
            <a:r>
              <a:rPr lang="en-US" sz="1400" i="1" dirty="0" err="1"/>
              <a:t>calculate.slost</a:t>
            </a:r>
            <a:r>
              <a:rPr lang="en-US" sz="1400" dirty="0"/>
              <a:t> if needed (the results of the </a:t>
            </a:r>
            <a:r>
              <a:rPr lang="en-US" sz="1400" dirty="0" err="1"/>
              <a:t>montecarlo</a:t>
            </a:r>
            <a:r>
              <a:rPr lang="en-US" sz="1400" dirty="0"/>
              <a:t> simulation have not been prepared as finally this approach was not used, though it is possible to use the function </a:t>
            </a:r>
            <a:r>
              <a:rPr lang="en-US" sz="1400" i="1" dirty="0" err="1"/>
              <a:t>calculate.RR</a:t>
            </a:r>
            <a:r>
              <a:rPr lang="en-US" sz="1400" i="1" dirty="0"/>
              <a:t> </a:t>
            </a:r>
            <a:r>
              <a:rPr lang="en-US" sz="1400" dirty="0"/>
              <a:t>and </a:t>
            </a:r>
            <a:r>
              <a:rPr lang="en-US" sz="1400" i="1" dirty="0" err="1"/>
              <a:t>prepare.zvalues</a:t>
            </a:r>
            <a:r>
              <a:rPr lang="en-US" sz="1400" i="1" dirty="0"/>
              <a:t> </a:t>
            </a:r>
            <a:r>
              <a:rPr lang="en-US" sz="1400" dirty="0"/>
              <a:t>in </a:t>
            </a:r>
            <a:r>
              <a:rPr lang="en-US" sz="1400" i="1" dirty="0" err="1"/>
              <a:t>parameters_calculation.R</a:t>
            </a:r>
            <a:r>
              <a:rPr lang="en-US" sz="1400" i="1" dirty="0"/>
              <a:t> </a:t>
            </a:r>
            <a:r>
              <a:rPr lang="en-US" sz="1400" dirty="0"/>
              <a:t>to calculate them). </a:t>
            </a:r>
          </a:p>
        </p:txBody>
      </p:sp>
      <p:sp>
        <p:nvSpPr>
          <p:cNvPr id="26" name="Rectangle 25">
            <a:extLst>
              <a:ext uri="{FF2B5EF4-FFF2-40B4-BE49-F238E27FC236}">
                <a16:creationId xmlns:a16="http://schemas.microsoft.com/office/drawing/2014/main" id="{F20CE152-43E0-40DC-B107-8C083ECDBCD9}"/>
              </a:ext>
            </a:extLst>
          </p:cNvPr>
          <p:cNvSpPr/>
          <p:nvPr/>
        </p:nvSpPr>
        <p:spPr>
          <a:xfrm>
            <a:off x="5705015" y="224922"/>
            <a:ext cx="1737360"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CA31C6D2-8914-4F7F-94C5-4709C45290C8}"/>
              </a:ext>
            </a:extLst>
          </p:cNvPr>
          <p:cNvSpPr/>
          <p:nvPr/>
        </p:nvSpPr>
        <p:spPr>
          <a:xfrm>
            <a:off x="7700049" y="774977"/>
            <a:ext cx="1865901"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7" name="Picture 66">
            <a:extLst>
              <a:ext uri="{FF2B5EF4-FFF2-40B4-BE49-F238E27FC236}">
                <a16:creationId xmlns:a16="http://schemas.microsoft.com/office/drawing/2014/main" id="{01AA222D-7234-4B80-AED3-278A3488DE7F}"/>
              </a:ext>
            </a:extLst>
          </p:cNvPr>
          <p:cNvPicPr>
            <a:picLocks noChangeAspect="1"/>
          </p:cNvPicPr>
          <p:nvPr/>
        </p:nvPicPr>
        <p:blipFill>
          <a:blip r:embed="rId9"/>
          <a:stretch>
            <a:fillRect/>
          </a:stretch>
        </p:blipFill>
        <p:spPr>
          <a:xfrm>
            <a:off x="7537436" y="595680"/>
            <a:ext cx="537736" cy="209717"/>
          </a:xfrm>
          <a:prstGeom prst="rect">
            <a:avLst/>
          </a:prstGeom>
          <a:ln>
            <a:solidFill>
              <a:schemeClr val="tx1"/>
            </a:solidFill>
          </a:ln>
        </p:spPr>
      </p:pic>
      <p:grpSp>
        <p:nvGrpSpPr>
          <p:cNvPr id="18" name="Group 17">
            <a:extLst>
              <a:ext uri="{FF2B5EF4-FFF2-40B4-BE49-F238E27FC236}">
                <a16:creationId xmlns:a16="http://schemas.microsoft.com/office/drawing/2014/main" id="{6A4C0F57-CFA5-4472-9197-D276F61800B0}"/>
              </a:ext>
            </a:extLst>
          </p:cNvPr>
          <p:cNvGrpSpPr>
            <a:grpSpLocks noChangeAspect="1"/>
          </p:cNvGrpSpPr>
          <p:nvPr/>
        </p:nvGrpSpPr>
        <p:grpSpPr>
          <a:xfrm>
            <a:off x="5755993" y="268998"/>
            <a:ext cx="1680588" cy="621826"/>
            <a:chOff x="1882071" y="-1253158"/>
            <a:chExt cx="2977264" cy="1101602"/>
          </a:xfrm>
        </p:grpSpPr>
        <p:pic>
          <p:nvPicPr>
            <p:cNvPr id="8" name="Picture 7">
              <a:extLst>
                <a:ext uri="{FF2B5EF4-FFF2-40B4-BE49-F238E27FC236}">
                  <a16:creationId xmlns:a16="http://schemas.microsoft.com/office/drawing/2014/main" id="{56AEC769-3C69-40E3-A5B4-C92FB4057849}"/>
                </a:ext>
              </a:extLst>
            </p:cNvPr>
            <p:cNvPicPr>
              <a:picLocks noChangeAspect="1"/>
            </p:cNvPicPr>
            <p:nvPr/>
          </p:nvPicPr>
          <p:blipFill rotWithShape="1">
            <a:blip r:embed="rId10"/>
            <a:srcRect l="3162" t="10495" r="3545"/>
            <a:stretch/>
          </p:blipFill>
          <p:spPr>
            <a:xfrm>
              <a:off x="1882073" y="-1253158"/>
              <a:ext cx="2977262" cy="767385"/>
            </a:xfrm>
            <a:prstGeom prst="rect">
              <a:avLst/>
            </a:prstGeom>
          </p:spPr>
        </p:pic>
        <p:pic>
          <p:nvPicPr>
            <p:cNvPr id="15" name="Picture 14">
              <a:extLst>
                <a:ext uri="{FF2B5EF4-FFF2-40B4-BE49-F238E27FC236}">
                  <a16:creationId xmlns:a16="http://schemas.microsoft.com/office/drawing/2014/main" id="{83D71F73-66A2-48F5-B99F-DBE44735E50E}"/>
                </a:ext>
              </a:extLst>
            </p:cNvPr>
            <p:cNvPicPr>
              <a:picLocks noChangeAspect="1"/>
            </p:cNvPicPr>
            <p:nvPr/>
          </p:nvPicPr>
          <p:blipFill rotWithShape="1">
            <a:blip r:embed="rId11"/>
            <a:srcRect l="1328" r="2072" b="23192"/>
            <a:stretch/>
          </p:blipFill>
          <p:spPr>
            <a:xfrm>
              <a:off x="1882071" y="-510088"/>
              <a:ext cx="2613472" cy="358532"/>
            </a:xfrm>
            <a:prstGeom prst="rect">
              <a:avLst/>
            </a:prstGeom>
          </p:spPr>
        </p:pic>
      </p:grpSp>
      <p:pic>
        <p:nvPicPr>
          <p:cNvPr id="11" name="Picture 10">
            <a:extLst>
              <a:ext uri="{FF2B5EF4-FFF2-40B4-BE49-F238E27FC236}">
                <a16:creationId xmlns:a16="http://schemas.microsoft.com/office/drawing/2014/main" id="{A9744417-C722-4678-9A56-365B2A04631C}"/>
              </a:ext>
            </a:extLst>
          </p:cNvPr>
          <p:cNvPicPr>
            <a:picLocks noChangeAspect="1"/>
          </p:cNvPicPr>
          <p:nvPr/>
        </p:nvPicPr>
        <p:blipFill>
          <a:blip r:embed="rId9"/>
          <a:stretch>
            <a:fillRect/>
          </a:stretch>
        </p:blipFill>
        <p:spPr>
          <a:xfrm>
            <a:off x="5509787" y="45081"/>
            <a:ext cx="537736" cy="209717"/>
          </a:xfrm>
          <a:prstGeom prst="rect">
            <a:avLst/>
          </a:prstGeom>
          <a:ln>
            <a:solidFill>
              <a:schemeClr val="tx1"/>
            </a:solidFill>
          </a:ln>
        </p:spPr>
      </p:pic>
      <p:grpSp>
        <p:nvGrpSpPr>
          <p:cNvPr id="19" name="Group 18">
            <a:extLst>
              <a:ext uri="{FF2B5EF4-FFF2-40B4-BE49-F238E27FC236}">
                <a16:creationId xmlns:a16="http://schemas.microsoft.com/office/drawing/2014/main" id="{4D8521F2-3CA6-4066-8C9C-3B482925F580}"/>
              </a:ext>
            </a:extLst>
          </p:cNvPr>
          <p:cNvGrpSpPr>
            <a:grpSpLocks noChangeAspect="1"/>
          </p:cNvGrpSpPr>
          <p:nvPr/>
        </p:nvGrpSpPr>
        <p:grpSpPr>
          <a:xfrm>
            <a:off x="7717573" y="830987"/>
            <a:ext cx="1837090" cy="609751"/>
            <a:chOff x="4922740" y="-747451"/>
            <a:chExt cx="3254517" cy="1080212"/>
          </a:xfrm>
        </p:grpSpPr>
        <p:pic>
          <p:nvPicPr>
            <p:cNvPr id="17" name="Picture 16">
              <a:extLst>
                <a:ext uri="{FF2B5EF4-FFF2-40B4-BE49-F238E27FC236}">
                  <a16:creationId xmlns:a16="http://schemas.microsoft.com/office/drawing/2014/main" id="{80B90BEC-F179-442D-A729-4DD2A61117AD}"/>
                </a:ext>
              </a:extLst>
            </p:cNvPr>
            <p:cNvPicPr>
              <a:picLocks noChangeAspect="1"/>
            </p:cNvPicPr>
            <p:nvPr/>
          </p:nvPicPr>
          <p:blipFill rotWithShape="1">
            <a:blip r:embed="rId12"/>
            <a:srcRect l="1505" t="6483" r="2530" b="1"/>
            <a:stretch/>
          </p:blipFill>
          <p:spPr>
            <a:xfrm>
              <a:off x="4922740" y="-747451"/>
              <a:ext cx="3254517" cy="730515"/>
            </a:xfrm>
            <a:prstGeom prst="rect">
              <a:avLst/>
            </a:prstGeom>
          </p:spPr>
        </p:pic>
        <p:pic>
          <p:nvPicPr>
            <p:cNvPr id="13" name="Picture 12">
              <a:extLst>
                <a:ext uri="{FF2B5EF4-FFF2-40B4-BE49-F238E27FC236}">
                  <a16:creationId xmlns:a16="http://schemas.microsoft.com/office/drawing/2014/main" id="{CD4598FF-3B49-45BF-899E-C8CDA48B5859}"/>
                </a:ext>
              </a:extLst>
            </p:cNvPr>
            <p:cNvPicPr>
              <a:picLocks noChangeAspect="1"/>
            </p:cNvPicPr>
            <p:nvPr/>
          </p:nvPicPr>
          <p:blipFill rotWithShape="1">
            <a:blip r:embed="rId13"/>
            <a:srcRect l="3772" t="17832" r="5775" b="18337"/>
            <a:stretch/>
          </p:blipFill>
          <p:spPr>
            <a:xfrm>
              <a:off x="4922742" y="53049"/>
              <a:ext cx="1800916" cy="279712"/>
            </a:xfrm>
            <a:prstGeom prst="rect">
              <a:avLst/>
            </a:prstGeom>
          </p:spPr>
        </p:pic>
      </p:grpSp>
    </p:spTree>
    <p:extLst>
      <p:ext uri="{BB962C8B-B14F-4D97-AF65-F5344CB8AC3E}">
        <p14:creationId xmlns:p14="http://schemas.microsoft.com/office/powerpoint/2010/main" val="225545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3BA-155A-4C5F-B1D5-000C537B7242}"/>
              </a:ext>
            </a:extLst>
          </p:cNvPr>
          <p:cNvSpPr>
            <a:spLocks noGrp="1"/>
          </p:cNvSpPr>
          <p:nvPr>
            <p:ph type="title"/>
          </p:nvPr>
        </p:nvSpPr>
        <p:spPr/>
        <p:txBody>
          <a:bodyPr/>
          <a:lstStyle/>
          <a:p>
            <a:r>
              <a:rPr lang="en-US" dirty="0"/>
              <a:t>2c – scripts/aggregation</a:t>
            </a:r>
          </a:p>
        </p:txBody>
      </p:sp>
      <p:pic>
        <p:nvPicPr>
          <p:cNvPr id="8" name="Content Placeholder 7">
            <a:extLst>
              <a:ext uri="{FF2B5EF4-FFF2-40B4-BE49-F238E27FC236}">
                <a16:creationId xmlns:a16="http://schemas.microsoft.com/office/drawing/2014/main" id="{18693AF9-DB03-4F82-BB18-406BD6F15900}"/>
              </a:ext>
            </a:extLst>
          </p:cNvPr>
          <p:cNvPicPr>
            <a:picLocks noGrp="1" noChangeAspect="1"/>
          </p:cNvPicPr>
          <p:nvPr>
            <p:ph idx="1"/>
          </p:nvPr>
        </p:nvPicPr>
        <p:blipFill>
          <a:blip r:embed="rId2"/>
          <a:stretch>
            <a:fillRect/>
          </a:stretch>
        </p:blipFill>
        <p:spPr>
          <a:xfrm>
            <a:off x="204907" y="1279418"/>
            <a:ext cx="1626653" cy="553062"/>
          </a:xfrm>
        </p:spPr>
      </p:pic>
      <p:sp>
        <p:nvSpPr>
          <p:cNvPr id="4" name="Date Placeholder 3">
            <a:extLst>
              <a:ext uri="{FF2B5EF4-FFF2-40B4-BE49-F238E27FC236}">
                <a16:creationId xmlns:a16="http://schemas.microsoft.com/office/drawing/2014/main" id="{8D378AC1-0C93-48D9-B605-FFCE9FAF05F3}"/>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4C78B408-DA72-439F-BF0A-E2FCF5267D30}"/>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BB0323FB-FC1C-451E-87DC-5B29294DEA28}"/>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pic>
        <p:nvPicPr>
          <p:cNvPr id="10" name="Picture 9">
            <a:extLst>
              <a:ext uri="{FF2B5EF4-FFF2-40B4-BE49-F238E27FC236}">
                <a16:creationId xmlns:a16="http://schemas.microsoft.com/office/drawing/2014/main" id="{9CDCA6D2-058D-43F9-8515-404EED86AA0B}"/>
              </a:ext>
            </a:extLst>
          </p:cNvPr>
          <p:cNvPicPr>
            <a:picLocks noChangeAspect="1"/>
          </p:cNvPicPr>
          <p:nvPr/>
        </p:nvPicPr>
        <p:blipFill>
          <a:blip r:embed="rId3"/>
          <a:stretch>
            <a:fillRect/>
          </a:stretch>
        </p:blipFill>
        <p:spPr>
          <a:xfrm>
            <a:off x="204907" y="2321860"/>
            <a:ext cx="1737265" cy="819833"/>
          </a:xfrm>
          <a:prstGeom prst="rect">
            <a:avLst/>
          </a:prstGeom>
        </p:spPr>
      </p:pic>
      <p:pic>
        <p:nvPicPr>
          <p:cNvPr id="12" name="Picture 11">
            <a:extLst>
              <a:ext uri="{FF2B5EF4-FFF2-40B4-BE49-F238E27FC236}">
                <a16:creationId xmlns:a16="http://schemas.microsoft.com/office/drawing/2014/main" id="{55C2FF07-6D45-4DE3-886D-5F7CF94D442D}"/>
              </a:ext>
            </a:extLst>
          </p:cNvPr>
          <p:cNvPicPr>
            <a:picLocks noChangeAspect="1"/>
          </p:cNvPicPr>
          <p:nvPr/>
        </p:nvPicPr>
        <p:blipFill>
          <a:blip r:embed="rId4"/>
          <a:stretch>
            <a:fillRect/>
          </a:stretch>
        </p:blipFill>
        <p:spPr>
          <a:xfrm>
            <a:off x="204907" y="4480431"/>
            <a:ext cx="1639665" cy="266772"/>
          </a:xfrm>
          <a:prstGeom prst="rect">
            <a:avLst/>
          </a:prstGeom>
        </p:spPr>
      </p:pic>
      <p:pic>
        <p:nvPicPr>
          <p:cNvPr id="14" name="Picture 13">
            <a:extLst>
              <a:ext uri="{FF2B5EF4-FFF2-40B4-BE49-F238E27FC236}">
                <a16:creationId xmlns:a16="http://schemas.microsoft.com/office/drawing/2014/main" id="{E2156D53-AEB8-4C85-AAEF-A711C0C55487}"/>
              </a:ext>
            </a:extLst>
          </p:cNvPr>
          <p:cNvPicPr>
            <a:picLocks noChangeAspect="1"/>
          </p:cNvPicPr>
          <p:nvPr/>
        </p:nvPicPr>
        <p:blipFill>
          <a:blip r:embed="rId5"/>
          <a:stretch>
            <a:fillRect/>
          </a:stretch>
        </p:blipFill>
        <p:spPr>
          <a:xfrm>
            <a:off x="204907" y="5465319"/>
            <a:ext cx="2030063" cy="266772"/>
          </a:xfrm>
          <a:prstGeom prst="rect">
            <a:avLst/>
          </a:prstGeom>
        </p:spPr>
      </p:pic>
      <p:pic>
        <p:nvPicPr>
          <p:cNvPr id="16" name="Picture 15">
            <a:extLst>
              <a:ext uri="{FF2B5EF4-FFF2-40B4-BE49-F238E27FC236}">
                <a16:creationId xmlns:a16="http://schemas.microsoft.com/office/drawing/2014/main" id="{88E74792-219B-4D54-ACDC-775255D2FCD5}"/>
              </a:ext>
            </a:extLst>
          </p:cNvPr>
          <p:cNvPicPr>
            <a:picLocks noChangeAspect="1"/>
          </p:cNvPicPr>
          <p:nvPr/>
        </p:nvPicPr>
        <p:blipFill>
          <a:blip r:embed="rId6"/>
          <a:stretch>
            <a:fillRect/>
          </a:stretch>
        </p:blipFill>
        <p:spPr>
          <a:xfrm>
            <a:off x="204907" y="3579233"/>
            <a:ext cx="1769798" cy="279785"/>
          </a:xfrm>
          <a:prstGeom prst="rect">
            <a:avLst/>
          </a:prstGeom>
        </p:spPr>
      </p:pic>
      <p:cxnSp>
        <p:nvCxnSpPr>
          <p:cNvPr id="17" name="Straight Arrow Connector 16">
            <a:extLst>
              <a:ext uri="{FF2B5EF4-FFF2-40B4-BE49-F238E27FC236}">
                <a16:creationId xmlns:a16="http://schemas.microsoft.com/office/drawing/2014/main" id="{25D35313-F29C-4D7C-8FDB-1C1D54E8D3BB}"/>
              </a:ext>
            </a:extLst>
          </p:cNvPr>
          <p:cNvCxnSpPr>
            <a:cxnSpLocks/>
          </p:cNvCxnSpPr>
          <p:nvPr/>
        </p:nvCxnSpPr>
        <p:spPr>
          <a:xfrm>
            <a:off x="1881972" y="1555949"/>
            <a:ext cx="608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4F4A1376-9B45-413C-A9FF-2D1A7F8178B4}"/>
              </a:ext>
            </a:extLst>
          </p:cNvPr>
          <p:cNvSpPr/>
          <p:nvPr/>
        </p:nvSpPr>
        <p:spPr>
          <a:xfrm>
            <a:off x="2572670" y="5418480"/>
            <a:ext cx="9144000" cy="39156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at ecoregion resolution to GLOBIOM resolution. Used in </a:t>
            </a:r>
            <a:r>
              <a:rPr lang="en-US" sz="1500" i="1" dirty="0" err="1"/>
              <a:t>main.R</a:t>
            </a:r>
            <a:r>
              <a:rPr lang="en-US" sz="1500" i="1" dirty="0"/>
              <a:t>.</a:t>
            </a:r>
          </a:p>
        </p:txBody>
      </p:sp>
      <p:cxnSp>
        <p:nvCxnSpPr>
          <p:cNvPr id="20" name="Straight Arrow Connector 19">
            <a:extLst>
              <a:ext uri="{FF2B5EF4-FFF2-40B4-BE49-F238E27FC236}">
                <a16:creationId xmlns:a16="http://schemas.microsoft.com/office/drawing/2014/main" id="{42C5696A-B4F6-4213-A105-CB316D1B60B4}"/>
              </a:ext>
            </a:extLst>
          </p:cNvPr>
          <p:cNvCxnSpPr>
            <a:cxnSpLocks/>
          </p:cNvCxnSpPr>
          <p:nvPr/>
        </p:nvCxnSpPr>
        <p:spPr>
          <a:xfrm>
            <a:off x="1852712" y="4609095"/>
            <a:ext cx="637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E113418E-2E5E-4EE8-A28E-1F3584ED4668}"/>
              </a:ext>
            </a:extLst>
          </p:cNvPr>
          <p:cNvSpPr/>
          <p:nvPr/>
        </p:nvSpPr>
        <p:spPr>
          <a:xfrm>
            <a:off x="2572670" y="2465477"/>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convert the .</a:t>
            </a:r>
            <a:r>
              <a:rPr lang="en-US" sz="1500" dirty="0" err="1"/>
              <a:t>Rdata</a:t>
            </a:r>
            <a:r>
              <a:rPr lang="en-US" sz="1500" dirty="0"/>
              <a:t> files created using </a:t>
            </a:r>
            <a:r>
              <a:rPr lang="en-US" sz="1500" i="1" dirty="0" err="1"/>
              <a:t>aggregate_areas.R</a:t>
            </a:r>
            <a:r>
              <a:rPr lang="en-US" sz="1500" i="1" dirty="0"/>
              <a:t> </a:t>
            </a:r>
            <a:r>
              <a:rPr lang="en-US" sz="1500" dirty="0"/>
              <a:t>and </a:t>
            </a:r>
            <a:r>
              <a:rPr lang="en-US" sz="1500" i="1" dirty="0" err="1"/>
              <a:t>aggregate_results.R</a:t>
            </a:r>
            <a:r>
              <a:rPr lang="en-US" sz="1500" dirty="0"/>
              <a:t> to separate .csv files and save them in </a:t>
            </a:r>
            <a:r>
              <a:rPr lang="en-US" sz="1500" i="1" dirty="0" err="1"/>
              <a:t>aggregation_plotting</a:t>
            </a:r>
            <a:r>
              <a:rPr lang="en-US" sz="1500" dirty="0"/>
              <a:t>. Used in </a:t>
            </a:r>
            <a:r>
              <a:rPr lang="en-US" sz="1500" i="1" dirty="0" err="1"/>
              <a:t>main.R</a:t>
            </a:r>
            <a:r>
              <a:rPr lang="en-US" sz="1500" dirty="0"/>
              <a:t>. </a:t>
            </a:r>
          </a:p>
        </p:txBody>
      </p:sp>
      <p:sp>
        <p:nvSpPr>
          <p:cNvPr id="23" name="Rectangle: Rounded Corners 22">
            <a:extLst>
              <a:ext uri="{FF2B5EF4-FFF2-40B4-BE49-F238E27FC236}">
                <a16:creationId xmlns:a16="http://schemas.microsoft.com/office/drawing/2014/main" id="{FF58AB39-4D8C-4C29-B54B-D1E942F1BFF9}"/>
              </a:ext>
            </a:extLst>
          </p:cNvPr>
          <p:cNvSpPr/>
          <p:nvPr/>
        </p:nvSpPr>
        <p:spPr>
          <a:xfrm>
            <a:off x="2572670" y="1278781"/>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sums the results and the areas per ecoregion, scenario and land uses at different level. The output are .</a:t>
            </a:r>
            <a:r>
              <a:rPr lang="en-US" sz="1500" dirty="0" err="1"/>
              <a:t>Rdata</a:t>
            </a:r>
            <a:r>
              <a:rPr lang="en-US" sz="1500" dirty="0"/>
              <a:t> files saved in the folder </a:t>
            </a:r>
            <a:r>
              <a:rPr lang="en-US" sz="1500" i="1" dirty="0" err="1"/>
              <a:t>aggregation_plotting</a:t>
            </a:r>
            <a:r>
              <a:rPr lang="en-US" sz="1500" dirty="0"/>
              <a:t>. Used in </a:t>
            </a:r>
            <a:r>
              <a:rPr lang="en-US" sz="1500" i="1" dirty="0" err="1"/>
              <a:t>main.R</a:t>
            </a:r>
            <a:r>
              <a:rPr lang="en-US" sz="1500" dirty="0"/>
              <a:t>. </a:t>
            </a:r>
          </a:p>
        </p:txBody>
      </p:sp>
      <p:cxnSp>
        <p:nvCxnSpPr>
          <p:cNvPr id="25" name="Straight Arrow Connector 24">
            <a:extLst>
              <a:ext uri="{FF2B5EF4-FFF2-40B4-BE49-F238E27FC236}">
                <a16:creationId xmlns:a16="http://schemas.microsoft.com/office/drawing/2014/main" id="{ABCA0DA3-962F-43DE-A924-584EF9424609}"/>
              </a:ext>
            </a:extLst>
          </p:cNvPr>
          <p:cNvCxnSpPr>
            <a:cxnSpLocks/>
          </p:cNvCxnSpPr>
          <p:nvPr/>
        </p:nvCxnSpPr>
        <p:spPr>
          <a:xfrm>
            <a:off x="2054193" y="3719125"/>
            <a:ext cx="436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34C4002-489C-4220-B35E-0D3DD1E6A67D}"/>
              </a:ext>
            </a:extLst>
          </p:cNvPr>
          <p:cNvCxnSpPr>
            <a:cxnSpLocks/>
          </p:cNvCxnSpPr>
          <p:nvPr/>
        </p:nvCxnSpPr>
        <p:spPr>
          <a:xfrm>
            <a:off x="2315274" y="5623250"/>
            <a:ext cx="180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ADE63353-6197-4C31-81F5-A03C25F64CDD}"/>
              </a:ext>
            </a:extLst>
          </p:cNvPr>
          <p:cNvSpPr/>
          <p:nvPr/>
        </p:nvSpPr>
        <p:spPr>
          <a:xfrm>
            <a:off x="2572670" y="4246630"/>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hectare. The input data for this script are the .csv files in </a:t>
            </a:r>
            <a:r>
              <a:rPr lang="en-US" sz="1500" i="1" dirty="0" err="1"/>
              <a:t>forest_management</a:t>
            </a:r>
            <a:r>
              <a:rPr lang="en-US" sz="1500" i="1" dirty="0"/>
              <a:t>/results. </a:t>
            </a:r>
            <a:r>
              <a:rPr lang="en-US" sz="1500" dirty="0"/>
              <a:t>Used in </a:t>
            </a:r>
            <a:r>
              <a:rPr lang="en-US" sz="1500" i="1" dirty="0" err="1"/>
              <a:t>main.R</a:t>
            </a:r>
            <a:r>
              <a:rPr lang="en-US" sz="1500" i="1" dirty="0"/>
              <a:t>.</a:t>
            </a:r>
          </a:p>
        </p:txBody>
      </p:sp>
      <p:sp>
        <p:nvSpPr>
          <p:cNvPr id="28" name="Rectangle: Rounded Corners 27">
            <a:extLst>
              <a:ext uri="{FF2B5EF4-FFF2-40B4-BE49-F238E27FC236}">
                <a16:creationId xmlns:a16="http://schemas.microsoft.com/office/drawing/2014/main" id="{764A5181-4CF9-4F5F-B6D5-9C48E727D53D}"/>
              </a:ext>
            </a:extLst>
          </p:cNvPr>
          <p:cNvSpPr/>
          <p:nvPr/>
        </p:nvSpPr>
        <p:spPr>
          <a:xfrm>
            <a:off x="2572670" y="3409025"/>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Mm3 of roundwood equivalent. The input data for this script are the .csv files in </a:t>
            </a:r>
            <a:r>
              <a:rPr lang="en-US" sz="1500" i="1" dirty="0" err="1"/>
              <a:t>forest_management</a:t>
            </a:r>
            <a:r>
              <a:rPr lang="en-US" sz="1500" i="1" dirty="0"/>
              <a:t>/results.</a:t>
            </a:r>
            <a:r>
              <a:rPr lang="en-US" sz="1500" dirty="0"/>
              <a:t> Used in </a:t>
            </a:r>
            <a:r>
              <a:rPr lang="en-US" sz="1500" i="1" dirty="0" err="1"/>
              <a:t>main.R</a:t>
            </a:r>
            <a:r>
              <a:rPr lang="en-US" sz="1500" i="1" dirty="0"/>
              <a:t>.</a:t>
            </a:r>
          </a:p>
        </p:txBody>
      </p:sp>
      <p:cxnSp>
        <p:nvCxnSpPr>
          <p:cNvPr id="29" name="Straight Arrow Connector 28">
            <a:extLst>
              <a:ext uri="{FF2B5EF4-FFF2-40B4-BE49-F238E27FC236}">
                <a16:creationId xmlns:a16="http://schemas.microsoft.com/office/drawing/2014/main" id="{5BB458BA-DCF1-4ED3-95B7-9F16B17D6498}"/>
              </a:ext>
            </a:extLst>
          </p:cNvPr>
          <p:cNvCxnSpPr>
            <a:cxnSpLocks/>
          </p:cNvCxnSpPr>
          <p:nvPr/>
        </p:nvCxnSpPr>
        <p:spPr>
          <a:xfrm>
            <a:off x="2011367" y="2731776"/>
            <a:ext cx="479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079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839839" y="1298028"/>
            <a:ext cx="3019846" cy="396008"/>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2d – scripts/plotting</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sp>
        <p:nvSpPr>
          <p:cNvPr id="34" name="Rectangle: Rounded Corners 33">
            <a:extLst>
              <a:ext uri="{FF2B5EF4-FFF2-40B4-BE49-F238E27FC236}">
                <a16:creationId xmlns:a16="http://schemas.microsoft.com/office/drawing/2014/main" id="{938381EF-4A1C-49A3-8196-F0590B565A6F}"/>
              </a:ext>
            </a:extLst>
          </p:cNvPr>
          <p:cNvSpPr/>
          <p:nvPr/>
        </p:nvSpPr>
        <p:spPr>
          <a:xfrm>
            <a:off x="4362605" y="1713086"/>
            <a:ext cx="754364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err="1"/>
              <a:t>forest_managemement</a:t>
            </a:r>
            <a:r>
              <a:rPr lang="en-US" sz="1500" i="1" dirty="0"/>
              <a:t>/results</a:t>
            </a:r>
            <a:r>
              <a:rPr lang="en-US" sz="1500" dirty="0"/>
              <a:t>. </a:t>
            </a:r>
          </a:p>
        </p:txBody>
      </p:sp>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2703424-737F-49FA-BE4C-D0AAFBFF51D0}"/>
              </a:ext>
            </a:extLst>
          </p:cNvPr>
          <p:cNvCxnSpPr>
            <a:cxnSpLocks/>
          </p:cNvCxnSpPr>
          <p:nvPr/>
        </p:nvCxnSpPr>
        <p:spPr>
          <a:xfrm flipV="1">
            <a:off x="3330845" y="1877794"/>
            <a:ext cx="10058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5AA58B0-C686-41F3-99B2-56BE4AF93F68}"/>
              </a:ext>
            </a:extLst>
          </p:cNvPr>
          <p:cNvPicPr>
            <a:picLocks noChangeAspect="1"/>
          </p:cNvPicPr>
          <p:nvPr/>
        </p:nvPicPr>
        <p:blipFill>
          <a:blip r:embed="rId3"/>
          <a:stretch>
            <a:fillRect/>
          </a:stretch>
        </p:blipFill>
        <p:spPr>
          <a:xfrm>
            <a:off x="1139092" y="2495401"/>
            <a:ext cx="2850025" cy="3038977"/>
          </a:xfrm>
          <a:prstGeom prst="rect">
            <a:avLst/>
          </a:prstGeom>
        </p:spPr>
      </p:pic>
    </p:spTree>
    <p:extLst>
      <p:ext uri="{BB962C8B-B14F-4D97-AF65-F5344CB8AC3E}">
        <p14:creationId xmlns:p14="http://schemas.microsoft.com/office/powerpoint/2010/main" val="2959597689"/>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 - Copy</Template>
  <TotalTime>5845</TotalTime>
  <Words>2393</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Symbol</vt:lpstr>
      <vt:lpstr>ETH Zürich</vt:lpstr>
      <vt:lpstr>The presentation title goes here</vt:lpstr>
      <vt:lpstr>GitHub/forest-management </vt:lpstr>
      <vt:lpstr>1a – data/model_parameters</vt:lpstr>
      <vt:lpstr>1b – data/land_use_data</vt:lpstr>
      <vt:lpstr>2 – scripts</vt:lpstr>
      <vt:lpstr>2a – scripts/data_preparation</vt:lpstr>
      <vt:lpstr>2b – scripts/model</vt:lpstr>
      <vt:lpstr>2c – scripts/aggregation</vt:lpstr>
      <vt:lpstr>2d – scripts/plotting</vt:lpstr>
      <vt:lpstr>5 - aggregation/</vt:lpstr>
      <vt:lpstr>4 - results</vt:lpstr>
      <vt:lpstr>PowerPoint Presentation</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Rosa  Francesca (IfU, ESD)</dc:creator>
  <cp:lastModifiedBy>Rosa  Francesca (IfU, ESD)</cp:lastModifiedBy>
  <cp:revision>136</cp:revision>
  <dcterms:created xsi:type="dcterms:W3CDTF">2021-08-18T15:48:42Z</dcterms:created>
  <dcterms:modified xsi:type="dcterms:W3CDTF">2022-02-16T13:49:15Z</dcterms:modified>
</cp:coreProperties>
</file>