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76" r:id="rId3"/>
    <p:sldId id="282" r:id="rId4"/>
    <p:sldId id="280" r:id="rId5"/>
    <p:sldId id="285" r:id="rId6"/>
    <p:sldId id="283" r:id="rId7"/>
    <p:sldId id="284" r:id="rId8"/>
    <p:sldId id="275"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showGuides="1">
      <p:cViewPr>
        <p:scale>
          <a:sx n="100" d="100"/>
          <a:sy n="100" d="100"/>
        </p:scale>
        <p:origin x="-1305" y="-1257"/>
      </p:cViewPr>
      <p:guideLst>
        <p:guide orient="horz" pos="2160"/>
        <p:guide pos="3840"/>
      </p:guideLst>
    </p:cSldViewPr>
  </p:slideViewPr>
  <p:notesTextViewPr>
    <p:cViewPr>
      <p:scale>
        <a:sx n="1" d="1"/>
        <a:sy n="1" d="1"/>
      </p:scale>
      <p:origin x="0" y="0"/>
    </p:cViewPr>
  </p:notesTextViewPr>
  <p:notesViewPr>
    <p:cSldViewPr snapToGrid="0" showGuides="1">
      <p:cViewPr varScale="1">
        <p:scale>
          <a:sx n="111" d="100"/>
          <a:sy n="111" d="100"/>
        </p:scale>
        <p:origin x="474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25.08.2021</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25.08.2021</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01">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1"/>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Bildplatzhalter 8">
            <a:extLst>
              <a:ext uri="{FF2B5EF4-FFF2-40B4-BE49-F238E27FC236}">
                <a16:creationId xmlns:a16="http://schemas.microsoft.com/office/drawing/2014/main" id="{C3C296D1-2CD0-479F-A866-6EC741D2293B}"/>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4" name="Textplatzhalter 3">
            <a:extLst>
              <a:ext uri="{FF2B5EF4-FFF2-40B4-BE49-F238E27FC236}">
                <a16:creationId xmlns:a16="http://schemas.microsoft.com/office/drawing/2014/main" id="{EE41BE31-9613-4103-99FF-7DCFF643B329}"/>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6" name="Textplatzhalter 5">
            <a:extLst>
              <a:ext uri="{FF2B5EF4-FFF2-40B4-BE49-F238E27FC236}">
                <a16:creationId xmlns:a16="http://schemas.microsoft.com/office/drawing/2014/main" id="{EDEB298C-798E-4D73-9DD6-F896C06530C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baseline="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4293381049"/>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640" userDrawn="1">
          <p15:clr>
            <a:srgbClr val="FBAE40"/>
          </p15:clr>
        </p15:guide>
        <p15:guide id="4" orient="horz" pos="3952" userDrawn="1">
          <p15:clr>
            <a:srgbClr val="FBAE40"/>
          </p15:clr>
        </p15:guide>
        <p15:guide id="5" pos="6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lvl1pPr>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73231582-25B0-444E-AA4F-1DF6560C4213}" type="datetime1">
              <a:rPr lang="de-CH" noProof="0" smtClean="0"/>
              <a:t>25.08.2021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1412874"/>
            <a:ext cx="10728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94385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ull pag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42E75BC-2332-46BD-83E6-37C27E30057F}" type="datetime1">
              <a:rPr lang="de-CH" noProof="0" smtClean="0"/>
              <a:t>25.08.2021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260350"/>
            <a:ext cx="10728000" cy="6012524"/>
          </a:xfrm>
        </p:spPr>
        <p:txBody>
          <a:bodyPr tIns="21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84204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zwei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6204163" y="1412875"/>
            <a:ext cx="5256000" cy="48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D1B63AC-7FC1-4D37-85E2-296067C12FE1}" type="datetime1">
              <a:rPr lang="de-CH" noProof="0" smtClean="0"/>
              <a:t>25.08.2021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040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3996394784"/>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5121800"/>
            <a:ext cx="5255999"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6B9F7A7B-B54C-4FCB-AEBE-6A4F1CFC6519}" type="datetime1">
              <a:rPr lang="de-CH" noProof="0" smtClean="0"/>
              <a:t>25.08.2021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256000" cy="3420000"/>
          </a:xfrm>
        </p:spPr>
        <p:txBody>
          <a:bodyPr tIns="900000"/>
          <a:lstStyle>
            <a:lvl1pPr marL="0" indent="0" algn="ctr">
              <a:buNone/>
              <a:defRPr/>
            </a:lvl1pPr>
          </a:lstStyle>
          <a:p>
            <a:r>
              <a:rPr lang="en-US" noProof="0"/>
              <a:t>Click icon to add picture</a:t>
            </a:r>
            <a:endParaRPr lang="de-CH" noProof="0"/>
          </a:p>
        </p:txBody>
      </p:sp>
      <p:sp>
        <p:nvSpPr>
          <p:cNvPr id="9" name="Bildplatzhalter 10">
            <a:extLst>
              <a:ext uri="{FF2B5EF4-FFF2-40B4-BE49-F238E27FC236}">
                <a16:creationId xmlns:a16="http://schemas.microsoft.com/office/drawing/2014/main" id="{1AAB6914-2518-430D-BF4C-14EA51B61410}"/>
              </a:ext>
            </a:extLst>
          </p:cNvPr>
          <p:cNvSpPr>
            <a:spLocks noGrp="1"/>
          </p:cNvSpPr>
          <p:nvPr>
            <p:ph type="pic" sz="quarter" idx="14"/>
          </p:nvPr>
        </p:nvSpPr>
        <p:spPr>
          <a:xfrm>
            <a:off x="6204162" y="1412875"/>
            <a:ext cx="5256000" cy="3420000"/>
          </a:xfrm>
        </p:spPr>
        <p:txBody>
          <a:bodyPr tIns="900000"/>
          <a:lstStyle>
            <a:lvl1pPr marL="0" indent="0" algn="ctr">
              <a:buNone/>
              <a:defRPr/>
            </a:lvl1pPr>
          </a:lstStyle>
          <a:p>
            <a:r>
              <a:rPr lang="en-US" noProof="0"/>
              <a:t>Click icon to add picture</a:t>
            </a:r>
            <a:endParaRPr lang="de-CH" noProof="0"/>
          </a:p>
        </p:txBody>
      </p:sp>
      <p:sp>
        <p:nvSpPr>
          <p:cNvPr id="12" name="Inhaltsplatzhalter 2">
            <a:extLst>
              <a:ext uri="{FF2B5EF4-FFF2-40B4-BE49-F238E27FC236}">
                <a16:creationId xmlns:a16="http://schemas.microsoft.com/office/drawing/2014/main" id="{5092EEFB-079B-4C38-A665-E52B9837601B}"/>
              </a:ext>
            </a:extLst>
          </p:cNvPr>
          <p:cNvSpPr>
            <a:spLocks noGrp="1"/>
          </p:cNvSpPr>
          <p:nvPr>
            <p:ph idx="15"/>
          </p:nvPr>
        </p:nvSpPr>
        <p:spPr>
          <a:xfrm>
            <a:off x="6204162" y="5121800"/>
            <a:ext cx="5256001"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Tree>
    <p:extLst>
      <p:ext uri="{BB962C8B-B14F-4D97-AF65-F5344CB8AC3E}">
        <p14:creationId xmlns:p14="http://schemas.microsoft.com/office/powerpoint/2010/main" val="1085750778"/>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3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4166439"/>
            <a:ext cx="10728327" cy="21244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DF33CB82-5F18-4A2D-AC12-45D07FE3FE93}" type="datetime1">
              <a:rPr lang="de-CH" noProof="0" smtClean="0"/>
              <a:t>25.08.2021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3420000" cy="2484000"/>
          </a:xfrm>
        </p:spPr>
        <p:txBody>
          <a:bodyPr tIns="360000"/>
          <a:lstStyle>
            <a:lvl1pPr marL="0" indent="0" algn="ctr">
              <a:buNone/>
              <a:defRPr/>
            </a:lvl1pPr>
          </a:lstStyle>
          <a:p>
            <a:r>
              <a:rPr lang="en-US" noProof="0"/>
              <a:t>Click icon to add picture</a:t>
            </a:r>
            <a:endParaRPr lang="de-CH" noProof="0"/>
          </a:p>
        </p:txBody>
      </p:sp>
      <p:sp>
        <p:nvSpPr>
          <p:cNvPr id="13" name="Bildplatzhalter 10">
            <a:extLst>
              <a:ext uri="{FF2B5EF4-FFF2-40B4-BE49-F238E27FC236}">
                <a16:creationId xmlns:a16="http://schemas.microsoft.com/office/drawing/2014/main" id="{36793346-BF6B-42A8-ADE0-3AA3DC3B239A}"/>
              </a:ext>
            </a:extLst>
          </p:cNvPr>
          <p:cNvSpPr>
            <a:spLocks noGrp="1"/>
          </p:cNvSpPr>
          <p:nvPr>
            <p:ph type="pic" sz="quarter" idx="16"/>
          </p:nvPr>
        </p:nvSpPr>
        <p:spPr>
          <a:xfrm>
            <a:off x="8040162" y="1414800"/>
            <a:ext cx="3420000" cy="2484000"/>
          </a:xfrm>
        </p:spPr>
        <p:txBody>
          <a:bodyPr tIns="360000"/>
          <a:lstStyle>
            <a:lvl1pPr marL="0" indent="0" algn="ctr">
              <a:buNone/>
              <a:defRPr/>
            </a:lvl1pPr>
          </a:lstStyle>
          <a:p>
            <a:r>
              <a:rPr lang="en-US" noProof="0"/>
              <a:t>Click icon to add picture</a:t>
            </a:r>
            <a:endParaRPr lang="de-CH" noProof="0"/>
          </a:p>
        </p:txBody>
      </p:sp>
      <p:sp>
        <p:nvSpPr>
          <p:cNvPr id="14" name="Bildplatzhalter 10">
            <a:extLst>
              <a:ext uri="{FF2B5EF4-FFF2-40B4-BE49-F238E27FC236}">
                <a16:creationId xmlns:a16="http://schemas.microsoft.com/office/drawing/2014/main" id="{FE637F68-618E-43EB-B240-4BFA26852FC5}"/>
              </a:ext>
            </a:extLst>
          </p:cNvPr>
          <p:cNvSpPr>
            <a:spLocks noGrp="1"/>
          </p:cNvSpPr>
          <p:nvPr>
            <p:ph type="pic" sz="quarter" idx="17"/>
          </p:nvPr>
        </p:nvSpPr>
        <p:spPr>
          <a:xfrm>
            <a:off x="4385999" y="1414800"/>
            <a:ext cx="3420000" cy="2484000"/>
          </a:xfrm>
        </p:spPr>
        <p:txBody>
          <a:bodyPr tIns="3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252988954"/>
      </p:ext>
    </p:extLst>
  </p:cSld>
  <p:clrMapOvr>
    <a:masterClrMapping/>
  </p:clrMapOvr>
  <p:extLst>
    <p:ext uri="{DCECCB84-F9BA-43D5-87BE-67443E8EF086}">
      <p15:sldGuideLst xmlns:p15="http://schemas.microsoft.com/office/powerpoint/2012/main">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
          </a:xfrm>
        </p:spPr>
        <p:txBody>
          <a:bodyPr/>
          <a:lstStyle>
            <a:lvl1pPr marL="0" indent="0">
              <a:buNone/>
              <a:defRPr b="1"/>
            </a:lvl1pPr>
            <a:lvl2pPr marL="266700" indent="0">
              <a:buNone/>
              <a:defRPr b="1"/>
            </a:lvl2pPr>
            <a:lvl3pPr marL="538163" indent="0">
              <a:buNone/>
              <a:defRPr b="1"/>
            </a:lvl3pPr>
            <a:lvl4pPr marL="804862" indent="0">
              <a:buNone/>
              <a:defRPr b="1"/>
            </a:lvl4pPr>
            <a:lvl5pPr marL="1076325" indent="0">
              <a:buNone/>
              <a:defRPr b="1"/>
            </a:lvl5pPr>
          </a:lstStyle>
          <a:p>
            <a:pPr lvl="0"/>
            <a:r>
              <a:rPr lang="en-US" noProof="0"/>
              <a:t>Click to edit Master text styles</a:t>
            </a:r>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BF07D762-0558-459F-BD63-EB37C4B6AEDE}" type="datetime1">
              <a:rPr lang="de-CH" noProof="0" smtClean="0"/>
              <a:t>25.08.2021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9" name="Tabellenplatzhalter 8">
            <a:extLst>
              <a:ext uri="{FF2B5EF4-FFF2-40B4-BE49-F238E27FC236}">
                <a16:creationId xmlns:a16="http://schemas.microsoft.com/office/drawing/2014/main" id="{A1D947E6-CC00-458E-BDE1-B0877E30333C}"/>
              </a:ext>
            </a:extLst>
          </p:cNvPr>
          <p:cNvSpPr>
            <a:spLocks noGrp="1"/>
          </p:cNvSpPr>
          <p:nvPr>
            <p:ph type="tbl" sz="quarter" idx="13"/>
          </p:nvPr>
        </p:nvSpPr>
        <p:spPr>
          <a:xfrm>
            <a:off x="731838" y="2061398"/>
            <a:ext cx="10728325" cy="4212401"/>
          </a:xfrm>
        </p:spPr>
        <p:txBody>
          <a:bodyPr tIns="1260000"/>
          <a:lstStyle>
            <a:lvl1pPr marL="0" indent="0" algn="ctr">
              <a:spcBef>
                <a:spcPts val="0"/>
              </a:spcBef>
              <a:buNone/>
              <a:defRPr sz="1400"/>
            </a:lvl1pPr>
          </a:lstStyle>
          <a:p>
            <a:r>
              <a:rPr lang="en-US" noProof="0"/>
              <a:t>Click icon to add table</a:t>
            </a:r>
            <a:endParaRPr lang="de-CH" noProof="0"/>
          </a:p>
        </p:txBody>
      </p:sp>
    </p:spTree>
    <p:extLst>
      <p:ext uri="{BB962C8B-B14F-4D97-AF65-F5344CB8AC3E}">
        <p14:creationId xmlns:p14="http://schemas.microsoft.com/office/powerpoint/2010/main" val="2928661315"/>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hlussfoli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394B20FF-3667-40DF-92A1-C6CF3BBCA26D}"/>
              </a:ext>
            </a:extLst>
          </p:cNvPr>
          <p:cNvSpPr>
            <a:spLocks noGrp="1"/>
          </p:cNvSpPr>
          <p:nvPr>
            <p:ph idx="1"/>
          </p:nvPr>
        </p:nvSpPr>
        <p:spPr>
          <a:xfrm>
            <a:off x="731837" y="2135492"/>
            <a:ext cx="10728325" cy="3960000"/>
          </a:xfrm>
        </p:spPr>
        <p:txBody>
          <a:bodyPr/>
          <a:lstStyle>
            <a:lvl1pPr marL="0" indent="0">
              <a:spcBef>
                <a:spcPts val="0"/>
              </a:spcBef>
              <a:buNone/>
              <a:defRPr>
                <a:solidFill>
                  <a:schemeClr val="tx1"/>
                </a:solidFill>
              </a:defRPr>
            </a:lvl1pPr>
            <a:lvl2pPr marL="266700" indent="0">
              <a:buNone/>
              <a:defRPr>
                <a:solidFill>
                  <a:schemeClr val="bg1"/>
                </a:solidFill>
              </a:defRPr>
            </a:lvl2pPr>
            <a:lvl3pPr marL="540000" indent="0">
              <a:buNone/>
              <a:defRPr>
                <a:solidFill>
                  <a:schemeClr val="bg1"/>
                </a:solidFill>
              </a:defRPr>
            </a:lvl3pPr>
            <a:lvl4pPr marL="808537" indent="0">
              <a:buNone/>
              <a:defRPr>
                <a:solidFill>
                  <a:schemeClr val="bg1"/>
                </a:solidFill>
              </a:defRPr>
            </a:lvl4pPr>
            <a:lvl5pPr marL="1080000" indent="0">
              <a:buNone/>
              <a:defRPr>
                <a:solidFill>
                  <a:schemeClr val="bg1"/>
                </a:solidFill>
              </a:defRPr>
            </a:lvl5pPr>
          </a:lstStyle>
          <a:p>
            <a:pPr lvl="0"/>
            <a:r>
              <a:rPr lang="en-US" noProof="0"/>
              <a:t>Click to edit Master text styles</a:t>
            </a:r>
          </a:p>
        </p:txBody>
      </p:sp>
      <p:sp>
        <p:nvSpPr>
          <p:cNvPr id="21" name="Bildplatzhalter 8">
            <a:extLst>
              <a:ext uri="{FF2B5EF4-FFF2-40B4-BE49-F238E27FC236}">
                <a16:creationId xmlns:a16="http://schemas.microsoft.com/office/drawing/2014/main" id="{794484F1-3B7F-46CE-AD0B-2310A557A990}"/>
              </a:ext>
            </a:extLst>
          </p:cNvPr>
          <p:cNvSpPr>
            <a:spLocks noGrp="1"/>
          </p:cNvSpPr>
          <p:nvPr>
            <p:ph type="pic" sz="quarter" idx="12"/>
          </p:nvPr>
        </p:nvSpPr>
        <p:spPr>
          <a:xfrm>
            <a:off x="10200163" y="6489088"/>
            <a:ext cx="1260000" cy="180000"/>
          </a:xfrm>
        </p:spPr>
        <p:txBody>
          <a:bodyPr/>
          <a:lstStyle>
            <a:lvl1pPr marL="0" indent="0" algn="l">
              <a:buNone/>
              <a:defRPr sz="700">
                <a:solidFill>
                  <a:schemeClr val="tx1"/>
                </a:solidFill>
              </a:defRPr>
            </a:lvl1pPr>
          </a:lstStyle>
          <a:p>
            <a:r>
              <a:rPr lang="en-US" noProof="0"/>
              <a:t>Click icon to add picture</a:t>
            </a:r>
            <a:endParaRPr lang="de-CH" noProof="0"/>
          </a:p>
        </p:txBody>
      </p:sp>
      <p:pic>
        <p:nvPicPr>
          <p:cNvPr id="22" name="Grafik 21">
            <a:extLst>
              <a:ext uri="{FF2B5EF4-FFF2-40B4-BE49-F238E27FC236}">
                <a16:creationId xmlns:a16="http://schemas.microsoft.com/office/drawing/2014/main" id="{F900572E-A73E-42BE-96FA-38ADC4E79F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Tree>
    <p:extLst>
      <p:ext uri="{BB962C8B-B14F-4D97-AF65-F5344CB8AC3E}">
        <p14:creationId xmlns:p14="http://schemas.microsoft.com/office/powerpoint/2010/main" val="1752670339"/>
      </p:ext>
    </p:extLst>
  </p:cSld>
  <p:clrMapOvr>
    <a:masterClrMapping/>
  </p:clrMapOvr>
  <p:extLst>
    <p:ext uri="{DCECCB84-F9BA-43D5-87BE-67443E8EF086}">
      <p15:sldGuideLst xmlns:p15="http://schemas.microsoft.com/office/powerpoint/2012/main">
        <p15:guide id="1" pos="6698">
          <p15:clr>
            <a:srgbClr val="FBAE40"/>
          </p15:clr>
        </p15:guide>
        <p15:guide id="3" orient="horz" pos="640">
          <p15:clr>
            <a:srgbClr val="FBAE40"/>
          </p15:clr>
        </p15:guide>
        <p15:guide id="4"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02">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8A01615F-450E-43D0-B554-DA3FBD48DF34}"/>
              </a:ext>
            </a:extLst>
          </p:cNvPr>
          <p:cNvSpPr>
            <a:spLocks noGrp="1"/>
          </p:cNvSpPr>
          <p:nvPr>
            <p:ph type="pic" sz="quarter" idx="11"/>
          </p:nvPr>
        </p:nvSpPr>
        <p:spPr>
          <a:xfrm>
            <a:off x="731838" y="1016000"/>
            <a:ext cx="10728325" cy="5256000"/>
          </a:xfrm>
        </p:spPr>
        <p:txBody>
          <a:bodyPr lIns="0" tIns="0" rIns="558000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6504000" y="2957494"/>
            <a:ext cx="5688000" cy="2268000"/>
          </a:xfrm>
          <a:solidFill>
            <a:schemeClr val="accent2"/>
          </a:solidFill>
        </p:spPr>
        <p:txBody>
          <a:bodyPr lIns="324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Textplatzhalter 3">
            <a:extLst>
              <a:ext uri="{FF2B5EF4-FFF2-40B4-BE49-F238E27FC236}">
                <a16:creationId xmlns:a16="http://schemas.microsoft.com/office/drawing/2014/main" id="{003A487C-8977-4264-A8A1-D6C1DB604682}"/>
              </a:ext>
            </a:extLst>
          </p:cNvPr>
          <p:cNvSpPr>
            <a:spLocks noGrp="1"/>
          </p:cNvSpPr>
          <p:nvPr>
            <p:ph type="body" sz="quarter" idx="13"/>
          </p:nvPr>
        </p:nvSpPr>
        <p:spPr>
          <a:xfrm>
            <a:off x="6845210" y="4639666"/>
            <a:ext cx="4320000" cy="46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3" name="Bildplatzhalter 8">
            <a:extLst>
              <a:ext uri="{FF2B5EF4-FFF2-40B4-BE49-F238E27FC236}">
                <a16:creationId xmlns:a16="http://schemas.microsoft.com/office/drawing/2014/main" id="{E91D3734-CD8F-4F94-A813-570EF31C4732}"/>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547D2927-4A99-4714-8EBA-F773EAA26308}"/>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10024114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03">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2D94F76-218E-49F2-87F8-05982912ED18}"/>
              </a:ext>
            </a:extLst>
          </p:cNvPr>
          <p:cNvSpPr/>
          <p:nvPr userDrawn="1"/>
        </p:nvSpPr>
        <p:spPr>
          <a:xfrm>
            <a:off x="731838" y="1016000"/>
            <a:ext cx="10728325" cy="5257800"/>
          </a:xfrm>
          <a:prstGeom prst="rect">
            <a:avLst/>
          </a:prstGeom>
          <a:solidFill>
            <a:srgbClr val="485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1" y="1940405"/>
            <a:ext cx="10188000" cy="3420000"/>
          </a:xfrm>
          <a:solidFill>
            <a:srgbClr val="72791C"/>
          </a:solidFill>
          <a:ln>
            <a:noFill/>
          </a:ln>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7" name="Textplatzhalter 3">
            <a:extLst>
              <a:ext uri="{FF2B5EF4-FFF2-40B4-BE49-F238E27FC236}">
                <a16:creationId xmlns:a16="http://schemas.microsoft.com/office/drawing/2014/main" id="{0503E57F-F89F-431B-8D38-7CC97B7C201A}"/>
              </a:ext>
            </a:extLst>
          </p:cNvPr>
          <p:cNvSpPr>
            <a:spLocks noGrp="1"/>
          </p:cNvSpPr>
          <p:nvPr>
            <p:ph type="body" sz="quarter" idx="13"/>
          </p:nvPr>
        </p:nvSpPr>
        <p:spPr>
          <a:xfrm>
            <a:off x="1078516" y="4217884"/>
            <a:ext cx="864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2" name="Bildplatzhalter 8">
            <a:extLst>
              <a:ext uri="{FF2B5EF4-FFF2-40B4-BE49-F238E27FC236}">
                <a16:creationId xmlns:a16="http://schemas.microsoft.com/office/drawing/2014/main" id="{1BEB6197-C509-4752-B57E-CEE955F5D926}"/>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4ADF7DEC-21BD-45CA-9E91-B9F58A69F62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3924069494"/>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0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731837" y="1016000"/>
            <a:ext cx="10728326" cy="5256000"/>
          </a:xfrm>
          <a:solidFill>
            <a:schemeClr val="accent2"/>
          </a:solidFill>
          <a:ln>
            <a:noFill/>
          </a:ln>
        </p:spPr>
        <p:txBody>
          <a:bodyPr lIns="324000" tIns="11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6" name="Textplatzhalter 3">
            <a:extLst>
              <a:ext uri="{FF2B5EF4-FFF2-40B4-BE49-F238E27FC236}">
                <a16:creationId xmlns:a16="http://schemas.microsoft.com/office/drawing/2014/main" id="{5FCAD79B-EF47-46A0-9575-229F3DAA72F5}"/>
              </a:ext>
            </a:extLst>
          </p:cNvPr>
          <p:cNvSpPr>
            <a:spLocks noGrp="1"/>
          </p:cNvSpPr>
          <p:nvPr>
            <p:ph type="body" sz="quarter" idx="13"/>
          </p:nvPr>
        </p:nvSpPr>
        <p:spPr>
          <a:xfrm>
            <a:off x="1078515" y="5122625"/>
            <a:ext cx="10044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8" name="Bildplatzhalter 8">
            <a:extLst>
              <a:ext uri="{FF2B5EF4-FFF2-40B4-BE49-F238E27FC236}">
                <a16:creationId xmlns:a16="http://schemas.microsoft.com/office/drawing/2014/main" id="{72236FC6-C8FF-43C1-86B9-BF112345926F}"/>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7" name="Textplatzhalter 5">
            <a:extLst>
              <a:ext uri="{FF2B5EF4-FFF2-40B4-BE49-F238E27FC236}">
                <a16:creationId xmlns:a16="http://schemas.microsoft.com/office/drawing/2014/main" id="{789A3267-E086-4EC3-A0BB-F8ECD01A5C7E}"/>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732532068"/>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04 – Uni Zürich">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rgbClr val="007A96"/>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4" name="Grafik 3">
            <a:extLst>
              <a:ext uri="{FF2B5EF4-FFF2-40B4-BE49-F238E27FC236}">
                <a16:creationId xmlns:a16="http://schemas.microsoft.com/office/drawing/2014/main" id="{793E2EDD-B19F-478D-BB03-AD55EC1E86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72" y="228020"/>
            <a:ext cx="3679200" cy="552508"/>
          </a:xfrm>
          <a:prstGeom prst="rect">
            <a:avLst/>
          </a:prstGeom>
        </p:spPr>
      </p:pic>
      <p:sp>
        <p:nvSpPr>
          <p:cNvPr id="7" name="Textplatzhalter 3">
            <a:extLst>
              <a:ext uri="{FF2B5EF4-FFF2-40B4-BE49-F238E27FC236}">
                <a16:creationId xmlns:a16="http://schemas.microsoft.com/office/drawing/2014/main" id="{D364BCB8-820F-4C3A-BA37-7048A4C8D4C3}"/>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1" name="Bildplatzhalter 8">
            <a:extLst>
              <a:ext uri="{FF2B5EF4-FFF2-40B4-BE49-F238E27FC236}">
                <a16:creationId xmlns:a16="http://schemas.microsoft.com/office/drawing/2014/main" id="{A73913C2-8DFE-4F15-B2DB-2A6D5C267009}"/>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9" name="Textplatzhalter 5">
            <a:extLst>
              <a:ext uri="{FF2B5EF4-FFF2-40B4-BE49-F238E27FC236}">
                <a16:creationId xmlns:a16="http://schemas.microsoft.com/office/drawing/2014/main" id="{791A1AD7-DB7D-4C75-BEFB-EB6D34D3B2AB}"/>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278925752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1341829" y="365465"/>
            <a:ext cx="9743863" cy="331988"/>
          </a:xfrm>
        </p:spPr>
        <p:txBody>
          <a:bodyPr anchor="ctr"/>
          <a:lstStyle>
            <a:lvl1pPr>
              <a:lnSpc>
                <a:spcPct val="100000"/>
              </a:lnSpc>
              <a:defRPr sz="2000" b="1"/>
            </a:lvl1pPr>
          </a:lstStyle>
          <a:p>
            <a:r>
              <a:rPr lang="en-US" noProof="0" dirty="0"/>
              <a:t>Click to edit Master title style</a:t>
            </a:r>
            <a:endParaRPr lang="de-CH" noProof="0" dirty="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090863"/>
            <a:ext cx="10728325" cy="5002012"/>
          </a:xfrm>
        </p:spPr>
        <p:txBody>
          <a:bodyPr/>
          <a:lstStyle>
            <a:lvl1pPr marL="539750" indent="-539750">
              <a:buFont typeface="+mj-lt"/>
              <a:buAutoNum type="arabicPeriod"/>
              <a:defRPr/>
            </a:lvl1pPr>
            <a:lvl2pPr marL="1079500" indent="-539750">
              <a:buFont typeface="+mj-lt"/>
              <a:buAutoNum type="arabicPeriod"/>
              <a:defRPr/>
            </a:lvl2pPr>
            <a:lvl3pPr marL="1612900" indent="-533400">
              <a:buFont typeface="+mj-lt"/>
              <a:buAutoNum type="arabicPeriod"/>
              <a:defRPr/>
            </a:lvl3pPr>
            <a:lvl4pPr marL="2152650" indent="-539750">
              <a:buFont typeface="+mj-lt"/>
              <a:buAutoNum type="arabicPeriod"/>
              <a:defRPr/>
            </a:lvl4pPr>
            <a:lvl5pPr marL="2692400" indent="-539750">
              <a:buFont typeface="+mj-lt"/>
              <a:buAutoNum type="arabicPeriod"/>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AF24159B-E4F0-491A-987A-BB36210A3487}" type="datetime1">
              <a:rPr lang="de-CH" noProof="0" smtClean="0"/>
              <a:t>25.08.2021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pic>
        <p:nvPicPr>
          <p:cNvPr id="8" name="Graphic 7" descr="Folder outline">
            <a:extLst>
              <a:ext uri="{FF2B5EF4-FFF2-40B4-BE49-F238E27FC236}">
                <a16:creationId xmlns:a16="http://schemas.microsoft.com/office/drawing/2014/main" id="{AE2B1B41-8022-4C3B-8C01-DE8D78EE4AB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3142" y="188912"/>
            <a:ext cx="620926" cy="620926"/>
          </a:xfrm>
          <a:prstGeom prst="rect">
            <a:avLst/>
          </a:prstGeom>
        </p:spPr>
      </p:pic>
    </p:spTree>
    <p:extLst>
      <p:ext uri="{BB962C8B-B14F-4D97-AF65-F5344CB8AC3E}">
        <p14:creationId xmlns:p14="http://schemas.microsoft.com/office/powerpoint/2010/main" val="2221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766B431-E9C0-42FA-A169-1C18600E56F3}" type="datetime1">
              <a:rPr lang="de-CH" noProof="0" smtClean="0"/>
              <a:t>25.08.2021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1888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Fussno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F761BEC9-C431-4FA5-857C-CC51D31ED09B}" type="datetime1">
              <a:rPr lang="de-CH" noProof="0" smtClean="0"/>
              <a:t>25.08.2021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Textplatzhalter 10">
            <a:extLst>
              <a:ext uri="{FF2B5EF4-FFF2-40B4-BE49-F238E27FC236}">
                <a16:creationId xmlns:a16="http://schemas.microsoft.com/office/drawing/2014/main" id="{2F6D94FA-21C6-4AE0-AA4F-3A077810ED93}"/>
              </a:ext>
            </a:extLst>
          </p:cNvPr>
          <p:cNvSpPr>
            <a:spLocks noGrp="1"/>
          </p:cNvSpPr>
          <p:nvPr>
            <p:ph type="body" sz="quarter" idx="13"/>
          </p:nvPr>
        </p:nvSpPr>
        <p:spPr>
          <a:xfrm>
            <a:off x="731836" y="5570135"/>
            <a:ext cx="5364164" cy="721233"/>
          </a:xfrm>
        </p:spPr>
        <p:txBody>
          <a:bodyPr anchor="b" anchorCtr="0"/>
          <a:lstStyle>
            <a:lvl1pPr marL="179388" indent="-179388">
              <a:spcBef>
                <a:spcPts val="0"/>
              </a:spcBef>
              <a:buFont typeface="+mj-lt"/>
              <a:buAutoNum type="arabicPeriod"/>
              <a:defRPr sz="800"/>
            </a:lvl1pPr>
            <a:lvl2pPr marL="266700" indent="0">
              <a:buNone/>
              <a:defRPr sz="800"/>
            </a:lvl2pPr>
            <a:lvl3pPr marL="538163" indent="0">
              <a:buNone/>
              <a:defRPr sz="800"/>
            </a:lvl3pPr>
            <a:lvl4pPr marL="804862" indent="0">
              <a:buNone/>
              <a:defRPr sz="800"/>
            </a:lvl4pPr>
            <a:lvl5pPr marL="1076325" indent="0">
              <a:buNone/>
              <a:defRPr sz="800"/>
            </a:lvl5pPr>
          </a:lstStyle>
          <a:p>
            <a:pPr lvl="0"/>
            <a:r>
              <a:rPr lang="en-US" noProof="0"/>
              <a:t>Click to edit Master text styles</a:t>
            </a:r>
          </a:p>
        </p:txBody>
      </p:sp>
    </p:spTree>
    <p:extLst>
      <p:ext uri="{BB962C8B-B14F-4D97-AF65-F5344CB8AC3E}">
        <p14:creationId xmlns:p14="http://schemas.microsoft.com/office/powerpoint/2010/main" val="42600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sli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731837" y="2224781"/>
            <a:ext cx="10728325" cy="1260000"/>
          </a:xfrm>
        </p:spPr>
        <p:txBody>
          <a:bodyPr/>
          <a:lstStyle>
            <a:lvl1pPr>
              <a:lnSpc>
                <a:spcPct val="100000"/>
              </a:lnSpc>
              <a:defRPr sz="3600">
                <a:solidFill>
                  <a:schemeClr val="bg1"/>
                </a:solidFill>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lvl1pPr>
              <a:defRPr>
                <a:solidFill>
                  <a:schemeClr val="bg1"/>
                </a:solidFill>
              </a:defRPr>
            </a:lvl1pPr>
          </a:lstStyle>
          <a:p>
            <a:fld id="{7C34338F-395B-4159-90E8-FCE6347E5FEF}" type="datetime1">
              <a:rPr lang="de-CH" noProof="0" smtClean="0"/>
              <a:t>25.08.2021</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lvl1pPr>
              <a:defRPr>
                <a:solidFill>
                  <a:schemeClr val="bg1"/>
                </a:solidFill>
              </a:defRPr>
            </a:lvl1p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lvl1pPr>
              <a:defRPr>
                <a:solidFill>
                  <a:schemeClr val="bg1"/>
                </a:solidFill>
              </a:defRPr>
            </a:lvl1pPr>
          </a:lstStyle>
          <a:p>
            <a:fld id="{5ACA52AF-F19D-405C-AD5F-7D94B96A5CC3}" type="slidenum">
              <a:rPr lang="de-CH" noProof="0" smtClean="0"/>
              <a:pPr/>
              <a:t>‹#›</a:t>
            </a:fld>
            <a:endParaRPr lang="de-CH" noProof="0"/>
          </a:p>
        </p:txBody>
      </p:sp>
      <p:grpSp>
        <p:nvGrpSpPr>
          <p:cNvPr id="10" name="Grafik 6">
            <a:extLst>
              <a:ext uri="{FF2B5EF4-FFF2-40B4-BE49-F238E27FC236}">
                <a16:creationId xmlns:a16="http://schemas.microsoft.com/office/drawing/2014/main" id="{7F7C476A-2849-4D68-9FA2-3A5CFC13C833}"/>
              </a:ext>
            </a:extLst>
          </p:cNvPr>
          <p:cNvGrpSpPr/>
          <p:nvPr/>
        </p:nvGrpSpPr>
        <p:grpSpPr>
          <a:xfrm>
            <a:off x="731837" y="6507088"/>
            <a:ext cx="984462" cy="162000"/>
            <a:chOff x="731837" y="6507088"/>
            <a:chExt cx="984462" cy="162000"/>
          </a:xfrm>
          <a:solidFill>
            <a:schemeClr val="bg1"/>
          </a:solidFill>
        </p:grpSpPr>
        <p:grpSp>
          <p:nvGrpSpPr>
            <p:cNvPr id="12" name="Grafik 6">
              <a:extLst>
                <a:ext uri="{FF2B5EF4-FFF2-40B4-BE49-F238E27FC236}">
                  <a16:creationId xmlns:a16="http://schemas.microsoft.com/office/drawing/2014/main" id="{7F7C476A-2849-4D68-9FA2-3A5CFC13C833}"/>
                </a:ext>
              </a:extLst>
            </p:cNvPr>
            <p:cNvGrpSpPr/>
            <p:nvPr/>
          </p:nvGrpSpPr>
          <p:grpSpPr>
            <a:xfrm>
              <a:off x="1266489" y="6555186"/>
              <a:ext cx="197463" cy="110963"/>
              <a:chOff x="1266489" y="6555186"/>
              <a:chExt cx="197463" cy="110963"/>
            </a:xfrm>
            <a:grpFill/>
          </p:grpSpPr>
          <p:sp>
            <p:nvSpPr>
              <p:cNvPr id="13" name="Freihandform: Form 12">
                <a:extLst>
                  <a:ext uri="{FF2B5EF4-FFF2-40B4-BE49-F238E27FC236}">
                    <a16:creationId xmlns:a16="http://schemas.microsoft.com/office/drawing/2014/main" id="{18BB0752-F87C-44D9-A9A5-97AF1DEDA1AE}"/>
                  </a:ext>
                </a:extLst>
              </p:cNvPr>
              <p:cNvSpPr/>
              <p:nvPr/>
            </p:nvSpPr>
            <p:spPr>
              <a:xfrm>
                <a:off x="1266489" y="6556934"/>
                <a:ext cx="95902" cy="109216"/>
              </a:xfrm>
              <a:custGeom>
                <a:avLst/>
                <a:gdLst>
                  <a:gd name="connsiteX0" fmla="*/ 66742 w 95902"/>
                  <a:gd name="connsiteY0" fmla="*/ 65797 h 109216"/>
                  <a:gd name="connsiteX1" fmla="*/ 35339 w 95902"/>
                  <a:gd name="connsiteY1" fmla="*/ 95082 h 109216"/>
                  <a:gd name="connsiteX2" fmla="*/ 15953 w 95902"/>
                  <a:gd name="connsiteY2" fmla="*/ 79537 h 109216"/>
                  <a:gd name="connsiteX3" fmla="*/ 15899 w 95902"/>
                  <a:gd name="connsiteY3" fmla="*/ 76265 h 109216"/>
                  <a:gd name="connsiteX4" fmla="*/ 16896 w 95902"/>
                  <a:gd name="connsiteY4" fmla="*/ 66295 h 109216"/>
                  <a:gd name="connsiteX5" fmla="*/ 30230 w 95902"/>
                  <a:gd name="connsiteY5" fmla="*/ 0 h 109216"/>
                  <a:gd name="connsiteX6" fmla="*/ 30230 w 95902"/>
                  <a:gd name="connsiteY6" fmla="*/ 0 h 109216"/>
                  <a:gd name="connsiteX7" fmla="*/ 14528 w 95902"/>
                  <a:gd name="connsiteY7" fmla="*/ 0 h 109216"/>
                  <a:gd name="connsiteX8" fmla="*/ 1194 w 95902"/>
                  <a:gd name="connsiteY8" fmla="*/ 67791 h 109216"/>
                  <a:gd name="connsiteX9" fmla="*/ 1194 w 95902"/>
                  <a:gd name="connsiteY9" fmla="*/ 68788 h 109216"/>
                  <a:gd name="connsiteX10" fmla="*/ 73 w 95902"/>
                  <a:gd name="connsiteY10" fmla="*/ 78508 h 109216"/>
                  <a:gd name="connsiteX11" fmla="*/ 26638 w 95902"/>
                  <a:gd name="connsiteY11" fmla="*/ 109122 h 109216"/>
                  <a:gd name="connsiteX12" fmla="*/ 29980 w 95902"/>
                  <a:gd name="connsiteY12" fmla="*/ 109163 h 109216"/>
                  <a:gd name="connsiteX13" fmla="*/ 61384 w 95902"/>
                  <a:gd name="connsiteY13" fmla="*/ 96702 h 109216"/>
                  <a:gd name="connsiteX14" fmla="*/ 59265 w 95902"/>
                  <a:gd name="connsiteY14" fmla="*/ 107917 h 109216"/>
                  <a:gd name="connsiteX15" fmla="*/ 59265 w 95902"/>
                  <a:gd name="connsiteY15" fmla="*/ 107917 h 109216"/>
                  <a:gd name="connsiteX16" fmla="*/ 74842 w 95902"/>
                  <a:gd name="connsiteY16" fmla="*/ 107917 h 109216"/>
                  <a:gd name="connsiteX17" fmla="*/ 95902 w 95902"/>
                  <a:gd name="connsiteY17" fmla="*/ 0 h 109216"/>
                  <a:gd name="connsiteX18" fmla="*/ 95902 w 95902"/>
                  <a:gd name="connsiteY18" fmla="*/ 0 h 109216"/>
                  <a:gd name="connsiteX19" fmla="*/ 79951 w 95902"/>
                  <a:gd name="connsiteY19" fmla="*/ 0 h 10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902" h="109216">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grpFill/>
              <a:ln w="12419" cap="flat">
                <a:noFill/>
                <a:prstDash val="solid"/>
                <a:miter/>
              </a:ln>
            </p:spPr>
            <p:txBody>
              <a:bodyPr rtlCol="0" anchor="ctr"/>
              <a:lstStyle/>
              <a:p>
                <a:endParaRPr lang="de-CH" noProof="0"/>
              </a:p>
            </p:txBody>
          </p:sp>
          <p:sp>
            <p:nvSpPr>
              <p:cNvPr id="14" name="Freihandform: Form 13">
                <a:extLst>
                  <a:ext uri="{FF2B5EF4-FFF2-40B4-BE49-F238E27FC236}">
                    <a16:creationId xmlns:a16="http://schemas.microsoft.com/office/drawing/2014/main" id="{ED44DE23-7081-4AC9-BF06-502BEC71C004}"/>
                  </a:ext>
                </a:extLst>
              </p:cNvPr>
              <p:cNvSpPr/>
              <p:nvPr/>
            </p:nvSpPr>
            <p:spPr>
              <a:xfrm>
                <a:off x="1376472" y="6555186"/>
                <a:ext cx="87480" cy="109664"/>
              </a:xfrm>
              <a:custGeom>
                <a:avLst/>
                <a:gdLst>
                  <a:gd name="connsiteX0" fmla="*/ 64302 w 87480"/>
                  <a:gd name="connsiteY0" fmla="*/ 3 h 109664"/>
                  <a:gd name="connsiteX1" fmla="*/ 34518 w 87480"/>
                  <a:gd name="connsiteY1" fmla="*/ 14209 h 109664"/>
                  <a:gd name="connsiteX2" fmla="*/ 36886 w 87480"/>
                  <a:gd name="connsiteY2" fmla="*/ 1747 h 109664"/>
                  <a:gd name="connsiteX3" fmla="*/ 36886 w 87480"/>
                  <a:gd name="connsiteY3" fmla="*/ 1747 h 109664"/>
                  <a:gd name="connsiteX4" fmla="*/ 21434 w 87480"/>
                  <a:gd name="connsiteY4" fmla="*/ 1747 h 109664"/>
                  <a:gd name="connsiteX5" fmla="*/ 0 w 87480"/>
                  <a:gd name="connsiteY5" fmla="*/ 109664 h 109664"/>
                  <a:gd name="connsiteX6" fmla="*/ 0 w 87480"/>
                  <a:gd name="connsiteY6" fmla="*/ 109664 h 109664"/>
                  <a:gd name="connsiteX7" fmla="*/ 15826 w 87480"/>
                  <a:gd name="connsiteY7" fmla="*/ 109664 h 109664"/>
                  <a:gd name="connsiteX8" fmla="*/ 28288 w 87480"/>
                  <a:gd name="connsiteY8" fmla="*/ 43493 h 109664"/>
                  <a:gd name="connsiteX9" fmla="*/ 59940 w 87480"/>
                  <a:gd name="connsiteY9" fmla="*/ 14209 h 109664"/>
                  <a:gd name="connsiteX10" fmla="*/ 75019 w 87480"/>
                  <a:gd name="connsiteY10" fmla="*/ 21810 h 109664"/>
                  <a:gd name="connsiteX11" fmla="*/ 75019 w 87480"/>
                  <a:gd name="connsiteY11" fmla="*/ 21810 h 109664"/>
                  <a:gd name="connsiteX12" fmla="*/ 87480 w 87480"/>
                  <a:gd name="connsiteY12" fmla="*/ 10346 h 109664"/>
                  <a:gd name="connsiteX13" fmla="*/ 87480 w 87480"/>
                  <a:gd name="connsiteY13" fmla="*/ 10346 h 109664"/>
                  <a:gd name="connsiteX14" fmla="*/ 63928 w 87480"/>
                  <a:gd name="connsiteY14" fmla="*/ 252 h 1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480" h="109664">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grpFill/>
              <a:ln w="12419" cap="flat">
                <a:noFill/>
                <a:prstDash val="solid"/>
                <a:miter/>
              </a:ln>
            </p:spPr>
            <p:txBody>
              <a:bodyPr rtlCol="0" anchor="ctr"/>
              <a:lstStyle/>
              <a:p>
                <a:endParaRPr lang="de-CH" noProof="0"/>
              </a:p>
            </p:txBody>
          </p:sp>
        </p:grpSp>
        <p:sp>
          <p:nvSpPr>
            <p:cNvPr id="15" name="Freihandform: Form 14">
              <a:extLst>
                <a:ext uri="{FF2B5EF4-FFF2-40B4-BE49-F238E27FC236}">
                  <a16:creationId xmlns:a16="http://schemas.microsoft.com/office/drawing/2014/main" id="{18C24FD2-AEE2-43CA-8EB3-8E646C2E5E46}"/>
                </a:ext>
              </a:extLst>
            </p:cNvPr>
            <p:cNvSpPr/>
            <p:nvPr/>
          </p:nvSpPr>
          <p:spPr>
            <a:xfrm>
              <a:off x="1159517" y="6556560"/>
              <a:ext cx="96452" cy="108166"/>
            </a:xfrm>
            <a:custGeom>
              <a:avLst/>
              <a:gdLst>
                <a:gd name="connsiteX0" fmla="*/ 23303 w 96452"/>
                <a:gd name="connsiteY0" fmla="*/ 0 h 108166"/>
                <a:gd name="connsiteX1" fmla="*/ 20562 w 96452"/>
                <a:gd name="connsiteY1" fmla="*/ 13708 h 108166"/>
                <a:gd name="connsiteX2" fmla="*/ 20562 w 96452"/>
                <a:gd name="connsiteY2" fmla="*/ 13957 h 108166"/>
                <a:gd name="connsiteX3" fmla="*/ 74271 w 96452"/>
                <a:gd name="connsiteY3" fmla="*/ 13957 h 108166"/>
                <a:gd name="connsiteX4" fmla="*/ 2742 w 96452"/>
                <a:gd name="connsiteY4" fmla="*/ 94957 h 108166"/>
                <a:gd name="connsiteX5" fmla="*/ 2617 w 96452"/>
                <a:gd name="connsiteY5" fmla="*/ 94957 h 108166"/>
                <a:gd name="connsiteX6" fmla="*/ 0 w 96452"/>
                <a:gd name="connsiteY6" fmla="*/ 108166 h 108166"/>
                <a:gd name="connsiteX7" fmla="*/ 76265 w 96452"/>
                <a:gd name="connsiteY7" fmla="*/ 108166 h 108166"/>
                <a:gd name="connsiteX8" fmla="*/ 79006 w 96452"/>
                <a:gd name="connsiteY8" fmla="*/ 94209 h 108166"/>
                <a:gd name="connsiteX9" fmla="*/ 21932 w 96452"/>
                <a:gd name="connsiteY9" fmla="*/ 94209 h 108166"/>
                <a:gd name="connsiteX10" fmla="*/ 93835 w 96452"/>
                <a:gd name="connsiteY10" fmla="*/ 13209 h 108166"/>
                <a:gd name="connsiteX11" fmla="*/ 93835 w 96452"/>
                <a:gd name="connsiteY11" fmla="*/ 13209 h 108166"/>
                <a:gd name="connsiteX12" fmla="*/ 96452 w 96452"/>
                <a:gd name="connsiteY12" fmla="*/ 0 h 108166"/>
                <a:gd name="connsiteX13" fmla="*/ 23303 w 96452"/>
                <a:gd name="connsiteY13"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452" h="108166">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grpFill/>
            <a:ln w="12419" cap="flat">
              <a:noFill/>
              <a:prstDash val="solid"/>
              <a:miter/>
            </a:ln>
          </p:spPr>
          <p:txBody>
            <a:bodyPr rtlCol="0" anchor="ctr"/>
            <a:lstStyle/>
            <a:p>
              <a:endParaRPr lang="de-CH" noProof="0"/>
            </a:p>
          </p:txBody>
        </p:sp>
        <p:sp>
          <p:nvSpPr>
            <p:cNvPr id="16" name="Freihandform: Form 15">
              <a:extLst>
                <a:ext uri="{FF2B5EF4-FFF2-40B4-BE49-F238E27FC236}">
                  <a16:creationId xmlns:a16="http://schemas.microsoft.com/office/drawing/2014/main" id="{AEE7F6F4-4D2C-45B3-A061-9606B2BD36A7}"/>
                </a:ext>
              </a:extLst>
            </p:cNvPr>
            <p:cNvSpPr/>
            <p:nvPr/>
          </p:nvSpPr>
          <p:spPr>
            <a:xfrm>
              <a:off x="1466445" y="6556560"/>
              <a:ext cx="37259" cy="108166"/>
            </a:xfrm>
            <a:custGeom>
              <a:avLst/>
              <a:gdLst>
                <a:gd name="connsiteX0" fmla="*/ 21683 w 37259"/>
                <a:gd name="connsiteY0" fmla="*/ 0 h 108166"/>
                <a:gd name="connsiteX1" fmla="*/ 0 w 37259"/>
                <a:gd name="connsiteY1" fmla="*/ 107917 h 108166"/>
                <a:gd name="connsiteX2" fmla="*/ 0 w 37259"/>
                <a:gd name="connsiteY2" fmla="*/ 108166 h 108166"/>
                <a:gd name="connsiteX3" fmla="*/ 15702 w 37259"/>
                <a:gd name="connsiteY3" fmla="*/ 108166 h 108166"/>
                <a:gd name="connsiteX4" fmla="*/ 37260 w 37259"/>
                <a:gd name="connsiteY4" fmla="*/ 0 h 108166"/>
                <a:gd name="connsiteX5" fmla="*/ 21683 w 37259"/>
                <a:gd name="connsiteY5"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59" h="108166">
                  <a:moveTo>
                    <a:pt x="21683" y="0"/>
                  </a:moveTo>
                  <a:lnTo>
                    <a:pt x="0" y="107917"/>
                  </a:lnTo>
                  <a:lnTo>
                    <a:pt x="0" y="108166"/>
                  </a:lnTo>
                  <a:lnTo>
                    <a:pt x="15702" y="108166"/>
                  </a:lnTo>
                  <a:lnTo>
                    <a:pt x="37260" y="0"/>
                  </a:lnTo>
                  <a:lnTo>
                    <a:pt x="21683" y="0"/>
                  </a:lnTo>
                  <a:close/>
                </a:path>
              </a:pathLst>
            </a:custGeom>
            <a:grpFill/>
            <a:ln w="12419" cap="flat">
              <a:noFill/>
              <a:prstDash val="solid"/>
              <a:miter/>
            </a:ln>
          </p:spPr>
          <p:txBody>
            <a:bodyPr rtlCol="0" anchor="ctr"/>
            <a:lstStyle/>
            <a:p>
              <a:endParaRPr lang="de-CH" noProof="0"/>
            </a:p>
          </p:txBody>
        </p:sp>
        <p:grpSp>
          <p:nvGrpSpPr>
            <p:cNvPr id="17" name="Grafik 6">
              <a:extLst>
                <a:ext uri="{FF2B5EF4-FFF2-40B4-BE49-F238E27FC236}">
                  <a16:creationId xmlns:a16="http://schemas.microsoft.com/office/drawing/2014/main" id="{7F7C476A-2849-4D68-9FA2-3A5CFC13C833}"/>
                </a:ext>
              </a:extLst>
            </p:cNvPr>
            <p:cNvGrpSpPr/>
            <p:nvPr/>
          </p:nvGrpSpPr>
          <p:grpSpPr>
            <a:xfrm>
              <a:off x="1518879" y="6507337"/>
              <a:ext cx="191395" cy="158803"/>
              <a:chOff x="1518879" y="6507337"/>
              <a:chExt cx="191395" cy="158803"/>
            </a:xfrm>
            <a:grpFill/>
          </p:grpSpPr>
          <p:sp>
            <p:nvSpPr>
              <p:cNvPr id="18" name="Freihandform: Form 17">
                <a:extLst>
                  <a:ext uri="{FF2B5EF4-FFF2-40B4-BE49-F238E27FC236}">
                    <a16:creationId xmlns:a16="http://schemas.microsoft.com/office/drawing/2014/main" id="{B2186F78-5D28-4695-8B1C-5A3F1A53AAB3}"/>
                  </a:ext>
                </a:extLst>
              </p:cNvPr>
              <p:cNvSpPr/>
              <p:nvPr/>
            </p:nvSpPr>
            <p:spPr>
              <a:xfrm>
                <a:off x="1614114" y="6507337"/>
                <a:ext cx="96160" cy="157638"/>
              </a:xfrm>
              <a:custGeom>
                <a:avLst/>
                <a:gdLst>
                  <a:gd name="connsiteX0" fmla="*/ 66046 w 96160"/>
                  <a:gd name="connsiteY0" fmla="*/ 47852 h 157638"/>
                  <a:gd name="connsiteX1" fmla="*/ 35142 w 96160"/>
                  <a:gd name="connsiteY1" fmla="*/ 60314 h 157638"/>
                  <a:gd name="connsiteX2" fmla="*/ 47603 w 96160"/>
                  <a:gd name="connsiteY2" fmla="*/ 0 h 157638"/>
                  <a:gd name="connsiteX3" fmla="*/ 31652 w 96160"/>
                  <a:gd name="connsiteY3" fmla="*/ 0 h 157638"/>
                  <a:gd name="connsiteX4" fmla="*/ 0 w 96160"/>
                  <a:gd name="connsiteY4" fmla="*/ 157389 h 157638"/>
                  <a:gd name="connsiteX5" fmla="*/ 15701 w 96160"/>
                  <a:gd name="connsiteY5" fmla="*/ 157389 h 157638"/>
                  <a:gd name="connsiteX6" fmla="*/ 28911 w 96160"/>
                  <a:gd name="connsiteY6" fmla="*/ 91218 h 157638"/>
                  <a:gd name="connsiteX7" fmla="*/ 60563 w 96160"/>
                  <a:gd name="connsiteY7" fmla="*/ 62058 h 157638"/>
                  <a:gd name="connsiteX8" fmla="*/ 79837 w 96160"/>
                  <a:gd name="connsiteY8" fmla="*/ 77742 h 157638"/>
                  <a:gd name="connsiteX9" fmla="*/ 79878 w 96160"/>
                  <a:gd name="connsiteY9" fmla="*/ 80875 h 157638"/>
                  <a:gd name="connsiteX10" fmla="*/ 78757 w 96160"/>
                  <a:gd name="connsiteY10" fmla="*/ 90969 h 157638"/>
                  <a:gd name="connsiteX11" fmla="*/ 65423 w 96160"/>
                  <a:gd name="connsiteY11" fmla="*/ 157638 h 157638"/>
                  <a:gd name="connsiteX12" fmla="*/ 81125 w 96160"/>
                  <a:gd name="connsiteY12" fmla="*/ 157638 h 157638"/>
                  <a:gd name="connsiteX13" fmla="*/ 94957 w 96160"/>
                  <a:gd name="connsiteY13" fmla="*/ 89474 h 157638"/>
                  <a:gd name="connsiteX14" fmla="*/ 96078 w 96160"/>
                  <a:gd name="connsiteY14" fmla="*/ 78757 h 157638"/>
                  <a:gd name="connsiteX15" fmla="*/ 69522 w 96160"/>
                  <a:gd name="connsiteY15" fmla="*/ 47902 h 157638"/>
                  <a:gd name="connsiteX16" fmla="*/ 66046 w 96160"/>
                  <a:gd name="connsiteY16" fmla="*/ 47852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160" h="157638">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grpFill/>
              <a:ln w="12419" cap="flat">
                <a:noFill/>
                <a:prstDash val="solid"/>
                <a:miter/>
              </a:ln>
            </p:spPr>
            <p:txBody>
              <a:bodyPr rtlCol="0" anchor="ctr"/>
              <a:lstStyle/>
              <a:p>
                <a:endParaRPr lang="de-CH" noProof="0"/>
              </a:p>
            </p:txBody>
          </p:sp>
          <p:sp>
            <p:nvSpPr>
              <p:cNvPr id="19" name="Freihandform: Form 18">
                <a:extLst>
                  <a:ext uri="{FF2B5EF4-FFF2-40B4-BE49-F238E27FC236}">
                    <a16:creationId xmlns:a16="http://schemas.microsoft.com/office/drawing/2014/main" id="{1FE5475E-83C3-4BE3-BBF1-FAE9A6986B3F}"/>
                  </a:ext>
                </a:extLst>
              </p:cNvPr>
              <p:cNvSpPr/>
              <p:nvPr/>
            </p:nvSpPr>
            <p:spPr>
              <a:xfrm>
                <a:off x="1518879" y="6555189"/>
                <a:ext cx="87882" cy="110951"/>
              </a:xfrm>
              <a:custGeom>
                <a:avLst/>
                <a:gdLst>
                  <a:gd name="connsiteX0" fmla="*/ 56853 w 87882"/>
                  <a:gd name="connsiteY0" fmla="*/ 0 h 110951"/>
                  <a:gd name="connsiteX1" fmla="*/ 1649 w 87882"/>
                  <a:gd name="connsiteY1" fmla="*/ 55329 h 110951"/>
                  <a:gd name="connsiteX2" fmla="*/ 153 w 87882"/>
                  <a:gd name="connsiteY2" fmla="*/ 71903 h 110951"/>
                  <a:gd name="connsiteX3" fmla="*/ 32484 w 87882"/>
                  <a:gd name="connsiteY3" fmla="*/ 110801 h 110951"/>
                  <a:gd name="connsiteX4" fmla="*/ 37538 w 87882"/>
                  <a:gd name="connsiteY4" fmla="*/ 110908 h 110951"/>
                  <a:gd name="connsiteX5" fmla="*/ 73552 w 87882"/>
                  <a:gd name="connsiteY5" fmla="*/ 95705 h 110951"/>
                  <a:gd name="connsiteX6" fmla="*/ 73552 w 87882"/>
                  <a:gd name="connsiteY6" fmla="*/ 95705 h 110951"/>
                  <a:gd name="connsiteX7" fmla="*/ 64455 w 87882"/>
                  <a:gd name="connsiteY7" fmla="*/ 84614 h 110951"/>
                  <a:gd name="connsiteX8" fmla="*/ 64455 w 87882"/>
                  <a:gd name="connsiteY8" fmla="*/ 84614 h 110951"/>
                  <a:gd name="connsiteX9" fmla="*/ 64455 w 87882"/>
                  <a:gd name="connsiteY9" fmla="*/ 84614 h 110951"/>
                  <a:gd name="connsiteX10" fmla="*/ 38535 w 87882"/>
                  <a:gd name="connsiteY10" fmla="*/ 97075 h 110951"/>
                  <a:gd name="connsiteX11" fmla="*/ 15233 w 87882"/>
                  <a:gd name="connsiteY11" fmla="*/ 75551 h 110951"/>
                  <a:gd name="connsiteX12" fmla="*/ 15356 w 87882"/>
                  <a:gd name="connsiteY12" fmla="*/ 72152 h 110951"/>
                  <a:gd name="connsiteX13" fmla="*/ 17101 w 87882"/>
                  <a:gd name="connsiteY13" fmla="*/ 55952 h 110951"/>
                  <a:gd name="connsiteX14" fmla="*/ 31058 w 87882"/>
                  <a:gd name="connsiteY14" fmla="*/ 25048 h 110951"/>
                  <a:gd name="connsiteX15" fmla="*/ 55233 w 87882"/>
                  <a:gd name="connsiteY15" fmla="*/ 14206 h 110951"/>
                  <a:gd name="connsiteX16" fmla="*/ 76293 w 87882"/>
                  <a:gd name="connsiteY16" fmla="*/ 26668 h 110951"/>
                  <a:gd name="connsiteX17" fmla="*/ 76293 w 87882"/>
                  <a:gd name="connsiteY17" fmla="*/ 26668 h 110951"/>
                  <a:gd name="connsiteX18" fmla="*/ 87883 w 87882"/>
                  <a:gd name="connsiteY18" fmla="*/ 16823 h 110951"/>
                  <a:gd name="connsiteX19" fmla="*/ 87883 w 87882"/>
                  <a:gd name="connsiteY19" fmla="*/ 16823 h 110951"/>
                  <a:gd name="connsiteX20" fmla="*/ 56729 w 87882"/>
                  <a:gd name="connsiteY20" fmla="*/ 748 h 1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882" h="110951">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grpFill/>
              <a:ln w="12419" cap="flat">
                <a:noFill/>
                <a:prstDash val="solid"/>
                <a:miter/>
              </a:ln>
            </p:spPr>
            <p:txBody>
              <a:bodyPr rtlCol="0" anchor="ctr"/>
              <a:lstStyle/>
              <a:p>
                <a:endParaRPr lang="de-CH" noProof="0"/>
              </a:p>
            </p:txBody>
          </p:sp>
        </p:grpSp>
        <p:sp>
          <p:nvSpPr>
            <p:cNvPr id="20" name="Freihandform: Form 19">
              <a:extLst>
                <a:ext uri="{FF2B5EF4-FFF2-40B4-BE49-F238E27FC236}">
                  <a16:creationId xmlns:a16="http://schemas.microsoft.com/office/drawing/2014/main" id="{41B77B6E-E7CB-412B-95AC-A9322C6799BB}"/>
                </a:ext>
              </a:extLst>
            </p:cNvPr>
            <p:cNvSpPr/>
            <p:nvPr/>
          </p:nvSpPr>
          <p:spPr>
            <a:xfrm>
              <a:off x="1493985"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1" name="Freihandform: Form 20">
              <a:extLst>
                <a:ext uri="{FF2B5EF4-FFF2-40B4-BE49-F238E27FC236}">
                  <a16:creationId xmlns:a16="http://schemas.microsoft.com/office/drawing/2014/main" id="{832E5C1A-13CE-49A6-B590-B6EAA5F9E1AD}"/>
                </a:ext>
              </a:extLst>
            </p:cNvPr>
            <p:cNvSpPr/>
            <p:nvPr/>
          </p:nvSpPr>
          <p:spPr>
            <a:xfrm>
              <a:off x="1340708"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2" name="Freihandform: Form 21">
              <a:extLst>
                <a:ext uri="{FF2B5EF4-FFF2-40B4-BE49-F238E27FC236}">
                  <a16:creationId xmlns:a16="http://schemas.microsoft.com/office/drawing/2014/main" id="{63AE00B0-780F-4053-8FE9-B7D321217AFF}"/>
                </a:ext>
              </a:extLst>
            </p:cNvPr>
            <p:cNvSpPr/>
            <p:nvPr/>
          </p:nvSpPr>
          <p:spPr>
            <a:xfrm>
              <a:off x="1298712" y="6507088"/>
              <a:ext cx="19689" cy="19689"/>
            </a:xfrm>
            <a:custGeom>
              <a:avLst/>
              <a:gdLst>
                <a:gd name="connsiteX0" fmla="*/ 3988 w 19689"/>
                <a:gd name="connsiteY0" fmla="*/ 0 h 19689"/>
                <a:gd name="connsiteX1" fmla="*/ 0 w 19689"/>
                <a:gd name="connsiteY1" fmla="*/ 19689 h 19689"/>
                <a:gd name="connsiteX2" fmla="*/ 15702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702"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3" name="Freihandform: Form 22">
              <a:extLst>
                <a:ext uri="{FF2B5EF4-FFF2-40B4-BE49-F238E27FC236}">
                  <a16:creationId xmlns:a16="http://schemas.microsoft.com/office/drawing/2014/main" id="{2406CEAF-7399-4CCB-A322-03F0BA2532F5}"/>
                </a:ext>
              </a:extLst>
            </p:cNvPr>
            <p:cNvSpPr/>
            <p:nvPr/>
          </p:nvSpPr>
          <p:spPr>
            <a:xfrm>
              <a:off x="731837" y="6507088"/>
              <a:ext cx="417960" cy="157638"/>
            </a:xfrm>
            <a:custGeom>
              <a:avLst/>
              <a:gdLst>
                <a:gd name="connsiteX0" fmla="*/ 368612 w 417960"/>
                <a:gd name="connsiteY0" fmla="*/ 0 h 157638"/>
                <a:gd name="connsiteX1" fmla="*/ 356151 w 417960"/>
                <a:gd name="connsiteY1" fmla="*/ 61062 h 157638"/>
                <a:gd name="connsiteX2" fmla="*/ 320760 w 417960"/>
                <a:gd name="connsiteY2" fmla="*/ 61062 h 157638"/>
                <a:gd name="connsiteX3" fmla="*/ 333222 w 417960"/>
                <a:gd name="connsiteY3" fmla="*/ 0 h 157638"/>
                <a:gd name="connsiteX4" fmla="*/ 31652 w 417960"/>
                <a:gd name="connsiteY4" fmla="*/ 0 h 157638"/>
                <a:gd name="connsiteX5" fmla="*/ 0 w 417960"/>
                <a:gd name="connsiteY5" fmla="*/ 157638 h 157638"/>
                <a:gd name="connsiteX6" fmla="*/ 120254 w 417960"/>
                <a:gd name="connsiteY6" fmla="*/ 157638 h 157638"/>
                <a:gd name="connsiteX7" fmla="*/ 128105 w 417960"/>
                <a:gd name="connsiteY7" fmla="*/ 118260 h 157638"/>
                <a:gd name="connsiteX8" fmla="*/ 57074 w 417960"/>
                <a:gd name="connsiteY8" fmla="*/ 118260 h 157638"/>
                <a:gd name="connsiteX9" fmla="*/ 61435 w 417960"/>
                <a:gd name="connsiteY9" fmla="*/ 96577 h 157638"/>
                <a:gd name="connsiteX10" fmla="*/ 132342 w 417960"/>
                <a:gd name="connsiteY10" fmla="*/ 96577 h 157638"/>
                <a:gd name="connsiteX11" fmla="*/ 139569 w 417960"/>
                <a:gd name="connsiteY11" fmla="*/ 61062 h 157638"/>
                <a:gd name="connsiteX12" fmla="*/ 68538 w 417960"/>
                <a:gd name="connsiteY12" fmla="*/ 61062 h 157638"/>
                <a:gd name="connsiteX13" fmla="*/ 72900 w 417960"/>
                <a:gd name="connsiteY13" fmla="*/ 39378 h 157638"/>
                <a:gd name="connsiteX14" fmla="*/ 185303 w 417960"/>
                <a:gd name="connsiteY14" fmla="*/ 39378 h 157638"/>
                <a:gd name="connsiteX15" fmla="*/ 161626 w 417960"/>
                <a:gd name="connsiteY15" fmla="*/ 157638 h 157638"/>
                <a:gd name="connsiteX16" fmla="*/ 210849 w 417960"/>
                <a:gd name="connsiteY16" fmla="*/ 157638 h 157638"/>
                <a:gd name="connsiteX17" fmla="*/ 234651 w 417960"/>
                <a:gd name="connsiteY17" fmla="*/ 39378 h 157638"/>
                <a:gd name="connsiteX18" fmla="*/ 276023 w 417960"/>
                <a:gd name="connsiteY18" fmla="*/ 39378 h 157638"/>
                <a:gd name="connsiteX19" fmla="*/ 252222 w 417960"/>
                <a:gd name="connsiteY19" fmla="*/ 157638 h 157638"/>
                <a:gd name="connsiteX20" fmla="*/ 301569 w 417960"/>
                <a:gd name="connsiteY20" fmla="*/ 157638 h 157638"/>
                <a:gd name="connsiteX21" fmla="*/ 313657 w 417960"/>
                <a:gd name="connsiteY21" fmla="*/ 96577 h 157638"/>
                <a:gd name="connsiteX22" fmla="*/ 349172 w 417960"/>
                <a:gd name="connsiteY22" fmla="*/ 96577 h 157638"/>
                <a:gd name="connsiteX23" fmla="*/ 336960 w 417960"/>
                <a:gd name="connsiteY23" fmla="*/ 157638 h 157638"/>
                <a:gd name="connsiteX24" fmla="*/ 386308 w 417960"/>
                <a:gd name="connsiteY24" fmla="*/ 157638 h 157638"/>
                <a:gd name="connsiteX25" fmla="*/ 417960 w 417960"/>
                <a:gd name="connsiteY25" fmla="*/ 0 h 157638"/>
                <a:gd name="connsiteX26" fmla="*/ 368612 w 417960"/>
                <a:gd name="connsiteY26" fmla="*/ 0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7960" h="157638">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grpFill/>
            <a:ln w="12419" cap="flat">
              <a:noFill/>
              <a:prstDash val="solid"/>
              <a:miter/>
            </a:ln>
          </p:spPr>
          <p:txBody>
            <a:bodyPr rtlCol="0" anchor="ctr"/>
            <a:lstStyle/>
            <a:p>
              <a:endParaRPr lang="de-CH" noProof="0"/>
            </a:p>
          </p:txBody>
        </p:sp>
      </p:grpSp>
    </p:spTree>
    <p:extLst>
      <p:ext uri="{BB962C8B-B14F-4D97-AF65-F5344CB8AC3E}">
        <p14:creationId xmlns:p14="http://schemas.microsoft.com/office/powerpoint/2010/main" val="37168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731837" y="260351"/>
            <a:ext cx="10728325" cy="900000"/>
          </a:xfrm>
          <a:prstGeom prst="rect">
            <a:avLst/>
          </a:prstGeom>
        </p:spPr>
        <p:txBody>
          <a:bodyPr vert="horz" lIns="0" tIns="0" rIns="0" bIns="0" rtlCol="0" anchor="t" anchorCtr="0">
            <a:noAutofit/>
          </a:bodyPr>
          <a:lstStyle/>
          <a:p>
            <a:r>
              <a:rPr lang="de-CH"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731837" y="1412875"/>
            <a:ext cx="10728325" cy="4680000"/>
          </a:xfrm>
          <a:prstGeom prst="rect">
            <a:avLst/>
          </a:prstGeom>
        </p:spPr>
        <p:txBody>
          <a:bodyPr vert="horz" lIns="0" tIns="0" rIns="0" bIns="0" rtlCol="0">
            <a:noAutofit/>
          </a:bodyPr>
          <a:lstStyle/>
          <a:p>
            <a:pPr lvl="0"/>
            <a:r>
              <a:rPr lang="de-CH" noProof="0" dirty="0"/>
              <a:t>Mastertextformat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4" name="Datumsplatzhalter 3">
            <a:extLst>
              <a:ext uri="{FF2B5EF4-FFF2-40B4-BE49-F238E27FC236}">
                <a16:creationId xmlns:a16="http://schemas.microsoft.com/office/drawing/2014/main" id="{37C96E51-36C9-4BEE-A761-33378A0DF03D}"/>
              </a:ext>
            </a:extLst>
          </p:cNvPr>
          <p:cNvSpPr>
            <a:spLocks noGrp="1"/>
          </p:cNvSpPr>
          <p:nvPr>
            <p:ph type="dt" sz="half" idx="2"/>
          </p:nvPr>
        </p:nvSpPr>
        <p:spPr>
          <a:xfrm>
            <a:off x="10473692" y="6522444"/>
            <a:ext cx="612000" cy="216000"/>
          </a:xfrm>
          <a:prstGeom prst="rect">
            <a:avLst/>
          </a:prstGeom>
        </p:spPr>
        <p:txBody>
          <a:bodyPr vert="horz" lIns="0" tIns="0" rIns="0" bIns="0" rtlCol="0" anchor="ctr"/>
          <a:lstStyle>
            <a:lvl1pPr algn="l">
              <a:defRPr sz="800">
                <a:solidFill>
                  <a:schemeClr val="tx1"/>
                </a:solidFill>
              </a:defRPr>
            </a:lvl1pPr>
          </a:lstStyle>
          <a:p>
            <a:fld id="{518626E0-68FC-4E0B-8A98-EE7CC0609E97}" type="datetime1">
              <a:rPr lang="de-CH" noProof="0" smtClean="0"/>
              <a:t>25.08.2021</a:t>
            </a:fld>
            <a:endParaRPr lang="de-CH" noProof="0"/>
          </a:p>
        </p:txBody>
      </p:sp>
      <p:sp>
        <p:nvSpPr>
          <p:cNvPr id="5" name="Fußzeilenplatzhalter 4">
            <a:extLst>
              <a:ext uri="{FF2B5EF4-FFF2-40B4-BE49-F238E27FC236}">
                <a16:creationId xmlns:a16="http://schemas.microsoft.com/office/drawing/2014/main" id="{411EC403-6E63-4450-AFDD-66CA49D6CCBE}"/>
              </a:ext>
            </a:extLst>
          </p:cNvPr>
          <p:cNvSpPr>
            <a:spLocks noGrp="1"/>
          </p:cNvSpPr>
          <p:nvPr>
            <p:ph type="ftr" sz="quarter" idx="3"/>
          </p:nvPr>
        </p:nvSpPr>
        <p:spPr>
          <a:xfrm>
            <a:off x="2171700" y="6522444"/>
            <a:ext cx="5400000" cy="216000"/>
          </a:xfrm>
          <a:prstGeom prst="rect">
            <a:avLst/>
          </a:prstGeom>
        </p:spPr>
        <p:txBody>
          <a:bodyPr vert="horz" lIns="0" tIns="0" rIns="0" bIns="0" rtlCol="0" anchor="ctr"/>
          <a:lstStyle>
            <a:lvl1pPr algn="l">
              <a:defRPr sz="800">
                <a:solidFill>
                  <a:schemeClr val="tx1"/>
                </a:solidFill>
              </a:defRPr>
            </a:lvl1p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7FDFCC57-7DDC-4B2C-A6BE-862DAF9C9F11}"/>
              </a:ext>
            </a:extLst>
          </p:cNvPr>
          <p:cNvSpPr>
            <a:spLocks noGrp="1"/>
          </p:cNvSpPr>
          <p:nvPr>
            <p:ph type="sldNum" sz="quarter" idx="4"/>
          </p:nvPr>
        </p:nvSpPr>
        <p:spPr>
          <a:xfrm>
            <a:off x="11137585" y="6522444"/>
            <a:ext cx="322577" cy="216000"/>
          </a:xfrm>
          <a:prstGeom prst="rect">
            <a:avLst/>
          </a:prstGeom>
        </p:spPr>
        <p:txBody>
          <a:bodyPr vert="horz" lIns="0" tIns="0" rIns="0" bIns="0" rtlCol="0" anchor="ctr"/>
          <a:lstStyle>
            <a:lvl1pPr algn="r">
              <a:defRPr sz="800">
                <a:solidFill>
                  <a:schemeClr val="tx1"/>
                </a:solidFill>
              </a:defRPr>
            </a:lvl1pPr>
          </a:lstStyle>
          <a:p>
            <a:fld id="{5ACA52AF-F19D-405C-AD5F-7D94B96A5CC3}" type="slidenum">
              <a:rPr lang="de-CH" noProof="0" smtClean="0"/>
              <a:pPr/>
              <a:t>‹#›</a:t>
            </a:fld>
            <a:endParaRPr lang="de-CH" noProof="0"/>
          </a:p>
        </p:txBody>
      </p:sp>
    </p:spTree>
    <p:extLst>
      <p:ext uri="{BB962C8B-B14F-4D97-AF65-F5344CB8AC3E}">
        <p14:creationId xmlns:p14="http://schemas.microsoft.com/office/powerpoint/2010/main" val="4096062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0"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1" userDrawn="1">
          <p15:clr>
            <a:srgbClr val="F26B43"/>
          </p15:clr>
        </p15:guide>
        <p15:guide id="3" pos="7219" userDrawn="1">
          <p15:clr>
            <a:srgbClr val="F26B43"/>
          </p15:clr>
        </p15:guide>
        <p15:guide id="4" orient="horz" pos="164" userDrawn="1">
          <p15:clr>
            <a:srgbClr val="F26B43"/>
          </p15:clr>
        </p15:guide>
        <p15:guide id="5" orient="horz" pos="890" userDrawn="1">
          <p15:clr>
            <a:srgbClr val="F26B43"/>
          </p15:clr>
        </p15:guide>
        <p15:guide id="6" orient="horz" pos="420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ildplatzhalter 18" descr="Ein Bild, das Gebäude, Stadt, Schloss, Turm enthält.&#10;&#10;Automatisch generierte Beschreibung">
            <a:extLst>
              <a:ext uri="{FF2B5EF4-FFF2-40B4-BE49-F238E27FC236}">
                <a16:creationId xmlns:a16="http://schemas.microsoft.com/office/drawing/2014/main" id="{882FF669-564A-4497-A386-BA8B28F256B8}"/>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61" b="461"/>
          <a:stretch>
            <a:fillRect/>
          </a:stretch>
        </p:blipFill>
        <p:spPr/>
      </p:pic>
      <p:sp>
        <p:nvSpPr>
          <p:cNvPr id="3" name="Titel 2">
            <a:extLst>
              <a:ext uri="{FF2B5EF4-FFF2-40B4-BE49-F238E27FC236}">
                <a16:creationId xmlns:a16="http://schemas.microsoft.com/office/drawing/2014/main" id="{AC1FB292-90C1-439C-8480-EB4116CF2374}"/>
              </a:ext>
            </a:extLst>
          </p:cNvPr>
          <p:cNvSpPr>
            <a:spLocks noGrp="1"/>
          </p:cNvSpPr>
          <p:nvPr>
            <p:ph type="ctrTitle"/>
          </p:nvPr>
        </p:nvSpPr>
        <p:spPr/>
        <p:txBody>
          <a:bodyPr/>
          <a:lstStyle/>
          <a:p>
            <a:r>
              <a:rPr lang="de-DE" dirty="0"/>
              <a:t>The </a:t>
            </a:r>
            <a:r>
              <a:rPr lang="de-DE" dirty="0" err="1"/>
              <a:t>presentation</a:t>
            </a:r>
            <a:r>
              <a:rPr lang="de-DE" dirty="0"/>
              <a:t> title</a:t>
            </a:r>
            <a:br>
              <a:rPr lang="de-DE" dirty="0"/>
            </a:br>
            <a:r>
              <a:rPr lang="de-DE" dirty="0" err="1"/>
              <a:t>goes</a:t>
            </a:r>
            <a:r>
              <a:rPr lang="de-DE" dirty="0"/>
              <a:t> </a:t>
            </a:r>
            <a:r>
              <a:rPr lang="de-DE" dirty="0" err="1"/>
              <a:t>here</a:t>
            </a:r>
            <a:endParaRPr lang="de-CH" dirty="0"/>
          </a:p>
        </p:txBody>
      </p:sp>
      <p:sp>
        <p:nvSpPr>
          <p:cNvPr id="2" name="Bildplatzhalter 1">
            <a:extLst>
              <a:ext uri="{FF2B5EF4-FFF2-40B4-BE49-F238E27FC236}">
                <a16:creationId xmlns:a16="http://schemas.microsoft.com/office/drawing/2014/main" id="{11ADABBC-2742-48DB-BA2B-E411F07CEE7C}"/>
              </a:ext>
            </a:extLst>
          </p:cNvPr>
          <p:cNvSpPr>
            <a:spLocks noGrp="1"/>
          </p:cNvSpPr>
          <p:nvPr>
            <p:ph type="pic" sz="quarter" idx="12"/>
          </p:nvPr>
        </p:nvSpPr>
        <p:spPr/>
      </p:sp>
      <p:sp>
        <p:nvSpPr>
          <p:cNvPr id="6" name="Textplatzhalter 5">
            <a:extLst>
              <a:ext uri="{FF2B5EF4-FFF2-40B4-BE49-F238E27FC236}">
                <a16:creationId xmlns:a16="http://schemas.microsoft.com/office/drawing/2014/main" id="{4171C1F6-869F-40B1-8975-92FF2042F4CD}"/>
              </a:ext>
            </a:extLst>
          </p:cNvPr>
          <p:cNvSpPr>
            <a:spLocks noGrp="1"/>
          </p:cNvSpPr>
          <p:nvPr>
            <p:ph type="body" sz="quarter" idx="13"/>
          </p:nvPr>
        </p:nvSpPr>
        <p:spPr/>
        <p:txBody>
          <a:bodyPr/>
          <a:lstStyle/>
          <a:p>
            <a:r>
              <a:rPr lang="de-DE" b="1" dirty="0"/>
              <a:t>Professor John </a:t>
            </a:r>
            <a:r>
              <a:rPr lang="de-DE" b="1" dirty="0" err="1"/>
              <a:t>Doe</a:t>
            </a:r>
            <a:endParaRPr lang="de-DE" b="1" dirty="0"/>
          </a:p>
          <a:p>
            <a:r>
              <a:rPr lang="de-DE" dirty="0" err="1"/>
              <a:t>Role</a:t>
            </a:r>
            <a:r>
              <a:rPr lang="de-DE" dirty="0"/>
              <a:t> </a:t>
            </a:r>
            <a:r>
              <a:rPr lang="de-DE" dirty="0" err="1"/>
              <a:t>of</a:t>
            </a:r>
            <a:r>
              <a:rPr lang="de-DE" dirty="0"/>
              <a:t> </a:t>
            </a:r>
            <a:r>
              <a:rPr lang="de-DE" dirty="0" err="1"/>
              <a:t>person</a:t>
            </a:r>
            <a:r>
              <a:rPr lang="de-DE" dirty="0"/>
              <a:t> </a:t>
            </a:r>
            <a:r>
              <a:rPr lang="de-DE" dirty="0" err="1"/>
              <a:t>giving</a:t>
            </a:r>
            <a:r>
              <a:rPr lang="de-DE" dirty="0"/>
              <a:t> </a:t>
            </a:r>
            <a:r>
              <a:rPr lang="de-DE" dirty="0" err="1"/>
              <a:t>presentation</a:t>
            </a:r>
            <a:endParaRPr lang="de-DE" dirty="0"/>
          </a:p>
          <a:p>
            <a:r>
              <a:rPr lang="de-DE" dirty="0" err="1"/>
              <a:t>dd</a:t>
            </a:r>
            <a:r>
              <a:rPr lang="de-DE" dirty="0"/>
              <a:t> </a:t>
            </a:r>
            <a:r>
              <a:rPr lang="de-DE" dirty="0" err="1"/>
              <a:t>Month</a:t>
            </a:r>
            <a:r>
              <a:rPr lang="de-DE" dirty="0"/>
              <a:t> </a:t>
            </a:r>
            <a:r>
              <a:rPr lang="de-DE" dirty="0" err="1"/>
              <a:t>yyyy</a:t>
            </a:r>
            <a:r>
              <a:rPr lang="de-DE" dirty="0"/>
              <a:t>, Location</a:t>
            </a:r>
            <a:endParaRPr lang="de-CH" dirty="0"/>
          </a:p>
        </p:txBody>
      </p:sp>
      <p:sp>
        <p:nvSpPr>
          <p:cNvPr id="9" name="Textplatzhalter 8">
            <a:extLst>
              <a:ext uri="{FF2B5EF4-FFF2-40B4-BE49-F238E27FC236}">
                <a16:creationId xmlns:a16="http://schemas.microsoft.com/office/drawing/2014/main" id="{C6B18E6F-BDD9-4B0B-9B9E-C25187E0E1F2}"/>
              </a:ext>
            </a:extLst>
          </p:cNvPr>
          <p:cNvSpPr>
            <a:spLocks noGrp="1"/>
          </p:cNvSpPr>
          <p:nvPr>
            <p:ph type="body" sz="quarter" idx="16"/>
          </p:nvPr>
        </p:nvSpPr>
        <p:spPr/>
        <p:txBody>
          <a:bodyPr/>
          <a:lstStyle/>
          <a:p>
            <a:r>
              <a:rPr lang="de-DE" dirty="0"/>
              <a:t>Organisational </a:t>
            </a:r>
            <a:r>
              <a:rPr lang="de-DE" dirty="0" err="1"/>
              <a:t>unit</a:t>
            </a:r>
            <a:r>
              <a:rPr lang="de-DE" dirty="0"/>
              <a:t>,</a:t>
            </a:r>
            <a:br>
              <a:rPr lang="de-DE" dirty="0"/>
            </a:br>
            <a:r>
              <a:rPr lang="de-DE" dirty="0" err="1"/>
              <a:t>can</a:t>
            </a:r>
            <a:r>
              <a:rPr lang="de-DE" dirty="0"/>
              <a:t> </a:t>
            </a:r>
            <a:r>
              <a:rPr lang="de-DE" dirty="0" err="1"/>
              <a:t>be</a:t>
            </a:r>
            <a:r>
              <a:rPr lang="de-DE" dirty="0"/>
              <a:t> </a:t>
            </a:r>
            <a:r>
              <a:rPr lang="de-DE" dirty="0" err="1"/>
              <a:t>spread</a:t>
            </a:r>
            <a:r>
              <a:rPr lang="de-DE" dirty="0"/>
              <a:t> </a:t>
            </a:r>
            <a:r>
              <a:rPr lang="de-DE" dirty="0" err="1"/>
              <a:t>over</a:t>
            </a:r>
            <a:r>
              <a:rPr lang="de-DE" dirty="0"/>
              <a:t> 2 </a:t>
            </a:r>
            <a:r>
              <a:rPr lang="de-DE" dirty="0" err="1"/>
              <a:t>lines</a:t>
            </a:r>
            <a:endParaRPr lang="de-CH" dirty="0"/>
          </a:p>
        </p:txBody>
      </p:sp>
      <p:sp>
        <p:nvSpPr>
          <p:cNvPr id="7" name="Rectangle 6">
            <a:extLst>
              <a:ext uri="{FF2B5EF4-FFF2-40B4-BE49-F238E27FC236}">
                <a16:creationId xmlns:a16="http://schemas.microsoft.com/office/drawing/2014/main" id="{CA7CDB8F-3E10-440E-B518-7C21A0BD73A3}"/>
              </a:ext>
            </a:extLst>
          </p:cNvPr>
          <p:cNvSpPr/>
          <p:nvPr/>
        </p:nvSpPr>
        <p:spPr>
          <a:xfrm>
            <a:off x="4959254" y="1387056"/>
            <a:ext cx="6242146" cy="267059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a:t>
            </a:r>
            <a:r>
              <a:rPr lang="en-US" dirty="0" err="1"/>
              <a:t>rr_z</a:t>
            </a:r>
            <a:r>
              <a:rPr lang="en-US" dirty="0"/>
              <a:t> from </a:t>
            </a:r>
            <a:r>
              <a:rPr lang="en-US" dirty="0" err="1"/>
              <a:t>ecoregions_data</a:t>
            </a:r>
            <a:r>
              <a:rPr lang="en-US" dirty="0"/>
              <a:t> </a:t>
            </a:r>
          </a:p>
          <a:p>
            <a:pPr algn="ctr"/>
            <a:r>
              <a:rPr lang="en-US" dirty="0"/>
              <a:t>Check the files in the folder </a:t>
            </a:r>
            <a:r>
              <a:rPr lang="en-US" dirty="0" err="1"/>
              <a:t>to_check</a:t>
            </a:r>
            <a:r>
              <a:rPr lang="en-US" dirty="0"/>
              <a:t> on the server</a:t>
            </a:r>
          </a:p>
          <a:p>
            <a:pPr algn="ctr"/>
            <a:r>
              <a:rPr lang="en-US" dirty="0"/>
              <a:t>Separate bs from no bs (e.g. median in bs = 0)</a:t>
            </a:r>
          </a:p>
        </p:txBody>
      </p:sp>
    </p:spTree>
    <p:extLst>
      <p:ext uri="{BB962C8B-B14F-4D97-AF65-F5344CB8AC3E}">
        <p14:creationId xmlns:p14="http://schemas.microsoft.com/office/powerpoint/2010/main" val="353616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GitHub/forest-management </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25.08.2021</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2</a:t>
            </a:fld>
            <a:endParaRPr lang="de-CH" noProof="0"/>
          </a:p>
        </p:txBody>
      </p:sp>
      <p:sp>
        <p:nvSpPr>
          <p:cNvPr id="9" name="Rectangle: Rounded Corners 8">
            <a:extLst>
              <a:ext uri="{FF2B5EF4-FFF2-40B4-BE49-F238E27FC236}">
                <a16:creationId xmlns:a16="http://schemas.microsoft.com/office/drawing/2014/main" id="{73EA7456-63A4-4C40-A823-0E247DF1AB3C}"/>
              </a:ext>
            </a:extLst>
          </p:cNvPr>
          <p:cNvSpPr/>
          <p:nvPr/>
        </p:nvSpPr>
        <p:spPr>
          <a:xfrm>
            <a:off x="3476339" y="2847187"/>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Aggregated results, scripts to do the aggregation and to plot the results.</a:t>
            </a:r>
          </a:p>
        </p:txBody>
      </p:sp>
      <p:sp>
        <p:nvSpPr>
          <p:cNvPr id="12" name="Rectangle: Rounded Corners 11">
            <a:extLst>
              <a:ext uri="{FF2B5EF4-FFF2-40B4-BE49-F238E27FC236}">
                <a16:creationId xmlns:a16="http://schemas.microsoft.com/office/drawing/2014/main" id="{212AE97B-BD8B-4BBA-8FB8-91D9E34CCB6E}"/>
              </a:ext>
            </a:extLst>
          </p:cNvPr>
          <p:cNvSpPr/>
          <p:nvPr/>
        </p:nvSpPr>
        <p:spPr>
          <a:xfrm>
            <a:off x="3476339" y="1257355"/>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Data on land use (areas) and on ecoregions (e.g., original species number) used in the model </a:t>
            </a:r>
          </a:p>
        </p:txBody>
      </p:sp>
      <p:sp>
        <p:nvSpPr>
          <p:cNvPr id="13" name="Rectangle: Rounded Corners 12">
            <a:extLst>
              <a:ext uri="{FF2B5EF4-FFF2-40B4-BE49-F238E27FC236}">
                <a16:creationId xmlns:a16="http://schemas.microsoft.com/office/drawing/2014/main" id="{F51F82DE-370D-4B20-B2CE-29CA2920C854}"/>
              </a:ext>
            </a:extLst>
          </p:cNvPr>
          <p:cNvSpPr/>
          <p:nvPr/>
        </p:nvSpPr>
        <p:spPr>
          <a:xfrm>
            <a:off x="3476339" y="2449729"/>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.csv files containing the land use areas and the calculated species loss.</a:t>
            </a:r>
          </a:p>
        </p:txBody>
      </p:sp>
      <p:sp>
        <p:nvSpPr>
          <p:cNvPr id="14" name="Rectangle: Rounded Corners 13">
            <a:extLst>
              <a:ext uri="{FF2B5EF4-FFF2-40B4-BE49-F238E27FC236}">
                <a16:creationId xmlns:a16="http://schemas.microsoft.com/office/drawing/2014/main" id="{1034A398-FA39-4D6C-A766-46D42DD9D304}"/>
              </a:ext>
            </a:extLst>
          </p:cNvPr>
          <p:cNvSpPr/>
          <p:nvPr/>
        </p:nvSpPr>
        <p:spPr>
          <a:xfrm>
            <a:off x="3476339" y="3244645"/>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Random R files used in the past which might be useful again but not currently used.</a:t>
            </a:r>
          </a:p>
        </p:txBody>
      </p:sp>
      <p:sp>
        <p:nvSpPr>
          <p:cNvPr id="15" name="Rectangle: Rounded Corners 14">
            <a:extLst>
              <a:ext uri="{FF2B5EF4-FFF2-40B4-BE49-F238E27FC236}">
                <a16:creationId xmlns:a16="http://schemas.microsoft.com/office/drawing/2014/main" id="{27C8DB68-A310-44FE-A7C0-8E4863002675}"/>
              </a:ext>
            </a:extLst>
          </p:cNvPr>
          <p:cNvSpPr/>
          <p:nvPr/>
        </p:nvSpPr>
        <p:spPr>
          <a:xfrm>
            <a:off x="3476339" y="3642103"/>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PDF with the histograms of the RR raw values.</a:t>
            </a:r>
          </a:p>
        </p:txBody>
      </p:sp>
      <p:sp>
        <p:nvSpPr>
          <p:cNvPr id="16" name="Rectangle: Rounded Corners 15">
            <a:extLst>
              <a:ext uri="{FF2B5EF4-FFF2-40B4-BE49-F238E27FC236}">
                <a16:creationId xmlns:a16="http://schemas.microsoft.com/office/drawing/2014/main" id="{B415E41D-8054-43AE-ADC0-C5F492862D8A}"/>
              </a:ext>
            </a:extLst>
          </p:cNvPr>
          <p:cNvSpPr/>
          <p:nvPr/>
        </p:nvSpPr>
        <p:spPr>
          <a:xfrm>
            <a:off x="3476339" y="2052271"/>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build and apply the model to quantify species loss.</a:t>
            </a:r>
          </a:p>
        </p:txBody>
      </p:sp>
      <p:sp>
        <p:nvSpPr>
          <p:cNvPr id="17" name="Rectangle: Rounded Corners 16">
            <a:extLst>
              <a:ext uri="{FF2B5EF4-FFF2-40B4-BE49-F238E27FC236}">
                <a16:creationId xmlns:a16="http://schemas.microsoft.com/office/drawing/2014/main" id="{9CB901E5-7101-4F29-B59D-4F3D48DB4272}"/>
              </a:ext>
            </a:extLst>
          </p:cNvPr>
          <p:cNvSpPr/>
          <p:nvPr/>
        </p:nvSpPr>
        <p:spPr>
          <a:xfrm>
            <a:off x="3476338" y="1654813"/>
            <a:ext cx="8238745"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prepare the areas and the z values before being used in the biodiversity model </a:t>
            </a:r>
          </a:p>
        </p:txBody>
      </p:sp>
      <p:sp>
        <p:nvSpPr>
          <p:cNvPr id="18" name="Rectangle: Rounded Corners 17">
            <a:extLst>
              <a:ext uri="{FF2B5EF4-FFF2-40B4-BE49-F238E27FC236}">
                <a16:creationId xmlns:a16="http://schemas.microsoft.com/office/drawing/2014/main" id="{D8A7D097-F4A3-4E78-B85D-05B7DE389992}"/>
              </a:ext>
            </a:extLst>
          </p:cNvPr>
          <p:cNvSpPr/>
          <p:nvPr/>
        </p:nvSpPr>
        <p:spPr>
          <a:xfrm>
            <a:off x="3476339" y="4039558"/>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Files which will be most probably thrown away.</a:t>
            </a:r>
          </a:p>
        </p:txBody>
      </p:sp>
      <p:pic>
        <p:nvPicPr>
          <p:cNvPr id="7" name="Picture 6">
            <a:extLst>
              <a:ext uri="{FF2B5EF4-FFF2-40B4-BE49-F238E27FC236}">
                <a16:creationId xmlns:a16="http://schemas.microsoft.com/office/drawing/2014/main" id="{D1CC20D3-3F27-41D0-9E17-451E4E4BD0EF}"/>
              </a:ext>
            </a:extLst>
          </p:cNvPr>
          <p:cNvPicPr>
            <a:picLocks noChangeAspect="1"/>
          </p:cNvPicPr>
          <p:nvPr/>
        </p:nvPicPr>
        <p:blipFill>
          <a:blip r:embed="rId2"/>
          <a:stretch>
            <a:fillRect/>
          </a:stretch>
        </p:blipFill>
        <p:spPr>
          <a:xfrm>
            <a:off x="667301" y="1192503"/>
            <a:ext cx="1533739" cy="390580"/>
          </a:xfrm>
          <a:prstGeom prst="rect">
            <a:avLst/>
          </a:prstGeom>
        </p:spPr>
      </p:pic>
      <p:pic>
        <p:nvPicPr>
          <p:cNvPr id="28" name="Picture 27">
            <a:extLst>
              <a:ext uri="{FF2B5EF4-FFF2-40B4-BE49-F238E27FC236}">
                <a16:creationId xmlns:a16="http://schemas.microsoft.com/office/drawing/2014/main" id="{411902AD-0DB4-451D-BB7D-730F063E5643}"/>
              </a:ext>
            </a:extLst>
          </p:cNvPr>
          <p:cNvPicPr>
            <a:picLocks noChangeAspect="1"/>
          </p:cNvPicPr>
          <p:nvPr/>
        </p:nvPicPr>
        <p:blipFill>
          <a:blip r:embed="rId3"/>
          <a:stretch>
            <a:fillRect/>
          </a:stretch>
        </p:blipFill>
        <p:spPr>
          <a:xfrm>
            <a:off x="617303" y="1539268"/>
            <a:ext cx="2410161" cy="400106"/>
          </a:xfrm>
          <a:prstGeom prst="rect">
            <a:avLst/>
          </a:prstGeom>
        </p:spPr>
      </p:pic>
      <p:pic>
        <p:nvPicPr>
          <p:cNvPr id="30" name="Picture 29">
            <a:extLst>
              <a:ext uri="{FF2B5EF4-FFF2-40B4-BE49-F238E27FC236}">
                <a16:creationId xmlns:a16="http://schemas.microsoft.com/office/drawing/2014/main" id="{06B3DCDA-2944-4329-8BFA-94C9F04CEB57}"/>
              </a:ext>
            </a:extLst>
          </p:cNvPr>
          <p:cNvPicPr>
            <a:picLocks noChangeAspect="1"/>
          </p:cNvPicPr>
          <p:nvPr/>
        </p:nvPicPr>
        <p:blipFill>
          <a:blip r:embed="rId4"/>
          <a:stretch>
            <a:fillRect/>
          </a:stretch>
        </p:blipFill>
        <p:spPr>
          <a:xfrm>
            <a:off x="617303" y="1929002"/>
            <a:ext cx="1905266" cy="400106"/>
          </a:xfrm>
          <a:prstGeom prst="rect">
            <a:avLst/>
          </a:prstGeom>
        </p:spPr>
      </p:pic>
      <p:pic>
        <p:nvPicPr>
          <p:cNvPr id="33" name="Picture 32">
            <a:extLst>
              <a:ext uri="{FF2B5EF4-FFF2-40B4-BE49-F238E27FC236}">
                <a16:creationId xmlns:a16="http://schemas.microsoft.com/office/drawing/2014/main" id="{30240156-98D7-4C55-AA6B-0E942C61E3B5}"/>
              </a:ext>
            </a:extLst>
          </p:cNvPr>
          <p:cNvPicPr>
            <a:picLocks noChangeAspect="1"/>
          </p:cNvPicPr>
          <p:nvPr/>
        </p:nvPicPr>
        <p:blipFill>
          <a:blip r:embed="rId5"/>
          <a:stretch>
            <a:fillRect/>
          </a:stretch>
        </p:blipFill>
        <p:spPr>
          <a:xfrm>
            <a:off x="604377" y="2323940"/>
            <a:ext cx="1371791" cy="400106"/>
          </a:xfrm>
          <a:prstGeom prst="rect">
            <a:avLst/>
          </a:prstGeom>
        </p:spPr>
      </p:pic>
      <p:pic>
        <p:nvPicPr>
          <p:cNvPr id="35" name="Picture 34">
            <a:extLst>
              <a:ext uri="{FF2B5EF4-FFF2-40B4-BE49-F238E27FC236}">
                <a16:creationId xmlns:a16="http://schemas.microsoft.com/office/drawing/2014/main" id="{03D6AADF-F254-44E8-B5F1-0400A357014D}"/>
              </a:ext>
            </a:extLst>
          </p:cNvPr>
          <p:cNvPicPr>
            <a:picLocks noChangeAspect="1"/>
          </p:cNvPicPr>
          <p:nvPr/>
        </p:nvPicPr>
        <p:blipFill>
          <a:blip r:embed="rId6"/>
          <a:stretch>
            <a:fillRect/>
          </a:stretch>
        </p:blipFill>
        <p:spPr>
          <a:xfrm>
            <a:off x="587282" y="2688686"/>
            <a:ext cx="2648320" cy="447737"/>
          </a:xfrm>
          <a:prstGeom prst="rect">
            <a:avLst/>
          </a:prstGeom>
        </p:spPr>
      </p:pic>
      <p:pic>
        <p:nvPicPr>
          <p:cNvPr id="37" name="Picture 36">
            <a:extLst>
              <a:ext uri="{FF2B5EF4-FFF2-40B4-BE49-F238E27FC236}">
                <a16:creationId xmlns:a16="http://schemas.microsoft.com/office/drawing/2014/main" id="{D7BB0959-88F0-4BD0-83D4-08CD210B0F68}"/>
              </a:ext>
            </a:extLst>
          </p:cNvPr>
          <p:cNvPicPr>
            <a:picLocks noChangeAspect="1"/>
          </p:cNvPicPr>
          <p:nvPr/>
        </p:nvPicPr>
        <p:blipFill>
          <a:blip r:embed="rId7"/>
          <a:stretch>
            <a:fillRect/>
          </a:stretch>
        </p:blipFill>
        <p:spPr>
          <a:xfrm>
            <a:off x="617303" y="3102411"/>
            <a:ext cx="1257475" cy="409632"/>
          </a:xfrm>
          <a:prstGeom prst="rect">
            <a:avLst/>
          </a:prstGeom>
        </p:spPr>
      </p:pic>
      <p:pic>
        <p:nvPicPr>
          <p:cNvPr id="39" name="Picture 38">
            <a:extLst>
              <a:ext uri="{FF2B5EF4-FFF2-40B4-BE49-F238E27FC236}">
                <a16:creationId xmlns:a16="http://schemas.microsoft.com/office/drawing/2014/main" id="{038E0718-766C-4CFD-9886-8AD0DE8A1893}"/>
              </a:ext>
            </a:extLst>
          </p:cNvPr>
          <p:cNvPicPr>
            <a:picLocks noChangeAspect="1"/>
          </p:cNvPicPr>
          <p:nvPr/>
        </p:nvPicPr>
        <p:blipFill>
          <a:blip r:embed="rId8"/>
          <a:stretch>
            <a:fillRect/>
          </a:stretch>
        </p:blipFill>
        <p:spPr>
          <a:xfrm>
            <a:off x="617303" y="3533622"/>
            <a:ext cx="2133898" cy="371527"/>
          </a:xfrm>
          <a:prstGeom prst="rect">
            <a:avLst/>
          </a:prstGeom>
        </p:spPr>
      </p:pic>
      <p:pic>
        <p:nvPicPr>
          <p:cNvPr id="41" name="Picture 40">
            <a:extLst>
              <a:ext uri="{FF2B5EF4-FFF2-40B4-BE49-F238E27FC236}">
                <a16:creationId xmlns:a16="http://schemas.microsoft.com/office/drawing/2014/main" id="{10182A0E-294B-41ED-B291-468A27EA8BDA}"/>
              </a:ext>
            </a:extLst>
          </p:cNvPr>
          <p:cNvPicPr>
            <a:picLocks noChangeAspect="1"/>
          </p:cNvPicPr>
          <p:nvPr/>
        </p:nvPicPr>
        <p:blipFill>
          <a:blip r:embed="rId9"/>
          <a:stretch>
            <a:fillRect/>
          </a:stretch>
        </p:blipFill>
        <p:spPr>
          <a:xfrm>
            <a:off x="635194" y="3923054"/>
            <a:ext cx="1905266" cy="400106"/>
          </a:xfrm>
          <a:prstGeom prst="rect">
            <a:avLst/>
          </a:prstGeom>
        </p:spPr>
      </p:pic>
      <p:sp>
        <p:nvSpPr>
          <p:cNvPr id="24" name="Rectangle: Rounded Corners 23">
            <a:extLst>
              <a:ext uri="{FF2B5EF4-FFF2-40B4-BE49-F238E27FC236}">
                <a16:creationId xmlns:a16="http://schemas.microsoft.com/office/drawing/2014/main" id="{FC7951E0-E6C6-471C-836A-E8E4A0C67927}"/>
              </a:ext>
            </a:extLst>
          </p:cNvPr>
          <p:cNvSpPr/>
          <p:nvPr/>
        </p:nvSpPr>
        <p:spPr>
          <a:xfrm>
            <a:off x="-567040" y="1117220"/>
            <a:ext cx="2154293" cy="3142931"/>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r>
              <a:rPr lang="en-US" sz="1700" dirty="0"/>
              <a:t>1)</a:t>
            </a:r>
          </a:p>
          <a:p>
            <a:pPr algn="ctr">
              <a:lnSpc>
                <a:spcPct val="150000"/>
              </a:lnSpc>
            </a:pPr>
            <a:r>
              <a:rPr lang="en-US" sz="1700" dirty="0"/>
              <a:t>2)</a:t>
            </a:r>
          </a:p>
          <a:p>
            <a:pPr algn="ctr">
              <a:lnSpc>
                <a:spcPct val="150000"/>
              </a:lnSpc>
            </a:pPr>
            <a:r>
              <a:rPr lang="en-US" sz="1700" dirty="0"/>
              <a:t>3)</a:t>
            </a:r>
          </a:p>
          <a:p>
            <a:pPr algn="ctr">
              <a:lnSpc>
                <a:spcPct val="150000"/>
              </a:lnSpc>
            </a:pPr>
            <a:r>
              <a:rPr lang="en-US" sz="1700" dirty="0"/>
              <a:t>4)</a:t>
            </a:r>
          </a:p>
          <a:p>
            <a:pPr algn="ctr">
              <a:lnSpc>
                <a:spcPct val="150000"/>
              </a:lnSpc>
            </a:pPr>
            <a:r>
              <a:rPr lang="en-US" sz="1700" dirty="0"/>
              <a:t>5) </a:t>
            </a:r>
          </a:p>
          <a:p>
            <a:pPr algn="ctr">
              <a:lnSpc>
                <a:spcPct val="150000"/>
              </a:lnSpc>
            </a:pPr>
            <a:r>
              <a:rPr lang="en-US" sz="1700" dirty="0"/>
              <a:t>6)</a:t>
            </a:r>
          </a:p>
          <a:p>
            <a:pPr algn="ctr">
              <a:lnSpc>
                <a:spcPct val="150000"/>
              </a:lnSpc>
            </a:pPr>
            <a:r>
              <a:rPr lang="en-US" sz="1700" dirty="0"/>
              <a:t>7)</a:t>
            </a:r>
          </a:p>
          <a:p>
            <a:pPr algn="ctr">
              <a:lnSpc>
                <a:spcPct val="150000"/>
              </a:lnSpc>
            </a:pPr>
            <a:r>
              <a:rPr lang="en-US" sz="1700" dirty="0"/>
              <a:t>8)</a:t>
            </a:r>
          </a:p>
        </p:txBody>
      </p:sp>
      <p:cxnSp>
        <p:nvCxnSpPr>
          <p:cNvPr id="8" name="Straight Arrow Connector 7">
            <a:extLst>
              <a:ext uri="{FF2B5EF4-FFF2-40B4-BE49-F238E27FC236}">
                <a16:creationId xmlns:a16="http://schemas.microsoft.com/office/drawing/2014/main" id="{57CD0A9B-DAAA-4533-8661-D04CF4776B8F}"/>
              </a:ext>
            </a:extLst>
          </p:cNvPr>
          <p:cNvCxnSpPr>
            <a:cxnSpLocks/>
          </p:cNvCxnSpPr>
          <p:nvPr/>
        </p:nvCxnSpPr>
        <p:spPr>
          <a:xfrm>
            <a:off x="3179076" y="2977719"/>
            <a:ext cx="1828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BB5B036-A716-4659-BF3F-55A629DA4E1D}"/>
              </a:ext>
            </a:extLst>
          </p:cNvPr>
          <p:cNvCxnSpPr>
            <a:cxnSpLocks/>
          </p:cNvCxnSpPr>
          <p:nvPr/>
        </p:nvCxnSpPr>
        <p:spPr>
          <a:xfrm>
            <a:off x="2268476" y="1409753"/>
            <a:ext cx="1093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DD5EDB9-AE54-4396-B759-E59ECD4D9950}"/>
              </a:ext>
            </a:extLst>
          </p:cNvPr>
          <p:cNvCxnSpPr>
            <a:cxnSpLocks/>
          </p:cNvCxnSpPr>
          <p:nvPr/>
        </p:nvCxnSpPr>
        <p:spPr>
          <a:xfrm>
            <a:off x="1860711" y="3389763"/>
            <a:ext cx="15012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C0D588E-BD33-4C76-A92D-120BA983D46D}"/>
              </a:ext>
            </a:extLst>
          </p:cNvPr>
          <p:cNvCxnSpPr>
            <a:cxnSpLocks/>
          </p:cNvCxnSpPr>
          <p:nvPr/>
        </p:nvCxnSpPr>
        <p:spPr>
          <a:xfrm flipV="1">
            <a:off x="1860711" y="2597759"/>
            <a:ext cx="15012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E2BAA07-C8B7-4C4F-A592-F5F89BCE05F9}"/>
              </a:ext>
            </a:extLst>
          </p:cNvPr>
          <p:cNvCxnSpPr>
            <a:cxnSpLocks/>
          </p:cNvCxnSpPr>
          <p:nvPr/>
        </p:nvCxnSpPr>
        <p:spPr>
          <a:xfrm>
            <a:off x="2731507" y="3785765"/>
            <a:ext cx="630449"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8517B4F-5F93-4D25-90AE-CEC18B5D4595}"/>
              </a:ext>
            </a:extLst>
          </p:cNvPr>
          <p:cNvCxnSpPr>
            <a:cxnSpLocks/>
          </p:cNvCxnSpPr>
          <p:nvPr/>
        </p:nvCxnSpPr>
        <p:spPr>
          <a:xfrm flipV="1">
            <a:off x="2556502" y="2201757"/>
            <a:ext cx="8054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740B455-A406-41D4-AB8D-99392A68FEE3}"/>
              </a:ext>
            </a:extLst>
          </p:cNvPr>
          <p:cNvCxnSpPr>
            <a:cxnSpLocks/>
          </p:cNvCxnSpPr>
          <p:nvPr/>
        </p:nvCxnSpPr>
        <p:spPr>
          <a:xfrm>
            <a:off x="3024678" y="1805755"/>
            <a:ext cx="337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01A3E3A-98A5-41F8-8E87-195A960F5F3A}"/>
              </a:ext>
            </a:extLst>
          </p:cNvPr>
          <p:cNvCxnSpPr>
            <a:cxnSpLocks/>
          </p:cNvCxnSpPr>
          <p:nvPr/>
        </p:nvCxnSpPr>
        <p:spPr>
          <a:xfrm>
            <a:off x="2626803" y="4185862"/>
            <a:ext cx="7351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Star: 5 Points 24">
            <a:extLst>
              <a:ext uri="{FF2B5EF4-FFF2-40B4-BE49-F238E27FC236}">
                <a16:creationId xmlns:a16="http://schemas.microsoft.com/office/drawing/2014/main" id="{73B20B2D-6F3B-464B-B96C-9DBE317003C6}"/>
              </a:ext>
            </a:extLst>
          </p:cNvPr>
          <p:cNvSpPr>
            <a:spLocks noChangeAspect="1"/>
          </p:cNvSpPr>
          <p:nvPr/>
        </p:nvSpPr>
        <p:spPr>
          <a:xfrm>
            <a:off x="617303" y="3510840"/>
            <a:ext cx="339251" cy="339251"/>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EA8563A7-321E-4747-BD23-7C7461C8E26A}"/>
              </a:ext>
            </a:extLst>
          </p:cNvPr>
          <p:cNvSpPr>
            <a:spLocks noChangeAspect="1"/>
          </p:cNvSpPr>
          <p:nvPr/>
        </p:nvSpPr>
        <p:spPr>
          <a:xfrm>
            <a:off x="611720" y="3930766"/>
            <a:ext cx="339251" cy="339251"/>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06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0F3945BD-407D-4DAA-869D-66FD8B1340A9}"/>
              </a:ext>
            </a:extLst>
          </p:cNvPr>
          <p:cNvPicPr>
            <a:picLocks noChangeAspect="1"/>
          </p:cNvPicPr>
          <p:nvPr/>
        </p:nvPicPr>
        <p:blipFill rotWithShape="1">
          <a:blip r:embed="rId2"/>
          <a:srcRect b="50825"/>
          <a:stretch/>
        </p:blipFill>
        <p:spPr>
          <a:xfrm>
            <a:off x="9950406" y="2997761"/>
            <a:ext cx="1823415" cy="615404"/>
          </a:xfrm>
          <a:prstGeom prst="rect">
            <a:avLst/>
          </a:prstGeom>
        </p:spPr>
      </p:pic>
      <p:pic>
        <p:nvPicPr>
          <p:cNvPr id="34" name="Picture 33">
            <a:extLst>
              <a:ext uri="{FF2B5EF4-FFF2-40B4-BE49-F238E27FC236}">
                <a16:creationId xmlns:a16="http://schemas.microsoft.com/office/drawing/2014/main" id="{A07A8CE8-6496-49FF-A0B1-A0573F694455}"/>
              </a:ext>
            </a:extLst>
          </p:cNvPr>
          <p:cNvPicPr>
            <a:picLocks noChangeAspect="1"/>
          </p:cNvPicPr>
          <p:nvPr/>
        </p:nvPicPr>
        <p:blipFill>
          <a:blip r:embed="rId3"/>
          <a:stretch>
            <a:fillRect/>
          </a:stretch>
        </p:blipFill>
        <p:spPr>
          <a:xfrm>
            <a:off x="9861618" y="995854"/>
            <a:ext cx="1598544" cy="1754976"/>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1 - </a:t>
            </a:r>
            <a:r>
              <a:rPr lang="en-US" dirty="0" err="1"/>
              <a:t>input_data</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25.08.2021</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3</a:t>
            </a:fld>
            <a:endParaRPr lang="de-CH" noProof="0"/>
          </a:p>
        </p:txBody>
      </p:sp>
      <p:cxnSp>
        <p:nvCxnSpPr>
          <p:cNvPr id="8" name="Straight Arrow Connector 7">
            <a:extLst>
              <a:ext uri="{FF2B5EF4-FFF2-40B4-BE49-F238E27FC236}">
                <a16:creationId xmlns:a16="http://schemas.microsoft.com/office/drawing/2014/main" id="{8B4F1439-1321-4406-B483-7B0424C309AF}"/>
              </a:ext>
            </a:extLst>
          </p:cNvPr>
          <p:cNvCxnSpPr>
            <a:cxnSpLocks/>
          </p:cNvCxnSpPr>
          <p:nvPr/>
        </p:nvCxnSpPr>
        <p:spPr>
          <a:xfrm>
            <a:off x="1568123" y="1621811"/>
            <a:ext cx="6035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0DDAF447-C20D-443E-9F67-19776760B225}"/>
              </a:ext>
            </a:extLst>
          </p:cNvPr>
          <p:cNvSpPr/>
          <p:nvPr/>
        </p:nvSpPr>
        <p:spPr>
          <a:xfrm>
            <a:off x="2182606" y="857250"/>
            <a:ext cx="7730462" cy="1937042"/>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files providing </a:t>
            </a:r>
            <a:r>
              <a:rPr lang="en-US" sz="1500" dirty="0" err="1"/>
              <a:t>i</a:t>
            </a:r>
            <a:r>
              <a:rPr lang="en-US" sz="1500" dirty="0"/>
              <a:t>) the description of the ecoregions and the relative data and ii) the local CF</a:t>
            </a:r>
          </a:p>
          <a:p>
            <a:pPr marL="285750" indent="-285750">
              <a:buFont typeface="Arial" panose="020B0604020202020204" pitchFamily="34" charset="0"/>
              <a:buChar char="•"/>
            </a:pPr>
            <a:r>
              <a:rPr lang="en-US" sz="1500" dirty="0"/>
              <a:t>A readme.doc file with a further detailed description of the .csv files. </a:t>
            </a:r>
          </a:p>
          <a:p>
            <a:pPr marL="285750" indent="-285750">
              <a:buFont typeface="Arial" panose="020B0604020202020204" pitchFamily="34" charset="0"/>
              <a:buChar char="•"/>
            </a:pPr>
            <a:r>
              <a:rPr lang="en-US" sz="1500" dirty="0"/>
              <a:t>The folder </a:t>
            </a:r>
            <a:r>
              <a:rPr lang="en-US" sz="1500" i="1" dirty="0" err="1"/>
              <a:t>z_analysis</a:t>
            </a:r>
            <a:r>
              <a:rPr lang="en-US" sz="1500" dirty="0"/>
              <a:t> contains the table of z values sent by the corresponding author of </a:t>
            </a:r>
            <a:r>
              <a:rPr lang="en-US" sz="1500" dirty="0" err="1"/>
              <a:t>Drakare</a:t>
            </a:r>
            <a:r>
              <a:rPr lang="en-US" sz="1500" dirty="0"/>
              <a:t> et al. (2005) (</a:t>
            </a:r>
            <a:r>
              <a:rPr lang="en-US" sz="1500" i="1" dirty="0"/>
              <a:t>z_SAR_data_full-table.csv</a:t>
            </a:r>
            <a:r>
              <a:rPr lang="en-US" sz="1500" dirty="0"/>
              <a:t>) and the table available in its SI (</a:t>
            </a:r>
            <a:r>
              <a:rPr lang="en-US" sz="1500" i="1" dirty="0" err="1"/>
              <a:t>z_originals_Drakare</a:t>
            </a:r>
            <a:r>
              <a:rPr lang="en-US" sz="1500" i="1" dirty="0"/>
              <a:t> _2005_SITable1.csv</a:t>
            </a:r>
            <a:r>
              <a:rPr lang="en-US" sz="1500" dirty="0"/>
              <a:t>), the raw z values prepared to be used in the model (</a:t>
            </a:r>
            <a:r>
              <a:rPr lang="en-US" sz="1500" i="1" dirty="0" err="1"/>
              <a:t>z_raw_values</a:t>
            </a:r>
            <a:r>
              <a:rPr lang="en-US" sz="1500" dirty="0"/>
              <a:t>), an .</a:t>
            </a:r>
            <a:r>
              <a:rPr lang="en-US" sz="1500" dirty="0" err="1"/>
              <a:t>xlxs</a:t>
            </a:r>
            <a:r>
              <a:rPr lang="en-US" sz="1500" dirty="0"/>
              <a:t> file with some tests on z (</a:t>
            </a:r>
            <a:r>
              <a:rPr lang="en-US" sz="1500" i="1" dirty="0" err="1"/>
              <a:t>z_analysis.xlxs</a:t>
            </a:r>
            <a:r>
              <a:rPr lang="en-US" sz="1500" dirty="0"/>
              <a:t>) and some plots.</a:t>
            </a:r>
          </a:p>
        </p:txBody>
      </p:sp>
      <p:sp>
        <p:nvSpPr>
          <p:cNvPr id="12" name="Rectangle: Rounded Corners 11">
            <a:extLst>
              <a:ext uri="{FF2B5EF4-FFF2-40B4-BE49-F238E27FC236}">
                <a16:creationId xmlns:a16="http://schemas.microsoft.com/office/drawing/2014/main" id="{4C90833F-A089-44CF-B0D0-E2A3A080E75E}"/>
              </a:ext>
            </a:extLst>
          </p:cNvPr>
          <p:cNvSpPr/>
          <p:nvPr/>
        </p:nvSpPr>
        <p:spPr>
          <a:xfrm>
            <a:off x="2182605" y="2947709"/>
            <a:ext cx="7730463" cy="1470854"/>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files containing the land use areas sent by Fulvio di Fulvio (IIASA) which were obtained with the GLOBIOM model.</a:t>
            </a:r>
          </a:p>
          <a:p>
            <a:pPr marL="285750" indent="-285750">
              <a:buFont typeface="Arial" panose="020B0604020202020204" pitchFamily="34" charset="0"/>
              <a:buChar char="•"/>
            </a:pPr>
            <a:r>
              <a:rPr lang="en-US" sz="1500" dirty="0"/>
              <a:t>A folder </a:t>
            </a:r>
            <a:r>
              <a:rPr lang="en-US" sz="1500" i="1" dirty="0"/>
              <a:t>analysis</a:t>
            </a:r>
            <a:r>
              <a:rPr lang="en-US" sz="1500" dirty="0"/>
              <a:t> containing files where some data have been looked at in more detail. </a:t>
            </a:r>
          </a:p>
          <a:p>
            <a:pPr marL="285750" indent="-285750">
              <a:buFont typeface="Arial" panose="020B0604020202020204" pitchFamily="34" charset="0"/>
              <a:buChar char="•"/>
            </a:pPr>
            <a:r>
              <a:rPr lang="en-US" sz="1500" dirty="0"/>
              <a:t>A folder </a:t>
            </a:r>
            <a:r>
              <a:rPr lang="en-US" sz="1500" i="1" dirty="0"/>
              <a:t>original-files</a:t>
            </a:r>
            <a:r>
              <a:rPr lang="en-US" sz="1500" dirty="0"/>
              <a:t> containing the excel worksheets sent by Fulvio di Fulvio.</a:t>
            </a:r>
          </a:p>
          <a:p>
            <a:pPr marL="285750" indent="-285750">
              <a:buFont typeface="Arial" panose="020B0604020202020204" pitchFamily="34" charset="0"/>
              <a:buChar char="•"/>
            </a:pPr>
            <a:r>
              <a:rPr lang="en-US" sz="1500" dirty="0"/>
              <a:t>A readme.txt file providing an overview of the scenarios and the acronyms used in GLOBIOM</a:t>
            </a:r>
          </a:p>
        </p:txBody>
      </p:sp>
      <p:sp>
        <p:nvSpPr>
          <p:cNvPr id="13" name="Rectangle: Rounded Corners 12">
            <a:extLst>
              <a:ext uri="{FF2B5EF4-FFF2-40B4-BE49-F238E27FC236}">
                <a16:creationId xmlns:a16="http://schemas.microsoft.com/office/drawing/2014/main" id="{1CCFF3F5-FBEB-46A5-B80E-B9A7ADD89637}"/>
              </a:ext>
            </a:extLst>
          </p:cNvPr>
          <p:cNvSpPr/>
          <p:nvPr/>
        </p:nvSpPr>
        <p:spPr>
          <a:xfrm>
            <a:off x="2182601" y="4571980"/>
            <a:ext cx="7730467" cy="1743087"/>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with the global and regional CFs of LC-Impact. </a:t>
            </a:r>
          </a:p>
          <a:p>
            <a:pPr marL="285750" indent="-285750">
              <a:buFont typeface="Arial" panose="020B0604020202020204" pitchFamily="34" charset="0"/>
              <a:buChar char="•"/>
            </a:pPr>
            <a:r>
              <a:rPr lang="en-US" sz="1500" dirty="0"/>
              <a:t>.csv files with the VS as ratio between global CFs and regional CFs (</a:t>
            </a:r>
            <a:r>
              <a:rPr lang="en-US" sz="1500" i="1" dirty="0"/>
              <a:t>VS_plants_LU.csv</a:t>
            </a:r>
            <a:r>
              <a:rPr lang="en-US" sz="1500" dirty="0"/>
              <a:t>) and the average of VS per land use (</a:t>
            </a:r>
            <a:r>
              <a:rPr lang="en-US" sz="1500" i="1" dirty="0"/>
              <a:t>VS_plants.csv</a:t>
            </a:r>
            <a:r>
              <a:rPr lang="en-US" sz="1500" dirty="0"/>
              <a:t>).</a:t>
            </a:r>
          </a:p>
          <a:p>
            <a:pPr marL="285750" indent="-285750">
              <a:buFont typeface="Arial" panose="020B0604020202020204" pitchFamily="34" charset="0"/>
              <a:buChar char="•"/>
            </a:pPr>
            <a:r>
              <a:rPr lang="en-US" sz="1500" dirty="0"/>
              <a:t>Script to obtain </a:t>
            </a:r>
            <a:r>
              <a:rPr lang="en-US" sz="1500" i="1" dirty="0"/>
              <a:t>VS_plants.csv</a:t>
            </a:r>
            <a:r>
              <a:rPr lang="en-US" sz="1500" dirty="0"/>
              <a:t>.</a:t>
            </a:r>
            <a:endParaRPr lang="en-US" sz="1500" i="1" dirty="0"/>
          </a:p>
          <a:p>
            <a:pPr marL="285750" indent="-285750">
              <a:buFont typeface="Arial" panose="020B0604020202020204" pitchFamily="34" charset="0"/>
              <a:buChar char="•"/>
            </a:pPr>
            <a:r>
              <a:rPr lang="en-US" sz="1500" dirty="0"/>
              <a:t>A folder </a:t>
            </a:r>
            <a:r>
              <a:rPr lang="en-US" sz="1500" i="1" dirty="0"/>
              <a:t>original-files</a:t>
            </a:r>
            <a:r>
              <a:rPr lang="en-US" sz="1500" dirty="0"/>
              <a:t> containing the excel worksheets of the LC-Impact methodology.</a:t>
            </a:r>
          </a:p>
          <a:p>
            <a:pPr marL="285750" indent="-285750">
              <a:buFont typeface="Arial" panose="020B0604020202020204" pitchFamily="34" charset="0"/>
              <a:buChar char="•"/>
            </a:pPr>
            <a:r>
              <a:rPr lang="en-US" sz="1500" dirty="0"/>
              <a:t>A folder </a:t>
            </a:r>
            <a:r>
              <a:rPr lang="en-US" sz="1500" i="1" dirty="0" err="1"/>
              <a:t>tests_alternative</a:t>
            </a:r>
            <a:r>
              <a:rPr lang="en-US" sz="1500" i="1" dirty="0"/>
              <a:t>-VS </a:t>
            </a:r>
            <a:r>
              <a:rPr lang="en-US" sz="1500" dirty="0"/>
              <a:t>containing excel files with multiple versions of the VS.</a:t>
            </a:r>
          </a:p>
          <a:p>
            <a:pPr marL="285750" indent="-285750">
              <a:buFont typeface="Arial" panose="020B0604020202020204" pitchFamily="34" charset="0"/>
              <a:buChar char="•"/>
            </a:pPr>
            <a:r>
              <a:rPr lang="en-US" sz="1500" dirty="0"/>
              <a:t>A </a:t>
            </a:r>
            <a:r>
              <a:rPr lang="en-US" sz="1500" i="1" dirty="0"/>
              <a:t>readme.doc</a:t>
            </a:r>
            <a:r>
              <a:rPr lang="en-US" sz="1500" dirty="0"/>
              <a:t> file describing the folder content in further detail.</a:t>
            </a:r>
          </a:p>
        </p:txBody>
      </p:sp>
      <p:sp>
        <p:nvSpPr>
          <p:cNvPr id="20" name="Star: 5 Points 19">
            <a:extLst>
              <a:ext uri="{FF2B5EF4-FFF2-40B4-BE49-F238E27FC236}">
                <a16:creationId xmlns:a16="http://schemas.microsoft.com/office/drawing/2014/main" id="{8CEDBEA5-BB60-47F7-BAFD-003DBC9E4D42}"/>
              </a:ext>
            </a:extLst>
          </p:cNvPr>
          <p:cNvSpPr>
            <a:spLocks noChangeAspect="1"/>
          </p:cNvSpPr>
          <p:nvPr/>
        </p:nvSpPr>
        <p:spPr>
          <a:xfrm>
            <a:off x="9931677" y="3178064"/>
            <a:ext cx="191499" cy="191499"/>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DAC1BCF-9DDE-4709-93C2-84BCDC3C42E4}"/>
              </a:ext>
            </a:extLst>
          </p:cNvPr>
          <p:cNvCxnSpPr>
            <a:cxnSpLocks/>
          </p:cNvCxnSpPr>
          <p:nvPr/>
        </p:nvCxnSpPr>
        <p:spPr>
          <a:xfrm>
            <a:off x="2028507" y="3630283"/>
            <a:ext cx="1431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16BC59C-44E0-45F1-8D82-F82BE3EE2966}"/>
              </a:ext>
            </a:extLst>
          </p:cNvPr>
          <p:cNvCxnSpPr>
            <a:cxnSpLocks/>
            <a:stCxn id="30" idx="3"/>
          </p:cNvCxnSpPr>
          <p:nvPr/>
        </p:nvCxnSpPr>
        <p:spPr>
          <a:xfrm>
            <a:off x="630884" y="5278850"/>
            <a:ext cx="15408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0" name="Picture 29">
            <a:extLst>
              <a:ext uri="{FF2B5EF4-FFF2-40B4-BE49-F238E27FC236}">
                <a16:creationId xmlns:a16="http://schemas.microsoft.com/office/drawing/2014/main" id="{EE3B0A5E-0996-43C9-9488-569D3B727632}"/>
              </a:ext>
            </a:extLst>
          </p:cNvPr>
          <p:cNvPicPr>
            <a:picLocks noChangeAspect="1"/>
          </p:cNvPicPr>
          <p:nvPr/>
        </p:nvPicPr>
        <p:blipFill rotWithShape="1">
          <a:blip r:embed="rId4"/>
          <a:srcRect l="6302" t="68318" r="70146" b="10082"/>
          <a:stretch/>
        </p:blipFill>
        <p:spPr>
          <a:xfrm>
            <a:off x="131322" y="5186797"/>
            <a:ext cx="499562" cy="184106"/>
          </a:xfrm>
          <a:prstGeom prst="rect">
            <a:avLst/>
          </a:prstGeom>
        </p:spPr>
      </p:pic>
      <p:pic>
        <p:nvPicPr>
          <p:cNvPr id="31" name="Picture 30">
            <a:extLst>
              <a:ext uri="{FF2B5EF4-FFF2-40B4-BE49-F238E27FC236}">
                <a16:creationId xmlns:a16="http://schemas.microsoft.com/office/drawing/2014/main" id="{53CB0462-2EE6-481D-A125-87A074016D9D}"/>
              </a:ext>
            </a:extLst>
          </p:cNvPr>
          <p:cNvPicPr>
            <a:picLocks noChangeAspect="1"/>
          </p:cNvPicPr>
          <p:nvPr/>
        </p:nvPicPr>
        <p:blipFill rotWithShape="1">
          <a:blip r:embed="rId4"/>
          <a:srcRect l="6790" t="32308" r="3769" b="40105"/>
          <a:stretch/>
        </p:blipFill>
        <p:spPr>
          <a:xfrm>
            <a:off x="131322" y="3488785"/>
            <a:ext cx="1897185" cy="235137"/>
          </a:xfrm>
          <a:prstGeom prst="rect">
            <a:avLst/>
          </a:prstGeom>
        </p:spPr>
      </p:pic>
      <p:pic>
        <p:nvPicPr>
          <p:cNvPr id="32" name="Picture 31">
            <a:extLst>
              <a:ext uri="{FF2B5EF4-FFF2-40B4-BE49-F238E27FC236}">
                <a16:creationId xmlns:a16="http://schemas.microsoft.com/office/drawing/2014/main" id="{753404FF-4189-4B1D-AD29-05FE18C83704}"/>
              </a:ext>
            </a:extLst>
          </p:cNvPr>
          <p:cNvPicPr>
            <a:picLocks noChangeAspect="1"/>
          </p:cNvPicPr>
          <p:nvPr/>
        </p:nvPicPr>
        <p:blipFill rotWithShape="1">
          <a:blip r:embed="rId4"/>
          <a:srcRect l="6192" t="1527" r="25329" b="69009"/>
          <a:stretch/>
        </p:blipFill>
        <p:spPr>
          <a:xfrm>
            <a:off x="131322" y="1495405"/>
            <a:ext cx="1452557" cy="251128"/>
          </a:xfrm>
          <a:prstGeom prst="rect">
            <a:avLst/>
          </a:prstGeom>
        </p:spPr>
      </p:pic>
      <p:pic>
        <p:nvPicPr>
          <p:cNvPr id="38" name="Picture 37">
            <a:extLst>
              <a:ext uri="{FF2B5EF4-FFF2-40B4-BE49-F238E27FC236}">
                <a16:creationId xmlns:a16="http://schemas.microsoft.com/office/drawing/2014/main" id="{C6B18BB9-1B45-4E57-BAC6-D7550757DC06}"/>
              </a:ext>
            </a:extLst>
          </p:cNvPr>
          <p:cNvPicPr>
            <a:picLocks noChangeAspect="1"/>
          </p:cNvPicPr>
          <p:nvPr/>
        </p:nvPicPr>
        <p:blipFill rotWithShape="1">
          <a:blip r:embed="rId2"/>
          <a:srcRect t="65042"/>
          <a:stretch/>
        </p:blipFill>
        <p:spPr>
          <a:xfrm>
            <a:off x="9956960" y="3628276"/>
            <a:ext cx="1823415" cy="437492"/>
          </a:xfrm>
          <a:prstGeom prst="rect">
            <a:avLst/>
          </a:prstGeom>
        </p:spPr>
      </p:pic>
      <p:sp>
        <p:nvSpPr>
          <p:cNvPr id="39" name="Rectangle 38">
            <a:extLst>
              <a:ext uri="{FF2B5EF4-FFF2-40B4-BE49-F238E27FC236}">
                <a16:creationId xmlns:a16="http://schemas.microsoft.com/office/drawing/2014/main" id="{55A466AB-19E1-4EC4-B701-E100C0112599}"/>
              </a:ext>
            </a:extLst>
          </p:cNvPr>
          <p:cNvSpPr/>
          <p:nvPr/>
        </p:nvSpPr>
        <p:spPr>
          <a:xfrm>
            <a:off x="9948879" y="3926415"/>
            <a:ext cx="339248" cy="286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t>
            </a:r>
          </a:p>
        </p:txBody>
      </p:sp>
      <p:sp>
        <p:nvSpPr>
          <p:cNvPr id="29" name="Star: 5 Points 28">
            <a:extLst>
              <a:ext uri="{FF2B5EF4-FFF2-40B4-BE49-F238E27FC236}">
                <a16:creationId xmlns:a16="http://schemas.microsoft.com/office/drawing/2014/main" id="{4F8F8567-385B-4BA8-9B5C-11C30F253163}"/>
              </a:ext>
            </a:extLst>
          </p:cNvPr>
          <p:cNvSpPr>
            <a:spLocks noChangeAspect="1"/>
          </p:cNvSpPr>
          <p:nvPr/>
        </p:nvSpPr>
        <p:spPr>
          <a:xfrm>
            <a:off x="9956753" y="1009029"/>
            <a:ext cx="191499" cy="191499"/>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8920FAD8-FB38-4E6D-B719-CCAC572F9C0F}"/>
              </a:ext>
            </a:extLst>
          </p:cNvPr>
          <p:cNvPicPr>
            <a:picLocks noChangeAspect="1"/>
          </p:cNvPicPr>
          <p:nvPr/>
        </p:nvPicPr>
        <p:blipFill rotWithShape="1">
          <a:blip r:embed="rId5"/>
          <a:srcRect l="1621" r="1271"/>
          <a:stretch/>
        </p:blipFill>
        <p:spPr>
          <a:xfrm>
            <a:off x="9948879" y="4591446"/>
            <a:ext cx="2224565" cy="1647448"/>
          </a:xfrm>
          <a:prstGeom prst="rect">
            <a:avLst/>
          </a:prstGeom>
        </p:spPr>
      </p:pic>
    </p:spTree>
    <p:extLst>
      <p:ext uri="{BB962C8B-B14F-4D97-AF65-F5344CB8AC3E}">
        <p14:creationId xmlns:p14="http://schemas.microsoft.com/office/powerpoint/2010/main" val="297985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6">
            <a:extLst>
              <a:ext uri="{FF2B5EF4-FFF2-40B4-BE49-F238E27FC236}">
                <a16:creationId xmlns:a16="http://schemas.microsoft.com/office/drawing/2014/main" id="{DD76A5BA-3CF9-4734-97E4-B1F8D19A0A16}"/>
              </a:ext>
            </a:extLst>
          </p:cNvPr>
          <p:cNvPicPr>
            <a:picLocks noChangeAspect="1"/>
          </p:cNvPicPr>
          <p:nvPr/>
        </p:nvPicPr>
        <p:blipFill rotWithShape="1">
          <a:blip r:embed="rId2"/>
          <a:srcRect t="84285" b="300"/>
          <a:stretch/>
        </p:blipFill>
        <p:spPr>
          <a:xfrm>
            <a:off x="419968" y="6086592"/>
            <a:ext cx="1596071" cy="286850"/>
          </a:xfrm>
          <a:prstGeom prst="rect">
            <a:avLst/>
          </a:prstGeom>
        </p:spPr>
      </p:pic>
      <p:pic>
        <p:nvPicPr>
          <p:cNvPr id="20" name="Content Placeholder 6">
            <a:extLst>
              <a:ext uri="{FF2B5EF4-FFF2-40B4-BE49-F238E27FC236}">
                <a16:creationId xmlns:a16="http://schemas.microsoft.com/office/drawing/2014/main" id="{33CE403D-5CAE-413B-BB3F-BEBE37E7BB77}"/>
              </a:ext>
            </a:extLst>
          </p:cNvPr>
          <p:cNvPicPr>
            <a:picLocks noChangeAspect="1"/>
          </p:cNvPicPr>
          <p:nvPr/>
        </p:nvPicPr>
        <p:blipFill rotWithShape="1">
          <a:blip r:embed="rId2"/>
          <a:srcRect t="35633" b="50458"/>
          <a:stretch/>
        </p:blipFill>
        <p:spPr>
          <a:xfrm>
            <a:off x="419968" y="4460570"/>
            <a:ext cx="1596071" cy="258820"/>
          </a:xfrm>
          <a:prstGeom prst="rect">
            <a:avLst/>
          </a:prstGeom>
        </p:spPr>
      </p:pic>
      <p:pic>
        <p:nvPicPr>
          <p:cNvPr id="21" name="Content Placeholder 6">
            <a:extLst>
              <a:ext uri="{FF2B5EF4-FFF2-40B4-BE49-F238E27FC236}">
                <a16:creationId xmlns:a16="http://schemas.microsoft.com/office/drawing/2014/main" id="{20462916-D14F-4166-A049-26B10C223DBE}"/>
              </a:ext>
            </a:extLst>
          </p:cNvPr>
          <p:cNvPicPr>
            <a:picLocks noChangeAspect="1"/>
          </p:cNvPicPr>
          <p:nvPr/>
        </p:nvPicPr>
        <p:blipFill rotWithShape="1">
          <a:blip r:embed="rId2"/>
          <a:srcRect t="49069" b="17774"/>
          <a:stretch/>
        </p:blipFill>
        <p:spPr>
          <a:xfrm>
            <a:off x="444279" y="5167323"/>
            <a:ext cx="1596071" cy="616987"/>
          </a:xfrm>
          <a:prstGeom prst="rect">
            <a:avLst/>
          </a:prstGeom>
        </p:spPr>
      </p:pic>
      <p:pic>
        <p:nvPicPr>
          <p:cNvPr id="19" name="Content Placeholder 6">
            <a:extLst>
              <a:ext uri="{FF2B5EF4-FFF2-40B4-BE49-F238E27FC236}">
                <a16:creationId xmlns:a16="http://schemas.microsoft.com/office/drawing/2014/main" id="{E5570397-1155-487B-82B2-A785D2949B79}"/>
              </a:ext>
            </a:extLst>
          </p:cNvPr>
          <p:cNvPicPr>
            <a:picLocks noChangeAspect="1"/>
          </p:cNvPicPr>
          <p:nvPr/>
        </p:nvPicPr>
        <p:blipFill rotWithShape="1">
          <a:blip r:embed="rId2"/>
          <a:srcRect t="18174" b="66119"/>
          <a:stretch/>
        </p:blipFill>
        <p:spPr>
          <a:xfrm>
            <a:off x="419968" y="2857630"/>
            <a:ext cx="1596071" cy="292285"/>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2 - scripts_preparation</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25.08.2021</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4</a:t>
            </a:fld>
            <a:endParaRPr lang="de-CH" noProof="0"/>
          </a:p>
        </p:txBody>
      </p:sp>
      <p:sp>
        <p:nvSpPr>
          <p:cNvPr id="27" name="Content Placeholder 26">
            <a:extLst>
              <a:ext uri="{FF2B5EF4-FFF2-40B4-BE49-F238E27FC236}">
                <a16:creationId xmlns:a16="http://schemas.microsoft.com/office/drawing/2014/main" id="{BDB970EF-A434-40E8-B1B3-3A4E34D0897F}"/>
              </a:ext>
            </a:extLst>
          </p:cNvPr>
          <p:cNvSpPr>
            <a:spLocks noGrp="1"/>
          </p:cNvSpPr>
          <p:nvPr>
            <p:ph idx="1"/>
          </p:nvPr>
        </p:nvSpPr>
        <p:spPr/>
        <p:txBody>
          <a:bodyPr/>
          <a:lstStyle/>
          <a:p>
            <a:pPr marL="0" indent="0">
              <a:buNone/>
            </a:pPr>
            <a:r>
              <a:rPr lang="en-US" dirty="0"/>
              <a:t>The scripts in this folder are used to prepare the land use areas from GLOBIOM and the z values from </a:t>
            </a:r>
            <a:r>
              <a:rPr lang="en-US" dirty="0" err="1"/>
              <a:t>Drakare</a:t>
            </a:r>
            <a:r>
              <a:rPr lang="en-US" dirty="0"/>
              <a:t> et al. (2005) to be used in the species loss model. The other parameters needed in the model are already available in the .csv files in input/data (</a:t>
            </a:r>
            <a:r>
              <a:rPr lang="en-US" i="1" dirty="0"/>
              <a:t>ecoregions_data.csv</a:t>
            </a:r>
            <a:r>
              <a:rPr lang="en-US" dirty="0"/>
              <a:t>, </a:t>
            </a:r>
            <a:r>
              <a:rPr lang="en-US" i="1" dirty="0"/>
              <a:t>CF_local.csv</a:t>
            </a:r>
            <a:r>
              <a:rPr lang="en-US" dirty="0"/>
              <a:t>, </a:t>
            </a:r>
            <a:r>
              <a:rPr lang="en-US" i="1" dirty="0"/>
              <a:t>CF_local_forest-use.csv</a:t>
            </a:r>
            <a:r>
              <a:rPr lang="en-US" dirty="0"/>
              <a:t>) and do not need and additional manipulation. </a:t>
            </a:r>
          </a:p>
        </p:txBody>
      </p:sp>
      <p:pic>
        <p:nvPicPr>
          <p:cNvPr id="7" name="Content Placeholder 6">
            <a:extLst>
              <a:ext uri="{FF2B5EF4-FFF2-40B4-BE49-F238E27FC236}">
                <a16:creationId xmlns:a16="http://schemas.microsoft.com/office/drawing/2014/main" id="{2541949A-46F3-4089-95E4-56E902A6CA7E}"/>
              </a:ext>
            </a:extLst>
          </p:cNvPr>
          <p:cNvPicPr>
            <a:picLocks noChangeAspect="1"/>
          </p:cNvPicPr>
          <p:nvPr/>
        </p:nvPicPr>
        <p:blipFill rotWithShape="1">
          <a:blip r:embed="rId2"/>
          <a:srcRect b="82458"/>
          <a:stretch/>
        </p:blipFill>
        <p:spPr>
          <a:xfrm>
            <a:off x="419968" y="2250113"/>
            <a:ext cx="1596071" cy="326442"/>
          </a:xfrm>
          <a:prstGeom prst="rect">
            <a:avLst/>
          </a:prstGeom>
        </p:spPr>
      </p:pic>
      <p:cxnSp>
        <p:nvCxnSpPr>
          <p:cNvPr id="8" name="Straight Arrow Connector 7">
            <a:extLst>
              <a:ext uri="{FF2B5EF4-FFF2-40B4-BE49-F238E27FC236}">
                <a16:creationId xmlns:a16="http://schemas.microsoft.com/office/drawing/2014/main" id="{5A73C3DA-B7FF-483E-A1E6-8A5B3F035FBA}"/>
              </a:ext>
            </a:extLst>
          </p:cNvPr>
          <p:cNvCxnSpPr>
            <a:cxnSpLocks/>
          </p:cNvCxnSpPr>
          <p:nvPr/>
        </p:nvCxnSpPr>
        <p:spPr>
          <a:xfrm>
            <a:off x="1924002" y="2471969"/>
            <a:ext cx="7529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A6213C17-086B-4E4A-BB35-C7551940F06B}"/>
              </a:ext>
            </a:extLst>
          </p:cNvPr>
          <p:cNvSpPr/>
          <p:nvPr/>
        </p:nvSpPr>
        <p:spPr>
          <a:xfrm>
            <a:off x="2704093" y="2233477"/>
            <a:ext cx="9170395" cy="57689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Preparation of land use data to be used as input in the species loss model. This script calls the function </a:t>
            </a:r>
            <a:r>
              <a:rPr lang="en-US" sz="1500" i="1" dirty="0" err="1"/>
              <a:t>tidy.areas</a:t>
            </a:r>
            <a:r>
              <a:rPr lang="en-US" sz="1500" i="1" dirty="0"/>
              <a:t> </a:t>
            </a:r>
            <a:r>
              <a:rPr lang="en-US" sz="1500" dirty="0"/>
              <a:t>from </a:t>
            </a:r>
            <a:r>
              <a:rPr lang="en-US" sz="1500" i="1" dirty="0" err="1"/>
              <a:t>tidy_areas.R</a:t>
            </a:r>
            <a:r>
              <a:rPr lang="en-US" sz="1500" i="1" dirty="0"/>
              <a:t> </a:t>
            </a:r>
            <a:r>
              <a:rPr lang="en-US" sz="1500" dirty="0"/>
              <a:t>and </a:t>
            </a:r>
            <a:r>
              <a:rPr lang="en-US" sz="1500" i="1" dirty="0" err="1"/>
              <a:t>match.areas</a:t>
            </a:r>
            <a:r>
              <a:rPr lang="en-US" sz="1500" i="1" dirty="0"/>
              <a:t> </a:t>
            </a:r>
            <a:r>
              <a:rPr lang="en-US" sz="1500" dirty="0"/>
              <a:t>from </a:t>
            </a:r>
            <a:r>
              <a:rPr lang="en-US" sz="1500" i="1" dirty="0" err="1"/>
              <a:t>match_areas.R</a:t>
            </a:r>
            <a:r>
              <a:rPr lang="en-US" sz="1500" dirty="0"/>
              <a:t>.</a:t>
            </a:r>
          </a:p>
        </p:txBody>
      </p:sp>
      <p:cxnSp>
        <p:nvCxnSpPr>
          <p:cNvPr id="10" name="Straight Arrow Connector 9">
            <a:extLst>
              <a:ext uri="{FF2B5EF4-FFF2-40B4-BE49-F238E27FC236}">
                <a16:creationId xmlns:a16="http://schemas.microsoft.com/office/drawing/2014/main" id="{3C6685CB-E0CD-4101-97EE-D378DDA3164B}"/>
              </a:ext>
            </a:extLst>
          </p:cNvPr>
          <p:cNvCxnSpPr>
            <a:cxnSpLocks/>
          </p:cNvCxnSpPr>
          <p:nvPr/>
        </p:nvCxnSpPr>
        <p:spPr>
          <a:xfrm>
            <a:off x="1545537" y="3067898"/>
            <a:ext cx="11314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FECF786-87B2-44D4-B938-EE1AD6E0A8E9}"/>
              </a:ext>
            </a:extLst>
          </p:cNvPr>
          <p:cNvCxnSpPr>
            <a:cxnSpLocks/>
          </p:cNvCxnSpPr>
          <p:nvPr/>
        </p:nvCxnSpPr>
        <p:spPr>
          <a:xfrm>
            <a:off x="1787617" y="4624140"/>
            <a:ext cx="8893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5CFB59C8-B39E-4F62-85A7-09A1E30B0D5C}"/>
              </a:ext>
            </a:extLst>
          </p:cNvPr>
          <p:cNvSpPr/>
          <p:nvPr/>
        </p:nvSpPr>
        <p:spPr>
          <a:xfrm>
            <a:off x="2704093" y="2889358"/>
            <a:ext cx="9170396"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cleans the original areas and convert them in a .</a:t>
            </a:r>
            <a:r>
              <a:rPr lang="en-US" sz="1500" dirty="0" err="1"/>
              <a:t>Rdata</a:t>
            </a:r>
            <a:r>
              <a:rPr lang="en-US" sz="1500" dirty="0"/>
              <a:t> file to be used as input for </a:t>
            </a:r>
            <a:r>
              <a:rPr lang="en-US" sz="1500" i="1" dirty="0" err="1"/>
              <a:t>match.areas</a:t>
            </a:r>
            <a:r>
              <a:rPr lang="en-US" sz="1500" dirty="0"/>
              <a:t>.</a:t>
            </a:r>
          </a:p>
        </p:txBody>
      </p:sp>
      <p:sp>
        <p:nvSpPr>
          <p:cNvPr id="13" name="Rectangle: Rounded Corners 12">
            <a:extLst>
              <a:ext uri="{FF2B5EF4-FFF2-40B4-BE49-F238E27FC236}">
                <a16:creationId xmlns:a16="http://schemas.microsoft.com/office/drawing/2014/main" id="{3F11D9D6-B483-4E44-A5CC-7D1BACD2C62B}"/>
              </a:ext>
            </a:extLst>
          </p:cNvPr>
          <p:cNvSpPr/>
          <p:nvPr/>
        </p:nvSpPr>
        <p:spPr>
          <a:xfrm>
            <a:off x="2704093" y="4420263"/>
            <a:ext cx="9170395" cy="72216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uses the .</a:t>
            </a:r>
            <a:r>
              <a:rPr lang="en-US" sz="1500" dirty="0" err="1"/>
              <a:t>Rdata</a:t>
            </a:r>
            <a:r>
              <a:rPr lang="en-US" sz="1500" dirty="0"/>
              <a:t> file produced in </a:t>
            </a:r>
            <a:r>
              <a:rPr lang="en-US" sz="1500" i="1" dirty="0" err="1"/>
              <a:t>tidy.areas</a:t>
            </a:r>
            <a:r>
              <a:rPr lang="en-US" sz="1500" i="1" dirty="0"/>
              <a:t> </a:t>
            </a:r>
            <a:r>
              <a:rPr lang="en-US" sz="1500" dirty="0"/>
              <a:t>as input and matches the areas of the two GLOBIOM models (global and EU-forest-energy). The output of this script are .csv files containing the areas per land use type per year (each year is a separate file).</a:t>
            </a:r>
          </a:p>
        </p:txBody>
      </p:sp>
      <p:sp>
        <p:nvSpPr>
          <p:cNvPr id="14" name="Rectangle: Rounded Corners 13">
            <a:extLst>
              <a:ext uri="{FF2B5EF4-FFF2-40B4-BE49-F238E27FC236}">
                <a16:creationId xmlns:a16="http://schemas.microsoft.com/office/drawing/2014/main" id="{A2B018EB-3A4D-4C11-BA12-E3D734E2CC43}"/>
              </a:ext>
            </a:extLst>
          </p:cNvPr>
          <p:cNvSpPr/>
          <p:nvPr/>
        </p:nvSpPr>
        <p:spPr>
          <a:xfrm>
            <a:off x="2707596" y="5221416"/>
            <a:ext cx="9166891"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used in </a:t>
            </a:r>
            <a:r>
              <a:rPr lang="en-US" sz="1500" i="1" dirty="0" err="1"/>
              <a:t>match.areas</a:t>
            </a:r>
            <a:r>
              <a:rPr lang="en-US" sz="1500" dirty="0"/>
              <a:t>.</a:t>
            </a:r>
          </a:p>
        </p:txBody>
      </p:sp>
      <p:sp>
        <p:nvSpPr>
          <p:cNvPr id="15" name="Rectangle: Rounded Corners 14">
            <a:extLst>
              <a:ext uri="{FF2B5EF4-FFF2-40B4-BE49-F238E27FC236}">
                <a16:creationId xmlns:a16="http://schemas.microsoft.com/office/drawing/2014/main" id="{4224601F-32F2-42B4-9D6A-2C52C23CD3EE}"/>
              </a:ext>
            </a:extLst>
          </p:cNvPr>
          <p:cNvSpPr/>
          <p:nvPr/>
        </p:nvSpPr>
        <p:spPr>
          <a:xfrm>
            <a:off x="2704093" y="6144952"/>
            <a:ext cx="9170394"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Folder containing R files used to do tests on the data.</a:t>
            </a:r>
          </a:p>
        </p:txBody>
      </p:sp>
      <p:cxnSp>
        <p:nvCxnSpPr>
          <p:cNvPr id="16" name="Straight Arrow Connector 15">
            <a:extLst>
              <a:ext uri="{FF2B5EF4-FFF2-40B4-BE49-F238E27FC236}">
                <a16:creationId xmlns:a16="http://schemas.microsoft.com/office/drawing/2014/main" id="{5D6774E5-C5A1-41F3-BA8E-19332D4366E2}"/>
              </a:ext>
            </a:extLst>
          </p:cNvPr>
          <p:cNvCxnSpPr>
            <a:cxnSpLocks/>
          </p:cNvCxnSpPr>
          <p:nvPr/>
        </p:nvCxnSpPr>
        <p:spPr>
          <a:xfrm>
            <a:off x="2024253" y="5390580"/>
            <a:ext cx="6527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8D9E505-A0BA-41DF-A7AC-83FF45C20E99}"/>
              </a:ext>
            </a:extLst>
          </p:cNvPr>
          <p:cNvCxnSpPr>
            <a:cxnSpLocks/>
          </p:cNvCxnSpPr>
          <p:nvPr/>
        </p:nvCxnSpPr>
        <p:spPr>
          <a:xfrm>
            <a:off x="1483898" y="5666773"/>
            <a:ext cx="11931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563D9CB-0BA4-4755-AFE2-2C1384417089}"/>
              </a:ext>
            </a:extLst>
          </p:cNvPr>
          <p:cNvCxnSpPr>
            <a:cxnSpLocks/>
          </p:cNvCxnSpPr>
          <p:nvPr/>
        </p:nvCxnSpPr>
        <p:spPr>
          <a:xfrm>
            <a:off x="1386200" y="6251675"/>
            <a:ext cx="12907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41308EB5-ED3B-4F4F-984B-9D58D21AEC9F}"/>
              </a:ext>
            </a:extLst>
          </p:cNvPr>
          <p:cNvSpPr/>
          <p:nvPr/>
        </p:nvSpPr>
        <p:spPr>
          <a:xfrm>
            <a:off x="2704093" y="5566214"/>
            <a:ext cx="9173582" cy="5216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explores and selects the z values from </a:t>
            </a:r>
            <a:r>
              <a:rPr lang="en-US" sz="1500" dirty="0" err="1"/>
              <a:t>Drakare</a:t>
            </a:r>
            <a:r>
              <a:rPr lang="en-US" sz="1500" dirty="0"/>
              <a:t> et al. (2005) to make them ready to be used in the specie loss model. The output of this script is </a:t>
            </a:r>
            <a:r>
              <a:rPr lang="en-US" sz="1500" i="1" dirty="0"/>
              <a:t>z_input-values.csv.</a:t>
            </a:r>
          </a:p>
        </p:txBody>
      </p:sp>
      <p:pic>
        <p:nvPicPr>
          <p:cNvPr id="24" name="Picture 23">
            <a:extLst>
              <a:ext uri="{FF2B5EF4-FFF2-40B4-BE49-F238E27FC236}">
                <a16:creationId xmlns:a16="http://schemas.microsoft.com/office/drawing/2014/main" id="{508BF06A-6A86-4830-AA7A-941825C95F95}"/>
              </a:ext>
            </a:extLst>
          </p:cNvPr>
          <p:cNvPicPr>
            <a:picLocks noChangeAspect="1"/>
          </p:cNvPicPr>
          <p:nvPr/>
        </p:nvPicPr>
        <p:blipFill>
          <a:blip r:embed="rId3"/>
          <a:stretch>
            <a:fillRect/>
          </a:stretch>
        </p:blipFill>
        <p:spPr>
          <a:xfrm>
            <a:off x="419968" y="3615727"/>
            <a:ext cx="1932464" cy="520529"/>
          </a:xfrm>
          <a:prstGeom prst="rect">
            <a:avLst/>
          </a:prstGeom>
        </p:spPr>
      </p:pic>
      <p:sp>
        <p:nvSpPr>
          <p:cNvPr id="28" name="Rectangle: Rounded Corners 27">
            <a:extLst>
              <a:ext uri="{FF2B5EF4-FFF2-40B4-BE49-F238E27FC236}">
                <a16:creationId xmlns:a16="http://schemas.microsoft.com/office/drawing/2014/main" id="{312256C8-28C0-47ED-862F-B2DA91346034}"/>
              </a:ext>
            </a:extLst>
          </p:cNvPr>
          <p:cNvSpPr/>
          <p:nvPr/>
        </p:nvSpPr>
        <p:spPr>
          <a:xfrm>
            <a:off x="2739286" y="3240170"/>
            <a:ext cx="9170396" cy="111924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t>
            </a:r>
            <a:r>
              <a:rPr lang="en-US" sz="1500" dirty="0" err="1"/>
              <a:t>Rdata</a:t>
            </a:r>
            <a:r>
              <a:rPr lang="en-US" sz="1500" dirty="0"/>
              <a:t> files produced by </a:t>
            </a:r>
            <a:r>
              <a:rPr lang="en-US" sz="1500" i="1" dirty="0" err="1"/>
              <a:t>tidy_areas.R</a:t>
            </a:r>
            <a:r>
              <a:rPr lang="en-US" sz="1500" dirty="0"/>
              <a:t>. </a:t>
            </a:r>
            <a:r>
              <a:rPr lang="en-US" sz="1500" i="1" dirty="0"/>
              <a:t>areas-to-</a:t>
            </a:r>
            <a:r>
              <a:rPr lang="en-US" sz="1500" i="1" dirty="0" err="1"/>
              <a:t>match.Rdata</a:t>
            </a:r>
            <a:r>
              <a:rPr lang="en-US" sz="1500" i="1" dirty="0"/>
              <a:t> </a:t>
            </a:r>
            <a:r>
              <a:rPr lang="en-US" sz="1500" dirty="0"/>
              <a:t>contains the areas under the default settings. </a:t>
            </a:r>
            <a:r>
              <a:rPr lang="en-US" sz="1500" i="1" dirty="0"/>
              <a:t>areas-to-</a:t>
            </a:r>
            <a:r>
              <a:rPr lang="en-US" sz="1500" i="1" dirty="0" err="1"/>
              <a:t>match_timber.Rdata</a:t>
            </a:r>
            <a:r>
              <a:rPr lang="en-US" sz="1500" i="1" dirty="0"/>
              <a:t> </a:t>
            </a:r>
            <a:r>
              <a:rPr lang="en-US" sz="1500" dirty="0"/>
              <a:t>contains instead the areas including the option “timber”, which means that in the GLOBIOM model part of EU clear-cut areas have been replaced by timber plantations. In </a:t>
            </a:r>
            <a:r>
              <a:rPr lang="en-US" sz="1500" i="1" dirty="0" err="1"/>
              <a:t>do_tidy_match.R</a:t>
            </a:r>
            <a:r>
              <a:rPr lang="en-US" sz="1500" i="1" dirty="0"/>
              <a:t> </a:t>
            </a:r>
            <a:r>
              <a:rPr lang="en-US" sz="1500" dirty="0"/>
              <a:t>it is possible to select which option to consider (with or without timber plantations) and adjust other settings.</a:t>
            </a:r>
          </a:p>
        </p:txBody>
      </p:sp>
      <p:cxnSp>
        <p:nvCxnSpPr>
          <p:cNvPr id="29" name="Straight Arrow Connector 28">
            <a:extLst>
              <a:ext uri="{FF2B5EF4-FFF2-40B4-BE49-F238E27FC236}">
                <a16:creationId xmlns:a16="http://schemas.microsoft.com/office/drawing/2014/main" id="{FC1E9370-ADDF-47A6-8555-B7C6BDA18312}"/>
              </a:ext>
            </a:extLst>
          </p:cNvPr>
          <p:cNvCxnSpPr>
            <a:cxnSpLocks/>
          </p:cNvCxnSpPr>
          <p:nvPr/>
        </p:nvCxnSpPr>
        <p:spPr>
          <a:xfrm>
            <a:off x="2532667" y="3862501"/>
            <a:ext cx="1443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ight Brace 29">
            <a:extLst>
              <a:ext uri="{FF2B5EF4-FFF2-40B4-BE49-F238E27FC236}">
                <a16:creationId xmlns:a16="http://schemas.microsoft.com/office/drawing/2014/main" id="{6187DF6A-1671-4297-9931-6E7F41B73428}"/>
              </a:ext>
            </a:extLst>
          </p:cNvPr>
          <p:cNvSpPr/>
          <p:nvPr/>
        </p:nvSpPr>
        <p:spPr>
          <a:xfrm>
            <a:off x="2327505" y="3646917"/>
            <a:ext cx="142875" cy="431168"/>
          </a:xfrm>
          <a:prstGeom prst="rightBrace">
            <a:avLst>
              <a:gd name="adj1" fmla="val 36901"/>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8223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DB1B9134-9848-450A-BB37-8DE35C4F767B}"/>
              </a:ext>
            </a:extLst>
          </p:cNvPr>
          <p:cNvPicPr>
            <a:picLocks noChangeAspect="1"/>
          </p:cNvPicPr>
          <p:nvPr/>
        </p:nvPicPr>
        <p:blipFill>
          <a:blip r:embed="rId2"/>
          <a:stretch>
            <a:fillRect/>
          </a:stretch>
        </p:blipFill>
        <p:spPr>
          <a:xfrm>
            <a:off x="87058" y="2311604"/>
            <a:ext cx="1653330" cy="354285"/>
          </a:xfrm>
          <a:prstGeom prst="rect">
            <a:avLst/>
          </a:prstGeom>
        </p:spPr>
      </p:pic>
      <p:pic>
        <p:nvPicPr>
          <p:cNvPr id="113" name="Content Placeholder 59">
            <a:extLst>
              <a:ext uri="{FF2B5EF4-FFF2-40B4-BE49-F238E27FC236}">
                <a16:creationId xmlns:a16="http://schemas.microsoft.com/office/drawing/2014/main" id="{AE010B2C-FA4C-4D2F-8E71-734593E0BFAF}"/>
              </a:ext>
            </a:extLst>
          </p:cNvPr>
          <p:cNvPicPr>
            <a:picLocks noChangeAspect="1"/>
          </p:cNvPicPr>
          <p:nvPr/>
        </p:nvPicPr>
        <p:blipFill>
          <a:blip r:embed="rId3"/>
          <a:stretch>
            <a:fillRect/>
          </a:stretch>
        </p:blipFill>
        <p:spPr>
          <a:xfrm>
            <a:off x="87058" y="2806429"/>
            <a:ext cx="1566727" cy="354285"/>
          </a:xfrm>
          <a:prstGeom prst="rect">
            <a:avLst/>
          </a:prstGeom>
        </p:spPr>
      </p:pic>
      <p:pic>
        <p:nvPicPr>
          <p:cNvPr id="114" name="Picture 113">
            <a:extLst>
              <a:ext uri="{FF2B5EF4-FFF2-40B4-BE49-F238E27FC236}">
                <a16:creationId xmlns:a16="http://schemas.microsoft.com/office/drawing/2014/main" id="{CAAAA1F7-A713-4425-B171-FA46484FDD15}"/>
              </a:ext>
            </a:extLst>
          </p:cNvPr>
          <p:cNvPicPr>
            <a:picLocks noChangeAspect="1"/>
          </p:cNvPicPr>
          <p:nvPr/>
        </p:nvPicPr>
        <p:blipFill>
          <a:blip r:embed="rId4"/>
          <a:stretch>
            <a:fillRect/>
          </a:stretch>
        </p:blipFill>
        <p:spPr>
          <a:xfrm>
            <a:off x="87058" y="3261304"/>
            <a:ext cx="2354027" cy="330666"/>
          </a:xfrm>
          <a:prstGeom prst="rect">
            <a:avLst/>
          </a:prstGeom>
        </p:spPr>
      </p:pic>
      <p:pic>
        <p:nvPicPr>
          <p:cNvPr id="115" name="Picture 114">
            <a:extLst>
              <a:ext uri="{FF2B5EF4-FFF2-40B4-BE49-F238E27FC236}">
                <a16:creationId xmlns:a16="http://schemas.microsoft.com/office/drawing/2014/main" id="{81C54E64-CEB8-4972-87FC-F33C842B59C2}"/>
              </a:ext>
            </a:extLst>
          </p:cNvPr>
          <p:cNvPicPr>
            <a:picLocks noChangeAspect="1"/>
          </p:cNvPicPr>
          <p:nvPr/>
        </p:nvPicPr>
        <p:blipFill>
          <a:blip r:embed="rId5"/>
          <a:stretch>
            <a:fillRect/>
          </a:stretch>
        </p:blipFill>
        <p:spPr>
          <a:xfrm>
            <a:off x="87058" y="3848931"/>
            <a:ext cx="1606092" cy="346412"/>
          </a:xfrm>
          <a:prstGeom prst="rect">
            <a:avLst/>
          </a:prstGeom>
        </p:spPr>
      </p:pic>
      <p:pic>
        <p:nvPicPr>
          <p:cNvPr id="116" name="Picture 115">
            <a:extLst>
              <a:ext uri="{FF2B5EF4-FFF2-40B4-BE49-F238E27FC236}">
                <a16:creationId xmlns:a16="http://schemas.microsoft.com/office/drawing/2014/main" id="{55A33C5D-FA47-4572-9337-7477D76B15BB}"/>
              </a:ext>
            </a:extLst>
          </p:cNvPr>
          <p:cNvPicPr>
            <a:picLocks noChangeAspect="1"/>
          </p:cNvPicPr>
          <p:nvPr/>
        </p:nvPicPr>
        <p:blipFill>
          <a:blip r:embed="rId6"/>
          <a:stretch>
            <a:fillRect/>
          </a:stretch>
        </p:blipFill>
        <p:spPr>
          <a:xfrm>
            <a:off x="87058" y="4457620"/>
            <a:ext cx="1535235" cy="354285"/>
          </a:xfrm>
          <a:prstGeom prst="rect">
            <a:avLst/>
          </a:prstGeom>
        </p:spPr>
      </p:pic>
      <p:pic>
        <p:nvPicPr>
          <p:cNvPr id="117" name="Picture 116">
            <a:extLst>
              <a:ext uri="{FF2B5EF4-FFF2-40B4-BE49-F238E27FC236}">
                <a16:creationId xmlns:a16="http://schemas.microsoft.com/office/drawing/2014/main" id="{162B6D9F-061C-4653-86A6-6616906A81C7}"/>
              </a:ext>
            </a:extLst>
          </p:cNvPr>
          <p:cNvPicPr>
            <a:picLocks noChangeAspect="1"/>
          </p:cNvPicPr>
          <p:nvPr/>
        </p:nvPicPr>
        <p:blipFill>
          <a:blip r:embed="rId7"/>
          <a:stretch>
            <a:fillRect/>
          </a:stretch>
        </p:blipFill>
        <p:spPr>
          <a:xfrm>
            <a:off x="87058" y="5062114"/>
            <a:ext cx="1865901" cy="393650"/>
          </a:xfrm>
          <a:prstGeom prst="rect">
            <a:avLst/>
          </a:prstGeom>
        </p:spPr>
      </p:pic>
      <p:pic>
        <p:nvPicPr>
          <p:cNvPr id="118" name="Picture 117">
            <a:extLst>
              <a:ext uri="{FF2B5EF4-FFF2-40B4-BE49-F238E27FC236}">
                <a16:creationId xmlns:a16="http://schemas.microsoft.com/office/drawing/2014/main" id="{38F65F2F-1DBF-40F6-BE21-30C1E2E80B9A}"/>
              </a:ext>
            </a:extLst>
          </p:cNvPr>
          <p:cNvPicPr>
            <a:picLocks noChangeAspect="1"/>
          </p:cNvPicPr>
          <p:nvPr/>
        </p:nvPicPr>
        <p:blipFill>
          <a:blip r:embed="rId8"/>
          <a:stretch>
            <a:fillRect/>
          </a:stretch>
        </p:blipFill>
        <p:spPr>
          <a:xfrm>
            <a:off x="87058" y="5695904"/>
            <a:ext cx="3243676" cy="653459"/>
          </a:xfrm>
          <a:prstGeom prst="rect">
            <a:avLst/>
          </a:prstGeom>
          <a:ln w="6350">
            <a:noFill/>
          </a:ln>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3 - </a:t>
            </a:r>
            <a:r>
              <a:rPr lang="en-US" dirty="0" err="1"/>
              <a:t>scripts_model</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a:xfrm>
            <a:off x="11492942" y="6522444"/>
            <a:ext cx="612000" cy="216000"/>
          </a:xfrm>
        </p:spPr>
        <p:txBody>
          <a:bodyPr/>
          <a:lstStyle/>
          <a:p>
            <a:fld id="{AF24159B-E4F0-491A-987A-BB36210A3487}" type="datetime1">
              <a:rPr lang="de-CH" noProof="0" smtClean="0"/>
              <a:t>25.08.2021</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a:xfrm>
            <a:off x="11782365" y="6522444"/>
            <a:ext cx="322577" cy="216000"/>
          </a:xfrm>
        </p:spPr>
        <p:txBody>
          <a:bodyPr/>
          <a:lstStyle/>
          <a:p>
            <a:fld id="{5ACA52AF-F19D-405C-AD5F-7D94B96A5CC3}" type="slidenum">
              <a:rPr lang="de-CH" noProof="0" smtClean="0"/>
              <a:t>5</a:t>
            </a:fld>
            <a:endParaRPr lang="de-CH" noProof="0"/>
          </a:p>
        </p:txBody>
      </p:sp>
      <p:pic>
        <p:nvPicPr>
          <p:cNvPr id="60" name="Content Placeholder 59">
            <a:extLst>
              <a:ext uri="{FF2B5EF4-FFF2-40B4-BE49-F238E27FC236}">
                <a16:creationId xmlns:a16="http://schemas.microsoft.com/office/drawing/2014/main" id="{577D0B2D-3771-4307-A70E-7B026F819DFF}"/>
              </a:ext>
            </a:extLst>
          </p:cNvPr>
          <p:cNvPicPr>
            <a:picLocks noGrp="1" noChangeAspect="1"/>
          </p:cNvPicPr>
          <p:nvPr>
            <p:ph idx="1"/>
          </p:nvPr>
        </p:nvPicPr>
        <p:blipFill>
          <a:blip r:embed="rId3"/>
          <a:stretch>
            <a:fillRect/>
          </a:stretch>
        </p:blipFill>
        <p:spPr>
          <a:xfrm>
            <a:off x="10378152" y="1818256"/>
            <a:ext cx="1566727" cy="354285"/>
          </a:xfrm>
        </p:spPr>
      </p:pic>
      <p:cxnSp>
        <p:nvCxnSpPr>
          <p:cNvPr id="22" name="Straight Arrow Connector 21">
            <a:extLst>
              <a:ext uri="{FF2B5EF4-FFF2-40B4-BE49-F238E27FC236}">
                <a16:creationId xmlns:a16="http://schemas.microsoft.com/office/drawing/2014/main" id="{4C46DF38-9FB5-464A-A770-13EA46D35422}"/>
              </a:ext>
            </a:extLst>
          </p:cNvPr>
          <p:cNvCxnSpPr>
            <a:cxnSpLocks/>
          </p:cNvCxnSpPr>
          <p:nvPr/>
        </p:nvCxnSpPr>
        <p:spPr>
          <a:xfrm flipH="1">
            <a:off x="6305710" y="1195001"/>
            <a:ext cx="3451646" cy="0"/>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AAFCC68-6094-4EAF-948F-C24C05C304E2}"/>
              </a:ext>
            </a:extLst>
          </p:cNvPr>
          <p:cNvCxnSpPr>
            <a:cxnSpLocks/>
            <a:endCxn id="56" idx="3"/>
          </p:cNvCxnSpPr>
          <p:nvPr/>
        </p:nvCxnSpPr>
        <p:spPr>
          <a:xfrm flipH="1" flipV="1">
            <a:off x="9475914" y="224922"/>
            <a:ext cx="911286" cy="36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1F106C-F4BE-4937-A066-32AE45A8F318}"/>
              </a:ext>
            </a:extLst>
          </p:cNvPr>
          <p:cNvCxnSpPr>
            <a:cxnSpLocks/>
            <a:stCxn id="56" idx="1"/>
            <a:endCxn id="58" idx="0"/>
          </p:cNvCxnSpPr>
          <p:nvPr/>
        </p:nvCxnSpPr>
        <p:spPr>
          <a:xfrm flipH="1">
            <a:off x="5430915" y="224922"/>
            <a:ext cx="2438907" cy="781423"/>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pic>
        <p:nvPicPr>
          <p:cNvPr id="54" name="Picture 53">
            <a:extLst>
              <a:ext uri="{FF2B5EF4-FFF2-40B4-BE49-F238E27FC236}">
                <a16:creationId xmlns:a16="http://schemas.microsoft.com/office/drawing/2014/main" id="{DEB852A1-ED0F-481C-8039-46B090585256}"/>
              </a:ext>
            </a:extLst>
          </p:cNvPr>
          <p:cNvPicPr>
            <a:picLocks noChangeAspect="1"/>
          </p:cNvPicPr>
          <p:nvPr/>
        </p:nvPicPr>
        <p:blipFill>
          <a:blip r:embed="rId7"/>
          <a:stretch>
            <a:fillRect/>
          </a:stretch>
        </p:blipFill>
        <p:spPr>
          <a:xfrm>
            <a:off x="4604250" y="1522240"/>
            <a:ext cx="1865901" cy="393650"/>
          </a:xfrm>
          <a:prstGeom prst="rect">
            <a:avLst/>
          </a:prstGeom>
        </p:spPr>
      </p:pic>
      <p:pic>
        <p:nvPicPr>
          <p:cNvPr id="56" name="Picture 55">
            <a:extLst>
              <a:ext uri="{FF2B5EF4-FFF2-40B4-BE49-F238E27FC236}">
                <a16:creationId xmlns:a16="http://schemas.microsoft.com/office/drawing/2014/main" id="{9DD00655-FF75-466F-9269-2DC37F5ACB4A}"/>
              </a:ext>
            </a:extLst>
          </p:cNvPr>
          <p:cNvPicPr>
            <a:picLocks noChangeAspect="1"/>
          </p:cNvPicPr>
          <p:nvPr/>
        </p:nvPicPr>
        <p:blipFill>
          <a:blip r:embed="rId5"/>
          <a:stretch>
            <a:fillRect/>
          </a:stretch>
        </p:blipFill>
        <p:spPr>
          <a:xfrm>
            <a:off x="7869822" y="51716"/>
            <a:ext cx="1606092" cy="346412"/>
          </a:xfrm>
          <a:prstGeom prst="rect">
            <a:avLst/>
          </a:prstGeom>
        </p:spPr>
      </p:pic>
      <p:pic>
        <p:nvPicPr>
          <p:cNvPr id="58" name="Picture 57">
            <a:extLst>
              <a:ext uri="{FF2B5EF4-FFF2-40B4-BE49-F238E27FC236}">
                <a16:creationId xmlns:a16="http://schemas.microsoft.com/office/drawing/2014/main" id="{6D02DD29-BC2A-47AE-BCF0-4519D0C2C6BB}"/>
              </a:ext>
            </a:extLst>
          </p:cNvPr>
          <p:cNvPicPr>
            <a:picLocks noChangeAspect="1"/>
          </p:cNvPicPr>
          <p:nvPr/>
        </p:nvPicPr>
        <p:blipFill>
          <a:blip r:embed="rId2"/>
          <a:stretch>
            <a:fillRect/>
          </a:stretch>
        </p:blipFill>
        <p:spPr>
          <a:xfrm>
            <a:off x="4604250" y="1006345"/>
            <a:ext cx="1653330" cy="354285"/>
          </a:xfrm>
          <a:prstGeom prst="rect">
            <a:avLst/>
          </a:prstGeom>
        </p:spPr>
      </p:pic>
      <p:pic>
        <p:nvPicPr>
          <p:cNvPr id="62" name="Picture 61">
            <a:extLst>
              <a:ext uri="{FF2B5EF4-FFF2-40B4-BE49-F238E27FC236}">
                <a16:creationId xmlns:a16="http://schemas.microsoft.com/office/drawing/2014/main" id="{9BBEED10-7CD8-48F7-BAA6-B493D6F1F3B6}"/>
              </a:ext>
            </a:extLst>
          </p:cNvPr>
          <p:cNvPicPr>
            <a:picLocks noChangeAspect="1"/>
          </p:cNvPicPr>
          <p:nvPr/>
        </p:nvPicPr>
        <p:blipFill>
          <a:blip r:embed="rId6"/>
          <a:stretch>
            <a:fillRect/>
          </a:stretch>
        </p:blipFill>
        <p:spPr>
          <a:xfrm>
            <a:off x="10537566" y="1501181"/>
            <a:ext cx="1535235" cy="354285"/>
          </a:xfrm>
          <a:prstGeom prst="rect">
            <a:avLst/>
          </a:prstGeom>
        </p:spPr>
      </p:pic>
      <p:pic>
        <p:nvPicPr>
          <p:cNvPr id="64" name="Picture 63">
            <a:extLst>
              <a:ext uri="{FF2B5EF4-FFF2-40B4-BE49-F238E27FC236}">
                <a16:creationId xmlns:a16="http://schemas.microsoft.com/office/drawing/2014/main" id="{E66326AB-39BD-440E-8423-8DF37A5AD5EC}"/>
              </a:ext>
            </a:extLst>
          </p:cNvPr>
          <p:cNvPicPr>
            <a:picLocks noChangeAspect="1"/>
          </p:cNvPicPr>
          <p:nvPr/>
        </p:nvPicPr>
        <p:blipFill>
          <a:blip r:embed="rId8"/>
          <a:stretch>
            <a:fillRect/>
          </a:stretch>
        </p:blipFill>
        <p:spPr>
          <a:xfrm>
            <a:off x="470770" y="1103900"/>
            <a:ext cx="3243676" cy="653459"/>
          </a:xfrm>
          <a:prstGeom prst="rect">
            <a:avLst/>
          </a:prstGeom>
          <a:ln w="6350">
            <a:solidFill>
              <a:schemeClr val="tx1"/>
            </a:solidFill>
          </a:ln>
        </p:spPr>
      </p:pic>
      <p:pic>
        <p:nvPicPr>
          <p:cNvPr id="66" name="Picture 65">
            <a:extLst>
              <a:ext uri="{FF2B5EF4-FFF2-40B4-BE49-F238E27FC236}">
                <a16:creationId xmlns:a16="http://schemas.microsoft.com/office/drawing/2014/main" id="{A6579BA3-2959-4568-815F-034D088CB86F}"/>
              </a:ext>
            </a:extLst>
          </p:cNvPr>
          <p:cNvPicPr>
            <a:picLocks noChangeAspect="1"/>
          </p:cNvPicPr>
          <p:nvPr/>
        </p:nvPicPr>
        <p:blipFill>
          <a:blip r:embed="rId4"/>
          <a:stretch>
            <a:fillRect/>
          </a:stretch>
        </p:blipFill>
        <p:spPr>
          <a:xfrm>
            <a:off x="9769388" y="981540"/>
            <a:ext cx="2354027" cy="330666"/>
          </a:xfrm>
          <a:prstGeom prst="rect">
            <a:avLst/>
          </a:prstGeom>
        </p:spPr>
      </p:pic>
      <p:cxnSp>
        <p:nvCxnSpPr>
          <p:cNvPr id="79" name="Connector: Elbow 78">
            <a:extLst>
              <a:ext uri="{FF2B5EF4-FFF2-40B4-BE49-F238E27FC236}">
                <a16:creationId xmlns:a16="http://schemas.microsoft.com/office/drawing/2014/main" id="{DECCE885-D18E-4B9B-85F2-45833724D3B4}"/>
              </a:ext>
            </a:extLst>
          </p:cNvPr>
          <p:cNvCxnSpPr>
            <a:cxnSpLocks/>
          </p:cNvCxnSpPr>
          <p:nvPr/>
        </p:nvCxnSpPr>
        <p:spPr>
          <a:xfrm rot="10800000">
            <a:off x="10386144" y="1396176"/>
            <a:ext cx="171783" cy="2943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nector: Elbow 85">
            <a:extLst>
              <a:ext uri="{FF2B5EF4-FFF2-40B4-BE49-F238E27FC236}">
                <a16:creationId xmlns:a16="http://schemas.microsoft.com/office/drawing/2014/main" id="{71C6B51C-2334-45FA-A06E-5DED5D4B8F8A}"/>
              </a:ext>
            </a:extLst>
          </p:cNvPr>
          <p:cNvCxnSpPr>
            <a:cxnSpLocks/>
            <a:stCxn id="60" idx="1"/>
          </p:cNvCxnSpPr>
          <p:nvPr/>
        </p:nvCxnSpPr>
        <p:spPr>
          <a:xfrm rot="10800000">
            <a:off x="10238768" y="1392679"/>
            <a:ext cx="139384" cy="60272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27273495-0A8F-455D-8447-A37D6921EA84}"/>
              </a:ext>
            </a:extLst>
          </p:cNvPr>
          <p:cNvCxnSpPr>
            <a:cxnSpLocks/>
          </p:cNvCxnSpPr>
          <p:nvPr/>
        </p:nvCxnSpPr>
        <p:spPr>
          <a:xfrm flipH="1" flipV="1">
            <a:off x="6255594" y="1322415"/>
            <a:ext cx="3975182" cy="664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1998606A-0702-4476-868B-BB7A5511CF12}"/>
              </a:ext>
            </a:extLst>
          </p:cNvPr>
          <p:cNvCxnSpPr>
            <a:cxnSpLocks/>
          </p:cNvCxnSpPr>
          <p:nvPr/>
        </p:nvCxnSpPr>
        <p:spPr>
          <a:xfrm flipH="1">
            <a:off x="3951349" y="1203396"/>
            <a:ext cx="613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E6DE9C22-0DDF-43D2-8040-496E6A7227E1}"/>
              </a:ext>
            </a:extLst>
          </p:cNvPr>
          <p:cNvCxnSpPr>
            <a:cxnSpLocks/>
          </p:cNvCxnSpPr>
          <p:nvPr/>
        </p:nvCxnSpPr>
        <p:spPr>
          <a:xfrm flipH="1">
            <a:off x="3951349" y="1722869"/>
            <a:ext cx="613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BA36764A-E8AC-4739-9FA0-01E24C0EA345}"/>
              </a:ext>
            </a:extLst>
          </p:cNvPr>
          <p:cNvCxnSpPr>
            <a:cxnSpLocks/>
          </p:cNvCxnSpPr>
          <p:nvPr/>
        </p:nvCxnSpPr>
        <p:spPr>
          <a:xfrm>
            <a:off x="1788115" y="2488747"/>
            <a:ext cx="1736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Rectangle: Rounded Corners 97">
            <a:extLst>
              <a:ext uri="{FF2B5EF4-FFF2-40B4-BE49-F238E27FC236}">
                <a16:creationId xmlns:a16="http://schemas.microsoft.com/office/drawing/2014/main" id="{AA8351F2-F341-4722-8425-F2ACFE18E59C}"/>
              </a:ext>
            </a:extLst>
          </p:cNvPr>
          <p:cNvSpPr/>
          <p:nvPr/>
        </p:nvSpPr>
        <p:spPr>
          <a:xfrm>
            <a:off x="3591920" y="4907645"/>
            <a:ext cx="8513022" cy="76305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 </a:t>
            </a:r>
            <a:r>
              <a:rPr lang="en-US" sz="1500" i="1" dirty="0" err="1"/>
              <a:t>name.landuse</a:t>
            </a:r>
            <a:r>
              <a:rPr lang="en-US" sz="1500" i="1" dirty="0"/>
              <a:t> </a:t>
            </a:r>
            <a:r>
              <a:rPr lang="en-US" sz="1500" dirty="0"/>
              <a:t>(it creates a character vector with the names of the columns of the different land use types) and function </a:t>
            </a:r>
            <a:r>
              <a:rPr lang="en-US" sz="1500" i="1" dirty="0" err="1"/>
              <a:t>allocate.impacts</a:t>
            </a:r>
            <a:r>
              <a:rPr lang="en-US" sz="1500" dirty="0"/>
              <a:t> (it allocates the species loss calculated with the model to the disaggregated land use classification).</a:t>
            </a:r>
          </a:p>
        </p:txBody>
      </p:sp>
      <p:cxnSp>
        <p:nvCxnSpPr>
          <p:cNvPr id="99" name="Straight Arrow Connector 98">
            <a:extLst>
              <a:ext uri="{FF2B5EF4-FFF2-40B4-BE49-F238E27FC236}">
                <a16:creationId xmlns:a16="http://schemas.microsoft.com/office/drawing/2014/main" id="{5C87DBCC-8751-4F38-BAD8-C26D6D36CF69}"/>
              </a:ext>
            </a:extLst>
          </p:cNvPr>
          <p:cNvCxnSpPr>
            <a:cxnSpLocks/>
          </p:cNvCxnSpPr>
          <p:nvPr/>
        </p:nvCxnSpPr>
        <p:spPr>
          <a:xfrm>
            <a:off x="1670020" y="3043080"/>
            <a:ext cx="18548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DE6FF63-EC8C-46F4-BDCE-EEE4B7B24222}"/>
              </a:ext>
            </a:extLst>
          </p:cNvPr>
          <p:cNvCxnSpPr>
            <a:cxnSpLocks/>
          </p:cNvCxnSpPr>
          <p:nvPr/>
        </p:nvCxnSpPr>
        <p:spPr>
          <a:xfrm>
            <a:off x="2497388" y="3504053"/>
            <a:ext cx="10274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Rectangle: Rounded Corners 100">
            <a:extLst>
              <a:ext uri="{FF2B5EF4-FFF2-40B4-BE49-F238E27FC236}">
                <a16:creationId xmlns:a16="http://schemas.microsoft.com/office/drawing/2014/main" id="{9A3D7D8F-9313-4751-8E30-067B049DCFC9}"/>
              </a:ext>
            </a:extLst>
          </p:cNvPr>
          <p:cNvSpPr/>
          <p:nvPr/>
        </p:nvSpPr>
        <p:spPr>
          <a:xfrm>
            <a:off x="3591920" y="3841102"/>
            <a:ext cx="8513022" cy="61531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needed to perform the computation of confidence intervals with bootstrapping. Some functions used in this R file are defined in </a:t>
            </a:r>
            <a:r>
              <a:rPr lang="en-US" sz="1500" i="1" dirty="0" err="1"/>
              <a:t>parameters_calculation.R</a:t>
            </a:r>
            <a:r>
              <a:rPr lang="en-US" sz="1500" dirty="0"/>
              <a:t>.</a:t>
            </a:r>
          </a:p>
        </p:txBody>
      </p:sp>
      <p:sp>
        <p:nvSpPr>
          <p:cNvPr id="102" name="Rectangle: Rounded Corners 101">
            <a:extLst>
              <a:ext uri="{FF2B5EF4-FFF2-40B4-BE49-F238E27FC236}">
                <a16:creationId xmlns:a16="http://schemas.microsoft.com/office/drawing/2014/main" id="{5B7860A5-CC1B-4BFB-8F9A-83EAC1206474}"/>
              </a:ext>
            </a:extLst>
          </p:cNvPr>
          <p:cNvSpPr/>
          <p:nvPr/>
        </p:nvSpPr>
        <p:spPr>
          <a:xfrm>
            <a:off x="3591920" y="2921640"/>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many functions used to build the model.</a:t>
            </a:r>
          </a:p>
        </p:txBody>
      </p:sp>
      <p:sp>
        <p:nvSpPr>
          <p:cNvPr id="103" name="Rectangle: Rounded Corners 102">
            <a:extLst>
              <a:ext uri="{FF2B5EF4-FFF2-40B4-BE49-F238E27FC236}">
                <a16:creationId xmlns:a16="http://schemas.microsoft.com/office/drawing/2014/main" id="{A947A3A8-1C9A-406E-86A9-9526F95B8684}"/>
              </a:ext>
            </a:extLst>
          </p:cNvPr>
          <p:cNvSpPr/>
          <p:nvPr/>
        </p:nvSpPr>
        <p:spPr>
          <a:xfrm>
            <a:off x="3591920" y="2317137"/>
            <a:ext cx="8513022" cy="5160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function of the model calculation (</a:t>
            </a:r>
            <a:r>
              <a:rPr lang="en-US" sz="1500" i="1" dirty="0" err="1"/>
              <a:t>calculate.slost</a:t>
            </a:r>
            <a:r>
              <a:rPr lang="en-US" sz="1500" dirty="0"/>
              <a:t>) and calls functions defined in the R files connected to it by an entering arrow in the flowchart here above. </a:t>
            </a:r>
          </a:p>
        </p:txBody>
      </p:sp>
      <p:sp>
        <p:nvSpPr>
          <p:cNvPr id="104" name="Rectangle: Rounded Corners 103">
            <a:extLst>
              <a:ext uri="{FF2B5EF4-FFF2-40B4-BE49-F238E27FC236}">
                <a16:creationId xmlns:a16="http://schemas.microsoft.com/office/drawing/2014/main" id="{100188C2-9F1B-4439-80AE-94CC6D403AC4}"/>
              </a:ext>
            </a:extLst>
          </p:cNvPr>
          <p:cNvSpPr/>
          <p:nvPr/>
        </p:nvSpPr>
        <p:spPr>
          <a:xfrm>
            <a:off x="3591920" y="5759152"/>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script, which calls all the other functions and is the only one to be ran.</a:t>
            </a:r>
          </a:p>
        </p:txBody>
      </p:sp>
      <p:cxnSp>
        <p:nvCxnSpPr>
          <p:cNvPr id="105" name="Straight Arrow Connector 104">
            <a:extLst>
              <a:ext uri="{FF2B5EF4-FFF2-40B4-BE49-F238E27FC236}">
                <a16:creationId xmlns:a16="http://schemas.microsoft.com/office/drawing/2014/main" id="{CB152F89-7F55-4DC8-9850-5DF7D5DB845D}"/>
              </a:ext>
            </a:extLst>
          </p:cNvPr>
          <p:cNvCxnSpPr>
            <a:cxnSpLocks/>
          </p:cNvCxnSpPr>
          <p:nvPr/>
        </p:nvCxnSpPr>
        <p:spPr>
          <a:xfrm>
            <a:off x="1788115" y="4074858"/>
            <a:ext cx="1736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D32D2949-DC97-45CF-B440-8B4B47E3F9FF}"/>
              </a:ext>
            </a:extLst>
          </p:cNvPr>
          <p:cNvCxnSpPr>
            <a:cxnSpLocks/>
          </p:cNvCxnSpPr>
          <p:nvPr/>
        </p:nvCxnSpPr>
        <p:spPr>
          <a:xfrm>
            <a:off x="1701512" y="4663569"/>
            <a:ext cx="18233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65D1D08A-965A-449B-9CB3-1BE11AEBE791}"/>
              </a:ext>
            </a:extLst>
          </p:cNvPr>
          <p:cNvCxnSpPr>
            <a:cxnSpLocks/>
          </p:cNvCxnSpPr>
          <p:nvPr/>
        </p:nvCxnSpPr>
        <p:spPr>
          <a:xfrm>
            <a:off x="1911519" y="5301533"/>
            <a:ext cx="16133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Rectangle: Rounded Corners 107">
            <a:extLst>
              <a:ext uri="{FF2B5EF4-FFF2-40B4-BE49-F238E27FC236}">
                <a16:creationId xmlns:a16="http://schemas.microsoft.com/office/drawing/2014/main" id="{E6008E90-B27D-4743-827D-A856A1DFA9DC}"/>
              </a:ext>
            </a:extLst>
          </p:cNvPr>
          <p:cNvSpPr/>
          <p:nvPr/>
        </p:nvSpPr>
        <p:spPr>
          <a:xfrm>
            <a:off x="3591920" y="4544872"/>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 used to test the distributions of the response ratios and define the parametrization.</a:t>
            </a:r>
          </a:p>
        </p:txBody>
      </p:sp>
      <p:sp>
        <p:nvSpPr>
          <p:cNvPr id="109" name="Rectangle: Rounded Corners 108">
            <a:extLst>
              <a:ext uri="{FF2B5EF4-FFF2-40B4-BE49-F238E27FC236}">
                <a16:creationId xmlns:a16="http://schemas.microsoft.com/office/drawing/2014/main" id="{695D557A-4A42-4A5D-B582-BC45F1681E18}"/>
              </a:ext>
            </a:extLst>
          </p:cNvPr>
          <p:cNvSpPr/>
          <p:nvPr/>
        </p:nvSpPr>
        <p:spPr>
          <a:xfrm>
            <a:off x="3591920" y="6121924"/>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same as </a:t>
            </a:r>
            <a:r>
              <a:rPr lang="en-US" sz="1500" i="1" dirty="0" err="1"/>
              <a:t>impacts_calculation.R</a:t>
            </a:r>
            <a:r>
              <a:rPr lang="en-US" sz="1500" i="1" dirty="0"/>
              <a:t> </a:t>
            </a:r>
            <a:r>
              <a:rPr lang="en-US" sz="1500" dirty="0"/>
              <a:t>but with a parallelization procedure implemented </a:t>
            </a:r>
          </a:p>
        </p:txBody>
      </p:sp>
      <p:sp>
        <p:nvSpPr>
          <p:cNvPr id="110" name="Rectangle: Rounded Corners 109">
            <a:extLst>
              <a:ext uri="{FF2B5EF4-FFF2-40B4-BE49-F238E27FC236}">
                <a16:creationId xmlns:a16="http://schemas.microsoft.com/office/drawing/2014/main" id="{5BD83CEA-5560-4F1D-9C29-12A5A948092D}"/>
              </a:ext>
            </a:extLst>
          </p:cNvPr>
          <p:cNvSpPr/>
          <p:nvPr/>
        </p:nvSpPr>
        <p:spPr>
          <a:xfrm>
            <a:off x="3591920" y="3284413"/>
            <a:ext cx="8513022" cy="4682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which prepare or calculate the parameters needed in the model (e.g., the response ratios, the z values, the weighting factors).  </a:t>
            </a:r>
          </a:p>
        </p:txBody>
      </p:sp>
      <p:cxnSp>
        <p:nvCxnSpPr>
          <p:cNvPr id="126" name="Straight Arrow Connector 125">
            <a:extLst>
              <a:ext uri="{FF2B5EF4-FFF2-40B4-BE49-F238E27FC236}">
                <a16:creationId xmlns:a16="http://schemas.microsoft.com/office/drawing/2014/main" id="{688663F3-6DB8-40B6-AEAA-683F18CC64FF}"/>
              </a:ext>
            </a:extLst>
          </p:cNvPr>
          <p:cNvCxnSpPr>
            <a:cxnSpLocks/>
          </p:cNvCxnSpPr>
          <p:nvPr/>
        </p:nvCxnSpPr>
        <p:spPr>
          <a:xfrm>
            <a:off x="2138837" y="5896312"/>
            <a:ext cx="1386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E551161F-F456-4337-93DE-CE9FAF550DE8}"/>
              </a:ext>
            </a:extLst>
          </p:cNvPr>
          <p:cNvCxnSpPr>
            <a:cxnSpLocks/>
          </p:cNvCxnSpPr>
          <p:nvPr/>
        </p:nvCxnSpPr>
        <p:spPr>
          <a:xfrm>
            <a:off x="3318702" y="6247052"/>
            <a:ext cx="2061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peech Bubble: Rectangle with Corners Rounded 2">
            <a:extLst>
              <a:ext uri="{FF2B5EF4-FFF2-40B4-BE49-F238E27FC236}">
                <a16:creationId xmlns:a16="http://schemas.microsoft.com/office/drawing/2014/main" id="{233BCB3A-E798-4942-B3DB-329E7C1A1EA6}"/>
              </a:ext>
            </a:extLst>
          </p:cNvPr>
          <p:cNvSpPr/>
          <p:nvPr/>
        </p:nvSpPr>
        <p:spPr>
          <a:xfrm>
            <a:off x="9750252" y="-2864649"/>
            <a:ext cx="5641808" cy="2830208"/>
          </a:xfrm>
          <a:prstGeom prst="wedgeRoundRectCallout">
            <a:avLst>
              <a:gd name="adj1" fmla="val -72477"/>
              <a:gd name="adj2" fmla="val 522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As bootstrapping can take quite some time to run, this function is not called in </a:t>
            </a:r>
            <a:r>
              <a:rPr lang="en-US" sz="1400" i="1" dirty="0" err="1"/>
              <a:t>calculate.slost</a:t>
            </a:r>
            <a:r>
              <a:rPr lang="en-US" sz="1400" dirty="0"/>
              <a:t>. Its results are already stored in two .</a:t>
            </a:r>
            <a:r>
              <a:rPr lang="en-US" sz="1400" i="1" dirty="0" err="1"/>
              <a:t>Rdata</a:t>
            </a:r>
            <a:r>
              <a:rPr lang="en-US" sz="1400" dirty="0"/>
              <a:t> files (one for RR and one for z) in the folder </a:t>
            </a:r>
            <a:r>
              <a:rPr lang="en-US" sz="1400" dirty="0" err="1"/>
              <a:t>rr_z</a:t>
            </a:r>
            <a:r>
              <a:rPr lang="en-US" sz="1400" dirty="0"/>
              <a:t> so that </a:t>
            </a:r>
            <a:r>
              <a:rPr lang="en-US" sz="1400" i="1" dirty="0" err="1"/>
              <a:t>calculate.slost</a:t>
            </a:r>
            <a:r>
              <a:rPr lang="en-US" sz="1400" i="1" dirty="0"/>
              <a:t> </a:t>
            </a:r>
            <a:r>
              <a:rPr lang="en-US" sz="1400" dirty="0"/>
              <a:t>can directly load the .</a:t>
            </a:r>
            <a:r>
              <a:rPr lang="en-US" sz="1400" dirty="0" err="1"/>
              <a:t>Rdata</a:t>
            </a:r>
            <a:r>
              <a:rPr lang="en-US" sz="1400" dirty="0"/>
              <a:t> files. </a:t>
            </a:r>
          </a:p>
          <a:p>
            <a:r>
              <a:rPr lang="en-US" sz="1400" dirty="0"/>
              <a:t>For the sake of clarity, also RR and z output of </a:t>
            </a:r>
            <a:r>
              <a:rPr lang="en-US" sz="1400" i="1" dirty="0" err="1"/>
              <a:t>parameters_calculation.R</a:t>
            </a:r>
            <a:r>
              <a:rPr lang="en-US" sz="1400" i="1" dirty="0"/>
              <a:t> </a:t>
            </a:r>
            <a:r>
              <a:rPr lang="en-US" sz="1400" dirty="0"/>
              <a:t>and resulting for the static approach are stored as additional .</a:t>
            </a:r>
            <a:r>
              <a:rPr lang="en-US" sz="1400" dirty="0" err="1"/>
              <a:t>Rdata</a:t>
            </a:r>
            <a:r>
              <a:rPr lang="en-US" sz="1400" dirty="0"/>
              <a:t> files available in the same folder and then loaded in </a:t>
            </a:r>
            <a:r>
              <a:rPr lang="en-US" sz="1400" i="1" dirty="0" err="1"/>
              <a:t>calculate.slost</a:t>
            </a:r>
            <a:r>
              <a:rPr lang="en-US" sz="1400" dirty="0"/>
              <a:t> if needed (the results of the </a:t>
            </a:r>
            <a:r>
              <a:rPr lang="en-US" sz="1400" dirty="0" err="1"/>
              <a:t>montecarlo</a:t>
            </a:r>
            <a:r>
              <a:rPr lang="en-US" sz="1400" dirty="0"/>
              <a:t> simulation have not been prepared as finally this approach was not used, though it is possible to use the function </a:t>
            </a:r>
            <a:r>
              <a:rPr lang="en-US" sz="1400" i="1" dirty="0" err="1"/>
              <a:t>calculate.RR</a:t>
            </a:r>
            <a:r>
              <a:rPr lang="en-US" sz="1400" i="1" dirty="0"/>
              <a:t> </a:t>
            </a:r>
            <a:r>
              <a:rPr lang="en-US" sz="1400" dirty="0"/>
              <a:t>and </a:t>
            </a:r>
            <a:r>
              <a:rPr lang="en-US" sz="1400" i="1" dirty="0" err="1"/>
              <a:t>prepare.zvalues</a:t>
            </a:r>
            <a:r>
              <a:rPr lang="en-US" sz="1400" i="1" dirty="0"/>
              <a:t> </a:t>
            </a:r>
            <a:r>
              <a:rPr lang="en-US" sz="1400" dirty="0"/>
              <a:t>in </a:t>
            </a:r>
            <a:r>
              <a:rPr lang="en-US" sz="1400" i="1" dirty="0" err="1"/>
              <a:t>parameters_calculation.R</a:t>
            </a:r>
            <a:r>
              <a:rPr lang="en-US" sz="1400" i="1" dirty="0"/>
              <a:t> </a:t>
            </a:r>
            <a:r>
              <a:rPr lang="en-US" sz="1400" dirty="0"/>
              <a:t>to calculate them). </a:t>
            </a:r>
          </a:p>
        </p:txBody>
      </p:sp>
      <p:sp>
        <p:nvSpPr>
          <p:cNvPr id="26" name="Rectangle 25">
            <a:extLst>
              <a:ext uri="{FF2B5EF4-FFF2-40B4-BE49-F238E27FC236}">
                <a16:creationId xmlns:a16="http://schemas.microsoft.com/office/drawing/2014/main" id="{F20CE152-43E0-40DC-B107-8C083ECDBCD9}"/>
              </a:ext>
            </a:extLst>
          </p:cNvPr>
          <p:cNvSpPr/>
          <p:nvPr/>
        </p:nvSpPr>
        <p:spPr>
          <a:xfrm>
            <a:off x="5705015" y="224922"/>
            <a:ext cx="1737360" cy="709979"/>
          </a:xfrm>
          <a:prstGeom prst="rect">
            <a:avLst/>
          </a:prstGeom>
          <a:solidFill>
            <a:schemeClr val="bg1"/>
          </a:solidFill>
          <a:ln>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CA31C6D2-8914-4F7F-94C5-4709C45290C8}"/>
              </a:ext>
            </a:extLst>
          </p:cNvPr>
          <p:cNvSpPr/>
          <p:nvPr/>
        </p:nvSpPr>
        <p:spPr>
          <a:xfrm>
            <a:off x="7700049" y="774977"/>
            <a:ext cx="1865901" cy="709979"/>
          </a:xfrm>
          <a:prstGeom prst="rect">
            <a:avLst/>
          </a:prstGeom>
          <a:solidFill>
            <a:schemeClr val="bg1"/>
          </a:solidFill>
          <a:ln>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7" name="Picture 66">
            <a:extLst>
              <a:ext uri="{FF2B5EF4-FFF2-40B4-BE49-F238E27FC236}">
                <a16:creationId xmlns:a16="http://schemas.microsoft.com/office/drawing/2014/main" id="{01AA222D-7234-4B80-AED3-278A3488DE7F}"/>
              </a:ext>
            </a:extLst>
          </p:cNvPr>
          <p:cNvPicPr>
            <a:picLocks noChangeAspect="1"/>
          </p:cNvPicPr>
          <p:nvPr/>
        </p:nvPicPr>
        <p:blipFill>
          <a:blip r:embed="rId9"/>
          <a:stretch>
            <a:fillRect/>
          </a:stretch>
        </p:blipFill>
        <p:spPr>
          <a:xfrm>
            <a:off x="7537436" y="595680"/>
            <a:ext cx="537736" cy="209717"/>
          </a:xfrm>
          <a:prstGeom prst="rect">
            <a:avLst/>
          </a:prstGeom>
          <a:ln>
            <a:solidFill>
              <a:schemeClr val="tx1"/>
            </a:solidFill>
          </a:ln>
        </p:spPr>
      </p:pic>
      <p:grpSp>
        <p:nvGrpSpPr>
          <p:cNvPr id="18" name="Group 17">
            <a:extLst>
              <a:ext uri="{FF2B5EF4-FFF2-40B4-BE49-F238E27FC236}">
                <a16:creationId xmlns:a16="http://schemas.microsoft.com/office/drawing/2014/main" id="{6A4C0F57-CFA5-4472-9197-D276F61800B0}"/>
              </a:ext>
            </a:extLst>
          </p:cNvPr>
          <p:cNvGrpSpPr>
            <a:grpSpLocks noChangeAspect="1"/>
          </p:cNvGrpSpPr>
          <p:nvPr/>
        </p:nvGrpSpPr>
        <p:grpSpPr>
          <a:xfrm>
            <a:off x="5755993" y="268998"/>
            <a:ext cx="1680588" cy="621826"/>
            <a:chOff x="1882071" y="-1253158"/>
            <a:chExt cx="2977264" cy="1101602"/>
          </a:xfrm>
        </p:grpSpPr>
        <p:pic>
          <p:nvPicPr>
            <p:cNvPr id="8" name="Picture 7">
              <a:extLst>
                <a:ext uri="{FF2B5EF4-FFF2-40B4-BE49-F238E27FC236}">
                  <a16:creationId xmlns:a16="http://schemas.microsoft.com/office/drawing/2014/main" id="{56AEC769-3C69-40E3-A5B4-C92FB4057849}"/>
                </a:ext>
              </a:extLst>
            </p:cNvPr>
            <p:cNvPicPr>
              <a:picLocks noChangeAspect="1"/>
            </p:cNvPicPr>
            <p:nvPr/>
          </p:nvPicPr>
          <p:blipFill rotWithShape="1">
            <a:blip r:embed="rId10"/>
            <a:srcRect l="3162" t="10495" r="3545"/>
            <a:stretch/>
          </p:blipFill>
          <p:spPr>
            <a:xfrm>
              <a:off x="1882073" y="-1253158"/>
              <a:ext cx="2977262" cy="767385"/>
            </a:xfrm>
            <a:prstGeom prst="rect">
              <a:avLst/>
            </a:prstGeom>
          </p:spPr>
        </p:pic>
        <p:pic>
          <p:nvPicPr>
            <p:cNvPr id="15" name="Picture 14">
              <a:extLst>
                <a:ext uri="{FF2B5EF4-FFF2-40B4-BE49-F238E27FC236}">
                  <a16:creationId xmlns:a16="http://schemas.microsoft.com/office/drawing/2014/main" id="{83D71F73-66A2-48F5-B99F-DBE44735E50E}"/>
                </a:ext>
              </a:extLst>
            </p:cNvPr>
            <p:cNvPicPr>
              <a:picLocks noChangeAspect="1"/>
            </p:cNvPicPr>
            <p:nvPr/>
          </p:nvPicPr>
          <p:blipFill rotWithShape="1">
            <a:blip r:embed="rId11"/>
            <a:srcRect l="1328" r="2072" b="23192"/>
            <a:stretch/>
          </p:blipFill>
          <p:spPr>
            <a:xfrm>
              <a:off x="1882071" y="-510088"/>
              <a:ext cx="2613472" cy="358532"/>
            </a:xfrm>
            <a:prstGeom prst="rect">
              <a:avLst/>
            </a:prstGeom>
          </p:spPr>
        </p:pic>
      </p:grpSp>
      <p:pic>
        <p:nvPicPr>
          <p:cNvPr id="11" name="Picture 10">
            <a:extLst>
              <a:ext uri="{FF2B5EF4-FFF2-40B4-BE49-F238E27FC236}">
                <a16:creationId xmlns:a16="http://schemas.microsoft.com/office/drawing/2014/main" id="{A9744417-C722-4678-9A56-365B2A04631C}"/>
              </a:ext>
            </a:extLst>
          </p:cNvPr>
          <p:cNvPicPr>
            <a:picLocks noChangeAspect="1"/>
          </p:cNvPicPr>
          <p:nvPr/>
        </p:nvPicPr>
        <p:blipFill>
          <a:blip r:embed="rId9"/>
          <a:stretch>
            <a:fillRect/>
          </a:stretch>
        </p:blipFill>
        <p:spPr>
          <a:xfrm>
            <a:off x="5509787" y="45081"/>
            <a:ext cx="537736" cy="209717"/>
          </a:xfrm>
          <a:prstGeom prst="rect">
            <a:avLst/>
          </a:prstGeom>
          <a:ln>
            <a:solidFill>
              <a:schemeClr val="tx1"/>
            </a:solidFill>
          </a:ln>
        </p:spPr>
      </p:pic>
      <p:grpSp>
        <p:nvGrpSpPr>
          <p:cNvPr id="19" name="Group 18">
            <a:extLst>
              <a:ext uri="{FF2B5EF4-FFF2-40B4-BE49-F238E27FC236}">
                <a16:creationId xmlns:a16="http://schemas.microsoft.com/office/drawing/2014/main" id="{4D8521F2-3CA6-4066-8C9C-3B482925F580}"/>
              </a:ext>
            </a:extLst>
          </p:cNvPr>
          <p:cNvGrpSpPr>
            <a:grpSpLocks noChangeAspect="1"/>
          </p:cNvGrpSpPr>
          <p:nvPr/>
        </p:nvGrpSpPr>
        <p:grpSpPr>
          <a:xfrm>
            <a:off x="7717573" y="830987"/>
            <a:ext cx="1837090" cy="609751"/>
            <a:chOff x="4922740" y="-747451"/>
            <a:chExt cx="3254517" cy="1080212"/>
          </a:xfrm>
        </p:grpSpPr>
        <p:pic>
          <p:nvPicPr>
            <p:cNvPr id="17" name="Picture 16">
              <a:extLst>
                <a:ext uri="{FF2B5EF4-FFF2-40B4-BE49-F238E27FC236}">
                  <a16:creationId xmlns:a16="http://schemas.microsoft.com/office/drawing/2014/main" id="{80B90BEC-F179-442D-A729-4DD2A61117AD}"/>
                </a:ext>
              </a:extLst>
            </p:cNvPr>
            <p:cNvPicPr>
              <a:picLocks noChangeAspect="1"/>
            </p:cNvPicPr>
            <p:nvPr/>
          </p:nvPicPr>
          <p:blipFill rotWithShape="1">
            <a:blip r:embed="rId12"/>
            <a:srcRect l="1505" t="6483" r="2530" b="1"/>
            <a:stretch/>
          </p:blipFill>
          <p:spPr>
            <a:xfrm>
              <a:off x="4922740" y="-747451"/>
              <a:ext cx="3254517" cy="730515"/>
            </a:xfrm>
            <a:prstGeom prst="rect">
              <a:avLst/>
            </a:prstGeom>
          </p:spPr>
        </p:pic>
        <p:pic>
          <p:nvPicPr>
            <p:cNvPr id="13" name="Picture 12">
              <a:extLst>
                <a:ext uri="{FF2B5EF4-FFF2-40B4-BE49-F238E27FC236}">
                  <a16:creationId xmlns:a16="http://schemas.microsoft.com/office/drawing/2014/main" id="{CD4598FF-3B49-45BF-899E-C8CDA48B5859}"/>
                </a:ext>
              </a:extLst>
            </p:cNvPr>
            <p:cNvPicPr>
              <a:picLocks noChangeAspect="1"/>
            </p:cNvPicPr>
            <p:nvPr/>
          </p:nvPicPr>
          <p:blipFill rotWithShape="1">
            <a:blip r:embed="rId13"/>
            <a:srcRect l="3772" t="17832" r="5775" b="18337"/>
            <a:stretch/>
          </p:blipFill>
          <p:spPr>
            <a:xfrm>
              <a:off x="4922742" y="53049"/>
              <a:ext cx="1800916" cy="279712"/>
            </a:xfrm>
            <a:prstGeom prst="rect">
              <a:avLst/>
            </a:prstGeom>
          </p:spPr>
        </p:pic>
      </p:grpSp>
    </p:spTree>
    <p:extLst>
      <p:ext uri="{BB962C8B-B14F-4D97-AF65-F5344CB8AC3E}">
        <p14:creationId xmlns:p14="http://schemas.microsoft.com/office/powerpoint/2010/main" val="225545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4 - results</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25.08.2021</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6</a:t>
            </a:fld>
            <a:endParaRPr lang="de-CH" noProof="0"/>
          </a:p>
        </p:txBody>
      </p:sp>
      <p:sp>
        <p:nvSpPr>
          <p:cNvPr id="27" name="Content Placeholder 26">
            <a:extLst>
              <a:ext uri="{FF2B5EF4-FFF2-40B4-BE49-F238E27FC236}">
                <a16:creationId xmlns:a16="http://schemas.microsoft.com/office/drawing/2014/main" id="{BDB970EF-A434-40E8-B1B3-3A4E34D0897F}"/>
              </a:ext>
            </a:extLst>
          </p:cNvPr>
          <p:cNvSpPr>
            <a:spLocks noGrp="1"/>
          </p:cNvSpPr>
          <p:nvPr>
            <p:ph idx="1"/>
          </p:nvPr>
        </p:nvSpPr>
        <p:spPr/>
        <p:txBody>
          <a:bodyPr/>
          <a:lstStyle/>
          <a:p>
            <a:pPr marL="0" indent="0">
              <a:buNone/>
            </a:pPr>
            <a:r>
              <a:rPr lang="en-US" dirty="0"/>
              <a:t>This folder contains the areas resulting from the matching of the two GLOBIOM land use models and the species loss resulting from the application of the species loss model.  </a:t>
            </a:r>
          </a:p>
        </p:txBody>
      </p:sp>
      <p:pic>
        <p:nvPicPr>
          <p:cNvPr id="13" name="Picture 12">
            <a:extLst>
              <a:ext uri="{FF2B5EF4-FFF2-40B4-BE49-F238E27FC236}">
                <a16:creationId xmlns:a16="http://schemas.microsoft.com/office/drawing/2014/main" id="{8B77F9F1-C899-4EF2-82A6-0638BB9C6F2A}"/>
              </a:ext>
            </a:extLst>
          </p:cNvPr>
          <p:cNvPicPr>
            <a:picLocks noChangeAspect="1"/>
          </p:cNvPicPr>
          <p:nvPr/>
        </p:nvPicPr>
        <p:blipFill rotWithShape="1">
          <a:blip r:embed="rId2"/>
          <a:srcRect b="75839"/>
          <a:stretch/>
        </p:blipFill>
        <p:spPr>
          <a:xfrm>
            <a:off x="761937" y="1908957"/>
            <a:ext cx="3732589" cy="359892"/>
          </a:xfrm>
          <a:prstGeom prst="rect">
            <a:avLst/>
          </a:prstGeom>
        </p:spPr>
      </p:pic>
      <p:pic>
        <p:nvPicPr>
          <p:cNvPr id="15" name="Picture 14">
            <a:extLst>
              <a:ext uri="{FF2B5EF4-FFF2-40B4-BE49-F238E27FC236}">
                <a16:creationId xmlns:a16="http://schemas.microsoft.com/office/drawing/2014/main" id="{B47291BF-A18E-4D4F-A27E-5C14036C0289}"/>
              </a:ext>
            </a:extLst>
          </p:cNvPr>
          <p:cNvPicPr>
            <a:picLocks noChangeAspect="1"/>
          </p:cNvPicPr>
          <p:nvPr/>
        </p:nvPicPr>
        <p:blipFill rotWithShape="1">
          <a:blip r:embed="rId2"/>
          <a:srcRect t="51809" b="26897"/>
          <a:stretch/>
        </p:blipFill>
        <p:spPr>
          <a:xfrm>
            <a:off x="761937" y="3783563"/>
            <a:ext cx="3732589" cy="317196"/>
          </a:xfrm>
          <a:prstGeom prst="rect">
            <a:avLst/>
          </a:prstGeom>
        </p:spPr>
      </p:pic>
      <p:pic>
        <p:nvPicPr>
          <p:cNvPr id="16" name="Picture 15">
            <a:extLst>
              <a:ext uri="{FF2B5EF4-FFF2-40B4-BE49-F238E27FC236}">
                <a16:creationId xmlns:a16="http://schemas.microsoft.com/office/drawing/2014/main" id="{240AC387-6B32-491D-86EB-24739E5A5545}"/>
              </a:ext>
            </a:extLst>
          </p:cNvPr>
          <p:cNvPicPr>
            <a:picLocks noChangeAspect="1"/>
          </p:cNvPicPr>
          <p:nvPr/>
        </p:nvPicPr>
        <p:blipFill rotWithShape="1">
          <a:blip r:embed="rId2"/>
          <a:srcRect t="26272" b="49047"/>
          <a:stretch/>
        </p:blipFill>
        <p:spPr>
          <a:xfrm>
            <a:off x="761936" y="5024279"/>
            <a:ext cx="3732589" cy="367632"/>
          </a:xfrm>
          <a:prstGeom prst="rect">
            <a:avLst/>
          </a:prstGeom>
        </p:spPr>
      </p:pic>
      <p:pic>
        <p:nvPicPr>
          <p:cNvPr id="17" name="Picture 16">
            <a:extLst>
              <a:ext uri="{FF2B5EF4-FFF2-40B4-BE49-F238E27FC236}">
                <a16:creationId xmlns:a16="http://schemas.microsoft.com/office/drawing/2014/main" id="{A0390428-FC91-416F-8F8E-06A3B34F9C85}"/>
              </a:ext>
            </a:extLst>
          </p:cNvPr>
          <p:cNvPicPr>
            <a:picLocks noChangeAspect="1"/>
          </p:cNvPicPr>
          <p:nvPr/>
        </p:nvPicPr>
        <p:blipFill rotWithShape="1">
          <a:blip r:embed="rId2"/>
          <a:srcRect t="75320"/>
          <a:stretch/>
        </p:blipFill>
        <p:spPr>
          <a:xfrm>
            <a:off x="761937" y="5715271"/>
            <a:ext cx="3732589" cy="367632"/>
          </a:xfrm>
          <a:prstGeom prst="rect">
            <a:avLst/>
          </a:prstGeom>
        </p:spPr>
      </p:pic>
      <p:cxnSp>
        <p:nvCxnSpPr>
          <p:cNvPr id="18" name="Straight Arrow Connector 17">
            <a:extLst>
              <a:ext uri="{FF2B5EF4-FFF2-40B4-BE49-F238E27FC236}">
                <a16:creationId xmlns:a16="http://schemas.microsoft.com/office/drawing/2014/main" id="{B9499C62-2F02-4BAC-83BA-02779F0301AD}"/>
              </a:ext>
            </a:extLst>
          </p:cNvPr>
          <p:cNvCxnSpPr>
            <a:cxnSpLocks/>
          </p:cNvCxnSpPr>
          <p:nvPr/>
        </p:nvCxnSpPr>
        <p:spPr>
          <a:xfrm>
            <a:off x="1623000" y="3979612"/>
            <a:ext cx="565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212C65F3-D750-496B-AFC7-50C4D7261E24}"/>
              </a:ext>
            </a:extLst>
          </p:cNvPr>
          <p:cNvSpPr/>
          <p:nvPr/>
        </p:nvSpPr>
        <p:spPr>
          <a:xfrm>
            <a:off x="2260929" y="3284548"/>
            <a:ext cx="9536242" cy="169300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contains multiple folders with all the results for species loss from the application of the model. Meaning of the words in the names: timber = EU timber plantations have been included; cutoff = response ratios larger than 1 converted to 1; </a:t>
            </a:r>
            <a:r>
              <a:rPr lang="en-US" sz="1500" dirty="0" err="1"/>
              <a:t>nocutoff</a:t>
            </a:r>
            <a:r>
              <a:rPr lang="en-US" sz="1500" dirty="0"/>
              <a:t> = cutoff not applied; bs = confidence interval calculated with bootstrapping; nobs = no confidence intervals. The folder </a:t>
            </a:r>
            <a:r>
              <a:rPr lang="en-US" sz="1500" i="1" dirty="0"/>
              <a:t>species-</a:t>
            </a:r>
            <a:r>
              <a:rPr lang="en-US" sz="1500" i="1" dirty="0" err="1"/>
              <a:t>lost_cutoff</a:t>
            </a:r>
            <a:r>
              <a:rPr lang="en-US" sz="1500" i="1" dirty="0"/>
              <a:t> </a:t>
            </a:r>
            <a:r>
              <a:rPr lang="en-US" sz="1500" dirty="0"/>
              <a:t>contains a .csv files where the median values come from the nobs results and the confidence intervals from the bs results and these are the values used in the paper. All the results have been calculated using the areas of the marginal approach (mg). A readme.doc file is provided.</a:t>
            </a:r>
          </a:p>
        </p:txBody>
      </p:sp>
      <p:sp>
        <p:nvSpPr>
          <p:cNvPr id="26" name="Rectangle: Rounded Corners 25">
            <a:extLst>
              <a:ext uri="{FF2B5EF4-FFF2-40B4-BE49-F238E27FC236}">
                <a16:creationId xmlns:a16="http://schemas.microsoft.com/office/drawing/2014/main" id="{432BD2EB-F4AC-4720-AEF8-78335AB9E69B}"/>
              </a:ext>
            </a:extLst>
          </p:cNvPr>
          <p:cNvSpPr/>
          <p:nvPr/>
        </p:nvSpPr>
        <p:spPr>
          <a:xfrm>
            <a:off x="2227433" y="5085930"/>
            <a:ext cx="9569736"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Additional files where some data have been looked at in more detail. </a:t>
            </a:r>
          </a:p>
        </p:txBody>
      </p:sp>
      <p:pic>
        <p:nvPicPr>
          <p:cNvPr id="29" name="Picture 28">
            <a:extLst>
              <a:ext uri="{FF2B5EF4-FFF2-40B4-BE49-F238E27FC236}">
                <a16:creationId xmlns:a16="http://schemas.microsoft.com/office/drawing/2014/main" id="{A463FFDC-507A-42E1-A801-26F389BC7845}"/>
              </a:ext>
            </a:extLst>
          </p:cNvPr>
          <p:cNvPicPr>
            <a:picLocks noChangeAspect="1"/>
          </p:cNvPicPr>
          <p:nvPr/>
        </p:nvPicPr>
        <p:blipFill rotWithShape="1">
          <a:blip r:embed="rId3"/>
          <a:srcRect b="42940"/>
          <a:stretch/>
        </p:blipFill>
        <p:spPr>
          <a:xfrm>
            <a:off x="1905869" y="1884191"/>
            <a:ext cx="1810021" cy="725660"/>
          </a:xfrm>
          <a:prstGeom prst="rect">
            <a:avLst/>
          </a:prstGeom>
        </p:spPr>
      </p:pic>
      <p:cxnSp>
        <p:nvCxnSpPr>
          <p:cNvPr id="28" name="Straight Arrow Connector 27">
            <a:extLst>
              <a:ext uri="{FF2B5EF4-FFF2-40B4-BE49-F238E27FC236}">
                <a16:creationId xmlns:a16="http://schemas.microsoft.com/office/drawing/2014/main" id="{2DE3FC9C-E2E2-429B-8190-44683D4BDD76}"/>
              </a:ext>
            </a:extLst>
          </p:cNvPr>
          <p:cNvCxnSpPr>
            <a:cxnSpLocks/>
          </p:cNvCxnSpPr>
          <p:nvPr/>
        </p:nvCxnSpPr>
        <p:spPr>
          <a:xfrm>
            <a:off x="3890687" y="2139638"/>
            <a:ext cx="2834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A73708C-FECB-479A-A4CD-E122A2294098}"/>
              </a:ext>
            </a:extLst>
          </p:cNvPr>
          <p:cNvCxnSpPr>
            <a:cxnSpLocks/>
          </p:cNvCxnSpPr>
          <p:nvPr/>
        </p:nvCxnSpPr>
        <p:spPr>
          <a:xfrm>
            <a:off x="3082407" y="2501013"/>
            <a:ext cx="10895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ight Brace 31">
            <a:extLst>
              <a:ext uri="{FF2B5EF4-FFF2-40B4-BE49-F238E27FC236}">
                <a16:creationId xmlns:a16="http://schemas.microsoft.com/office/drawing/2014/main" id="{E8469757-850C-4B89-8099-75524D72410C}"/>
              </a:ext>
            </a:extLst>
          </p:cNvPr>
          <p:cNvSpPr/>
          <p:nvPr/>
        </p:nvSpPr>
        <p:spPr>
          <a:xfrm>
            <a:off x="3668265" y="1924054"/>
            <a:ext cx="142875" cy="431168"/>
          </a:xfrm>
          <a:prstGeom prst="rightBrace">
            <a:avLst>
              <a:gd name="adj1" fmla="val 36901"/>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67CD19E2-B62F-46DF-A5FF-76A64F2A4DF8}"/>
              </a:ext>
            </a:extLst>
          </p:cNvPr>
          <p:cNvSpPr/>
          <p:nvPr/>
        </p:nvSpPr>
        <p:spPr>
          <a:xfrm>
            <a:off x="4210050" y="1950968"/>
            <a:ext cx="7587121"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.csv files resulting from the application of </a:t>
            </a:r>
            <a:r>
              <a:rPr lang="en-US" sz="1500" i="1" dirty="0"/>
              <a:t>scripts_preparation/</a:t>
            </a:r>
            <a:r>
              <a:rPr lang="en-US" sz="1500" i="1" dirty="0" err="1"/>
              <a:t>do_tidy_match</a:t>
            </a:r>
            <a:r>
              <a:rPr lang="en-US" sz="1500" i="1" dirty="0"/>
              <a:t>.</a:t>
            </a:r>
          </a:p>
        </p:txBody>
      </p:sp>
      <p:sp>
        <p:nvSpPr>
          <p:cNvPr id="40" name="Rectangle: Rounded Corners 39">
            <a:extLst>
              <a:ext uri="{FF2B5EF4-FFF2-40B4-BE49-F238E27FC236}">
                <a16:creationId xmlns:a16="http://schemas.microsoft.com/office/drawing/2014/main" id="{72C1FBAF-8E3D-4AEC-8BBC-124283098AAC}"/>
              </a:ext>
            </a:extLst>
          </p:cNvPr>
          <p:cNvSpPr/>
          <p:nvPr/>
        </p:nvSpPr>
        <p:spPr>
          <a:xfrm>
            <a:off x="4210051" y="2286000"/>
            <a:ext cx="7587120" cy="4852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Folder containing the areas prepared with </a:t>
            </a:r>
            <a:r>
              <a:rPr lang="en-US" sz="1500" i="1" dirty="0" err="1"/>
              <a:t>do_tidy_match.R</a:t>
            </a:r>
            <a:r>
              <a:rPr lang="en-US" sz="1500" i="1" dirty="0"/>
              <a:t> </a:t>
            </a:r>
            <a:r>
              <a:rPr lang="en-US" sz="1500" dirty="0"/>
              <a:t>without excluding </a:t>
            </a:r>
            <a:r>
              <a:rPr lang="en-US" sz="1500" i="1" dirty="0"/>
              <a:t>Not relevant land </a:t>
            </a:r>
            <a:r>
              <a:rPr lang="en-US" sz="1500" dirty="0"/>
              <a:t>and </a:t>
            </a:r>
            <a:r>
              <a:rPr lang="en-US" sz="1500" i="1" dirty="0"/>
              <a:t>Wetland</a:t>
            </a:r>
            <a:r>
              <a:rPr lang="en-US" sz="1500" dirty="0"/>
              <a:t> from the classification</a:t>
            </a:r>
          </a:p>
        </p:txBody>
      </p:sp>
      <p:cxnSp>
        <p:nvCxnSpPr>
          <p:cNvPr id="42" name="Straight Arrow Connector 41">
            <a:extLst>
              <a:ext uri="{FF2B5EF4-FFF2-40B4-BE49-F238E27FC236}">
                <a16:creationId xmlns:a16="http://schemas.microsoft.com/office/drawing/2014/main" id="{30F5838F-1482-4191-93E2-1BB8B610B88B}"/>
              </a:ext>
            </a:extLst>
          </p:cNvPr>
          <p:cNvCxnSpPr>
            <a:cxnSpLocks/>
          </p:cNvCxnSpPr>
          <p:nvPr/>
        </p:nvCxnSpPr>
        <p:spPr>
          <a:xfrm>
            <a:off x="1924919" y="5225738"/>
            <a:ext cx="2834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Rounded Corners 42">
            <a:extLst>
              <a:ext uri="{FF2B5EF4-FFF2-40B4-BE49-F238E27FC236}">
                <a16:creationId xmlns:a16="http://schemas.microsoft.com/office/drawing/2014/main" id="{E67EEB2C-229A-4626-98D8-F3F6AB50C9D5}"/>
              </a:ext>
            </a:extLst>
          </p:cNvPr>
          <p:cNvSpPr/>
          <p:nvPr/>
        </p:nvSpPr>
        <p:spPr>
          <a:xfrm>
            <a:off x="4617510" y="5537948"/>
            <a:ext cx="7179660" cy="74855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contains the input data, the script and the results of tests performed using the CF from other versions of the model (for further details, see the script </a:t>
            </a:r>
            <a:r>
              <a:rPr lang="en-US" sz="1500" i="1" dirty="0" err="1"/>
              <a:t>calculate_impacts_withCF.R</a:t>
            </a:r>
            <a:r>
              <a:rPr lang="en-US" sz="1500" dirty="0"/>
              <a:t>) </a:t>
            </a:r>
          </a:p>
        </p:txBody>
      </p:sp>
      <p:cxnSp>
        <p:nvCxnSpPr>
          <p:cNvPr id="44" name="Straight Arrow Connector 43">
            <a:extLst>
              <a:ext uri="{FF2B5EF4-FFF2-40B4-BE49-F238E27FC236}">
                <a16:creationId xmlns:a16="http://schemas.microsoft.com/office/drawing/2014/main" id="{03ED7D7D-3F6E-4F2D-A171-DC877888D04F}"/>
              </a:ext>
            </a:extLst>
          </p:cNvPr>
          <p:cNvCxnSpPr>
            <a:cxnSpLocks/>
          </p:cNvCxnSpPr>
          <p:nvPr/>
        </p:nvCxnSpPr>
        <p:spPr>
          <a:xfrm>
            <a:off x="4380745" y="5929087"/>
            <a:ext cx="2113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180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DD532B26-980C-45FB-ADF2-B36A4A4FB66C}"/>
              </a:ext>
            </a:extLst>
          </p:cNvPr>
          <p:cNvPicPr>
            <a:picLocks noChangeAspect="1"/>
          </p:cNvPicPr>
          <p:nvPr/>
        </p:nvPicPr>
        <p:blipFill rotWithShape="1">
          <a:blip r:embed="rId2"/>
          <a:srcRect b="83170"/>
          <a:stretch/>
        </p:blipFill>
        <p:spPr>
          <a:xfrm>
            <a:off x="839839" y="1298028"/>
            <a:ext cx="3019846" cy="396008"/>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5 - aggregation_plotting/</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25.08.2021</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7</a:t>
            </a:fld>
            <a:endParaRPr lang="de-CH" noProof="0"/>
          </a:p>
        </p:txBody>
      </p:sp>
      <p:sp>
        <p:nvSpPr>
          <p:cNvPr id="30" name="Rectangle: Rounded Corners 29">
            <a:extLst>
              <a:ext uri="{FF2B5EF4-FFF2-40B4-BE49-F238E27FC236}">
                <a16:creationId xmlns:a16="http://schemas.microsoft.com/office/drawing/2014/main" id="{E736D7B8-5A5D-417B-B619-001488CE144F}"/>
              </a:ext>
            </a:extLst>
          </p:cNvPr>
          <p:cNvSpPr/>
          <p:nvPr/>
        </p:nvSpPr>
        <p:spPr>
          <a:xfrm>
            <a:off x="4374785" y="1355900"/>
            <a:ext cx="753146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Maps of the world ecoregions, the GLOBIOM regions and the EU28 border.</a:t>
            </a:r>
          </a:p>
        </p:txBody>
      </p:sp>
      <p:sp>
        <p:nvSpPr>
          <p:cNvPr id="33" name="Rectangle: Rounded Corners 32">
            <a:extLst>
              <a:ext uri="{FF2B5EF4-FFF2-40B4-BE49-F238E27FC236}">
                <a16:creationId xmlns:a16="http://schemas.microsoft.com/office/drawing/2014/main" id="{A7D6248D-F510-41A8-A6DB-68F66D47F259}"/>
              </a:ext>
            </a:extLst>
          </p:cNvPr>
          <p:cNvSpPr/>
          <p:nvPr/>
        </p:nvSpPr>
        <p:spPr>
          <a:xfrm>
            <a:off x="4362605" y="2058617"/>
            <a:ext cx="7543646" cy="205317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Each sub-folder in this folder contains </a:t>
            </a:r>
          </a:p>
          <a:p>
            <a:pPr marL="285750" indent="-285750">
              <a:buFont typeface="Arial" panose="020B0604020202020204" pitchFamily="34" charset="0"/>
              <a:buChar char="•"/>
            </a:pPr>
            <a:r>
              <a:rPr lang="en-US" sz="1500" dirty="0"/>
              <a:t>The aggregated data as .</a:t>
            </a:r>
            <a:r>
              <a:rPr lang="en-US" sz="1500" dirty="0" err="1"/>
              <a:t>Rdata</a:t>
            </a:r>
            <a:r>
              <a:rPr lang="en-US" sz="1500" dirty="0"/>
              <a:t> files resulted from the functions in </a:t>
            </a:r>
            <a:r>
              <a:rPr lang="en-US" sz="1500" i="1" dirty="0" err="1"/>
              <a:t>aggregate_results.R</a:t>
            </a:r>
            <a:r>
              <a:rPr lang="en-US" sz="1500" dirty="0"/>
              <a:t>, </a:t>
            </a:r>
            <a:r>
              <a:rPr lang="en-US" sz="1500" i="1" dirty="0" err="1"/>
              <a:t>aggregate_results_CI.R</a:t>
            </a:r>
            <a:r>
              <a:rPr lang="en-US" sz="1500" i="1" dirty="0"/>
              <a:t> </a:t>
            </a:r>
            <a:r>
              <a:rPr lang="en-US" sz="1500" dirty="0"/>
              <a:t>or </a:t>
            </a:r>
            <a:r>
              <a:rPr lang="en-US" sz="1500" i="1" dirty="0" err="1"/>
              <a:t>aggregate_areas.R</a:t>
            </a:r>
            <a:r>
              <a:rPr lang="en-US" sz="1500" i="1" dirty="0"/>
              <a:t> </a:t>
            </a:r>
            <a:r>
              <a:rPr lang="en-US" sz="1500" dirty="0"/>
              <a:t>available in /</a:t>
            </a:r>
            <a:r>
              <a:rPr lang="en-US" sz="1500" i="1" dirty="0"/>
              <a:t>scripts_aggregation</a:t>
            </a:r>
            <a:r>
              <a:rPr lang="en-US" sz="1500" dirty="0"/>
              <a:t>.</a:t>
            </a:r>
          </a:p>
          <a:p>
            <a:pPr marL="285750" indent="-285750">
              <a:buFont typeface="Arial" panose="020B0604020202020204" pitchFamily="34" charset="0"/>
              <a:buChar char="•"/>
            </a:pPr>
            <a:r>
              <a:rPr lang="en-US" sz="1500" dirty="0"/>
              <a:t>A sub-sub-folder </a:t>
            </a:r>
            <a:r>
              <a:rPr lang="en-US" sz="1500" i="1" dirty="0"/>
              <a:t>csv</a:t>
            </a:r>
            <a:r>
              <a:rPr lang="en-US" sz="1500" dirty="0"/>
              <a:t> with the .csv files needed for the plotting obtained using the functions in </a:t>
            </a:r>
            <a:r>
              <a:rPr lang="en-US" sz="1500" i="1" dirty="0" err="1"/>
              <a:t>areas_Rdata</a:t>
            </a:r>
            <a:r>
              <a:rPr lang="en-US" sz="1500" i="1" dirty="0"/>
              <a:t>-to-</a:t>
            </a:r>
            <a:r>
              <a:rPr lang="en-US" sz="1500" i="1" dirty="0" err="1"/>
              <a:t>csv.R</a:t>
            </a:r>
            <a:r>
              <a:rPr lang="en-US" sz="1500" dirty="0"/>
              <a:t>, </a:t>
            </a:r>
            <a:r>
              <a:rPr lang="en-US" sz="1500" i="1" dirty="0" err="1"/>
              <a:t>global_Rdata</a:t>
            </a:r>
            <a:r>
              <a:rPr lang="en-US" sz="1500" i="1" dirty="0"/>
              <a:t>-to-</a:t>
            </a:r>
            <a:r>
              <a:rPr lang="en-US" sz="1500" i="1" dirty="0" err="1"/>
              <a:t>csv.R</a:t>
            </a:r>
            <a:r>
              <a:rPr lang="en-US" sz="1500" dirty="0"/>
              <a:t>, </a:t>
            </a:r>
            <a:r>
              <a:rPr lang="en-US" sz="1500" i="1" dirty="0" err="1"/>
              <a:t>EU_Rdata</a:t>
            </a:r>
            <a:r>
              <a:rPr lang="en-US" sz="1500" i="1" dirty="0"/>
              <a:t>-to-</a:t>
            </a:r>
            <a:r>
              <a:rPr lang="en-US" sz="1500" i="1" dirty="0" err="1"/>
              <a:t>csv.R</a:t>
            </a:r>
            <a:r>
              <a:rPr lang="en-US" sz="1500" i="1" dirty="0"/>
              <a:t>, </a:t>
            </a:r>
            <a:r>
              <a:rPr lang="en-US" sz="1500" i="1" dirty="0" err="1"/>
              <a:t>slost_Globiom.R</a:t>
            </a:r>
            <a:r>
              <a:rPr lang="en-US" sz="1500" i="1" dirty="0"/>
              <a:t>, </a:t>
            </a:r>
            <a:r>
              <a:rPr lang="en-US" sz="1500" i="1" dirty="0" err="1"/>
              <a:t>slost_ha.R</a:t>
            </a:r>
            <a:r>
              <a:rPr lang="en-US" sz="1500" i="1" dirty="0"/>
              <a:t>, </a:t>
            </a:r>
            <a:r>
              <a:rPr lang="en-US" sz="1500" i="1" dirty="0" err="1"/>
              <a:t>wood.R</a:t>
            </a:r>
            <a:r>
              <a:rPr lang="en-US" sz="1500" i="1" dirty="0"/>
              <a:t>.</a:t>
            </a:r>
            <a:endParaRPr lang="en-US" sz="1500" dirty="0"/>
          </a:p>
          <a:p>
            <a:pPr marL="285750" indent="-285750">
              <a:buFont typeface="Arial" panose="020B0604020202020204" pitchFamily="34" charset="0"/>
              <a:buChar char="•"/>
            </a:pPr>
            <a:r>
              <a:rPr lang="en-US" sz="1500" dirty="0"/>
              <a:t>A sub-sub-folder </a:t>
            </a:r>
            <a:r>
              <a:rPr lang="en-US" sz="1500" i="1" dirty="0"/>
              <a:t>plots</a:t>
            </a:r>
            <a:r>
              <a:rPr lang="en-US" sz="1500" dirty="0"/>
              <a:t> with the plots obtained using the scripts in /</a:t>
            </a:r>
            <a:r>
              <a:rPr lang="en-US" sz="1500" i="1" dirty="0"/>
              <a:t>scripts_charts</a:t>
            </a:r>
            <a:r>
              <a:rPr lang="en-US" sz="1500" dirty="0"/>
              <a:t>.</a:t>
            </a:r>
          </a:p>
        </p:txBody>
      </p:sp>
      <p:sp>
        <p:nvSpPr>
          <p:cNvPr id="34" name="Rectangle: Rounded Corners 33">
            <a:extLst>
              <a:ext uri="{FF2B5EF4-FFF2-40B4-BE49-F238E27FC236}">
                <a16:creationId xmlns:a16="http://schemas.microsoft.com/office/drawing/2014/main" id="{938381EF-4A1C-49A3-8196-F0590B565A6F}"/>
              </a:ext>
            </a:extLst>
          </p:cNvPr>
          <p:cNvSpPr/>
          <p:nvPr/>
        </p:nvSpPr>
        <p:spPr>
          <a:xfrm>
            <a:off x="4362605" y="1713086"/>
            <a:ext cx="754364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for the aggregation of the raw results from /</a:t>
            </a:r>
            <a:r>
              <a:rPr lang="en-US" sz="1500" i="1" dirty="0" err="1"/>
              <a:t>forest_managemement</a:t>
            </a:r>
            <a:r>
              <a:rPr lang="en-US" sz="1500" i="1" dirty="0"/>
              <a:t>/results</a:t>
            </a:r>
            <a:r>
              <a:rPr lang="en-US" sz="1500" dirty="0"/>
              <a:t>. </a:t>
            </a:r>
          </a:p>
        </p:txBody>
      </p:sp>
      <p:sp>
        <p:nvSpPr>
          <p:cNvPr id="35" name="Rectangle: Rounded Corners 34">
            <a:extLst>
              <a:ext uri="{FF2B5EF4-FFF2-40B4-BE49-F238E27FC236}">
                <a16:creationId xmlns:a16="http://schemas.microsoft.com/office/drawing/2014/main" id="{539CAD42-0876-4EC9-B3E6-55619332BDC7}"/>
              </a:ext>
            </a:extLst>
          </p:cNvPr>
          <p:cNvSpPr/>
          <p:nvPr/>
        </p:nvSpPr>
        <p:spPr>
          <a:xfrm>
            <a:off x="4374785" y="4279937"/>
            <a:ext cx="753146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that plot the results.</a:t>
            </a:r>
          </a:p>
        </p:txBody>
      </p:sp>
      <p:sp>
        <p:nvSpPr>
          <p:cNvPr id="36" name="Rectangle: Rounded Corners 35">
            <a:extLst>
              <a:ext uri="{FF2B5EF4-FFF2-40B4-BE49-F238E27FC236}">
                <a16:creationId xmlns:a16="http://schemas.microsoft.com/office/drawing/2014/main" id="{AC20C1D3-89EA-4B22-9D78-BCA3B15E2465}"/>
              </a:ext>
            </a:extLst>
          </p:cNvPr>
          <p:cNvSpPr/>
          <p:nvPr/>
        </p:nvSpPr>
        <p:spPr>
          <a:xfrm>
            <a:off x="4362605" y="4715270"/>
            <a:ext cx="7543646" cy="71042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which sets the working directory and the saving directories for the scripts in </a:t>
            </a:r>
            <a:r>
              <a:rPr lang="en-US" sz="1500" i="1" dirty="0"/>
              <a:t>scripts_aggregation </a:t>
            </a:r>
            <a:r>
              <a:rPr lang="en-US" sz="1500" dirty="0"/>
              <a:t>and </a:t>
            </a:r>
            <a:r>
              <a:rPr lang="en-US" sz="1500" i="1" dirty="0"/>
              <a:t>scripts_charts. </a:t>
            </a:r>
            <a:r>
              <a:rPr lang="en-US" sz="1500" dirty="0"/>
              <a:t>It also calls the functions used to aggregate and plot.</a:t>
            </a:r>
          </a:p>
        </p:txBody>
      </p:sp>
      <p:pic>
        <p:nvPicPr>
          <p:cNvPr id="17" name="Picture 16">
            <a:extLst>
              <a:ext uri="{FF2B5EF4-FFF2-40B4-BE49-F238E27FC236}">
                <a16:creationId xmlns:a16="http://schemas.microsoft.com/office/drawing/2014/main" id="{48AAAE1E-03E2-4FAC-B019-2087D46DD307}"/>
              </a:ext>
            </a:extLst>
          </p:cNvPr>
          <p:cNvPicPr>
            <a:picLocks noChangeAspect="1"/>
          </p:cNvPicPr>
          <p:nvPr/>
        </p:nvPicPr>
        <p:blipFill rotWithShape="1">
          <a:blip r:embed="rId2"/>
          <a:srcRect t="35524" b="50504"/>
          <a:stretch/>
        </p:blipFill>
        <p:spPr>
          <a:xfrm>
            <a:off x="839839" y="1698559"/>
            <a:ext cx="3019846" cy="328766"/>
          </a:xfrm>
          <a:prstGeom prst="rect">
            <a:avLst/>
          </a:prstGeom>
        </p:spPr>
      </p:pic>
      <p:pic>
        <p:nvPicPr>
          <p:cNvPr id="18" name="Picture 17">
            <a:extLst>
              <a:ext uri="{FF2B5EF4-FFF2-40B4-BE49-F238E27FC236}">
                <a16:creationId xmlns:a16="http://schemas.microsoft.com/office/drawing/2014/main" id="{60F28D4A-544D-4D50-BD66-B414FC13BA05}"/>
              </a:ext>
            </a:extLst>
          </p:cNvPr>
          <p:cNvPicPr>
            <a:picLocks noChangeAspect="1"/>
          </p:cNvPicPr>
          <p:nvPr/>
        </p:nvPicPr>
        <p:blipFill rotWithShape="1">
          <a:blip r:embed="rId2"/>
          <a:srcRect t="17655" b="66963"/>
          <a:stretch/>
        </p:blipFill>
        <p:spPr>
          <a:xfrm>
            <a:off x="839839" y="2746437"/>
            <a:ext cx="3019846" cy="361950"/>
          </a:xfrm>
          <a:prstGeom prst="rect">
            <a:avLst/>
          </a:prstGeom>
        </p:spPr>
      </p:pic>
      <p:pic>
        <p:nvPicPr>
          <p:cNvPr id="19" name="Picture 18">
            <a:extLst>
              <a:ext uri="{FF2B5EF4-FFF2-40B4-BE49-F238E27FC236}">
                <a16:creationId xmlns:a16="http://schemas.microsoft.com/office/drawing/2014/main" id="{7C019CF4-7A5A-4AAA-A90C-3FF64A940A82}"/>
              </a:ext>
            </a:extLst>
          </p:cNvPr>
          <p:cNvPicPr>
            <a:picLocks noChangeAspect="1"/>
          </p:cNvPicPr>
          <p:nvPr/>
        </p:nvPicPr>
        <p:blipFill rotWithShape="1">
          <a:blip r:embed="rId2"/>
          <a:srcRect t="50544"/>
          <a:stretch/>
        </p:blipFill>
        <p:spPr>
          <a:xfrm>
            <a:off x="839839" y="4219382"/>
            <a:ext cx="3019846" cy="1163704"/>
          </a:xfrm>
          <a:prstGeom prst="rect">
            <a:avLst/>
          </a:prstGeom>
        </p:spPr>
      </p:pic>
      <p:cxnSp>
        <p:nvCxnSpPr>
          <p:cNvPr id="29" name="Straight Arrow Connector 28">
            <a:extLst>
              <a:ext uri="{FF2B5EF4-FFF2-40B4-BE49-F238E27FC236}">
                <a16:creationId xmlns:a16="http://schemas.microsoft.com/office/drawing/2014/main" id="{3F356820-8517-4490-AF32-C46AF5919C32}"/>
              </a:ext>
            </a:extLst>
          </p:cNvPr>
          <p:cNvCxnSpPr>
            <a:cxnSpLocks/>
          </p:cNvCxnSpPr>
          <p:nvPr/>
        </p:nvCxnSpPr>
        <p:spPr>
          <a:xfrm>
            <a:off x="3074408" y="1507333"/>
            <a:ext cx="1262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D4150C9-5EF3-4295-B978-9B732C73F128}"/>
              </a:ext>
            </a:extLst>
          </p:cNvPr>
          <p:cNvCxnSpPr>
            <a:cxnSpLocks/>
          </p:cNvCxnSpPr>
          <p:nvPr/>
        </p:nvCxnSpPr>
        <p:spPr>
          <a:xfrm>
            <a:off x="2729809" y="4412619"/>
            <a:ext cx="16068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152E221-B834-4A8E-B5A0-E207BD20E673}"/>
              </a:ext>
            </a:extLst>
          </p:cNvPr>
          <p:cNvCxnSpPr>
            <a:cxnSpLocks/>
          </p:cNvCxnSpPr>
          <p:nvPr/>
        </p:nvCxnSpPr>
        <p:spPr>
          <a:xfrm>
            <a:off x="3062228" y="4883034"/>
            <a:ext cx="12744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B4B3C73-71EB-414A-9A24-5C254D4EF430}"/>
              </a:ext>
            </a:extLst>
          </p:cNvPr>
          <p:cNvCxnSpPr>
            <a:cxnSpLocks/>
          </p:cNvCxnSpPr>
          <p:nvPr/>
        </p:nvCxnSpPr>
        <p:spPr>
          <a:xfrm>
            <a:off x="3074408" y="2967441"/>
            <a:ext cx="1262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2703424-737F-49FA-BE4C-D0AAFBFF51D0}"/>
              </a:ext>
            </a:extLst>
          </p:cNvPr>
          <p:cNvCxnSpPr>
            <a:cxnSpLocks/>
          </p:cNvCxnSpPr>
          <p:nvPr/>
        </p:nvCxnSpPr>
        <p:spPr>
          <a:xfrm flipV="1">
            <a:off x="3330845" y="1877794"/>
            <a:ext cx="100584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3741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2A71FBB-3009-40AD-979B-DB4E5F59289E}"/>
              </a:ext>
            </a:extLst>
          </p:cNvPr>
          <p:cNvSpPr>
            <a:spLocks noGrp="1"/>
          </p:cNvSpPr>
          <p:nvPr>
            <p:ph idx="1"/>
          </p:nvPr>
        </p:nvSpPr>
        <p:spPr/>
        <p:txBody>
          <a:bodyPr/>
          <a:lstStyle/>
          <a:p>
            <a:r>
              <a:rPr lang="de-DE" dirty="0"/>
              <a:t>Professor John </a:t>
            </a:r>
            <a:r>
              <a:rPr lang="de-DE" dirty="0" err="1"/>
              <a:t>Doe</a:t>
            </a:r>
            <a:endParaRPr lang="de-DE" dirty="0"/>
          </a:p>
          <a:p>
            <a:r>
              <a:rPr lang="de-DE" dirty="0" err="1"/>
              <a:t>Role</a:t>
            </a:r>
            <a:r>
              <a:rPr lang="de-DE" dirty="0"/>
              <a:t> </a:t>
            </a:r>
            <a:r>
              <a:rPr lang="de-DE" dirty="0" err="1"/>
              <a:t>of</a:t>
            </a:r>
            <a:r>
              <a:rPr lang="de-DE" dirty="0"/>
              <a:t> </a:t>
            </a:r>
            <a:r>
              <a:rPr lang="de-DE" dirty="0" err="1"/>
              <a:t>person</a:t>
            </a:r>
            <a:r>
              <a:rPr lang="de-DE" dirty="0"/>
              <a:t> </a:t>
            </a:r>
            <a:r>
              <a:rPr lang="de-DE" dirty="0" err="1"/>
              <a:t>giving</a:t>
            </a:r>
            <a:r>
              <a:rPr lang="de-DE" dirty="0"/>
              <a:t> </a:t>
            </a:r>
            <a:r>
              <a:rPr lang="de-DE" dirty="0" err="1"/>
              <a:t>presentation</a:t>
            </a:r>
            <a:endParaRPr lang="de-DE" dirty="0"/>
          </a:p>
          <a:p>
            <a:r>
              <a:rPr lang="de-DE" dirty="0"/>
              <a:t>beat.muster@abcd.ethz.ch</a:t>
            </a:r>
          </a:p>
          <a:p>
            <a:endParaRPr lang="de-DE" dirty="0"/>
          </a:p>
          <a:p>
            <a:r>
              <a:rPr lang="de-DE" dirty="0"/>
              <a:t>ETH </a:t>
            </a:r>
            <a:r>
              <a:rPr lang="de-DE" dirty="0" err="1"/>
              <a:t>Zurich</a:t>
            </a:r>
            <a:endParaRPr lang="de-DE" dirty="0"/>
          </a:p>
          <a:p>
            <a:r>
              <a:rPr lang="de-DE" dirty="0"/>
              <a:t>Organisational </a:t>
            </a:r>
            <a:r>
              <a:rPr lang="de-DE" dirty="0" err="1"/>
              <a:t>unit</a:t>
            </a:r>
            <a:endParaRPr lang="de-DE" dirty="0"/>
          </a:p>
          <a:p>
            <a:r>
              <a:rPr lang="de-DE" dirty="0"/>
              <a:t>Building </a:t>
            </a:r>
            <a:r>
              <a:rPr lang="de-DE" dirty="0" err="1"/>
              <a:t>Room</a:t>
            </a:r>
            <a:endParaRPr lang="de-DE" dirty="0"/>
          </a:p>
          <a:p>
            <a:r>
              <a:rPr lang="de-DE" dirty="0"/>
              <a:t>Street House </a:t>
            </a:r>
            <a:r>
              <a:rPr lang="de-DE" dirty="0" err="1"/>
              <a:t>number</a:t>
            </a:r>
            <a:endParaRPr lang="de-DE" dirty="0"/>
          </a:p>
          <a:p>
            <a:r>
              <a:rPr lang="de-DE" dirty="0"/>
              <a:t>0000 Town, Country</a:t>
            </a:r>
          </a:p>
          <a:p>
            <a:endParaRPr lang="de-DE"/>
          </a:p>
          <a:p>
            <a:r>
              <a:rPr lang="de-DE"/>
              <a:t>www</a:t>
            </a:r>
            <a:r>
              <a:rPr lang="de-DE" dirty="0"/>
              <a:t>.abcd.ethz.ch</a:t>
            </a:r>
            <a:endParaRPr lang="de-CH" dirty="0"/>
          </a:p>
        </p:txBody>
      </p:sp>
      <p:sp>
        <p:nvSpPr>
          <p:cNvPr id="2" name="Bildplatzhalter 1">
            <a:extLst>
              <a:ext uri="{FF2B5EF4-FFF2-40B4-BE49-F238E27FC236}">
                <a16:creationId xmlns:a16="http://schemas.microsoft.com/office/drawing/2014/main" id="{A7932926-A987-44F4-A8A1-AB55FBE1FD4B}"/>
              </a:ext>
            </a:extLst>
          </p:cNvPr>
          <p:cNvSpPr>
            <a:spLocks noGrp="1"/>
          </p:cNvSpPr>
          <p:nvPr>
            <p:ph type="pic" sz="quarter" idx="12"/>
          </p:nvPr>
        </p:nvSpPr>
        <p:spPr/>
      </p:sp>
    </p:spTree>
    <p:extLst>
      <p:ext uri="{BB962C8B-B14F-4D97-AF65-F5344CB8AC3E}">
        <p14:creationId xmlns:p14="http://schemas.microsoft.com/office/powerpoint/2010/main" val="1284261725"/>
      </p:ext>
    </p:extLst>
  </p:cSld>
  <p:clrMapOvr>
    <a:masterClrMapping/>
  </p:clrMapOvr>
</p:sld>
</file>

<file path=ppt/theme/theme1.xml><?xml version="1.0" encoding="utf-8"?>
<a:theme xmlns:a="http://schemas.openxmlformats.org/drawingml/2006/main" name="ETH Zürich">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Präsentation1" id="{277C3170-93C4-4004-925A-762E3FF6A529}" vid="{54F253A4-C5FF-4238-8A43-148031D6EB93}"/>
    </a:ext>
  </a:extLst>
</a:theme>
</file>

<file path=ppt/theme/theme2.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ETH_PP_Template_Presentation_en - Copy</Template>
  <TotalTime>5319</TotalTime>
  <Words>1766</Words>
  <Application>Microsoft Office PowerPoint</Application>
  <PresentationFormat>Widescreen</PresentationFormat>
  <Paragraphs>105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Symbol</vt:lpstr>
      <vt:lpstr>ETH Zürich</vt:lpstr>
      <vt:lpstr>The presentation title goes here</vt:lpstr>
      <vt:lpstr>GitHub/forest-management </vt:lpstr>
      <vt:lpstr>1 - input_data</vt:lpstr>
      <vt:lpstr>2 - scripts_preparation</vt:lpstr>
      <vt:lpstr>3 - scripts_model</vt:lpstr>
      <vt:lpstr>4 - results</vt:lpstr>
      <vt:lpstr>5 - aggregation_plotting/</vt:lpstr>
      <vt:lpstr>PowerPoint Presentation</vt:lpstr>
    </vt:vector>
  </TitlesOfParts>
  <Company>ETH Zuerich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presentation title goes here</dc:title>
  <dc:creator>Rosa  Francesca (IfU, ESD)</dc:creator>
  <cp:lastModifiedBy>Rosa  Francesca (IfU, ESD)</cp:lastModifiedBy>
  <cp:revision>96</cp:revision>
  <dcterms:created xsi:type="dcterms:W3CDTF">2021-08-18T15:48:42Z</dcterms:created>
  <dcterms:modified xsi:type="dcterms:W3CDTF">2021-08-25T18:27:00Z</dcterms:modified>
</cp:coreProperties>
</file>