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9F00B91B-D83E-43A6-84AC-C8A5CE3A0D75}" type="datetimeFigureOut">
              <a:rPr lang="en-US" smtClean="0"/>
              <a:t>8/17/2020</a:t>
            </a:fld>
            <a:endParaRPr lang="en-US"/>
          </a:p>
        </p:txBody>
      </p:sp>
      <p:sp>
        <p:nvSpPr>
          <p:cNvPr id="5" name="Footer Placeholder 4"/>
          <p:cNvSpPr>
            <a:spLocks noGrp="1"/>
          </p:cNvSpPr>
          <p:nvPr>
            <p:ph type="ftr" sz="quarter" idx="11"/>
          </p:nvPr>
        </p:nvSpPr>
        <p:spPr>
          <a:xfrm>
            <a:off x="1371600" y="4323845"/>
            <a:ext cx="6400800" cy="365125"/>
          </a:xfrm>
        </p:spPr>
        <p:txBody>
          <a:bodyPr/>
          <a:lstStyle/>
          <a:p>
            <a:endParaRPr lang="en-US"/>
          </a:p>
        </p:txBody>
      </p:sp>
      <p:sp>
        <p:nvSpPr>
          <p:cNvPr id="6" name="Slide Number Placeholder 5"/>
          <p:cNvSpPr>
            <a:spLocks noGrp="1"/>
          </p:cNvSpPr>
          <p:nvPr>
            <p:ph type="sldNum" sz="quarter" idx="12"/>
          </p:nvPr>
        </p:nvSpPr>
        <p:spPr>
          <a:xfrm>
            <a:off x="8077200" y="1430866"/>
            <a:ext cx="2743200" cy="365125"/>
          </a:xfrm>
        </p:spPr>
        <p:txBody>
          <a:bodyPr/>
          <a:lstStyle/>
          <a:p>
            <a:fld id="{8901C619-33D4-443C-B088-B93BB7E7C2EE}" type="slidenum">
              <a:rPr lang="en-US" smtClean="0"/>
              <a:t>‹#›</a:t>
            </a:fld>
            <a:endParaRPr lang="en-US"/>
          </a:p>
        </p:txBody>
      </p:sp>
    </p:spTree>
    <p:extLst>
      <p:ext uri="{BB962C8B-B14F-4D97-AF65-F5344CB8AC3E}">
        <p14:creationId xmlns:p14="http://schemas.microsoft.com/office/powerpoint/2010/main" val="9288889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F00B91B-D83E-43A6-84AC-C8A5CE3A0D75}" type="datetimeFigureOut">
              <a:rPr lang="en-US" smtClean="0"/>
              <a:t>8/17/2020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01C619-33D4-443C-B088-B93BB7E7C2EE}" type="slidenum">
              <a:rPr lang="en-US" smtClean="0"/>
              <a:t>‹#›</a:t>
            </a:fld>
            <a:endParaRPr lang="en-US"/>
          </a:p>
        </p:txBody>
      </p:sp>
    </p:spTree>
    <p:extLst>
      <p:ext uri="{BB962C8B-B14F-4D97-AF65-F5344CB8AC3E}">
        <p14:creationId xmlns:p14="http://schemas.microsoft.com/office/powerpoint/2010/main" val="12247962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9F00B91B-D83E-43A6-84AC-C8A5CE3A0D75}" type="datetimeFigureOut">
              <a:rPr lang="en-US" smtClean="0"/>
              <a:t>8/17/2020</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8901C619-33D4-443C-B088-B93BB7E7C2EE}" type="slidenum">
              <a:rPr lang="en-US" smtClean="0"/>
              <a:t>‹#›</a:t>
            </a:fld>
            <a:endParaRPr lang="en-US"/>
          </a:p>
        </p:txBody>
      </p:sp>
    </p:spTree>
    <p:extLst>
      <p:ext uri="{BB962C8B-B14F-4D97-AF65-F5344CB8AC3E}">
        <p14:creationId xmlns:p14="http://schemas.microsoft.com/office/powerpoint/2010/main" val="16960102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9F00B91B-D83E-43A6-84AC-C8A5CE3A0D75}" type="datetimeFigureOut">
              <a:rPr lang="en-US" smtClean="0"/>
              <a:t>8/17/2020</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8901C619-33D4-443C-B088-B93BB7E7C2EE}" type="slidenum">
              <a:rPr lang="en-US" smtClean="0"/>
              <a:t>‹#›</a:t>
            </a:fld>
            <a:endParaRPr lang="en-US"/>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7709424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9F00B91B-D83E-43A6-84AC-C8A5CE3A0D75}" type="datetimeFigureOut">
              <a:rPr lang="en-US" smtClean="0"/>
              <a:t>8/17/2020</a:t>
            </a:fld>
            <a:endParaRPr lang="en-US"/>
          </a:p>
        </p:txBody>
      </p:sp>
      <p:sp>
        <p:nvSpPr>
          <p:cNvPr id="6" name="Footer Placeholder 5"/>
          <p:cNvSpPr>
            <a:spLocks noGrp="1"/>
          </p:cNvSpPr>
          <p:nvPr>
            <p:ph type="ftr" sz="quarter" idx="11"/>
          </p:nvPr>
        </p:nvSpPr>
        <p:spPr>
          <a:xfrm>
            <a:off x="685800" y="378883"/>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8901C619-33D4-443C-B088-B93BB7E7C2EE}" type="slidenum">
              <a:rPr lang="en-US" smtClean="0"/>
              <a:t>‹#›</a:t>
            </a:fld>
            <a:endParaRPr lang="en-US"/>
          </a:p>
        </p:txBody>
      </p:sp>
    </p:spTree>
    <p:extLst>
      <p:ext uri="{BB962C8B-B14F-4D97-AF65-F5344CB8AC3E}">
        <p14:creationId xmlns:p14="http://schemas.microsoft.com/office/powerpoint/2010/main" val="29757745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F00B91B-D83E-43A6-84AC-C8A5CE3A0D75}" type="datetimeFigureOut">
              <a:rPr lang="en-US" smtClean="0"/>
              <a:t>8/17/2020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901C619-33D4-443C-B088-B93BB7E7C2EE}" type="slidenum">
              <a:rPr lang="en-US" smtClean="0"/>
              <a:t>‹#›</a:t>
            </a:fld>
            <a:endParaRPr lang="en-US"/>
          </a:p>
        </p:txBody>
      </p:sp>
    </p:spTree>
    <p:extLst>
      <p:ext uri="{BB962C8B-B14F-4D97-AF65-F5344CB8AC3E}">
        <p14:creationId xmlns:p14="http://schemas.microsoft.com/office/powerpoint/2010/main" val="40632420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F00B91B-D83E-43A6-84AC-C8A5CE3A0D75}" type="datetimeFigureOut">
              <a:rPr lang="en-US" smtClean="0"/>
              <a:t>8/17/2020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901C619-33D4-443C-B088-B93BB7E7C2EE}" type="slidenum">
              <a:rPr lang="en-US" smtClean="0"/>
              <a:t>‹#›</a:t>
            </a:fld>
            <a:endParaRPr lang="en-US"/>
          </a:p>
        </p:txBody>
      </p:sp>
    </p:spTree>
    <p:extLst>
      <p:ext uri="{BB962C8B-B14F-4D97-AF65-F5344CB8AC3E}">
        <p14:creationId xmlns:p14="http://schemas.microsoft.com/office/powerpoint/2010/main" val="32678889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F00B91B-D83E-43A6-84AC-C8A5CE3A0D75}" type="datetimeFigureOut">
              <a:rPr lang="en-US" smtClean="0"/>
              <a:t>8/17/2020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01C619-33D4-443C-B088-B93BB7E7C2EE}" type="slidenum">
              <a:rPr lang="en-US" smtClean="0"/>
              <a:t>‹#›</a:t>
            </a:fld>
            <a:endParaRPr lang="en-US"/>
          </a:p>
        </p:txBody>
      </p:sp>
    </p:spTree>
    <p:extLst>
      <p:ext uri="{BB962C8B-B14F-4D97-AF65-F5344CB8AC3E}">
        <p14:creationId xmlns:p14="http://schemas.microsoft.com/office/powerpoint/2010/main" val="285517194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9F00B91B-D83E-43A6-84AC-C8A5CE3A0D75}" type="datetimeFigureOut">
              <a:rPr lang="en-US" smtClean="0"/>
              <a:t>8/17/2020</a:t>
            </a:fld>
            <a:endParaRPr lang="en-US"/>
          </a:p>
        </p:txBody>
      </p:sp>
      <p:sp>
        <p:nvSpPr>
          <p:cNvPr id="5" name="Footer Placeholder 4"/>
          <p:cNvSpPr>
            <a:spLocks noGrp="1"/>
          </p:cNvSpPr>
          <p:nvPr>
            <p:ph type="ftr" sz="quarter" idx="11"/>
          </p:nvPr>
        </p:nvSpPr>
        <p:spPr>
          <a:xfrm>
            <a:off x="685800" y="381000"/>
            <a:ext cx="6991492" cy="36512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8901C619-33D4-443C-B088-B93BB7E7C2EE}" type="slidenum">
              <a:rPr lang="en-US" smtClean="0"/>
              <a:t>‹#›</a:t>
            </a:fld>
            <a:endParaRPr lang="en-US"/>
          </a:p>
        </p:txBody>
      </p:sp>
    </p:spTree>
    <p:extLst>
      <p:ext uri="{BB962C8B-B14F-4D97-AF65-F5344CB8AC3E}">
        <p14:creationId xmlns:p14="http://schemas.microsoft.com/office/powerpoint/2010/main" val="41111775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F00B91B-D83E-43A6-84AC-C8A5CE3A0D75}" type="datetimeFigureOut">
              <a:rPr lang="en-US" smtClean="0"/>
              <a:t>8/17/2020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01C619-33D4-443C-B088-B93BB7E7C2EE}" type="slidenum">
              <a:rPr lang="en-US" smtClean="0"/>
              <a:t>‹#›</a:t>
            </a:fld>
            <a:endParaRPr lang="en-US"/>
          </a:p>
        </p:txBody>
      </p:sp>
    </p:spTree>
    <p:extLst>
      <p:ext uri="{BB962C8B-B14F-4D97-AF65-F5344CB8AC3E}">
        <p14:creationId xmlns:p14="http://schemas.microsoft.com/office/powerpoint/2010/main" val="34549718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9F00B91B-D83E-43A6-84AC-C8A5CE3A0D75}" type="datetimeFigureOut">
              <a:rPr lang="en-US" smtClean="0"/>
              <a:t>8/17/2020</a:t>
            </a:fld>
            <a:endParaRPr lang="en-US"/>
          </a:p>
        </p:txBody>
      </p:sp>
      <p:sp>
        <p:nvSpPr>
          <p:cNvPr id="5" name="Footer Placeholder 4"/>
          <p:cNvSpPr>
            <a:spLocks noGrp="1"/>
          </p:cNvSpPr>
          <p:nvPr>
            <p:ph type="ftr" sz="quarter" idx="11"/>
          </p:nvPr>
        </p:nvSpPr>
        <p:spPr>
          <a:xfrm>
            <a:off x="685800" y="381001"/>
            <a:ext cx="6991492" cy="36406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8901C619-33D4-443C-B088-B93BB7E7C2EE}" type="slidenum">
              <a:rPr lang="en-US" smtClean="0"/>
              <a:t>‹#›</a:t>
            </a:fld>
            <a:endParaRPr lang="en-US"/>
          </a:p>
        </p:txBody>
      </p:sp>
    </p:spTree>
    <p:extLst>
      <p:ext uri="{BB962C8B-B14F-4D97-AF65-F5344CB8AC3E}">
        <p14:creationId xmlns:p14="http://schemas.microsoft.com/office/powerpoint/2010/main" val="28285995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F00B91B-D83E-43A6-84AC-C8A5CE3A0D75}" type="datetimeFigureOut">
              <a:rPr lang="en-US" smtClean="0"/>
              <a:t>8/17/2020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01C619-33D4-443C-B088-B93BB7E7C2EE}" type="slidenum">
              <a:rPr lang="en-US" smtClean="0"/>
              <a:t>‹#›</a:t>
            </a:fld>
            <a:endParaRPr lang="en-US"/>
          </a:p>
        </p:txBody>
      </p:sp>
    </p:spTree>
    <p:extLst>
      <p:ext uri="{BB962C8B-B14F-4D97-AF65-F5344CB8AC3E}">
        <p14:creationId xmlns:p14="http://schemas.microsoft.com/office/powerpoint/2010/main" val="23668252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F00B91B-D83E-43A6-84AC-C8A5CE3A0D75}" type="datetimeFigureOut">
              <a:rPr lang="en-US" smtClean="0"/>
              <a:t>8/17/2020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901C619-33D4-443C-B088-B93BB7E7C2EE}" type="slidenum">
              <a:rPr lang="en-US" smtClean="0"/>
              <a:t>‹#›</a:t>
            </a:fld>
            <a:endParaRPr lang="en-US"/>
          </a:p>
        </p:txBody>
      </p:sp>
    </p:spTree>
    <p:extLst>
      <p:ext uri="{BB962C8B-B14F-4D97-AF65-F5344CB8AC3E}">
        <p14:creationId xmlns:p14="http://schemas.microsoft.com/office/powerpoint/2010/main" val="2345104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F00B91B-D83E-43A6-84AC-C8A5CE3A0D75}" type="datetimeFigureOut">
              <a:rPr lang="en-US" smtClean="0"/>
              <a:t>8/17/2020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901C619-33D4-443C-B088-B93BB7E7C2EE}" type="slidenum">
              <a:rPr lang="en-US" smtClean="0"/>
              <a:t>‹#›</a:t>
            </a:fld>
            <a:endParaRPr lang="en-US"/>
          </a:p>
        </p:txBody>
      </p:sp>
    </p:spTree>
    <p:extLst>
      <p:ext uri="{BB962C8B-B14F-4D97-AF65-F5344CB8AC3E}">
        <p14:creationId xmlns:p14="http://schemas.microsoft.com/office/powerpoint/2010/main" val="17531603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F00B91B-D83E-43A6-84AC-C8A5CE3A0D75}" type="datetimeFigureOut">
              <a:rPr lang="en-US" smtClean="0"/>
              <a:t>8/17/2020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901C619-33D4-443C-B088-B93BB7E7C2EE}" type="slidenum">
              <a:rPr lang="en-US" smtClean="0"/>
              <a:t>‹#›</a:t>
            </a:fld>
            <a:endParaRPr lang="en-US"/>
          </a:p>
        </p:txBody>
      </p:sp>
    </p:spTree>
    <p:extLst>
      <p:ext uri="{BB962C8B-B14F-4D97-AF65-F5344CB8AC3E}">
        <p14:creationId xmlns:p14="http://schemas.microsoft.com/office/powerpoint/2010/main" val="16259160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F00B91B-D83E-43A6-84AC-C8A5CE3A0D75}" type="datetimeFigureOut">
              <a:rPr lang="en-US" smtClean="0"/>
              <a:t>8/17/2020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01C619-33D4-443C-B088-B93BB7E7C2EE}" type="slidenum">
              <a:rPr lang="en-US" smtClean="0"/>
              <a:t>‹#›</a:t>
            </a:fld>
            <a:endParaRPr lang="en-US"/>
          </a:p>
        </p:txBody>
      </p:sp>
    </p:spTree>
    <p:extLst>
      <p:ext uri="{BB962C8B-B14F-4D97-AF65-F5344CB8AC3E}">
        <p14:creationId xmlns:p14="http://schemas.microsoft.com/office/powerpoint/2010/main" val="41174533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F00B91B-D83E-43A6-84AC-C8A5CE3A0D75}" type="datetimeFigureOut">
              <a:rPr lang="en-US" smtClean="0"/>
              <a:t>8/17/2020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01C619-33D4-443C-B088-B93BB7E7C2EE}" type="slidenum">
              <a:rPr lang="en-US" smtClean="0"/>
              <a:t>‹#›</a:t>
            </a:fld>
            <a:endParaRPr lang="en-US"/>
          </a:p>
        </p:txBody>
      </p:sp>
    </p:spTree>
    <p:extLst>
      <p:ext uri="{BB962C8B-B14F-4D97-AF65-F5344CB8AC3E}">
        <p14:creationId xmlns:p14="http://schemas.microsoft.com/office/powerpoint/2010/main" val="7796804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F00B91B-D83E-43A6-84AC-C8A5CE3A0D75}" type="datetimeFigureOut">
              <a:rPr lang="en-US" smtClean="0"/>
              <a:t>8/17/2020</a:t>
            </a:fld>
            <a:endParaRPr lang="en-US"/>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8901C619-33D4-443C-B088-B93BB7E7C2EE}" type="slidenum">
              <a:rPr lang="en-US" smtClean="0"/>
              <a:t>‹#›</a:t>
            </a:fld>
            <a:endParaRPr lang="en-US"/>
          </a:p>
        </p:txBody>
      </p:sp>
    </p:spTree>
    <p:extLst>
      <p:ext uri="{BB962C8B-B14F-4D97-AF65-F5344CB8AC3E}">
        <p14:creationId xmlns:p14="http://schemas.microsoft.com/office/powerpoint/2010/main" val="116604030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2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 Id="rId4" Type="http://schemas.openxmlformats.org/officeDocument/2006/relationships/image" Target="../media/image49.png"/></Relationships>
</file>

<file path=ppt/slides/_rels/slide32.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79AD0B-593B-4BC1-983D-6F2D3114E8F4}"/>
              </a:ext>
            </a:extLst>
          </p:cNvPr>
          <p:cNvSpPr>
            <a:spLocks noGrp="1"/>
          </p:cNvSpPr>
          <p:nvPr>
            <p:ph type="ctrTitle"/>
          </p:nvPr>
        </p:nvSpPr>
        <p:spPr/>
        <p:txBody>
          <a:bodyPr>
            <a:normAutofit fontScale="90000"/>
          </a:bodyPr>
          <a:lstStyle/>
          <a:p>
            <a:r>
              <a:rPr lang="en-US" dirty="0"/>
              <a:t>Spotify recommendation algorithm</a:t>
            </a:r>
          </a:p>
        </p:txBody>
      </p:sp>
      <p:sp>
        <p:nvSpPr>
          <p:cNvPr id="3" name="Subtitle 2">
            <a:extLst>
              <a:ext uri="{FF2B5EF4-FFF2-40B4-BE49-F238E27FC236}">
                <a16:creationId xmlns:a16="http://schemas.microsoft.com/office/drawing/2014/main" id="{FCEACCE6-BB61-4ACB-931D-AE76E4897C86}"/>
              </a:ext>
            </a:extLst>
          </p:cNvPr>
          <p:cNvSpPr>
            <a:spLocks noGrp="1"/>
          </p:cNvSpPr>
          <p:nvPr>
            <p:ph type="subTitle" idx="1"/>
          </p:nvPr>
        </p:nvSpPr>
        <p:spPr/>
        <p:txBody>
          <a:bodyPr>
            <a:normAutofit fontScale="92500" lnSpcReduction="10000"/>
          </a:bodyPr>
          <a:lstStyle/>
          <a:p>
            <a:r>
              <a:rPr lang="en-US" dirty="0"/>
              <a:t>Francesca Beller</a:t>
            </a:r>
          </a:p>
          <a:p>
            <a:r>
              <a:rPr lang="en-US" dirty="0"/>
              <a:t>MSDS 696 – Data Science Practicum II</a:t>
            </a:r>
          </a:p>
        </p:txBody>
      </p:sp>
    </p:spTree>
    <p:extLst>
      <p:ext uri="{BB962C8B-B14F-4D97-AF65-F5344CB8AC3E}">
        <p14:creationId xmlns:p14="http://schemas.microsoft.com/office/powerpoint/2010/main" val="30368271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ABF3511D-75A3-41B7-A014-83DD0B7A74F6}"/>
              </a:ext>
            </a:extLst>
          </p:cNvPr>
          <p:cNvPicPr>
            <a:picLocks noGrp="1" noChangeAspect="1"/>
          </p:cNvPicPr>
          <p:nvPr>
            <p:ph idx="1"/>
          </p:nvPr>
        </p:nvPicPr>
        <p:blipFill>
          <a:blip r:embed="rId2"/>
          <a:stretch>
            <a:fillRect/>
          </a:stretch>
        </p:blipFill>
        <p:spPr>
          <a:xfrm>
            <a:off x="3907676" y="125430"/>
            <a:ext cx="4376648" cy="3611654"/>
          </a:xfrm>
        </p:spPr>
      </p:pic>
      <p:pic>
        <p:nvPicPr>
          <p:cNvPr id="9" name="Picture 8">
            <a:extLst>
              <a:ext uri="{FF2B5EF4-FFF2-40B4-BE49-F238E27FC236}">
                <a16:creationId xmlns:a16="http://schemas.microsoft.com/office/drawing/2014/main" id="{0028966A-9F8C-4966-9CFF-FAD36D56557A}"/>
              </a:ext>
            </a:extLst>
          </p:cNvPr>
          <p:cNvPicPr>
            <a:picLocks noChangeAspect="1"/>
          </p:cNvPicPr>
          <p:nvPr/>
        </p:nvPicPr>
        <p:blipFill>
          <a:blip r:embed="rId3"/>
          <a:stretch>
            <a:fillRect/>
          </a:stretch>
        </p:blipFill>
        <p:spPr>
          <a:xfrm>
            <a:off x="1100137" y="4056540"/>
            <a:ext cx="9991725" cy="2171700"/>
          </a:xfrm>
          <a:prstGeom prst="rect">
            <a:avLst/>
          </a:prstGeom>
        </p:spPr>
      </p:pic>
    </p:spTree>
    <p:extLst>
      <p:ext uri="{BB962C8B-B14F-4D97-AF65-F5344CB8AC3E}">
        <p14:creationId xmlns:p14="http://schemas.microsoft.com/office/powerpoint/2010/main" val="41834080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A79337-09F9-463E-B103-978C9EED50FA}"/>
              </a:ext>
            </a:extLst>
          </p:cNvPr>
          <p:cNvSpPr>
            <a:spLocks noGrp="1"/>
          </p:cNvSpPr>
          <p:nvPr>
            <p:ph type="title"/>
          </p:nvPr>
        </p:nvSpPr>
        <p:spPr>
          <a:xfrm>
            <a:off x="1790700" y="2584295"/>
            <a:ext cx="8610600" cy="1293028"/>
          </a:xfrm>
        </p:spPr>
        <p:txBody>
          <a:bodyPr>
            <a:normAutofit fontScale="90000"/>
          </a:bodyPr>
          <a:lstStyle/>
          <a:p>
            <a:pPr algn="ctr"/>
            <a:r>
              <a:rPr lang="en-US" sz="6000" dirty="0"/>
              <a:t>Exploratory data analysis</a:t>
            </a:r>
          </a:p>
        </p:txBody>
      </p:sp>
    </p:spTree>
    <p:extLst>
      <p:ext uri="{BB962C8B-B14F-4D97-AF65-F5344CB8AC3E}">
        <p14:creationId xmlns:p14="http://schemas.microsoft.com/office/powerpoint/2010/main" val="10386045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9D2D9-F238-48A6-9195-B6580C18EFCE}"/>
              </a:ext>
            </a:extLst>
          </p:cNvPr>
          <p:cNvSpPr>
            <a:spLocks noGrp="1"/>
          </p:cNvSpPr>
          <p:nvPr>
            <p:ph type="title"/>
          </p:nvPr>
        </p:nvSpPr>
        <p:spPr>
          <a:xfrm>
            <a:off x="764959" y="746618"/>
            <a:ext cx="8610600" cy="1293028"/>
          </a:xfrm>
        </p:spPr>
        <p:txBody>
          <a:bodyPr/>
          <a:lstStyle/>
          <a:p>
            <a:pPr algn="l"/>
            <a:r>
              <a:rPr lang="en-US" dirty="0"/>
              <a:t>tempo</a:t>
            </a:r>
          </a:p>
        </p:txBody>
      </p:sp>
      <p:pic>
        <p:nvPicPr>
          <p:cNvPr id="5" name="Picture 4">
            <a:extLst>
              <a:ext uri="{FF2B5EF4-FFF2-40B4-BE49-F238E27FC236}">
                <a16:creationId xmlns:a16="http://schemas.microsoft.com/office/drawing/2014/main" id="{FFF7D399-6C3E-403B-AE4F-D1F1E034DD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4959" y="2829758"/>
            <a:ext cx="5487650" cy="3658433"/>
          </a:xfrm>
          <a:prstGeom prst="rect">
            <a:avLst/>
          </a:prstGeom>
        </p:spPr>
      </p:pic>
      <p:pic>
        <p:nvPicPr>
          <p:cNvPr id="7" name="Picture 6">
            <a:extLst>
              <a:ext uri="{FF2B5EF4-FFF2-40B4-BE49-F238E27FC236}">
                <a16:creationId xmlns:a16="http://schemas.microsoft.com/office/drawing/2014/main" id="{7A89EA69-C2C0-4E33-A9FC-B458B2B0C386}"/>
              </a:ext>
            </a:extLst>
          </p:cNvPr>
          <p:cNvPicPr>
            <a:picLocks noChangeAspect="1"/>
          </p:cNvPicPr>
          <p:nvPr/>
        </p:nvPicPr>
        <p:blipFill>
          <a:blip r:embed="rId3"/>
          <a:stretch>
            <a:fillRect/>
          </a:stretch>
        </p:blipFill>
        <p:spPr>
          <a:xfrm>
            <a:off x="764959" y="1942406"/>
            <a:ext cx="6505575" cy="771525"/>
          </a:xfrm>
          <a:prstGeom prst="rect">
            <a:avLst/>
          </a:prstGeom>
        </p:spPr>
      </p:pic>
      <p:sp>
        <p:nvSpPr>
          <p:cNvPr id="8" name="TextBox 7">
            <a:extLst>
              <a:ext uri="{FF2B5EF4-FFF2-40B4-BE49-F238E27FC236}">
                <a16:creationId xmlns:a16="http://schemas.microsoft.com/office/drawing/2014/main" id="{12C301AD-EC77-48C3-BC30-84D71DBEE0B6}"/>
              </a:ext>
            </a:extLst>
          </p:cNvPr>
          <p:cNvSpPr txBox="1"/>
          <p:nvPr/>
        </p:nvSpPr>
        <p:spPr>
          <a:xfrm>
            <a:off x="7094738" y="3487122"/>
            <a:ext cx="4332303" cy="1200329"/>
          </a:xfrm>
          <a:prstGeom prst="rect">
            <a:avLst/>
          </a:prstGeom>
          <a:noFill/>
        </p:spPr>
        <p:txBody>
          <a:bodyPr wrap="square" rtlCol="0">
            <a:spAutoFit/>
          </a:bodyPr>
          <a:lstStyle/>
          <a:p>
            <a:r>
              <a:rPr lang="en-US" dirty="0"/>
              <a:t>We can see for the tempo plot that, while similar, my liked playlist seems to lean more to the slower tempo side than my disliked songs.</a:t>
            </a:r>
          </a:p>
        </p:txBody>
      </p:sp>
    </p:spTree>
    <p:extLst>
      <p:ext uri="{BB962C8B-B14F-4D97-AF65-F5344CB8AC3E}">
        <p14:creationId xmlns:p14="http://schemas.microsoft.com/office/powerpoint/2010/main" val="15795112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9D2D9-F238-48A6-9195-B6580C18EFCE}"/>
              </a:ext>
            </a:extLst>
          </p:cNvPr>
          <p:cNvSpPr>
            <a:spLocks noGrp="1"/>
          </p:cNvSpPr>
          <p:nvPr>
            <p:ph type="title"/>
          </p:nvPr>
        </p:nvSpPr>
        <p:spPr>
          <a:xfrm>
            <a:off x="764959" y="746618"/>
            <a:ext cx="8610600" cy="1293028"/>
          </a:xfrm>
        </p:spPr>
        <p:txBody>
          <a:bodyPr/>
          <a:lstStyle/>
          <a:p>
            <a:pPr algn="l"/>
            <a:r>
              <a:rPr lang="en-US" dirty="0"/>
              <a:t>danceability</a:t>
            </a:r>
          </a:p>
        </p:txBody>
      </p:sp>
      <p:sp>
        <p:nvSpPr>
          <p:cNvPr id="8" name="TextBox 7">
            <a:extLst>
              <a:ext uri="{FF2B5EF4-FFF2-40B4-BE49-F238E27FC236}">
                <a16:creationId xmlns:a16="http://schemas.microsoft.com/office/drawing/2014/main" id="{12C301AD-EC77-48C3-BC30-84D71DBEE0B6}"/>
              </a:ext>
            </a:extLst>
          </p:cNvPr>
          <p:cNvSpPr txBox="1"/>
          <p:nvPr/>
        </p:nvSpPr>
        <p:spPr>
          <a:xfrm>
            <a:off x="7094738" y="3487122"/>
            <a:ext cx="4332303" cy="2031325"/>
          </a:xfrm>
          <a:prstGeom prst="rect">
            <a:avLst/>
          </a:prstGeom>
          <a:noFill/>
        </p:spPr>
        <p:txBody>
          <a:bodyPr wrap="square" rtlCol="0">
            <a:spAutoFit/>
          </a:bodyPr>
          <a:lstStyle/>
          <a:p>
            <a:r>
              <a:rPr lang="en-US" dirty="0"/>
              <a:t>The distribution plots of danceability appear to be extremely similar, with my disliked songs leaning only slightly on the more danceable side. This makes sense as I am not a huge fan of super upbeat club/dance type music.</a:t>
            </a:r>
          </a:p>
        </p:txBody>
      </p:sp>
      <p:pic>
        <p:nvPicPr>
          <p:cNvPr id="4" name="Picture 3">
            <a:extLst>
              <a:ext uri="{FF2B5EF4-FFF2-40B4-BE49-F238E27FC236}">
                <a16:creationId xmlns:a16="http://schemas.microsoft.com/office/drawing/2014/main" id="{1350FE9C-9F1D-4306-A8A7-2B44AD1816FE}"/>
              </a:ext>
            </a:extLst>
          </p:cNvPr>
          <p:cNvPicPr>
            <a:picLocks noChangeAspect="1"/>
          </p:cNvPicPr>
          <p:nvPr/>
        </p:nvPicPr>
        <p:blipFill>
          <a:blip r:embed="rId2"/>
          <a:stretch>
            <a:fillRect/>
          </a:stretch>
        </p:blipFill>
        <p:spPr>
          <a:xfrm>
            <a:off x="764959" y="1858392"/>
            <a:ext cx="7896225" cy="762000"/>
          </a:xfrm>
          <a:prstGeom prst="rect">
            <a:avLst/>
          </a:prstGeom>
        </p:spPr>
      </p:pic>
      <p:pic>
        <p:nvPicPr>
          <p:cNvPr id="9" name="Picture 8">
            <a:extLst>
              <a:ext uri="{FF2B5EF4-FFF2-40B4-BE49-F238E27FC236}">
                <a16:creationId xmlns:a16="http://schemas.microsoft.com/office/drawing/2014/main" id="{B8EB541B-44FE-4414-9EAD-7500D792EDA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4959" y="2858234"/>
            <a:ext cx="5487650" cy="3658433"/>
          </a:xfrm>
          <a:prstGeom prst="rect">
            <a:avLst/>
          </a:prstGeom>
        </p:spPr>
      </p:pic>
    </p:spTree>
    <p:extLst>
      <p:ext uri="{BB962C8B-B14F-4D97-AF65-F5344CB8AC3E}">
        <p14:creationId xmlns:p14="http://schemas.microsoft.com/office/powerpoint/2010/main" val="19232570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9D2D9-F238-48A6-9195-B6580C18EFCE}"/>
              </a:ext>
            </a:extLst>
          </p:cNvPr>
          <p:cNvSpPr>
            <a:spLocks noGrp="1"/>
          </p:cNvSpPr>
          <p:nvPr>
            <p:ph type="title"/>
          </p:nvPr>
        </p:nvSpPr>
        <p:spPr>
          <a:xfrm>
            <a:off x="764959" y="746618"/>
            <a:ext cx="8610600" cy="1293028"/>
          </a:xfrm>
        </p:spPr>
        <p:txBody>
          <a:bodyPr/>
          <a:lstStyle/>
          <a:p>
            <a:pPr algn="l"/>
            <a:r>
              <a:rPr lang="en-US" dirty="0"/>
              <a:t>energy</a:t>
            </a:r>
          </a:p>
        </p:txBody>
      </p:sp>
      <p:sp>
        <p:nvSpPr>
          <p:cNvPr id="8" name="TextBox 7">
            <a:extLst>
              <a:ext uri="{FF2B5EF4-FFF2-40B4-BE49-F238E27FC236}">
                <a16:creationId xmlns:a16="http://schemas.microsoft.com/office/drawing/2014/main" id="{12C301AD-EC77-48C3-BC30-84D71DBEE0B6}"/>
              </a:ext>
            </a:extLst>
          </p:cNvPr>
          <p:cNvSpPr txBox="1"/>
          <p:nvPr/>
        </p:nvSpPr>
        <p:spPr>
          <a:xfrm>
            <a:off x="7094738" y="3164413"/>
            <a:ext cx="4332303" cy="2862322"/>
          </a:xfrm>
          <a:prstGeom prst="rect">
            <a:avLst/>
          </a:prstGeom>
          <a:noFill/>
        </p:spPr>
        <p:txBody>
          <a:bodyPr wrap="square" rtlCol="0">
            <a:spAutoFit/>
          </a:bodyPr>
          <a:lstStyle/>
          <a:p>
            <a:r>
              <a:rPr lang="en-US" dirty="0"/>
              <a:t>Again, we see that my liked and disliked playlists share a lot of overlap in this energy plot, with both being highly skewed to the left. For my liked songs, I appear to like a bit more energy, peaking at around 0.9. For my disliked songs, while there is also a peak around 0.9, the peak is smaller and counteracted by a peak at around 0.7.</a:t>
            </a:r>
          </a:p>
        </p:txBody>
      </p:sp>
      <p:pic>
        <p:nvPicPr>
          <p:cNvPr id="5" name="Picture 4">
            <a:extLst>
              <a:ext uri="{FF2B5EF4-FFF2-40B4-BE49-F238E27FC236}">
                <a16:creationId xmlns:a16="http://schemas.microsoft.com/office/drawing/2014/main" id="{5E17665C-ED55-42CF-9209-D47CC71A59DB}"/>
              </a:ext>
            </a:extLst>
          </p:cNvPr>
          <p:cNvPicPr>
            <a:picLocks noChangeAspect="1"/>
          </p:cNvPicPr>
          <p:nvPr/>
        </p:nvPicPr>
        <p:blipFill>
          <a:blip r:embed="rId2"/>
          <a:stretch>
            <a:fillRect/>
          </a:stretch>
        </p:blipFill>
        <p:spPr>
          <a:xfrm>
            <a:off x="764959" y="1871385"/>
            <a:ext cx="6715125" cy="771525"/>
          </a:xfrm>
          <a:prstGeom prst="rect">
            <a:avLst/>
          </a:prstGeom>
        </p:spPr>
      </p:pic>
      <p:pic>
        <p:nvPicPr>
          <p:cNvPr id="7" name="Picture 6">
            <a:extLst>
              <a:ext uri="{FF2B5EF4-FFF2-40B4-BE49-F238E27FC236}">
                <a16:creationId xmlns:a16="http://schemas.microsoft.com/office/drawing/2014/main" id="{9A250DF1-7680-4BFB-AE71-28614DB50A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4959" y="2807146"/>
            <a:ext cx="5487650" cy="3658433"/>
          </a:xfrm>
          <a:prstGeom prst="rect">
            <a:avLst/>
          </a:prstGeom>
        </p:spPr>
      </p:pic>
    </p:spTree>
    <p:extLst>
      <p:ext uri="{BB962C8B-B14F-4D97-AF65-F5344CB8AC3E}">
        <p14:creationId xmlns:p14="http://schemas.microsoft.com/office/powerpoint/2010/main" val="16119552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9D2D9-F238-48A6-9195-B6580C18EFCE}"/>
              </a:ext>
            </a:extLst>
          </p:cNvPr>
          <p:cNvSpPr>
            <a:spLocks noGrp="1"/>
          </p:cNvSpPr>
          <p:nvPr>
            <p:ph type="title"/>
          </p:nvPr>
        </p:nvSpPr>
        <p:spPr>
          <a:xfrm>
            <a:off x="764959" y="746618"/>
            <a:ext cx="8610600" cy="1293028"/>
          </a:xfrm>
        </p:spPr>
        <p:txBody>
          <a:bodyPr/>
          <a:lstStyle/>
          <a:p>
            <a:pPr algn="l"/>
            <a:r>
              <a:rPr lang="en-US" dirty="0"/>
              <a:t>loudness</a:t>
            </a:r>
          </a:p>
        </p:txBody>
      </p:sp>
      <p:sp>
        <p:nvSpPr>
          <p:cNvPr id="8" name="TextBox 7">
            <a:extLst>
              <a:ext uri="{FF2B5EF4-FFF2-40B4-BE49-F238E27FC236}">
                <a16:creationId xmlns:a16="http://schemas.microsoft.com/office/drawing/2014/main" id="{12C301AD-EC77-48C3-BC30-84D71DBEE0B6}"/>
              </a:ext>
            </a:extLst>
          </p:cNvPr>
          <p:cNvSpPr txBox="1"/>
          <p:nvPr/>
        </p:nvSpPr>
        <p:spPr>
          <a:xfrm>
            <a:off x="7094738" y="3164413"/>
            <a:ext cx="4332303" cy="2308324"/>
          </a:xfrm>
          <a:prstGeom prst="rect">
            <a:avLst/>
          </a:prstGeom>
          <a:noFill/>
        </p:spPr>
        <p:txBody>
          <a:bodyPr wrap="square" rtlCol="0">
            <a:spAutoFit/>
          </a:bodyPr>
          <a:lstStyle/>
          <a:p>
            <a:r>
              <a:rPr lang="en-US" dirty="0"/>
              <a:t>A recurring theme in the distribution plots so far has been massive overlap, and the plot for loudness is no exception. The disliked songs peak slightly lower than the liked songs, at around -6, whereas the </a:t>
            </a:r>
            <a:r>
              <a:rPr lang="en-US" dirty="0" err="1"/>
              <a:t>liekd</a:t>
            </a:r>
            <a:r>
              <a:rPr lang="en-US" dirty="0"/>
              <a:t> songs peak at about -3 or -4. Both plots are slightly left-skewed.</a:t>
            </a:r>
          </a:p>
        </p:txBody>
      </p:sp>
      <p:pic>
        <p:nvPicPr>
          <p:cNvPr id="4" name="Picture 3">
            <a:extLst>
              <a:ext uri="{FF2B5EF4-FFF2-40B4-BE49-F238E27FC236}">
                <a16:creationId xmlns:a16="http://schemas.microsoft.com/office/drawing/2014/main" id="{7B26991A-E620-4B05-A0FC-6E7A92FF8C36}"/>
              </a:ext>
            </a:extLst>
          </p:cNvPr>
          <p:cNvPicPr>
            <a:picLocks noChangeAspect="1"/>
          </p:cNvPicPr>
          <p:nvPr/>
        </p:nvPicPr>
        <p:blipFill>
          <a:blip r:embed="rId2"/>
          <a:stretch>
            <a:fillRect/>
          </a:stretch>
        </p:blipFill>
        <p:spPr>
          <a:xfrm>
            <a:off x="764959" y="1844713"/>
            <a:ext cx="7086600" cy="800100"/>
          </a:xfrm>
          <a:prstGeom prst="rect">
            <a:avLst/>
          </a:prstGeom>
        </p:spPr>
      </p:pic>
      <p:pic>
        <p:nvPicPr>
          <p:cNvPr id="9" name="Picture 8">
            <a:extLst>
              <a:ext uri="{FF2B5EF4-FFF2-40B4-BE49-F238E27FC236}">
                <a16:creationId xmlns:a16="http://schemas.microsoft.com/office/drawing/2014/main" id="{1D0DB6AC-A23D-4D48-932A-9BDD68F172B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4959" y="2766357"/>
            <a:ext cx="5487650" cy="3658433"/>
          </a:xfrm>
          <a:prstGeom prst="rect">
            <a:avLst/>
          </a:prstGeom>
        </p:spPr>
      </p:pic>
    </p:spTree>
    <p:extLst>
      <p:ext uri="{BB962C8B-B14F-4D97-AF65-F5344CB8AC3E}">
        <p14:creationId xmlns:p14="http://schemas.microsoft.com/office/powerpoint/2010/main" val="3058197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9D2D9-F238-48A6-9195-B6580C18EFCE}"/>
              </a:ext>
            </a:extLst>
          </p:cNvPr>
          <p:cNvSpPr>
            <a:spLocks noGrp="1"/>
          </p:cNvSpPr>
          <p:nvPr>
            <p:ph type="title"/>
          </p:nvPr>
        </p:nvSpPr>
        <p:spPr>
          <a:xfrm>
            <a:off x="764959" y="746618"/>
            <a:ext cx="8610600" cy="1293028"/>
          </a:xfrm>
        </p:spPr>
        <p:txBody>
          <a:bodyPr/>
          <a:lstStyle/>
          <a:p>
            <a:pPr algn="l"/>
            <a:r>
              <a:rPr lang="en-US" dirty="0" err="1"/>
              <a:t>speechiness</a:t>
            </a:r>
            <a:endParaRPr lang="en-US" dirty="0"/>
          </a:p>
        </p:txBody>
      </p:sp>
      <p:sp>
        <p:nvSpPr>
          <p:cNvPr id="8" name="TextBox 7">
            <a:extLst>
              <a:ext uri="{FF2B5EF4-FFF2-40B4-BE49-F238E27FC236}">
                <a16:creationId xmlns:a16="http://schemas.microsoft.com/office/drawing/2014/main" id="{12C301AD-EC77-48C3-BC30-84D71DBEE0B6}"/>
              </a:ext>
            </a:extLst>
          </p:cNvPr>
          <p:cNvSpPr txBox="1"/>
          <p:nvPr/>
        </p:nvSpPr>
        <p:spPr>
          <a:xfrm>
            <a:off x="7094738" y="3164413"/>
            <a:ext cx="4332303" cy="1477328"/>
          </a:xfrm>
          <a:prstGeom prst="rect">
            <a:avLst/>
          </a:prstGeom>
          <a:noFill/>
        </p:spPr>
        <p:txBody>
          <a:bodyPr wrap="square" rtlCol="0">
            <a:spAutoFit/>
          </a:bodyPr>
          <a:lstStyle/>
          <a:p>
            <a:r>
              <a:rPr lang="en-US" dirty="0"/>
              <a:t>The plot for </a:t>
            </a:r>
            <a:r>
              <a:rPr lang="en-US" dirty="0" err="1"/>
              <a:t>speechiness</a:t>
            </a:r>
            <a:r>
              <a:rPr lang="en-US" dirty="0"/>
              <a:t> seems to indicate that I have a strong aversion to </a:t>
            </a:r>
            <a:r>
              <a:rPr lang="en-US" dirty="0" err="1"/>
              <a:t>speechy</a:t>
            </a:r>
            <a:r>
              <a:rPr lang="en-US" dirty="0"/>
              <a:t> songs, with both plots being highly right-skewed and peaking around 0.</a:t>
            </a:r>
          </a:p>
        </p:txBody>
      </p:sp>
      <p:pic>
        <p:nvPicPr>
          <p:cNvPr id="5" name="Picture 4">
            <a:extLst>
              <a:ext uri="{FF2B5EF4-FFF2-40B4-BE49-F238E27FC236}">
                <a16:creationId xmlns:a16="http://schemas.microsoft.com/office/drawing/2014/main" id="{2C63C756-CFB0-4A73-B073-864793B44E3D}"/>
              </a:ext>
            </a:extLst>
          </p:cNvPr>
          <p:cNvPicPr>
            <a:picLocks noChangeAspect="1"/>
          </p:cNvPicPr>
          <p:nvPr/>
        </p:nvPicPr>
        <p:blipFill>
          <a:blip r:embed="rId2"/>
          <a:stretch>
            <a:fillRect/>
          </a:stretch>
        </p:blipFill>
        <p:spPr>
          <a:xfrm>
            <a:off x="764959" y="1818211"/>
            <a:ext cx="7696200" cy="771525"/>
          </a:xfrm>
          <a:prstGeom prst="rect">
            <a:avLst/>
          </a:prstGeom>
        </p:spPr>
      </p:pic>
      <p:pic>
        <p:nvPicPr>
          <p:cNvPr id="7" name="Picture 6">
            <a:extLst>
              <a:ext uri="{FF2B5EF4-FFF2-40B4-BE49-F238E27FC236}">
                <a16:creationId xmlns:a16="http://schemas.microsoft.com/office/drawing/2014/main" id="{6EBC28F1-EF5B-46D7-A08F-1A2C2FB0116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4959" y="2736125"/>
            <a:ext cx="5487650" cy="3658433"/>
          </a:xfrm>
          <a:prstGeom prst="rect">
            <a:avLst/>
          </a:prstGeom>
        </p:spPr>
      </p:pic>
    </p:spTree>
    <p:extLst>
      <p:ext uri="{BB962C8B-B14F-4D97-AF65-F5344CB8AC3E}">
        <p14:creationId xmlns:p14="http://schemas.microsoft.com/office/powerpoint/2010/main" val="38866849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9D2D9-F238-48A6-9195-B6580C18EFCE}"/>
              </a:ext>
            </a:extLst>
          </p:cNvPr>
          <p:cNvSpPr>
            <a:spLocks noGrp="1"/>
          </p:cNvSpPr>
          <p:nvPr>
            <p:ph type="title"/>
          </p:nvPr>
        </p:nvSpPr>
        <p:spPr>
          <a:xfrm>
            <a:off x="764959" y="746618"/>
            <a:ext cx="8610600" cy="1293028"/>
          </a:xfrm>
        </p:spPr>
        <p:txBody>
          <a:bodyPr/>
          <a:lstStyle/>
          <a:p>
            <a:pPr algn="l"/>
            <a:r>
              <a:rPr lang="en-US" dirty="0" err="1"/>
              <a:t>acousticness</a:t>
            </a:r>
            <a:endParaRPr lang="en-US" dirty="0"/>
          </a:p>
        </p:txBody>
      </p:sp>
      <p:sp>
        <p:nvSpPr>
          <p:cNvPr id="8" name="TextBox 7">
            <a:extLst>
              <a:ext uri="{FF2B5EF4-FFF2-40B4-BE49-F238E27FC236}">
                <a16:creationId xmlns:a16="http://schemas.microsoft.com/office/drawing/2014/main" id="{12C301AD-EC77-48C3-BC30-84D71DBEE0B6}"/>
              </a:ext>
            </a:extLst>
          </p:cNvPr>
          <p:cNvSpPr txBox="1"/>
          <p:nvPr/>
        </p:nvSpPr>
        <p:spPr>
          <a:xfrm>
            <a:off x="7094738" y="3164413"/>
            <a:ext cx="4332303" cy="1754326"/>
          </a:xfrm>
          <a:prstGeom prst="rect">
            <a:avLst/>
          </a:prstGeom>
          <a:noFill/>
        </p:spPr>
        <p:txBody>
          <a:bodyPr wrap="square" rtlCol="0">
            <a:spAutoFit/>
          </a:bodyPr>
          <a:lstStyle/>
          <a:p>
            <a:r>
              <a:rPr lang="en-US" dirty="0"/>
              <a:t>A similar plot to the previous </a:t>
            </a:r>
            <a:r>
              <a:rPr lang="en-US" dirty="0" err="1"/>
              <a:t>speechiness</a:t>
            </a:r>
            <a:r>
              <a:rPr lang="en-US" dirty="0"/>
              <a:t> distribution plot, we can see that my liked songs have a slightly higher peak around 0, with my disliked songs only being marginally more acoustic.</a:t>
            </a:r>
          </a:p>
        </p:txBody>
      </p:sp>
      <p:pic>
        <p:nvPicPr>
          <p:cNvPr id="4" name="Picture 3">
            <a:extLst>
              <a:ext uri="{FF2B5EF4-FFF2-40B4-BE49-F238E27FC236}">
                <a16:creationId xmlns:a16="http://schemas.microsoft.com/office/drawing/2014/main" id="{AF9B3664-F775-48A6-AC1D-8A98DAC1DC1E}"/>
              </a:ext>
            </a:extLst>
          </p:cNvPr>
          <p:cNvPicPr>
            <a:picLocks noChangeAspect="1"/>
          </p:cNvPicPr>
          <p:nvPr/>
        </p:nvPicPr>
        <p:blipFill>
          <a:blip r:embed="rId2"/>
          <a:stretch>
            <a:fillRect/>
          </a:stretch>
        </p:blipFill>
        <p:spPr>
          <a:xfrm>
            <a:off x="764959" y="1759404"/>
            <a:ext cx="7848600" cy="828675"/>
          </a:xfrm>
          <a:prstGeom prst="rect">
            <a:avLst/>
          </a:prstGeom>
        </p:spPr>
      </p:pic>
      <p:pic>
        <p:nvPicPr>
          <p:cNvPr id="9" name="Picture 8">
            <a:extLst>
              <a:ext uri="{FF2B5EF4-FFF2-40B4-BE49-F238E27FC236}">
                <a16:creationId xmlns:a16="http://schemas.microsoft.com/office/drawing/2014/main" id="{2DAC5780-E2E4-41FD-B769-9C6F1860EFA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4959" y="2718369"/>
            <a:ext cx="5487650" cy="3658433"/>
          </a:xfrm>
          <a:prstGeom prst="rect">
            <a:avLst/>
          </a:prstGeom>
        </p:spPr>
      </p:pic>
    </p:spTree>
    <p:extLst>
      <p:ext uri="{BB962C8B-B14F-4D97-AF65-F5344CB8AC3E}">
        <p14:creationId xmlns:p14="http://schemas.microsoft.com/office/powerpoint/2010/main" val="39006257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9D2D9-F238-48A6-9195-B6580C18EFCE}"/>
              </a:ext>
            </a:extLst>
          </p:cNvPr>
          <p:cNvSpPr>
            <a:spLocks noGrp="1"/>
          </p:cNvSpPr>
          <p:nvPr>
            <p:ph type="title"/>
          </p:nvPr>
        </p:nvSpPr>
        <p:spPr>
          <a:xfrm>
            <a:off x="764959" y="746618"/>
            <a:ext cx="8610600" cy="1293028"/>
          </a:xfrm>
        </p:spPr>
        <p:txBody>
          <a:bodyPr/>
          <a:lstStyle/>
          <a:p>
            <a:pPr algn="l"/>
            <a:r>
              <a:rPr lang="en-US" dirty="0" err="1"/>
              <a:t>instrumentalness</a:t>
            </a:r>
            <a:endParaRPr lang="en-US" dirty="0"/>
          </a:p>
        </p:txBody>
      </p:sp>
      <p:sp>
        <p:nvSpPr>
          <p:cNvPr id="8" name="TextBox 7">
            <a:extLst>
              <a:ext uri="{FF2B5EF4-FFF2-40B4-BE49-F238E27FC236}">
                <a16:creationId xmlns:a16="http://schemas.microsoft.com/office/drawing/2014/main" id="{12C301AD-EC77-48C3-BC30-84D71DBEE0B6}"/>
              </a:ext>
            </a:extLst>
          </p:cNvPr>
          <p:cNvSpPr txBox="1"/>
          <p:nvPr/>
        </p:nvSpPr>
        <p:spPr>
          <a:xfrm>
            <a:off x="7094738" y="3164413"/>
            <a:ext cx="4332303" cy="2031325"/>
          </a:xfrm>
          <a:prstGeom prst="rect">
            <a:avLst/>
          </a:prstGeom>
          <a:noFill/>
        </p:spPr>
        <p:txBody>
          <a:bodyPr wrap="square" rtlCol="0">
            <a:spAutoFit/>
          </a:bodyPr>
          <a:lstStyle/>
          <a:p>
            <a:r>
              <a:rPr lang="en-US" dirty="0"/>
              <a:t>Another plot in the same vein as </a:t>
            </a:r>
            <a:r>
              <a:rPr lang="en-US" dirty="0" err="1"/>
              <a:t>speechiness</a:t>
            </a:r>
            <a:r>
              <a:rPr lang="en-US" dirty="0"/>
              <a:t> and </a:t>
            </a:r>
            <a:r>
              <a:rPr lang="en-US" dirty="0" err="1"/>
              <a:t>acousticness</a:t>
            </a:r>
            <a:r>
              <a:rPr lang="en-US" dirty="0"/>
              <a:t>. My tastes between liked and disliked songs do not seem to be distinguishable based on this feature, with the peak bars at 0 being nearly identical between the two playlists.</a:t>
            </a:r>
          </a:p>
        </p:txBody>
      </p:sp>
      <p:pic>
        <p:nvPicPr>
          <p:cNvPr id="5" name="Picture 4">
            <a:extLst>
              <a:ext uri="{FF2B5EF4-FFF2-40B4-BE49-F238E27FC236}">
                <a16:creationId xmlns:a16="http://schemas.microsoft.com/office/drawing/2014/main" id="{038DB5DC-A1D4-4C4E-838E-1EA8588C7BB5}"/>
              </a:ext>
            </a:extLst>
          </p:cNvPr>
          <p:cNvPicPr>
            <a:picLocks noChangeAspect="1"/>
          </p:cNvPicPr>
          <p:nvPr/>
        </p:nvPicPr>
        <p:blipFill>
          <a:blip r:embed="rId2"/>
          <a:stretch>
            <a:fillRect/>
          </a:stretch>
        </p:blipFill>
        <p:spPr>
          <a:xfrm>
            <a:off x="764959" y="1773354"/>
            <a:ext cx="8658225" cy="828675"/>
          </a:xfrm>
          <a:prstGeom prst="rect">
            <a:avLst/>
          </a:prstGeom>
        </p:spPr>
      </p:pic>
      <p:pic>
        <p:nvPicPr>
          <p:cNvPr id="7" name="Picture 6">
            <a:extLst>
              <a:ext uri="{FF2B5EF4-FFF2-40B4-BE49-F238E27FC236}">
                <a16:creationId xmlns:a16="http://schemas.microsoft.com/office/drawing/2014/main" id="{9BFCBB22-6D65-47BA-9288-166227AC586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4959" y="2700614"/>
            <a:ext cx="5487650" cy="3658433"/>
          </a:xfrm>
          <a:prstGeom prst="rect">
            <a:avLst/>
          </a:prstGeom>
        </p:spPr>
      </p:pic>
    </p:spTree>
    <p:extLst>
      <p:ext uri="{BB962C8B-B14F-4D97-AF65-F5344CB8AC3E}">
        <p14:creationId xmlns:p14="http://schemas.microsoft.com/office/powerpoint/2010/main" val="40948499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9D2D9-F238-48A6-9195-B6580C18EFCE}"/>
              </a:ext>
            </a:extLst>
          </p:cNvPr>
          <p:cNvSpPr>
            <a:spLocks noGrp="1"/>
          </p:cNvSpPr>
          <p:nvPr>
            <p:ph type="title"/>
          </p:nvPr>
        </p:nvSpPr>
        <p:spPr>
          <a:xfrm>
            <a:off x="764959" y="746618"/>
            <a:ext cx="8610600" cy="1293028"/>
          </a:xfrm>
        </p:spPr>
        <p:txBody>
          <a:bodyPr/>
          <a:lstStyle/>
          <a:p>
            <a:pPr algn="l"/>
            <a:r>
              <a:rPr lang="en-US" dirty="0"/>
              <a:t>liveness</a:t>
            </a:r>
          </a:p>
        </p:txBody>
      </p:sp>
      <p:sp>
        <p:nvSpPr>
          <p:cNvPr id="8" name="TextBox 7">
            <a:extLst>
              <a:ext uri="{FF2B5EF4-FFF2-40B4-BE49-F238E27FC236}">
                <a16:creationId xmlns:a16="http://schemas.microsoft.com/office/drawing/2014/main" id="{12C301AD-EC77-48C3-BC30-84D71DBEE0B6}"/>
              </a:ext>
            </a:extLst>
          </p:cNvPr>
          <p:cNvSpPr txBox="1"/>
          <p:nvPr/>
        </p:nvSpPr>
        <p:spPr>
          <a:xfrm>
            <a:off x="7094738" y="3164413"/>
            <a:ext cx="4332303" cy="2308324"/>
          </a:xfrm>
          <a:prstGeom prst="rect">
            <a:avLst/>
          </a:prstGeom>
          <a:noFill/>
        </p:spPr>
        <p:txBody>
          <a:bodyPr wrap="square" rtlCol="0">
            <a:spAutoFit/>
          </a:bodyPr>
          <a:lstStyle/>
          <a:p>
            <a:r>
              <a:rPr lang="en-US" dirty="0"/>
              <a:t>In this liveness plot, we get back to seeing a bit more separation between the two </a:t>
            </a:r>
            <a:r>
              <a:rPr lang="en-US" dirty="0" err="1"/>
              <a:t>playlsits</a:t>
            </a:r>
            <a:r>
              <a:rPr lang="en-US" dirty="0"/>
              <a:t>. While both peak at around 0.1, the peak is higher for the liked playlist, and the dislike playlist leaning slightly lower. Both hold a similar right skew and minor peak around 0.35.</a:t>
            </a:r>
          </a:p>
        </p:txBody>
      </p:sp>
      <p:pic>
        <p:nvPicPr>
          <p:cNvPr id="4" name="Picture 3">
            <a:extLst>
              <a:ext uri="{FF2B5EF4-FFF2-40B4-BE49-F238E27FC236}">
                <a16:creationId xmlns:a16="http://schemas.microsoft.com/office/drawing/2014/main" id="{9B4C6445-4D87-4454-A740-C9C20BE83C8D}"/>
              </a:ext>
            </a:extLst>
          </p:cNvPr>
          <p:cNvPicPr>
            <a:picLocks noChangeAspect="1"/>
          </p:cNvPicPr>
          <p:nvPr/>
        </p:nvPicPr>
        <p:blipFill>
          <a:blip r:embed="rId2"/>
          <a:stretch>
            <a:fillRect/>
          </a:stretch>
        </p:blipFill>
        <p:spPr>
          <a:xfrm>
            <a:off x="764959" y="1801929"/>
            <a:ext cx="7086600" cy="800100"/>
          </a:xfrm>
          <a:prstGeom prst="rect">
            <a:avLst/>
          </a:prstGeom>
        </p:spPr>
      </p:pic>
      <p:pic>
        <p:nvPicPr>
          <p:cNvPr id="9" name="Picture 8">
            <a:extLst>
              <a:ext uri="{FF2B5EF4-FFF2-40B4-BE49-F238E27FC236}">
                <a16:creationId xmlns:a16="http://schemas.microsoft.com/office/drawing/2014/main" id="{221191E4-DFE9-4F66-A6EA-6F49A9F0659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4959" y="2709492"/>
            <a:ext cx="5487650" cy="3658433"/>
          </a:xfrm>
          <a:prstGeom prst="rect">
            <a:avLst/>
          </a:prstGeom>
        </p:spPr>
      </p:pic>
    </p:spTree>
    <p:extLst>
      <p:ext uri="{BB962C8B-B14F-4D97-AF65-F5344CB8AC3E}">
        <p14:creationId xmlns:p14="http://schemas.microsoft.com/office/powerpoint/2010/main" val="37458294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8DA822-80DD-4D1A-92BB-ACFDDEFB97E9}"/>
              </a:ext>
            </a:extLst>
          </p:cNvPr>
          <p:cNvSpPr>
            <a:spLocks noGrp="1"/>
          </p:cNvSpPr>
          <p:nvPr>
            <p:ph type="title"/>
          </p:nvPr>
        </p:nvSpPr>
        <p:spPr>
          <a:xfrm>
            <a:off x="685800" y="746618"/>
            <a:ext cx="8610600" cy="1293028"/>
          </a:xfrm>
        </p:spPr>
        <p:txBody>
          <a:bodyPr/>
          <a:lstStyle/>
          <a:p>
            <a:pPr algn="l"/>
            <a:r>
              <a:rPr lang="en-US" dirty="0"/>
              <a:t>Motivation</a:t>
            </a:r>
          </a:p>
        </p:txBody>
      </p:sp>
      <p:sp>
        <p:nvSpPr>
          <p:cNvPr id="3" name="Content Placeholder 2">
            <a:extLst>
              <a:ext uri="{FF2B5EF4-FFF2-40B4-BE49-F238E27FC236}">
                <a16:creationId xmlns:a16="http://schemas.microsoft.com/office/drawing/2014/main" id="{A1EF857B-7D78-496E-AE53-50756D0ABD7D}"/>
              </a:ext>
            </a:extLst>
          </p:cNvPr>
          <p:cNvSpPr>
            <a:spLocks noGrp="1"/>
          </p:cNvSpPr>
          <p:nvPr>
            <p:ph idx="1"/>
          </p:nvPr>
        </p:nvSpPr>
        <p:spPr/>
        <p:txBody>
          <a:bodyPr>
            <a:normAutofit/>
          </a:bodyPr>
          <a:lstStyle/>
          <a:p>
            <a:r>
              <a:rPr lang="en-US" dirty="0"/>
              <a:t>As an avid music listener, I'm constantly looking for new songs and artists</a:t>
            </a:r>
          </a:p>
          <a:p>
            <a:r>
              <a:rPr lang="en-US" dirty="0"/>
              <a:t>The Spotify ‘Discover Weekly’ playlist is one of the many ways I find new music</a:t>
            </a:r>
          </a:p>
          <a:p>
            <a:r>
              <a:rPr lang="en-US" dirty="0"/>
              <a:t>My ‘Discover Weekly’ playlists have a terrible hit rate in terms of including songs I end up liking/saving</a:t>
            </a:r>
          </a:p>
          <a:p>
            <a:r>
              <a:rPr lang="en-US" dirty="0"/>
              <a:t>I decided I wanted to try to make an algorithm that takes into account two 1000+ song self-made playlists - one consisting of songs I like, one with songs I don't like</a:t>
            </a:r>
          </a:p>
          <a:p>
            <a:r>
              <a:rPr lang="en-US" dirty="0"/>
              <a:t>I could develop my own sort of Discover Weekly playlist generator that would perform better than Spotify's proprietary algorithm (at least for me personally)</a:t>
            </a:r>
          </a:p>
        </p:txBody>
      </p:sp>
    </p:spTree>
    <p:extLst>
      <p:ext uri="{BB962C8B-B14F-4D97-AF65-F5344CB8AC3E}">
        <p14:creationId xmlns:p14="http://schemas.microsoft.com/office/powerpoint/2010/main" val="18114516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9D2D9-F238-48A6-9195-B6580C18EFCE}"/>
              </a:ext>
            </a:extLst>
          </p:cNvPr>
          <p:cNvSpPr>
            <a:spLocks noGrp="1"/>
          </p:cNvSpPr>
          <p:nvPr>
            <p:ph type="title"/>
          </p:nvPr>
        </p:nvSpPr>
        <p:spPr>
          <a:xfrm>
            <a:off x="764959" y="746618"/>
            <a:ext cx="8610600" cy="1293028"/>
          </a:xfrm>
        </p:spPr>
        <p:txBody>
          <a:bodyPr/>
          <a:lstStyle/>
          <a:p>
            <a:pPr algn="l"/>
            <a:r>
              <a:rPr lang="en-US" dirty="0"/>
              <a:t>valence</a:t>
            </a:r>
          </a:p>
        </p:txBody>
      </p:sp>
      <p:sp>
        <p:nvSpPr>
          <p:cNvPr id="8" name="TextBox 7">
            <a:extLst>
              <a:ext uri="{FF2B5EF4-FFF2-40B4-BE49-F238E27FC236}">
                <a16:creationId xmlns:a16="http://schemas.microsoft.com/office/drawing/2014/main" id="{12C301AD-EC77-48C3-BC30-84D71DBEE0B6}"/>
              </a:ext>
            </a:extLst>
          </p:cNvPr>
          <p:cNvSpPr txBox="1"/>
          <p:nvPr/>
        </p:nvSpPr>
        <p:spPr>
          <a:xfrm>
            <a:off x="7094738" y="3164413"/>
            <a:ext cx="4332303" cy="2308324"/>
          </a:xfrm>
          <a:prstGeom prst="rect">
            <a:avLst/>
          </a:prstGeom>
          <a:noFill/>
        </p:spPr>
        <p:txBody>
          <a:bodyPr wrap="square" rtlCol="0">
            <a:spAutoFit/>
          </a:bodyPr>
          <a:lstStyle/>
          <a:p>
            <a:r>
              <a:rPr lang="en-US" dirty="0"/>
              <a:t>My liked songs tend to lean lower in valence. We see the peak for the liked playlist at around 0.3, with a sub-peak at about 0.5. The disliked playlist plot is a bit more normal, with its primary peak being a little over 0.4 and tending to range higher than the liked playlist.</a:t>
            </a:r>
          </a:p>
        </p:txBody>
      </p:sp>
      <p:pic>
        <p:nvPicPr>
          <p:cNvPr id="5" name="Picture 4">
            <a:extLst>
              <a:ext uri="{FF2B5EF4-FFF2-40B4-BE49-F238E27FC236}">
                <a16:creationId xmlns:a16="http://schemas.microsoft.com/office/drawing/2014/main" id="{9A6A074F-16D4-4491-A421-60A0AC99BB13}"/>
              </a:ext>
            </a:extLst>
          </p:cNvPr>
          <p:cNvPicPr>
            <a:picLocks noChangeAspect="1"/>
          </p:cNvPicPr>
          <p:nvPr/>
        </p:nvPicPr>
        <p:blipFill>
          <a:blip r:embed="rId2"/>
          <a:stretch>
            <a:fillRect/>
          </a:stretch>
        </p:blipFill>
        <p:spPr>
          <a:xfrm>
            <a:off x="764959" y="1747059"/>
            <a:ext cx="6953250" cy="800100"/>
          </a:xfrm>
          <a:prstGeom prst="rect">
            <a:avLst/>
          </a:prstGeom>
        </p:spPr>
      </p:pic>
      <p:pic>
        <p:nvPicPr>
          <p:cNvPr id="7" name="Picture 6">
            <a:extLst>
              <a:ext uri="{FF2B5EF4-FFF2-40B4-BE49-F238E27FC236}">
                <a16:creationId xmlns:a16="http://schemas.microsoft.com/office/drawing/2014/main" id="{948A8CAD-9681-432F-B805-BC8ECC03947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4959" y="2665104"/>
            <a:ext cx="5487650" cy="3658433"/>
          </a:xfrm>
          <a:prstGeom prst="rect">
            <a:avLst/>
          </a:prstGeom>
        </p:spPr>
      </p:pic>
    </p:spTree>
    <p:extLst>
      <p:ext uri="{BB962C8B-B14F-4D97-AF65-F5344CB8AC3E}">
        <p14:creationId xmlns:p14="http://schemas.microsoft.com/office/powerpoint/2010/main" val="30157483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9D2D9-F238-48A6-9195-B6580C18EFCE}"/>
              </a:ext>
            </a:extLst>
          </p:cNvPr>
          <p:cNvSpPr>
            <a:spLocks noGrp="1"/>
          </p:cNvSpPr>
          <p:nvPr>
            <p:ph type="title"/>
          </p:nvPr>
        </p:nvSpPr>
        <p:spPr>
          <a:xfrm>
            <a:off x="764959" y="746618"/>
            <a:ext cx="8610600" cy="1293028"/>
          </a:xfrm>
        </p:spPr>
        <p:txBody>
          <a:bodyPr/>
          <a:lstStyle/>
          <a:p>
            <a:pPr algn="l"/>
            <a:r>
              <a:rPr lang="en-US" dirty="0"/>
              <a:t>key</a:t>
            </a:r>
          </a:p>
        </p:txBody>
      </p:sp>
      <p:sp>
        <p:nvSpPr>
          <p:cNvPr id="8" name="TextBox 7">
            <a:extLst>
              <a:ext uri="{FF2B5EF4-FFF2-40B4-BE49-F238E27FC236}">
                <a16:creationId xmlns:a16="http://schemas.microsoft.com/office/drawing/2014/main" id="{12C301AD-EC77-48C3-BC30-84D71DBEE0B6}"/>
              </a:ext>
            </a:extLst>
          </p:cNvPr>
          <p:cNvSpPr txBox="1"/>
          <p:nvPr/>
        </p:nvSpPr>
        <p:spPr>
          <a:xfrm>
            <a:off x="7094738" y="3164413"/>
            <a:ext cx="4332303" cy="2031325"/>
          </a:xfrm>
          <a:prstGeom prst="rect">
            <a:avLst/>
          </a:prstGeom>
          <a:noFill/>
        </p:spPr>
        <p:txBody>
          <a:bodyPr wrap="square" rtlCol="0">
            <a:spAutoFit/>
          </a:bodyPr>
          <a:lstStyle/>
          <a:p>
            <a:r>
              <a:rPr lang="en-US" dirty="0"/>
              <a:t>There do not appear to be major differences between the liked and disliked playlists for key. The only somewhat standout disparity is at around 7.5, meaning that I dislike songs in the G family of keys a bit more.</a:t>
            </a:r>
          </a:p>
        </p:txBody>
      </p:sp>
      <p:pic>
        <p:nvPicPr>
          <p:cNvPr id="4" name="Picture 3">
            <a:extLst>
              <a:ext uri="{FF2B5EF4-FFF2-40B4-BE49-F238E27FC236}">
                <a16:creationId xmlns:a16="http://schemas.microsoft.com/office/drawing/2014/main" id="{4F2FF08A-C894-43E1-BB05-E44AFDDFFA33}"/>
              </a:ext>
            </a:extLst>
          </p:cNvPr>
          <p:cNvPicPr>
            <a:picLocks noChangeAspect="1"/>
          </p:cNvPicPr>
          <p:nvPr/>
        </p:nvPicPr>
        <p:blipFill>
          <a:blip r:embed="rId2"/>
          <a:stretch>
            <a:fillRect/>
          </a:stretch>
        </p:blipFill>
        <p:spPr>
          <a:xfrm>
            <a:off x="764959" y="1788665"/>
            <a:ext cx="6276975" cy="723900"/>
          </a:xfrm>
          <a:prstGeom prst="rect">
            <a:avLst/>
          </a:prstGeom>
        </p:spPr>
      </p:pic>
      <p:pic>
        <p:nvPicPr>
          <p:cNvPr id="9" name="Picture 8">
            <a:extLst>
              <a:ext uri="{FF2B5EF4-FFF2-40B4-BE49-F238E27FC236}">
                <a16:creationId xmlns:a16="http://schemas.microsoft.com/office/drawing/2014/main" id="{3395BCEF-7B4D-46D2-9EA5-2156F79BDA4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4959" y="2647348"/>
            <a:ext cx="5487650" cy="3658433"/>
          </a:xfrm>
          <a:prstGeom prst="rect">
            <a:avLst/>
          </a:prstGeom>
        </p:spPr>
      </p:pic>
    </p:spTree>
    <p:extLst>
      <p:ext uri="{BB962C8B-B14F-4D97-AF65-F5344CB8AC3E}">
        <p14:creationId xmlns:p14="http://schemas.microsoft.com/office/powerpoint/2010/main" val="20785031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9D2D9-F238-48A6-9195-B6580C18EFCE}"/>
              </a:ext>
            </a:extLst>
          </p:cNvPr>
          <p:cNvSpPr>
            <a:spLocks noGrp="1"/>
          </p:cNvSpPr>
          <p:nvPr>
            <p:ph type="title"/>
          </p:nvPr>
        </p:nvSpPr>
        <p:spPr>
          <a:xfrm>
            <a:off x="764959" y="746618"/>
            <a:ext cx="8610600" cy="1293028"/>
          </a:xfrm>
        </p:spPr>
        <p:txBody>
          <a:bodyPr/>
          <a:lstStyle/>
          <a:p>
            <a:pPr algn="l"/>
            <a:r>
              <a:rPr lang="en-US" dirty="0"/>
              <a:t>Time signature &amp; mode</a:t>
            </a:r>
          </a:p>
        </p:txBody>
      </p:sp>
      <p:sp>
        <p:nvSpPr>
          <p:cNvPr id="8" name="TextBox 7">
            <a:extLst>
              <a:ext uri="{FF2B5EF4-FFF2-40B4-BE49-F238E27FC236}">
                <a16:creationId xmlns:a16="http://schemas.microsoft.com/office/drawing/2014/main" id="{12C301AD-EC77-48C3-BC30-84D71DBEE0B6}"/>
              </a:ext>
            </a:extLst>
          </p:cNvPr>
          <p:cNvSpPr txBox="1"/>
          <p:nvPr/>
        </p:nvSpPr>
        <p:spPr>
          <a:xfrm>
            <a:off x="1297619" y="3643807"/>
            <a:ext cx="4332303" cy="2585323"/>
          </a:xfrm>
          <a:prstGeom prst="rect">
            <a:avLst/>
          </a:prstGeom>
          <a:noFill/>
        </p:spPr>
        <p:txBody>
          <a:bodyPr wrap="square" rtlCol="0">
            <a:spAutoFit/>
          </a:bodyPr>
          <a:lstStyle/>
          <a:p>
            <a:r>
              <a:rPr lang="en-US" dirty="0"/>
              <a:t>Our frequency plots for mode and time signature do not seem to provide any noticeable insight, as the plots are incredibly similar. As is characteristic of most songs, a majority of both the liked and disliked songs fell in 4/4 time, and were in a major key as opposed to a minor key.</a:t>
            </a:r>
          </a:p>
        </p:txBody>
      </p:sp>
      <p:pic>
        <p:nvPicPr>
          <p:cNvPr id="5" name="Picture 4">
            <a:extLst>
              <a:ext uri="{FF2B5EF4-FFF2-40B4-BE49-F238E27FC236}">
                <a16:creationId xmlns:a16="http://schemas.microsoft.com/office/drawing/2014/main" id="{FDD76D61-EE3A-432D-9E6B-F3476F65CB2C}"/>
              </a:ext>
            </a:extLst>
          </p:cNvPr>
          <p:cNvPicPr>
            <a:picLocks noChangeAspect="1"/>
          </p:cNvPicPr>
          <p:nvPr/>
        </p:nvPicPr>
        <p:blipFill>
          <a:blip r:embed="rId2"/>
          <a:stretch>
            <a:fillRect/>
          </a:stretch>
        </p:blipFill>
        <p:spPr>
          <a:xfrm>
            <a:off x="842409" y="1825742"/>
            <a:ext cx="5410200" cy="1552575"/>
          </a:xfrm>
          <a:prstGeom prst="rect">
            <a:avLst/>
          </a:prstGeom>
        </p:spPr>
      </p:pic>
      <p:pic>
        <p:nvPicPr>
          <p:cNvPr id="7" name="Picture 6">
            <a:extLst>
              <a:ext uri="{FF2B5EF4-FFF2-40B4-BE49-F238E27FC236}">
                <a16:creationId xmlns:a16="http://schemas.microsoft.com/office/drawing/2014/main" id="{D4ED2EB9-47E2-46FF-93EA-F9930D68DE9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36541" y="2283029"/>
            <a:ext cx="5487650" cy="3658433"/>
          </a:xfrm>
          <a:prstGeom prst="rect">
            <a:avLst/>
          </a:prstGeom>
        </p:spPr>
      </p:pic>
    </p:spTree>
    <p:extLst>
      <p:ext uri="{BB962C8B-B14F-4D97-AF65-F5344CB8AC3E}">
        <p14:creationId xmlns:p14="http://schemas.microsoft.com/office/powerpoint/2010/main" val="4165586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A79337-09F9-463E-B103-978C9EED50FA}"/>
              </a:ext>
            </a:extLst>
          </p:cNvPr>
          <p:cNvSpPr>
            <a:spLocks noGrp="1"/>
          </p:cNvSpPr>
          <p:nvPr>
            <p:ph type="title"/>
          </p:nvPr>
        </p:nvSpPr>
        <p:spPr>
          <a:xfrm>
            <a:off x="1790700" y="2584295"/>
            <a:ext cx="8610600" cy="1293028"/>
          </a:xfrm>
        </p:spPr>
        <p:txBody>
          <a:bodyPr>
            <a:normAutofit fontScale="90000"/>
          </a:bodyPr>
          <a:lstStyle/>
          <a:p>
            <a:pPr algn="ctr"/>
            <a:r>
              <a:rPr lang="en-US" sz="6000" dirty="0"/>
              <a:t>Model creation &amp; training</a:t>
            </a:r>
          </a:p>
        </p:txBody>
      </p:sp>
    </p:spTree>
    <p:extLst>
      <p:ext uri="{BB962C8B-B14F-4D97-AF65-F5344CB8AC3E}">
        <p14:creationId xmlns:p14="http://schemas.microsoft.com/office/powerpoint/2010/main" val="41208653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70C5B3-1FAF-4399-B890-9300E4FCA961}"/>
              </a:ext>
            </a:extLst>
          </p:cNvPr>
          <p:cNvSpPr>
            <a:spLocks noGrp="1"/>
          </p:cNvSpPr>
          <p:nvPr>
            <p:ph type="title"/>
          </p:nvPr>
        </p:nvSpPr>
        <p:spPr>
          <a:xfrm>
            <a:off x="596283" y="117859"/>
            <a:ext cx="9710691" cy="1293028"/>
          </a:xfrm>
        </p:spPr>
        <p:txBody>
          <a:bodyPr/>
          <a:lstStyle/>
          <a:p>
            <a:pPr algn="l"/>
            <a:r>
              <a:rPr lang="en-US" dirty="0"/>
              <a:t>preparation</a:t>
            </a:r>
          </a:p>
        </p:txBody>
      </p:sp>
      <p:pic>
        <p:nvPicPr>
          <p:cNvPr id="5" name="Picture 4">
            <a:extLst>
              <a:ext uri="{FF2B5EF4-FFF2-40B4-BE49-F238E27FC236}">
                <a16:creationId xmlns:a16="http://schemas.microsoft.com/office/drawing/2014/main" id="{BDDCC664-C7D5-4227-8893-C8871DBC68BD}"/>
              </a:ext>
            </a:extLst>
          </p:cNvPr>
          <p:cNvPicPr>
            <a:picLocks noChangeAspect="1"/>
          </p:cNvPicPr>
          <p:nvPr/>
        </p:nvPicPr>
        <p:blipFill>
          <a:blip r:embed="rId2"/>
          <a:stretch>
            <a:fillRect/>
          </a:stretch>
        </p:blipFill>
        <p:spPr>
          <a:xfrm>
            <a:off x="596283" y="1410887"/>
            <a:ext cx="4133850" cy="1876425"/>
          </a:xfrm>
          <a:prstGeom prst="rect">
            <a:avLst/>
          </a:prstGeom>
        </p:spPr>
      </p:pic>
      <p:pic>
        <p:nvPicPr>
          <p:cNvPr id="8" name="Picture 7">
            <a:extLst>
              <a:ext uri="{FF2B5EF4-FFF2-40B4-BE49-F238E27FC236}">
                <a16:creationId xmlns:a16="http://schemas.microsoft.com/office/drawing/2014/main" id="{E745EF45-0D9D-4BAF-8788-1B15E157343A}"/>
              </a:ext>
            </a:extLst>
          </p:cNvPr>
          <p:cNvPicPr>
            <a:picLocks noChangeAspect="1"/>
          </p:cNvPicPr>
          <p:nvPr/>
        </p:nvPicPr>
        <p:blipFill>
          <a:blip r:embed="rId3"/>
          <a:stretch>
            <a:fillRect/>
          </a:stretch>
        </p:blipFill>
        <p:spPr>
          <a:xfrm>
            <a:off x="596283" y="3419762"/>
            <a:ext cx="5638800" cy="1028700"/>
          </a:xfrm>
          <a:prstGeom prst="rect">
            <a:avLst/>
          </a:prstGeom>
        </p:spPr>
      </p:pic>
      <p:pic>
        <p:nvPicPr>
          <p:cNvPr id="10" name="Picture 9">
            <a:extLst>
              <a:ext uri="{FF2B5EF4-FFF2-40B4-BE49-F238E27FC236}">
                <a16:creationId xmlns:a16="http://schemas.microsoft.com/office/drawing/2014/main" id="{DC5CD6F5-C2F3-4E6B-8F4D-D1D37CB9FBF6}"/>
              </a:ext>
            </a:extLst>
          </p:cNvPr>
          <p:cNvPicPr>
            <a:picLocks noChangeAspect="1"/>
          </p:cNvPicPr>
          <p:nvPr/>
        </p:nvPicPr>
        <p:blipFill>
          <a:blip r:embed="rId4"/>
          <a:stretch>
            <a:fillRect/>
          </a:stretch>
        </p:blipFill>
        <p:spPr>
          <a:xfrm>
            <a:off x="596283" y="4580912"/>
            <a:ext cx="9324975" cy="1905000"/>
          </a:xfrm>
          <a:prstGeom prst="rect">
            <a:avLst/>
          </a:prstGeom>
        </p:spPr>
      </p:pic>
    </p:spTree>
    <p:extLst>
      <p:ext uri="{BB962C8B-B14F-4D97-AF65-F5344CB8AC3E}">
        <p14:creationId xmlns:p14="http://schemas.microsoft.com/office/powerpoint/2010/main" val="4068332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70C5B3-1FAF-4399-B890-9300E4FCA961}"/>
              </a:ext>
            </a:extLst>
          </p:cNvPr>
          <p:cNvSpPr>
            <a:spLocks noGrp="1"/>
          </p:cNvSpPr>
          <p:nvPr>
            <p:ph type="title"/>
          </p:nvPr>
        </p:nvSpPr>
        <p:spPr>
          <a:xfrm>
            <a:off x="596283" y="117859"/>
            <a:ext cx="9710691" cy="1293028"/>
          </a:xfrm>
        </p:spPr>
        <p:txBody>
          <a:bodyPr/>
          <a:lstStyle/>
          <a:p>
            <a:pPr algn="l"/>
            <a:r>
              <a:rPr lang="en-US" dirty="0"/>
              <a:t>Decision tree</a:t>
            </a:r>
          </a:p>
        </p:txBody>
      </p:sp>
      <p:pic>
        <p:nvPicPr>
          <p:cNvPr id="4" name="Picture 3">
            <a:extLst>
              <a:ext uri="{FF2B5EF4-FFF2-40B4-BE49-F238E27FC236}">
                <a16:creationId xmlns:a16="http://schemas.microsoft.com/office/drawing/2014/main" id="{70D10C77-37FA-4136-8FA9-757816B0D8DE}"/>
              </a:ext>
            </a:extLst>
          </p:cNvPr>
          <p:cNvPicPr>
            <a:picLocks noChangeAspect="1"/>
          </p:cNvPicPr>
          <p:nvPr/>
        </p:nvPicPr>
        <p:blipFill>
          <a:blip r:embed="rId2"/>
          <a:stretch>
            <a:fillRect/>
          </a:stretch>
        </p:blipFill>
        <p:spPr>
          <a:xfrm>
            <a:off x="3062287" y="1910240"/>
            <a:ext cx="6067425" cy="2638425"/>
          </a:xfrm>
          <a:prstGeom prst="rect">
            <a:avLst/>
          </a:prstGeom>
        </p:spPr>
      </p:pic>
      <p:pic>
        <p:nvPicPr>
          <p:cNvPr id="7" name="Picture 6">
            <a:extLst>
              <a:ext uri="{FF2B5EF4-FFF2-40B4-BE49-F238E27FC236}">
                <a16:creationId xmlns:a16="http://schemas.microsoft.com/office/drawing/2014/main" id="{DC1BA4A4-14C0-4EE4-BF20-DA42453DC764}"/>
              </a:ext>
            </a:extLst>
          </p:cNvPr>
          <p:cNvPicPr>
            <a:picLocks noChangeAspect="1"/>
          </p:cNvPicPr>
          <p:nvPr/>
        </p:nvPicPr>
        <p:blipFill>
          <a:blip r:embed="rId3"/>
          <a:stretch>
            <a:fillRect/>
          </a:stretch>
        </p:blipFill>
        <p:spPr>
          <a:xfrm>
            <a:off x="2752016" y="5048019"/>
            <a:ext cx="6687968" cy="509403"/>
          </a:xfrm>
          <a:prstGeom prst="rect">
            <a:avLst/>
          </a:prstGeom>
        </p:spPr>
      </p:pic>
    </p:spTree>
    <p:extLst>
      <p:ext uri="{BB962C8B-B14F-4D97-AF65-F5344CB8AC3E}">
        <p14:creationId xmlns:p14="http://schemas.microsoft.com/office/powerpoint/2010/main" val="41058484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70C5B3-1FAF-4399-B890-9300E4FCA961}"/>
              </a:ext>
            </a:extLst>
          </p:cNvPr>
          <p:cNvSpPr>
            <a:spLocks noGrp="1"/>
          </p:cNvSpPr>
          <p:nvPr>
            <p:ph type="title"/>
          </p:nvPr>
        </p:nvSpPr>
        <p:spPr>
          <a:xfrm>
            <a:off x="596283" y="117859"/>
            <a:ext cx="9710691" cy="1293028"/>
          </a:xfrm>
        </p:spPr>
        <p:txBody>
          <a:bodyPr/>
          <a:lstStyle/>
          <a:p>
            <a:pPr algn="l"/>
            <a:r>
              <a:rPr lang="en-US" dirty="0"/>
              <a:t>K-nearest neighbors</a:t>
            </a:r>
          </a:p>
        </p:txBody>
      </p:sp>
      <p:pic>
        <p:nvPicPr>
          <p:cNvPr id="5" name="Picture 4">
            <a:extLst>
              <a:ext uri="{FF2B5EF4-FFF2-40B4-BE49-F238E27FC236}">
                <a16:creationId xmlns:a16="http://schemas.microsoft.com/office/drawing/2014/main" id="{B058CE46-2B36-4EF6-B9A7-B40B1109B6D7}"/>
              </a:ext>
            </a:extLst>
          </p:cNvPr>
          <p:cNvPicPr>
            <a:picLocks noChangeAspect="1"/>
          </p:cNvPicPr>
          <p:nvPr/>
        </p:nvPicPr>
        <p:blipFill>
          <a:blip r:embed="rId2"/>
          <a:stretch>
            <a:fillRect/>
          </a:stretch>
        </p:blipFill>
        <p:spPr>
          <a:xfrm>
            <a:off x="2677967" y="1651524"/>
            <a:ext cx="6836066" cy="2325672"/>
          </a:xfrm>
          <a:prstGeom prst="rect">
            <a:avLst/>
          </a:prstGeom>
        </p:spPr>
      </p:pic>
      <p:pic>
        <p:nvPicPr>
          <p:cNvPr id="8" name="Picture 7">
            <a:extLst>
              <a:ext uri="{FF2B5EF4-FFF2-40B4-BE49-F238E27FC236}">
                <a16:creationId xmlns:a16="http://schemas.microsoft.com/office/drawing/2014/main" id="{2E6896ED-FEBF-47C2-8B57-E3A896E84855}"/>
              </a:ext>
            </a:extLst>
          </p:cNvPr>
          <p:cNvPicPr>
            <a:picLocks noChangeAspect="1"/>
          </p:cNvPicPr>
          <p:nvPr/>
        </p:nvPicPr>
        <p:blipFill>
          <a:blip r:embed="rId3"/>
          <a:stretch>
            <a:fillRect/>
          </a:stretch>
        </p:blipFill>
        <p:spPr>
          <a:xfrm>
            <a:off x="3198707" y="4534640"/>
            <a:ext cx="5794586" cy="671836"/>
          </a:xfrm>
          <a:prstGeom prst="rect">
            <a:avLst/>
          </a:prstGeom>
        </p:spPr>
      </p:pic>
    </p:spTree>
    <p:extLst>
      <p:ext uri="{BB962C8B-B14F-4D97-AF65-F5344CB8AC3E}">
        <p14:creationId xmlns:p14="http://schemas.microsoft.com/office/powerpoint/2010/main" val="34951869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70C5B3-1FAF-4399-B890-9300E4FCA961}"/>
              </a:ext>
            </a:extLst>
          </p:cNvPr>
          <p:cNvSpPr>
            <a:spLocks noGrp="1"/>
          </p:cNvSpPr>
          <p:nvPr>
            <p:ph type="title"/>
          </p:nvPr>
        </p:nvSpPr>
        <p:spPr>
          <a:xfrm>
            <a:off x="596283" y="117859"/>
            <a:ext cx="9710691" cy="1293028"/>
          </a:xfrm>
        </p:spPr>
        <p:txBody>
          <a:bodyPr/>
          <a:lstStyle/>
          <a:p>
            <a:pPr algn="l"/>
            <a:r>
              <a:rPr lang="en-US" dirty="0"/>
              <a:t>Naïve </a:t>
            </a:r>
            <a:r>
              <a:rPr lang="en-US" dirty="0" err="1"/>
              <a:t>bayes</a:t>
            </a:r>
            <a:endParaRPr lang="en-US" dirty="0"/>
          </a:p>
        </p:txBody>
      </p:sp>
      <p:pic>
        <p:nvPicPr>
          <p:cNvPr id="4" name="Picture 3">
            <a:extLst>
              <a:ext uri="{FF2B5EF4-FFF2-40B4-BE49-F238E27FC236}">
                <a16:creationId xmlns:a16="http://schemas.microsoft.com/office/drawing/2014/main" id="{B1A5ED96-708A-4A99-A93E-368908F4EC99}"/>
              </a:ext>
            </a:extLst>
          </p:cNvPr>
          <p:cNvPicPr>
            <a:picLocks noChangeAspect="1"/>
          </p:cNvPicPr>
          <p:nvPr/>
        </p:nvPicPr>
        <p:blipFill>
          <a:blip r:embed="rId2"/>
          <a:stretch>
            <a:fillRect/>
          </a:stretch>
        </p:blipFill>
        <p:spPr>
          <a:xfrm>
            <a:off x="3180731" y="1410887"/>
            <a:ext cx="5812562" cy="2714718"/>
          </a:xfrm>
          <a:prstGeom prst="rect">
            <a:avLst/>
          </a:prstGeom>
        </p:spPr>
      </p:pic>
      <p:pic>
        <p:nvPicPr>
          <p:cNvPr id="7" name="Picture 6">
            <a:extLst>
              <a:ext uri="{FF2B5EF4-FFF2-40B4-BE49-F238E27FC236}">
                <a16:creationId xmlns:a16="http://schemas.microsoft.com/office/drawing/2014/main" id="{ECD133E5-9701-45FE-AE16-BFBA3B49244F}"/>
              </a:ext>
            </a:extLst>
          </p:cNvPr>
          <p:cNvPicPr>
            <a:picLocks noChangeAspect="1"/>
          </p:cNvPicPr>
          <p:nvPr/>
        </p:nvPicPr>
        <p:blipFill>
          <a:blip r:embed="rId3"/>
          <a:stretch>
            <a:fillRect/>
          </a:stretch>
        </p:blipFill>
        <p:spPr>
          <a:xfrm>
            <a:off x="2762730" y="4488725"/>
            <a:ext cx="6666539" cy="695834"/>
          </a:xfrm>
          <a:prstGeom prst="rect">
            <a:avLst/>
          </a:prstGeom>
        </p:spPr>
      </p:pic>
    </p:spTree>
    <p:extLst>
      <p:ext uri="{BB962C8B-B14F-4D97-AF65-F5344CB8AC3E}">
        <p14:creationId xmlns:p14="http://schemas.microsoft.com/office/powerpoint/2010/main" val="119333550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70C5B3-1FAF-4399-B890-9300E4FCA961}"/>
              </a:ext>
            </a:extLst>
          </p:cNvPr>
          <p:cNvSpPr>
            <a:spLocks noGrp="1"/>
          </p:cNvSpPr>
          <p:nvPr>
            <p:ph type="title"/>
          </p:nvPr>
        </p:nvSpPr>
        <p:spPr>
          <a:xfrm>
            <a:off x="596283" y="117859"/>
            <a:ext cx="9710691" cy="1293028"/>
          </a:xfrm>
        </p:spPr>
        <p:txBody>
          <a:bodyPr/>
          <a:lstStyle/>
          <a:p>
            <a:pPr algn="l"/>
            <a:r>
              <a:rPr lang="en-US" dirty="0" err="1"/>
              <a:t>adaboost</a:t>
            </a:r>
            <a:endParaRPr lang="en-US" dirty="0"/>
          </a:p>
        </p:txBody>
      </p:sp>
      <p:pic>
        <p:nvPicPr>
          <p:cNvPr id="12" name="Picture 11">
            <a:extLst>
              <a:ext uri="{FF2B5EF4-FFF2-40B4-BE49-F238E27FC236}">
                <a16:creationId xmlns:a16="http://schemas.microsoft.com/office/drawing/2014/main" id="{9C4C97DA-95A9-4175-9CE2-618B51E02734}"/>
              </a:ext>
            </a:extLst>
          </p:cNvPr>
          <p:cNvPicPr>
            <a:picLocks noChangeAspect="1"/>
          </p:cNvPicPr>
          <p:nvPr/>
        </p:nvPicPr>
        <p:blipFill>
          <a:blip r:embed="rId2"/>
          <a:stretch>
            <a:fillRect/>
          </a:stretch>
        </p:blipFill>
        <p:spPr>
          <a:xfrm>
            <a:off x="2902947" y="1849667"/>
            <a:ext cx="6386105" cy="1644542"/>
          </a:xfrm>
          <a:prstGeom prst="rect">
            <a:avLst/>
          </a:prstGeom>
        </p:spPr>
      </p:pic>
      <p:pic>
        <p:nvPicPr>
          <p:cNvPr id="14" name="Picture 13">
            <a:extLst>
              <a:ext uri="{FF2B5EF4-FFF2-40B4-BE49-F238E27FC236}">
                <a16:creationId xmlns:a16="http://schemas.microsoft.com/office/drawing/2014/main" id="{1AD5ED38-F97A-4B7A-BB17-8431BFA4A97C}"/>
              </a:ext>
            </a:extLst>
          </p:cNvPr>
          <p:cNvPicPr>
            <a:picLocks noChangeAspect="1"/>
          </p:cNvPicPr>
          <p:nvPr/>
        </p:nvPicPr>
        <p:blipFill>
          <a:blip r:embed="rId3"/>
          <a:stretch>
            <a:fillRect/>
          </a:stretch>
        </p:blipFill>
        <p:spPr>
          <a:xfrm>
            <a:off x="2902947" y="3932989"/>
            <a:ext cx="6403581" cy="816564"/>
          </a:xfrm>
          <a:prstGeom prst="rect">
            <a:avLst/>
          </a:prstGeom>
        </p:spPr>
      </p:pic>
    </p:spTree>
    <p:extLst>
      <p:ext uri="{BB962C8B-B14F-4D97-AF65-F5344CB8AC3E}">
        <p14:creationId xmlns:p14="http://schemas.microsoft.com/office/powerpoint/2010/main" val="5151520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A79337-09F9-463E-B103-978C9EED50FA}"/>
              </a:ext>
            </a:extLst>
          </p:cNvPr>
          <p:cNvSpPr>
            <a:spLocks noGrp="1"/>
          </p:cNvSpPr>
          <p:nvPr>
            <p:ph type="title"/>
          </p:nvPr>
        </p:nvSpPr>
        <p:spPr>
          <a:xfrm>
            <a:off x="1790700" y="2584295"/>
            <a:ext cx="8610600" cy="1293028"/>
          </a:xfrm>
        </p:spPr>
        <p:txBody>
          <a:bodyPr>
            <a:normAutofit/>
          </a:bodyPr>
          <a:lstStyle/>
          <a:p>
            <a:pPr algn="ctr"/>
            <a:r>
              <a:rPr lang="en-US" sz="6000" dirty="0"/>
              <a:t>Model tuning</a:t>
            </a:r>
          </a:p>
        </p:txBody>
      </p:sp>
    </p:spTree>
    <p:extLst>
      <p:ext uri="{BB962C8B-B14F-4D97-AF65-F5344CB8AC3E}">
        <p14:creationId xmlns:p14="http://schemas.microsoft.com/office/powerpoint/2010/main" val="28318524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2206161-F336-4C6A-A983-B30C4E8E5489}"/>
              </a:ext>
            </a:extLst>
          </p:cNvPr>
          <p:cNvPicPr>
            <a:picLocks noChangeAspect="1"/>
          </p:cNvPicPr>
          <p:nvPr/>
        </p:nvPicPr>
        <p:blipFill>
          <a:blip r:embed="rId2"/>
          <a:stretch>
            <a:fillRect/>
          </a:stretch>
        </p:blipFill>
        <p:spPr>
          <a:xfrm>
            <a:off x="371475" y="139361"/>
            <a:ext cx="11449050" cy="6153150"/>
          </a:xfrm>
          <a:prstGeom prst="rect">
            <a:avLst/>
          </a:prstGeom>
        </p:spPr>
      </p:pic>
    </p:spTree>
    <p:extLst>
      <p:ext uri="{BB962C8B-B14F-4D97-AF65-F5344CB8AC3E}">
        <p14:creationId xmlns:p14="http://schemas.microsoft.com/office/powerpoint/2010/main" val="118611094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70C5B3-1FAF-4399-B890-9300E4FCA961}"/>
              </a:ext>
            </a:extLst>
          </p:cNvPr>
          <p:cNvSpPr>
            <a:spLocks noGrp="1"/>
          </p:cNvSpPr>
          <p:nvPr>
            <p:ph type="title"/>
          </p:nvPr>
        </p:nvSpPr>
        <p:spPr>
          <a:xfrm>
            <a:off x="596283" y="117859"/>
            <a:ext cx="9710691" cy="1293028"/>
          </a:xfrm>
        </p:spPr>
        <p:txBody>
          <a:bodyPr/>
          <a:lstStyle/>
          <a:p>
            <a:pPr algn="l"/>
            <a:r>
              <a:rPr lang="en-US" dirty="0" err="1"/>
              <a:t>gridsearchcv</a:t>
            </a:r>
            <a:endParaRPr lang="en-US" dirty="0"/>
          </a:p>
        </p:txBody>
      </p:sp>
      <p:pic>
        <p:nvPicPr>
          <p:cNvPr id="5" name="Picture 4">
            <a:extLst>
              <a:ext uri="{FF2B5EF4-FFF2-40B4-BE49-F238E27FC236}">
                <a16:creationId xmlns:a16="http://schemas.microsoft.com/office/drawing/2014/main" id="{6FDCD31D-217F-4369-860C-74A0006A4809}"/>
              </a:ext>
            </a:extLst>
          </p:cNvPr>
          <p:cNvPicPr>
            <a:picLocks noChangeAspect="1"/>
          </p:cNvPicPr>
          <p:nvPr/>
        </p:nvPicPr>
        <p:blipFill>
          <a:blip r:embed="rId2"/>
          <a:stretch>
            <a:fillRect/>
          </a:stretch>
        </p:blipFill>
        <p:spPr>
          <a:xfrm>
            <a:off x="596283" y="1410887"/>
            <a:ext cx="7817996" cy="447906"/>
          </a:xfrm>
          <a:prstGeom prst="rect">
            <a:avLst/>
          </a:prstGeom>
        </p:spPr>
      </p:pic>
      <p:sp>
        <p:nvSpPr>
          <p:cNvPr id="6" name="TextBox 5">
            <a:extLst>
              <a:ext uri="{FF2B5EF4-FFF2-40B4-BE49-F238E27FC236}">
                <a16:creationId xmlns:a16="http://schemas.microsoft.com/office/drawing/2014/main" id="{BE1D5EF0-4588-42BD-B71E-9DAC0334F673}"/>
              </a:ext>
            </a:extLst>
          </p:cNvPr>
          <p:cNvSpPr txBox="1"/>
          <p:nvPr/>
        </p:nvSpPr>
        <p:spPr>
          <a:xfrm>
            <a:off x="683581" y="2263806"/>
            <a:ext cx="8282866" cy="1477328"/>
          </a:xfrm>
          <a:prstGeom prst="rect">
            <a:avLst/>
          </a:prstGeom>
          <a:noFill/>
        </p:spPr>
        <p:txBody>
          <a:bodyPr wrap="square" rtlCol="0">
            <a:spAutoFit/>
          </a:bodyPr>
          <a:lstStyle/>
          <a:p>
            <a:pPr marL="285750" indent="-285750">
              <a:buFont typeface="Arial" panose="020B0604020202020204" pitchFamily="34" charset="0"/>
              <a:buChar char="•"/>
            </a:pPr>
            <a:r>
              <a:rPr kumimoji="0" lang="en-US" altLang="en-US" b="0" i="0" u="none" strike="noStrike" cap="none" normalizeH="0" baseline="0" dirty="0" err="1">
                <a:ln>
                  <a:noFill/>
                </a:ln>
                <a:solidFill>
                  <a:schemeClr val="tx1"/>
                </a:solidFill>
                <a:effectLst/>
                <a:latin typeface="Consolas" panose="020B0609020204030204" pitchFamily="49" charset="0"/>
              </a:rPr>
              <a:t>GridSearchCV</a:t>
            </a:r>
            <a:r>
              <a:rPr kumimoji="0" lang="en-US" altLang="en-US" b="0" i="0" u="none" strike="noStrike" cap="none" normalizeH="0" baseline="0" dirty="0">
                <a:ln>
                  <a:noFill/>
                </a:ln>
                <a:solidFill>
                  <a:schemeClr val="tx1"/>
                </a:solidFill>
                <a:effectLst/>
              </a:rPr>
              <a:t> is a module that takes in specified lists of parameters and runs through them to try to determine the best combination of parameters for a model</a:t>
            </a:r>
          </a:p>
          <a:p>
            <a:pPr marL="285750" indent="-285750">
              <a:buFont typeface="Arial" panose="020B0604020202020204" pitchFamily="34" charset="0"/>
              <a:buChar char="•"/>
            </a:pPr>
            <a:r>
              <a:rPr kumimoji="0" lang="en-US" altLang="en-US" b="0" i="0" u="none" strike="noStrike" cap="none" normalizeH="0" baseline="0" dirty="0" err="1">
                <a:ln>
                  <a:noFill/>
                </a:ln>
                <a:solidFill>
                  <a:schemeClr val="tx1"/>
                </a:solidFill>
                <a:effectLst/>
                <a:latin typeface="Consolas" panose="020B0609020204030204" pitchFamily="49" charset="0"/>
              </a:rPr>
              <a:t>KFold</a:t>
            </a:r>
            <a:r>
              <a:rPr kumimoji="0" lang="en-US" altLang="en-US" b="0" i="0" u="none" strike="noStrike" cap="none" normalizeH="0" baseline="0" dirty="0">
                <a:ln>
                  <a:noFill/>
                </a:ln>
                <a:solidFill>
                  <a:schemeClr val="tx1"/>
                </a:solidFill>
                <a:effectLst/>
              </a:rPr>
              <a:t> is used for cross-validation purposes</a:t>
            </a:r>
            <a:endParaRPr kumimoji="0" lang="en-US" altLang="en-US" b="0" i="0" u="none" strike="noStrike" cap="none" normalizeH="0" baseline="0" dirty="0">
              <a:ln>
                <a:noFill/>
              </a:ln>
              <a:solidFill>
                <a:schemeClr val="tx1"/>
              </a:solidFill>
              <a:effectLst/>
              <a:latin typeface="Arial" panose="020B0604020202020204" pitchFamily="34" charset="0"/>
            </a:endParaRPr>
          </a:p>
          <a:p>
            <a:endParaRPr lang="en-US" dirty="0"/>
          </a:p>
        </p:txBody>
      </p:sp>
      <p:sp>
        <p:nvSpPr>
          <p:cNvPr id="9" name="Rectangle 2">
            <a:extLst>
              <a:ext uri="{FF2B5EF4-FFF2-40B4-BE49-F238E27FC236}">
                <a16:creationId xmlns:a16="http://schemas.microsoft.com/office/drawing/2014/main" id="{E5DE7332-C445-464B-AF74-0100B108496F}"/>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err="1">
                <a:ln>
                  <a:noFill/>
                </a:ln>
                <a:solidFill>
                  <a:schemeClr val="tx1"/>
                </a:solidFill>
                <a:effectLst/>
                <a:latin typeface="Arial Unicode MS"/>
              </a:rPr>
              <a:t>GridSearchCV</a:t>
            </a:r>
            <a:r>
              <a:rPr kumimoji="0" lang="en-US" altLang="en-US" sz="800" b="0" i="0" u="none" strike="noStrike" cap="none" normalizeH="0" baseline="0" dirty="0">
                <a:ln>
                  <a:noFill/>
                </a:ln>
                <a:solidFill>
                  <a:schemeClr val="tx1"/>
                </a:solidFill>
                <a:effectLst/>
              </a:rPr>
              <a:t> is a module that takes in specified lists of parameters and runs through them to try to determine the best combination of parameters for a model. </a:t>
            </a:r>
            <a:r>
              <a:rPr kumimoji="0" lang="en-US" altLang="en-US" sz="1000" b="0" i="0" u="none" strike="noStrike" cap="none" normalizeH="0" baseline="0" dirty="0" err="1">
                <a:ln>
                  <a:noFill/>
                </a:ln>
                <a:solidFill>
                  <a:schemeClr val="tx1"/>
                </a:solidFill>
                <a:effectLst/>
                <a:latin typeface="Arial Unicode MS"/>
              </a:rPr>
              <a:t>KFold</a:t>
            </a:r>
            <a:r>
              <a:rPr kumimoji="0" lang="en-US" altLang="en-US" sz="800" b="0" i="0" u="none" strike="noStrike" cap="none" normalizeH="0" baseline="0" dirty="0">
                <a:ln>
                  <a:noFill/>
                </a:ln>
                <a:solidFill>
                  <a:schemeClr val="tx1"/>
                </a:solidFill>
                <a:effectLst/>
              </a:rPr>
              <a:t> is used for cross-validation purposes.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0529563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70C5B3-1FAF-4399-B890-9300E4FCA961}"/>
              </a:ext>
            </a:extLst>
          </p:cNvPr>
          <p:cNvSpPr>
            <a:spLocks noGrp="1"/>
          </p:cNvSpPr>
          <p:nvPr>
            <p:ph type="title"/>
          </p:nvPr>
        </p:nvSpPr>
        <p:spPr>
          <a:xfrm>
            <a:off x="596283" y="117859"/>
            <a:ext cx="9710691" cy="1293028"/>
          </a:xfrm>
        </p:spPr>
        <p:txBody>
          <a:bodyPr/>
          <a:lstStyle/>
          <a:p>
            <a:pPr algn="l"/>
            <a:r>
              <a:rPr lang="en-US" dirty="0" err="1"/>
              <a:t>Gridsearchcv</a:t>
            </a:r>
            <a:r>
              <a:rPr lang="en-US" dirty="0"/>
              <a:t> (cont.)</a:t>
            </a:r>
          </a:p>
        </p:txBody>
      </p:sp>
      <p:pic>
        <p:nvPicPr>
          <p:cNvPr id="4" name="Picture 3">
            <a:extLst>
              <a:ext uri="{FF2B5EF4-FFF2-40B4-BE49-F238E27FC236}">
                <a16:creationId xmlns:a16="http://schemas.microsoft.com/office/drawing/2014/main" id="{D1AE3ED0-F262-4501-AE5D-3D2B1B2393E2}"/>
              </a:ext>
            </a:extLst>
          </p:cNvPr>
          <p:cNvPicPr>
            <a:picLocks noChangeAspect="1"/>
          </p:cNvPicPr>
          <p:nvPr/>
        </p:nvPicPr>
        <p:blipFill>
          <a:blip r:embed="rId2"/>
          <a:stretch>
            <a:fillRect/>
          </a:stretch>
        </p:blipFill>
        <p:spPr>
          <a:xfrm>
            <a:off x="596283" y="1716872"/>
            <a:ext cx="9229725" cy="1314450"/>
          </a:xfrm>
          <a:prstGeom prst="rect">
            <a:avLst/>
          </a:prstGeom>
        </p:spPr>
      </p:pic>
      <p:pic>
        <p:nvPicPr>
          <p:cNvPr id="8" name="Picture 7">
            <a:extLst>
              <a:ext uri="{FF2B5EF4-FFF2-40B4-BE49-F238E27FC236}">
                <a16:creationId xmlns:a16="http://schemas.microsoft.com/office/drawing/2014/main" id="{F3D81990-013C-4106-A6AD-8D829282C60B}"/>
              </a:ext>
            </a:extLst>
          </p:cNvPr>
          <p:cNvPicPr>
            <a:picLocks noChangeAspect="1"/>
          </p:cNvPicPr>
          <p:nvPr/>
        </p:nvPicPr>
        <p:blipFill>
          <a:blip r:embed="rId3"/>
          <a:stretch>
            <a:fillRect/>
          </a:stretch>
        </p:blipFill>
        <p:spPr>
          <a:xfrm>
            <a:off x="596283" y="3429000"/>
            <a:ext cx="2638425" cy="561975"/>
          </a:xfrm>
          <a:prstGeom prst="rect">
            <a:avLst/>
          </a:prstGeom>
        </p:spPr>
      </p:pic>
      <p:pic>
        <p:nvPicPr>
          <p:cNvPr id="11" name="Picture 10">
            <a:extLst>
              <a:ext uri="{FF2B5EF4-FFF2-40B4-BE49-F238E27FC236}">
                <a16:creationId xmlns:a16="http://schemas.microsoft.com/office/drawing/2014/main" id="{E5AE54B9-5D64-4C24-BC95-28AB725D9E94}"/>
              </a:ext>
            </a:extLst>
          </p:cNvPr>
          <p:cNvPicPr>
            <a:picLocks noChangeAspect="1"/>
          </p:cNvPicPr>
          <p:nvPr/>
        </p:nvPicPr>
        <p:blipFill>
          <a:blip r:embed="rId4"/>
          <a:stretch>
            <a:fillRect/>
          </a:stretch>
        </p:blipFill>
        <p:spPr>
          <a:xfrm>
            <a:off x="596283" y="4388653"/>
            <a:ext cx="5998756" cy="561975"/>
          </a:xfrm>
          <a:prstGeom prst="rect">
            <a:avLst/>
          </a:prstGeom>
        </p:spPr>
      </p:pic>
    </p:spTree>
    <p:extLst>
      <p:ext uri="{BB962C8B-B14F-4D97-AF65-F5344CB8AC3E}">
        <p14:creationId xmlns:p14="http://schemas.microsoft.com/office/powerpoint/2010/main" val="143709920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70C5B3-1FAF-4399-B890-9300E4FCA961}"/>
              </a:ext>
            </a:extLst>
          </p:cNvPr>
          <p:cNvSpPr>
            <a:spLocks noGrp="1"/>
          </p:cNvSpPr>
          <p:nvPr>
            <p:ph type="title"/>
          </p:nvPr>
        </p:nvSpPr>
        <p:spPr>
          <a:xfrm>
            <a:off x="596283" y="117859"/>
            <a:ext cx="9710691" cy="1293028"/>
          </a:xfrm>
        </p:spPr>
        <p:txBody>
          <a:bodyPr/>
          <a:lstStyle/>
          <a:p>
            <a:pPr algn="l"/>
            <a:r>
              <a:rPr lang="en-US" dirty="0" err="1"/>
              <a:t>Adaboost</a:t>
            </a:r>
            <a:r>
              <a:rPr lang="en-US" dirty="0"/>
              <a:t> tuned testing</a:t>
            </a:r>
          </a:p>
        </p:txBody>
      </p:sp>
      <p:pic>
        <p:nvPicPr>
          <p:cNvPr id="5" name="Picture 4">
            <a:extLst>
              <a:ext uri="{FF2B5EF4-FFF2-40B4-BE49-F238E27FC236}">
                <a16:creationId xmlns:a16="http://schemas.microsoft.com/office/drawing/2014/main" id="{01EBD75A-E612-43B9-A58F-EB58D157B2EC}"/>
              </a:ext>
            </a:extLst>
          </p:cNvPr>
          <p:cNvPicPr>
            <a:picLocks noChangeAspect="1"/>
          </p:cNvPicPr>
          <p:nvPr/>
        </p:nvPicPr>
        <p:blipFill>
          <a:blip r:embed="rId2"/>
          <a:stretch>
            <a:fillRect/>
          </a:stretch>
        </p:blipFill>
        <p:spPr>
          <a:xfrm>
            <a:off x="2173115" y="1848280"/>
            <a:ext cx="7845770" cy="1651741"/>
          </a:xfrm>
          <a:prstGeom prst="rect">
            <a:avLst/>
          </a:prstGeom>
        </p:spPr>
      </p:pic>
      <p:pic>
        <p:nvPicPr>
          <p:cNvPr id="7" name="Picture 6">
            <a:extLst>
              <a:ext uri="{FF2B5EF4-FFF2-40B4-BE49-F238E27FC236}">
                <a16:creationId xmlns:a16="http://schemas.microsoft.com/office/drawing/2014/main" id="{5169473F-BCE8-4438-B47D-067D418C61AF}"/>
              </a:ext>
            </a:extLst>
          </p:cNvPr>
          <p:cNvPicPr>
            <a:picLocks noChangeAspect="1"/>
          </p:cNvPicPr>
          <p:nvPr/>
        </p:nvPicPr>
        <p:blipFill>
          <a:blip r:embed="rId3"/>
          <a:stretch>
            <a:fillRect/>
          </a:stretch>
        </p:blipFill>
        <p:spPr>
          <a:xfrm>
            <a:off x="3385851" y="4070180"/>
            <a:ext cx="5420298" cy="626107"/>
          </a:xfrm>
          <a:prstGeom prst="rect">
            <a:avLst/>
          </a:prstGeom>
        </p:spPr>
      </p:pic>
    </p:spTree>
    <p:extLst>
      <p:ext uri="{BB962C8B-B14F-4D97-AF65-F5344CB8AC3E}">
        <p14:creationId xmlns:p14="http://schemas.microsoft.com/office/powerpoint/2010/main" val="89795841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A79337-09F9-463E-B103-978C9EED50FA}"/>
              </a:ext>
            </a:extLst>
          </p:cNvPr>
          <p:cNvSpPr>
            <a:spLocks noGrp="1"/>
          </p:cNvSpPr>
          <p:nvPr>
            <p:ph type="title"/>
          </p:nvPr>
        </p:nvSpPr>
        <p:spPr>
          <a:xfrm>
            <a:off x="1790700" y="2584295"/>
            <a:ext cx="8610600" cy="1293028"/>
          </a:xfrm>
        </p:spPr>
        <p:txBody>
          <a:bodyPr>
            <a:normAutofit/>
          </a:bodyPr>
          <a:lstStyle/>
          <a:p>
            <a:pPr algn="ctr"/>
            <a:r>
              <a:rPr lang="en-US" sz="6000" dirty="0"/>
              <a:t>Model re-testing</a:t>
            </a:r>
          </a:p>
        </p:txBody>
      </p:sp>
    </p:spTree>
    <p:extLst>
      <p:ext uri="{BB962C8B-B14F-4D97-AF65-F5344CB8AC3E}">
        <p14:creationId xmlns:p14="http://schemas.microsoft.com/office/powerpoint/2010/main" val="175931236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9998CA0-9889-4617-86E7-6E8A5A6B4B9F}"/>
              </a:ext>
            </a:extLst>
          </p:cNvPr>
          <p:cNvPicPr>
            <a:picLocks noChangeAspect="1"/>
          </p:cNvPicPr>
          <p:nvPr/>
        </p:nvPicPr>
        <p:blipFill>
          <a:blip r:embed="rId2"/>
          <a:stretch>
            <a:fillRect/>
          </a:stretch>
        </p:blipFill>
        <p:spPr>
          <a:xfrm>
            <a:off x="490537" y="306510"/>
            <a:ext cx="11210925" cy="6067425"/>
          </a:xfrm>
          <a:prstGeom prst="rect">
            <a:avLst/>
          </a:prstGeom>
        </p:spPr>
      </p:pic>
    </p:spTree>
    <p:extLst>
      <p:ext uri="{BB962C8B-B14F-4D97-AF65-F5344CB8AC3E}">
        <p14:creationId xmlns:p14="http://schemas.microsoft.com/office/powerpoint/2010/main" val="15287241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70C5B3-1FAF-4399-B890-9300E4FCA961}"/>
              </a:ext>
            </a:extLst>
          </p:cNvPr>
          <p:cNvSpPr>
            <a:spLocks noGrp="1"/>
          </p:cNvSpPr>
          <p:nvPr>
            <p:ph type="title"/>
          </p:nvPr>
        </p:nvSpPr>
        <p:spPr>
          <a:xfrm>
            <a:off x="596283" y="117859"/>
            <a:ext cx="9710691" cy="1293028"/>
          </a:xfrm>
        </p:spPr>
        <p:txBody>
          <a:bodyPr/>
          <a:lstStyle/>
          <a:p>
            <a:pPr algn="l"/>
            <a:r>
              <a:rPr lang="en-US" dirty="0" err="1"/>
              <a:t>Adaboost</a:t>
            </a:r>
            <a:r>
              <a:rPr lang="en-US" dirty="0"/>
              <a:t> test playlist evaluation</a:t>
            </a:r>
          </a:p>
        </p:txBody>
      </p:sp>
      <p:pic>
        <p:nvPicPr>
          <p:cNvPr id="4" name="Picture 3">
            <a:extLst>
              <a:ext uri="{FF2B5EF4-FFF2-40B4-BE49-F238E27FC236}">
                <a16:creationId xmlns:a16="http://schemas.microsoft.com/office/drawing/2014/main" id="{2B6590DA-2845-41F5-BA8C-D45431517E8D}"/>
              </a:ext>
            </a:extLst>
          </p:cNvPr>
          <p:cNvPicPr>
            <a:picLocks noChangeAspect="1"/>
          </p:cNvPicPr>
          <p:nvPr/>
        </p:nvPicPr>
        <p:blipFill>
          <a:blip r:embed="rId2"/>
          <a:stretch>
            <a:fillRect/>
          </a:stretch>
        </p:blipFill>
        <p:spPr>
          <a:xfrm>
            <a:off x="2366962" y="1127048"/>
            <a:ext cx="7458075" cy="5172075"/>
          </a:xfrm>
          <a:prstGeom prst="rect">
            <a:avLst/>
          </a:prstGeom>
        </p:spPr>
      </p:pic>
    </p:spTree>
    <p:extLst>
      <p:ext uri="{BB962C8B-B14F-4D97-AF65-F5344CB8AC3E}">
        <p14:creationId xmlns:p14="http://schemas.microsoft.com/office/powerpoint/2010/main" val="16297270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70C5B3-1FAF-4399-B890-9300E4FCA961}"/>
              </a:ext>
            </a:extLst>
          </p:cNvPr>
          <p:cNvSpPr>
            <a:spLocks noGrp="1"/>
          </p:cNvSpPr>
          <p:nvPr>
            <p:ph type="title"/>
          </p:nvPr>
        </p:nvSpPr>
        <p:spPr>
          <a:xfrm>
            <a:off x="596283" y="117859"/>
            <a:ext cx="9710691" cy="1293028"/>
          </a:xfrm>
        </p:spPr>
        <p:txBody>
          <a:bodyPr/>
          <a:lstStyle/>
          <a:p>
            <a:pPr algn="l"/>
            <a:r>
              <a:rPr lang="en-US" dirty="0" err="1"/>
              <a:t>Adaboost</a:t>
            </a:r>
            <a:r>
              <a:rPr lang="en-US" dirty="0"/>
              <a:t> test playlist evaluation</a:t>
            </a:r>
          </a:p>
        </p:txBody>
      </p:sp>
      <p:pic>
        <p:nvPicPr>
          <p:cNvPr id="5" name="Picture 4">
            <a:extLst>
              <a:ext uri="{FF2B5EF4-FFF2-40B4-BE49-F238E27FC236}">
                <a16:creationId xmlns:a16="http://schemas.microsoft.com/office/drawing/2014/main" id="{16ADADFF-D883-41F0-A0AE-DFC1560F1380}"/>
              </a:ext>
            </a:extLst>
          </p:cNvPr>
          <p:cNvPicPr>
            <a:picLocks noChangeAspect="1"/>
          </p:cNvPicPr>
          <p:nvPr/>
        </p:nvPicPr>
        <p:blipFill>
          <a:blip r:embed="rId2"/>
          <a:stretch>
            <a:fillRect/>
          </a:stretch>
        </p:blipFill>
        <p:spPr>
          <a:xfrm>
            <a:off x="596283" y="2134662"/>
            <a:ext cx="5410200" cy="2428875"/>
          </a:xfrm>
          <a:prstGeom prst="rect">
            <a:avLst/>
          </a:prstGeom>
        </p:spPr>
      </p:pic>
      <p:pic>
        <p:nvPicPr>
          <p:cNvPr id="7" name="Picture 6">
            <a:extLst>
              <a:ext uri="{FF2B5EF4-FFF2-40B4-BE49-F238E27FC236}">
                <a16:creationId xmlns:a16="http://schemas.microsoft.com/office/drawing/2014/main" id="{1B64DFC0-990A-446B-988E-8B0456CBCD5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85519" y="1519882"/>
            <a:ext cx="5487650" cy="3658433"/>
          </a:xfrm>
          <a:prstGeom prst="rect">
            <a:avLst/>
          </a:prstGeom>
        </p:spPr>
      </p:pic>
    </p:spTree>
    <p:extLst>
      <p:ext uri="{BB962C8B-B14F-4D97-AF65-F5344CB8AC3E}">
        <p14:creationId xmlns:p14="http://schemas.microsoft.com/office/powerpoint/2010/main" val="63546746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A79337-09F9-463E-B103-978C9EED50FA}"/>
              </a:ext>
            </a:extLst>
          </p:cNvPr>
          <p:cNvSpPr>
            <a:spLocks noGrp="1"/>
          </p:cNvSpPr>
          <p:nvPr>
            <p:ph type="title"/>
          </p:nvPr>
        </p:nvSpPr>
        <p:spPr>
          <a:xfrm>
            <a:off x="1790700" y="2584295"/>
            <a:ext cx="8610600" cy="1293028"/>
          </a:xfrm>
        </p:spPr>
        <p:txBody>
          <a:bodyPr>
            <a:normAutofit fontScale="90000"/>
          </a:bodyPr>
          <a:lstStyle/>
          <a:p>
            <a:pPr algn="ctr"/>
            <a:r>
              <a:rPr lang="en-US" sz="6000" dirty="0" err="1"/>
              <a:t>Adaboost</a:t>
            </a:r>
            <a:r>
              <a:rPr lang="en-US" sz="6000" dirty="0"/>
              <a:t> playlist generator</a:t>
            </a:r>
          </a:p>
        </p:txBody>
      </p:sp>
    </p:spTree>
    <p:extLst>
      <p:ext uri="{BB962C8B-B14F-4D97-AF65-F5344CB8AC3E}">
        <p14:creationId xmlns:p14="http://schemas.microsoft.com/office/powerpoint/2010/main" val="344410005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70C5B3-1FAF-4399-B890-9300E4FCA961}"/>
              </a:ext>
            </a:extLst>
          </p:cNvPr>
          <p:cNvSpPr>
            <a:spLocks noGrp="1"/>
          </p:cNvSpPr>
          <p:nvPr>
            <p:ph type="title"/>
          </p:nvPr>
        </p:nvSpPr>
        <p:spPr>
          <a:xfrm>
            <a:off x="596283" y="117859"/>
            <a:ext cx="9710691" cy="1293028"/>
          </a:xfrm>
        </p:spPr>
        <p:txBody>
          <a:bodyPr/>
          <a:lstStyle/>
          <a:p>
            <a:pPr algn="l"/>
            <a:r>
              <a:rPr lang="en-US" dirty="0" err="1"/>
              <a:t>Spotipy</a:t>
            </a:r>
            <a:r>
              <a:rPr lang="en-US" dirty="0"/>
              <a:t> </a:t>
            </a:r>
            <a:r>
              <a:rPr lang="en-US" dirty="0" err="1"/>
              <a:t>instantation</a:t>
            </a:r>
            <a:endParaRPr lang="en-US" dirty="0"/>
          </a:p>
        </p:txBody>
      </p:sp>
      <p:pic>
        <p:nvPicPr>
          <p:cNvPr id="3" name="Picture 2">
            <a:extLst>
              <a:ext uri="{FF2B5EF4-FFF2-40B4-BE49-F238E27FC236}">
                <a16:creationId xmlns:a16="http://schemas.microsoft.com/office/drawing/2014/main" id="{5575ABE1-1BF4-4A18-BB21-FF13B052D76B}"/>
              </a:ext>
            </a:extLst>
          </p:cNvPr>
          <p:cNvPicPr>
            <a:picLocks noChangeAspect="1"/>
          </p:cNvPicPr>
          <p:nvPr/>
        </p:nvPicPr>
        <p:blipFill>
          <a:blip r:embed="rId2"/>
          <a:stretch>
            <a:fillRect/>
          </a:stretch>
        </p:blipFill>
        <p:spPr>
          <a:xfrm>
            <a:off x="596283" y="1558447"/>
            <a:ext cx="8877300" cy="2143125"/>
          </a:xfrm>
          <a:prstGeom prst="rect">
            <a:avLst/>
          </a:prstGeom>
        </p:spPr>
      </p:pic>
      <p:sp>
        <p:nvSpPr>
          <p:cNvPr id="4" name="TextBox 3">
            <a:extLst>
              <a:ext uri="{FF2B5EF4-FFF2-40B4-BE49-F238E27FC236}">
                <a16:creationId xmlns:a16="http://schemas.microsoft.com/office/drawing/2014/main" id="{517BD61E-1971-4D99-AEDE-FD8F8D4636ED}"/>
              </a:ext>
            </a:extLst>
          </p:cNvPr>
          <p:cNvSpPr txBox="1"/>
          <p:nvPr/>
        </p:nvSpPr>
        <p:spPr>
          <a:xfrm>
            <a:off x="596283" y="4154750"/>
            <a:ext cx="6789938" cy="923330"/>
          </a:xfrm>
          <a:prstGeom prst="rect">
            <a:avLst/>
          </a:prstGeom>
          <a:noFill/>
        </p:spPr>
        <p:txBody>
          <a:bodyPr wrap="square" rtlCol="0">
            <a:spAutoFit/>
          </a:bodyPr>
          <a:lstStyle/>
          <a:p>
            <a:r>
              <a:rPr lang="en-US" dirty="0"/>
              <a:t>We need to create a new </a:t>
            </a:r>
            <a:r>
              <a:rPr lang="en-US" i="1" dirty="0" err="1"/>
              <a:t>Spotipy</a:t>
            </a:r>
            <a:r>
              <a:rPr lang="en-US" dirty="0"/>
              <a:t> instance because we need to user the ‘user-top-read’ function to retrieve a user’s top tracks</a:t>
            </a:r>
          </a:p>
        </p:txBody>
      </p:sp>
    </p:spTree>
    <p:extLst>
      <p:ext uri="{BB962C8B-B14F-4D97-AF65-F5344CB8AC3E}">
        <p14:creationId xmlns:p14="http://schemas.microsoft.com/office/powerpoint/2010/main" val="245116792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70C5B3-1FAF-4399-B890-9300E4FCA961}"/>
              </a:ext>
            </a:extLst>
          </p:cNvPr>
          <p:cNvSpPr>
            <a:spLocks noGrp="1"/>
          </p:cNvSpPr>
          <p:nvPr>
            <p:ph type="title"/>
          </p:nvPr>
        </p:nvSpPr>
        <p:spPr>
          <a:xfrm>
            <a:off x="596283" y="117859"/>
            <a:ext cx="9710691" cy="1293028"/>
          </a:xfrm>
        </p:spPr>
        <p:txBody>
          <a:bodyPr/>
          <a:lstStyle/>
          <a:p>
            <a:pPr algn="l"/>
            <a:r>
              <a:rPr lang="en-US" dirty="0"/>
              <a:t>Retrieve top 20 tracks</a:t>
            </a:r>
          </a:p>
        </p:txBody>
      </p:sp>
      <p:sp>
        <p:nvSpPr>
          <p:cNvPr id="4" name="TextBox 3">
            <a:extLst>
              <a:ext uri="{FF2B5EF4-FFF2-40B4-BE49-F238E27FC236}">
                <a16:creationId xmlns:a16="http://schemas.microsoft.com/office/drawing/2014/main" id="{517BD61E-1971-4D99-AEDE-FD8F8D4636ED}"/>
              </a:ext>
            </a:extLst>
          </p:cNvPr>
          <p:cNvSpPr txBox="1"/>
          <p:nvPr/>
        </p:nvSpPr>
        <p:spPr>
          <a:xfrm>
            <a:off x="596283" y="4154750"/>
            <a:ext cx="6789938" cy="646331"/>
          </a:xfrm>
          <a:prstGeom prst="rect">
            <a:avLst/>
          </a:prstGeom>
          <a:noFill/>
        </p:spPr>
        <p:txBody>
          <a:bodyPr wrap="square" rtlCol="0">
            <a:spAutoFit/>
          </a:bodyPr>
          <a:lstStyle/>
          <a:p>
            <a:r>
              <a:rPr lang="en-US" dirty="0"/>
              <a:t>We will pull the top 20 tracks from my account for the past week and extract the URI’s for each.</a:t>
            </a:r>
          </a:p>
        </p:txBody>
      </p:sp>
      <p:pic>
        <p:nvPicPr>
          <p:cNvPr id="6" name="Picture 5">
            <a:extLst>
              <a:ext uri="{FF2B5EF4-FFF2-40B4-BE49-F238E27FC236}">
                <a16:creationId xmlns:a16="http://schemas.microsoft.com/office/drawing/2014/main" id="{3DB444D1-0F4E-45BF-B0F2-35F145D76523}"/>
              </a:ext>
            </a:extLst>
          </p:cNvPr>
          <p:cNvPicPr>
            <a:picLocks noChangeAspect="1"/>
          </p:cNvPicPr>
          <p:nvPr/>
        </p:nvPicPr>
        <p:blipFill>
          <a:blip r:embed="rId2"/>
          <a:stretch>
            <a:fillRect/>
          </a:stretch>
        </p:blipFill>
        <p:spPr>
          <a:xfrm>
            <a:off x="596283" y="1573143"/>
            <a:ext cx="8477250" cy="2419350"/>
          </a:xfrm>
          <a:prstGeom prst="rect">
            <a:avLst/>
          </a:prstGeom>
        </p:spPr>
      </p:pic>
    </p:spTree>
    <p:extLst>
      <p:ext uri="{BB962C8B-B14F-4D97-AF65-F5344CB8AC3E}">
        <p14:creationId xmlns:p14="http://schemas.microsoft.com/office/powerpoint/2010/main" val="37337768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38E033-E4BC-4D3C-8215-FEB31382E93B}"/>
              </a:ext>
            </a:extLst>
          </p:cNvPr>
          <p:cNvSpPr>
            <a:spLocks noGrp="1"/>
          </p:cNvSpPr>
          <p:nvPr>
            <p:ph type="title"/>
          </p:nvPr>
        </p:nvSpPr>
        <p:spPr>
          <a:xfrm>
            <a:off x="685800" y="719985"/>
            <a:ext cx="8610600" cy="1293028"/>
          </a:xfrm>
        </p:spPr>
        <p:txBody>
          <a:bodyPr/>
          <a:lstStyle/>
          <a:p>
            <a:pPr algn="l"/>
            <a:r>
              <a:rPr lang="en-US" dirty="0"/>
              <a:t>Spotify </a:t>
            </a:r>
            <a:r>
              <a:rPr lang="en-US" dirty="0" err="1"/>
              <a:t>api</a:t>
            </a:r>
            <a:r>
              <a:rPr lang="en-US" dirty="0"/>
              <a:t> &amp; “</a:t>
            </a:r>
            <a:r>
              <a:rPr lang="en-US" dirty="0" err="1"/>
              <a:t>spotipy</a:t>
            </a:r>
            <a:r>
              <a:rPr lang="en-US" dirty="0"/>
              <a:t>”</a:t>
            </a:r>
          </a:p>
        </p:txBody>
      </p:sp>
      <p:sp>
        <p:nvSpPr>
          <p:cNvPr id="3" name="Content Placeholder 2">
            <a:extLst>
              <a:ext uri="{FF2B5EF4-FFF2-40B4-BE49-F238E27FC236}">
                <a16:creationId xmlns:a16="http://schemas.microsoft.com/office/drawing/2014/main" id="{E67D33CC-0E1B-4B15-9ED9-4A825B82AEFE}"/>
              </a:ext>
            </a:extLst>
          </p:cNvPr>
          <p:cNvSpPr>
            <a:spLocks noGrp="1"/>
          </p:cNvSpPr>
          <p:nvPr>
            <p:ph idx="1"/>
          </p:nvPr>
        </p:nvSpPr>
        <p:spPr/>
        <p:txBody>
          <a:bodyPr/>
          <a:lstStyle/>
          <a:p>
            <a:r>
              <a:rPr lang="en-US" dirty="0"/>
              <a:t>Spotify has a developer API that can return information for a user’s account, including:</a:t>
            </a:r>
          </a:p>
          <a:p>
            <a:pPr lvl="1"/>
            <a:r>
              <a:rPr lang="en-US" dirty="0"/>
              <a:t>Top songs</a:t>
            </a:r>
          </a:p>
          <a:p>
            <a:pPr lvl="1"/>
            <a:r>
              <a:rPr lang="en-US" dirty="0"/>
              <a:t>Track audio features</a:t>
            </a:r>
          </a:p>
          <a:p>
            <a:pPr lvl="1"/>
            <a:r>
              <a:rPr lang="en-US" dirty="0"/>
              <a:t>Playlists</a:t>
            </a:r>
          </a:p>
          <a:p>
            <a:pPr lvl="1"/>
            <a:endParaRPr lang="en-US" dirty="0"/>
          </a:p>
          <a:p>
            <a:r>
              <a:rPr lang="en-US" dirty="0"/>
              <a:t>The Python library “</a:t>
            </a:r>
            <a:r>
              <a:rPr lang="en-US" dirty="0" err="1"/>
              <a:t>Spotipy</a:t>
            </a:r>
            <a:r>
              <a:rPr lang="en-US" dirty="0"/>
              <a:t>” acts as a connector to access the Spotify API</a:t>
            </a:r>
          </a:p>
          <a:p>
            <a:pPr lvl="1"/>
            <a:endParaRPr lang="en-US" dirty="0"/>
          </a:p>
        </p:txBody>
      </p:sp>
    </p:spTree>
    <p:extLst>
      <p:ext uri="{BB962C8B-B14F-4D97-AF65-F5344CB8AC3E}">
        <p14:creationId xmlns:p14="http://schemas.microsoft.com/office/powerpoint/2010/main" val="165546878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70C5B3-1FAF-4399-B890-9300E4FCA961}"/>
              </a:ext>
            </a:extLst>
          </p:cNvPr>
          <p:cNvSpPr>
            <a:spLocks noGrp="1"/>
          </p:cNvSpPr>
          <p:nvPr>
            <p:ph type="title"/>
          </p:nvPr>
        </p:nvSpPr>
        <p:spPr>
          <a:xfrm>
            <a:off x="596283" y="117859"/>
            <a:ext cx="9710691" cy="1293028"/>
          </a:xfrm>
        </p:spPr>
        <p:txBody>
          <a:bodyPr/>
          <a:lstStyle/>
          <a:p>
            <a:pPr algn="l"/>
            <a:r>
              <a:rPr lang="en-US" dirty="0"/>
              <a:t>Recommended song data (pt. 1)</a:t>
            </a:r>
          </a:p>
        </p:txBody>
      </p:sp>
      <p:sp>
        <p:nvSpPr>
          <p:cNvPr id="4" name="TextBox 3">
            <a:extLst>
              <a:ext uri="{FF2B5EF4-FFF2-40B4-BE49-F238E27FC236}">
                <a16:creationId xmlns:a16="http://schemas.microsoft.com/office/drawing/2014/main" id="{517BD61E-1971-4D99-AEDE-FD8F8D4636ED}"/>
              </a:ext>
            </a:extLst>
          </p:cNvPr>
          <p:cNvSpPr txBox="1"/>
          <p:nvPr/>
        </p:nvSpPr>
        <p:spPr>
          <a:xfrm>
            <a:off x="596283" y="4509857"/>
            <a:ext cx="6789938" cy="1754326"/>
          </a:xfrm>
          <a:prstGeom prst="rect">
            <a:avLst/>
          </a:prstGeom>
          <a:noFill/>
        </p:spPr>
        <p:txBody>
          <a:bodyPr wrap="square" rtlCol="0">
            <a:spAutoFit/>
          </a:bodyPr>
          <a:lstStyle/>
          <a:p>
            <a:pPr marL="285750" indent="-285750">
              <a:buFont typeface="Arial" panose="020B0604020202020204" pitchFamily="34" charset="0"/>
              <a:buChar char="•"/>
            </a:pPr>
            <a:r>
              <a:rPr lang="en-US" dirty="0"/>
              <a:t>We will start by using the top track URI’s extracted in the previous step to obtain recommended songs</a:t>
            </a:r>
          </a:p>
          <a:p>
            <a:pPr marL="285750" indent="-285750">
              <a:buFont typeface="Arial" panose="020B0604020202020204" pitchFamily="34" charset="0"/>
              <a:buChar char="•"/>
            </a:pPr>
            <a:r>
              <a:rPr lang="en-US" dirty="0"/>
              <a:t>The recommendations function can only accept five tracks at a time</a:t>
            </a:r>
          </a:p>
          <a:p>
            <a:pPr marL="285750" indent="-285750">
              <a:buFont typeface="Arial" panose="020B0604020202020204" pitchFamily="34" charset="0"/>
              <a:buChar char="•"/>
            </a:pPr>
            <a:r>
              <a:rPr lang="en-US" dirty="0"/>
              <a:t>We will return 2 recommended songs per input track, giving us 40 total</a:t>
            </a:r>
          </a:p>
        </p:txBody>
      </p:sp>
      <p:pic>
        <p:nvPicPr>
          <p:cNvPr id="5" name="Picture 4">
            <a:extLst>
              <a:ext uri="{FF2B5EF4-FFF2-40B4-BE49-F238E27FC236}">
                <a16:creationId xmlns:a16="http://schemas.microsoft.com/office/drawing/2014/main" id="{EC6241EF-B370-428F-9737-86437C4D85E2}"/>
              </a:ext>
            </a:extLst>
          </p:cNvPr>
          <p:cNvPicPr>
            <a:picLocks noChangeAspect="1"/>
          </p:cNvPicPr>
          <p:nvPr/>
        </p:nvPicPr>
        <p:blipFill>
          <a:blip r:embed="rId2"/>
          <a:stretch>
            <a:fillRect/>
          </a:stretch>
        </p:blipFill>
        <p:spPr>
          <a:xfrm>
            <a:off x="596283" y="1225481"/>
            <a:ext cx="7886700" cy="3114675"/>
          </a:xfrm>
          <a:prstGeom prst="rect">
            <a:avLst/>
          </a:prstGeom>
        </p:spPr>
      </p:pic>
    </p:spTree>
    <p:extLst>
      <p:ext uri="{BB962C8B-B14F-4D97-AF65-F5344CB8AC3E}">
        <p14:creationId xmlns:p14="http://schemas.microsoft.com/office/powerpoint/2010/main" val="317916197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70C5B3-1FAF-4399-B890-9300E4FCA961}"/>
              </a:ext>
            </a:extLst>
          </p:cNvPr>
          <p:cNvSpPr>
            <a:spLocks noGrp="1"/>
          </p:cNvSpPr>
          <p:nvPr>
            <p:ph type="title"/>
          </p:nvPr>
        </p:nvSpPr>
        <p:spPr>
          <a:xfrm>
            <a:off x="596283" y="117859"/>
            <a:ext cx="9710691" cy="1293028"/>
          </a:xfrm>
        </p:spPr>
        <p:txBody>
          <a:bodyPr/>
          <a:lstStyle/>
          <a:p>
            <a:pPr algn="l"/>
            <a:r>
              <a:rPr lang="en-US" dirty="0"/>
              <a:t>Recommended song data (pt. 2)</a:t>
            </a:r>
          </a:p>
        </p:txBody>
      </p:sp>
      <p:sp>
        <p:nvSpPr>
          <p:cNvPr id="4" name="TextBox 3">
            <a:extLst>
              <a:ext uri="{FF2B5EF4-FFF2-40B4-BE49-F238E27FC236}">
                <a16:creationId xmlns:a16="http://schemas.microsoft.com/office/drawing/2014/main" id="{517BD61E-1971-4D99-AEDE-FD8F8D4636ED}"/>
              </a:ext>
            </a:extLst>
          </p:cNvPr>
          <p:cNvSpPr txBox="1"/>
          <p:nvPr/>
        </p:nvSpPr>
        <p:spPr>
          <a:xfrm>
            <a:off x="484527" y="5111647"/>
            <a:ext cx="4667250" cy="923330"/>
          </a:xfrm>
          <a:prstGeom prst="rect">
            <a:avLst/>
          </a:prstGeom>
          <a:noFill/>
        </p:spPr>
        <p:txBody>
          <a:bodyPr wrap="square" rtlCol="0">
            <a:spAutoFit/>
          </a:bodyPr>
          <a:lstStyle/>
          <a:p>
            <a:r>
              <a:rPr lang="en-US" dirty="0"/>
              <a:t>Next, we will extract the track information and retrieve audio features for the recommended tracks</a:t>
            </a:r>
          </a:p>
        </p:txBody>
      </p:sp>
      <p:pic>
        <p:nvPicPr>
          <p:cNvPr id="6" name="Picture 5">
            <a:extLst>
              <a:ext uri="{FF2B5EF4-FFF2-40B4-BE49-F238E27FC236}">
                <a16:creationId xmlns:a16="http://schemas.microsoft.com/office/drawing/2014/main" id="{3921D0F8-BDB2-4084-B2FC-673BFE9B2F03}"/>
              </a:ext>
            </a:extLst>
          </p:cNvPr>
          <p:cNvPicPr>
            <a:picLocks noChangeAspect="1"/>
          </p:cNvPicPr>
          <p:nvPr/>
        </p:nvPicPr>
        <p:blipFill>
          <a:blip r:embed="rId2"/>
          <a:stretch>
            <a:fillRect/>
          </a:stretch>
        </p:blipFill>
        <p:spPr>
          <a:xfrm>
            <a:off x="596283" y="1410887"/>
            <a:ext cx="4667250" cy="3390900"/>
          </a:xfrm>
          <a:prstGeom prst="rect">
            <a:avLst/>
          </a:prstGeom>
        </p:spPr>
      </p:pic>
      <p:pic>
        <p:nvPicPr>
          <p:cNvPr id="8" name="Picture 7">
            <a:extLst>
              <a:ext uri="{FF2B5EF4-FFF2-40B4-BE49-F238E27FC236}">
                <a16:creationId xmlns:a16="http://schemas.microsoft.com/office/drawing/2014/main" id="{A778C914-AA50-4F6D-B405-BA06B1361948}"/>
              </a:ext>
            </a:extLst>
          </p:cNvPr>
          <p:cNvPicPr>
            <a:picLocks noChangeAspect="1"/>
          </p:cNvPicPr>
          <p:nvPr/>
        </p:nvPicPr>
        <p:blipFill>
          <a:blip r:embed="rId3"/>
          <a:stretch>
            <a:fillRect/>
          </a:stretch>
        </p:blipFill>
        <p:spPr>
          <a:xfrm>
            <a:off x="5544798" y="1410887"/>
            <a:ext cx="6162675" cy="4162425"/>
          </a:xfrm>
          <a:prstGeom prst="rect">
            <a:avLst/>
          </a:prstGeom>
        </p:spPr>
      </p:pic>
    </p:spTree>
    <p:extLst>
      <p:ext uri="{BB962C8B-B14F-4D97-AF65-F5344CB8AC3E}">
        <p14:creationId xmlns:p14="http://schemas.microsoft.com/office/powerpoint/2010/main" val="20967336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70C5B3-1FAF-4399-B890-9300E4FCA961}"/>
              </a:ext>
            </a:extLst>
          </p:cNvPr>
          <p:cNvSpPr>
            <a:spLocks noGrp="1"/>
          </p:cNvSpPr>
          <p:nvPr>
            <p:ph type="title"/>
          </p:nvPr>
        </p:nvSpPr>
        <p:spPr>
          <a:xfrm>
            <a:off x="596283" y="117859"/>
            <a:ext cx="9710691" cy="1293028"/>
          </a:xfrm>
        </p:spPr>
        <p:txBody>
          <a:bodyPr/>
          <a:lstStyle/>
          <a:p>
            <a:pPr algn="l"/>
            <a:r>
              <a:rPr lang="en-US" dirty="0"/>
              <a:t>Recommended song data (pt. 3)</a:t>
            </a:r>
          </a:p>
        </p:txBody>
      </p:sp>
      <p:sp>
        <p:nvSpPr>
          <p:cNvPr id="4" name="TextBox 3">
            <a:extLst>
              <a:ext uri="{FF2B5EF4-FFF2-40B4-BE49-F238E27FC236}">
                <a16:creationId xmlns:a16="http://schemas.microsoft.com/office/drawing/2014/main" id="{517BD61E-1971-4D99-AEDE-FD8F8D4636ED}"/>
              </a:ext>
            </a:extLst>
          </p:cNvPr>
          <p:cNvSpPr txBox="1"/>
          <p:nvPr/>
        </p:nvSpPr>
        <p:spPr>
          <a:xfrm>
            <a:off x="7275945" y="2662669"/>
            <a:ext cx="4667250" cy="1754326"/>
          </a:xfrm>
          <a:prstGeom prst="rect">
            <a:avLst/>
          </a:prstGeom>
          <a:noFill/>
        </p:spPr>
        <p:txBody>
          <a:bodyPr wrap="square" rtlCol="0">
            <a:spAutoFit/>
          </a:bodyPr>
          <a:lstStyle/>
          <a:p>
            <a:r>
              <a:rPr lang="en-US" dirty="0"/>
              <a:t>The last step for the recommended song data is to add the audio features to the dataframe, run the songs through the AdaBoost function, and extract only those recommended songs that AdaBoost predicts I will like</a:t>
            </a:r>
          </a:p>
        </p:txBody>
      </p:sp>
      <p:pic>
        <p:nvPicPr>
          <p:cNvPr id="5" name="Picture 4">
            <a:extLst>
              <a:ext uri="{FF2B5EF4-FFF2-40B4-BE49-F238E27FC236}">
                <a16:creationId xmlns:a16="http://schemas.microsoft.com/office/drawing/2014/main" id="{55311D6F-0932-479B-8225-F81D00BBECE9}"/>
              </a:ext>
            </a:extLst>
          </p:cNvPr>
          <p:cNvPicPr>
            <a:picLocks noChangeAspect="1"/>
          </p:cNvPicPr>
          <p:nvPr/>
        </p:nvPicPr>
        <p:blipFill>
          <a:blip r:embed="rId2"/>
          <a:stretch>
            <a:fillRect/>
          </a:stretch>
        </p:blipFill>
        <p:spPr>
          <a:xfrm>
            <a:off x="596283" y="1158582"/>
            <a:ext cx="6542082" cy="2381250"/>
          </a:xfrm>
          <a:prstGeom prst="rect">
            <a:avLst/>
          </a:prstGeom>
        </p:spPr>
      </p:pic>
      <p:pic>
        <p:nvPicPr>
          <p:cNvPr id="9" name="Picture 8">
            <a:extLst>
              <a:ext uri="{FF2B5EF4-FFF2-40B4-BE49-F238E27FC236}">
                <a16:creationId xmlns:a16="http://schemas.microsoft.com/office/drawing/2014/main" id="{ED36F770-1251-48CD-91FF-CB1EE31EB72C}"/>
              </a:ext>
            </a:extLst>
          </p:cNvPr>
          <p:cNvPicPr>
            <a:picLocks noChangeAspect="1"/>
          </p:cNvPicPr>
          <p:nvPr/>
        </p:nvPicPr>
        <p:blipFill>
          <a:blip r:embed="rId3"/>
          <a:stretch>
            <a:fillRect/>
          </a:stretch>
        </p:blipFill>
        <p:spPr>
          <a:xfrm>
            <a:off x="596283" y="4049420"/>
            <a:ext cx="6181725" cy="2381250"/>
          </a:xfrm>
          <a:prstGeom prst="rect">
            <a:avLst/>
          </a:prstGeom>
        </p:spPr>
      </p:pic>
    </p:spTree>
    <p:extLst>
      <p:ext uri="{BB962C8B-B14F-4D97-AF65-F5344CB8AC3E}">
        <p14:creationId xmlns:p14="http://schemas.microsoft.com/office/powerpoint/2010/main" val="136319162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70C5B3-1FAF-4399-B890-9300E4FCA961}"/>
              </a:ext>
            </a:extLst>
          </p:cNvPr>
          <p:cNvSpPr>
            <a:spLocks noGrp="1"/>
          </p:cNvSpPr>
          <p:nvPr>
            <p:ph type="title"/>
          </p:nvPr>
        </p:nvSpPr>
        <p:spPr>
          <a:xfrm>
            <a:off x="596283" y="117859"/>
            <a:ext cx="10491927" cy="1293028"/>
          </a:xfrm>
        </p:spPr>
        <p:txBody>
          <a:bodyPr/>
          <a:lstStyle/>
          <a:p>
            <a:pPr algn="l"/>
            <a:r>
              <a:rPr lang="en-US" dirty="0"/>
              <a:t>Add recommended songs to playlist</a:t>
            </a:r>
          </a:p>
        </p:txBody>
      </p:sp>
      <p:pic>
        <p:nvPicPr>
          <p:cNvPr id="6" name="Picture 5">
            <a:extLst>
              <a:ext uri="{FF2B5EF4-FFF2-40B4-BE49-F238E27FC236}">
                <a16:creationId xmlns:a16="http://schemas.microsoft.com/office/drawing/2014/main" id="{06F724D6-7C31-4940-98A8-77FB215833CE}"/>
              </a:ext>
            </a:extLst>
          </p:cNvPr>
          <p:cNvPicPr>
            <a:picLocks noChangeAspect="1"/>
          </p:cNvPicPr>
          <p:nvPr/>
        </p:nvPicPr>
        <p:blipFill>
          <a:blip r:embed="rId2"/>
          <a:stretch>
            <a:fillRect/>
          </a:stretch>
        </p:blipFill>
        <p:spPr>
          <a:xfrm>
            <a:off x="596283" y="1316300"/>
            <a:ext cx="8877300" cy="3390900"/>
          </a:xfrm>
          <a:prstGeom prst="rect">
            <a:avLst/>
          </a:prstGeom>
        </p:spPr>
      </p:pic>
      <p:sp>
        <p:nvSpPr>
          <p:cNvPr id="7" name="TextBox 6">
            <a:extLst>
              <a:ext uri="{FF2B5EF4-FFF2-40B4-BE49-F238E27FC236}">
                <a16:creationId xmlns:a16="http://schemas.microsoft.com/office/drawing/2014/main" id="{9D28BBE2-C7E7-4F2D-9C44-A1E234396461}"/>
              </a:ext>
            </a:extLst>
          </p:cNvPr>
          <p:cNvSpPr txBox="1"/>
          <p:nvPr/>
        </p:nvSpPr>
        <p:spPr>
          <a:xfrm>
            <a:off x="596283" y="4828820"/>
            <a:ext cx="10980199" cy="923330"/>
          </a:xfrm>
          <a:prstGeom prst="rect">
            <a:avLst/>
          </a:prstGeom>
          <a:noFill/>
        </p:spPr>
        <p:txBody>
          <a:bodyPr wrap="square" rtlCol="0">
            <a:spAutoFit/>
          </a:bodyPr>
          <a:lstStyle/>
          <a:p>
            <a:pPr marL="285750" indent="-285750">
              <a:buFont typeface="Arial" panose="020B0604020202020204" pitchFamily="34" charset="0"/>
              <a:buChar char="•"/>
            </a:pPr>
            <a:r>
              <a:rPr lang="en-US" dirty="0"/>
              <a:t>To add the songs to the placeholder playlist, we need to create a new </a:t>
            </a:r>
            <a:r>
              <a:rPr lang="en-US" i="1" dirty="0" err="1"/>
              <a:t>Spotipy</a:t>
            </a:r>
            <a:r>
              <a:rPr lang="en-US" dirty="0"/>
              <a:t> instance to use the ‘playlist-modify-public’ scope</a:t>
            </a:r>
          </a:p>
          <a:p>
            <a:pPr marL="285750" indent="-285750">
              <a:buFont typeface="Arial" panose="020B0604020202020204" pitchFamily="34" charset="0"/>
              <a:buChar char="•"/>
            </a:pPr>
            <a:r>
              <a:rPr lang="en-US" dirty="0"/>
              <a:t>Lastly, we use the </a:t>
            </a:r>
            <a:r>
              <a:rPr lang="en-US" dirty="0" err="1">
                <a:latin typeface="Consolas" panose="020B0609020204030204" pitchFamily="49" charset="0"/>
              </a:rPr>
              <a:t>user_playlist_add_tracks</a:t>
            </a:r>
            <a:r>
              <a:rPr lang="en-US" dirty="0">
                <a:latin typeface="Calibri" panose="020F0502020204030204" pitchFamily="34" charset="0"/>
                <a:cs typeface="Calibri" panose="020F0502020204030204" pitchFamily="34" charset="0"/>
              </a:rPr>
              <a:t> </a:t>
            </a:r>
            <a:r>
              <a:rPr lang="en-US" dirty="0">
                <a:cs typeface="Calibri" panose="020F0502020204030204" pitchFamily="34" charset="0"/>
              </a:rPr>
              <a:t>function to push songs to the playlist</a:t>
            </a:r>
            <a:endParaRPr lang="en-US" dirty="0"/>
          </a:p>
        </p:txBody>
      </p:sp>
    </p:spTree>
    <p:extLst>
      <p:ext uri="{BB962C8B-B14F-4D97-AF65-F5344CB8AC3E}">
        <p14:creationId xmlns:p14="http://schemas.microsoft.com/office/powerpoint/2010/main" val="207277054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0E11FD03-6C75-4A04-B18B-1DF0F47D06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2173" y="388356"/>
            <a:ext cx="9167654" cy="6081287"/>
          </a:xfrm>
          <a:prstGeom prst="rect">
            <a:avLst/>
          </a:prstGeom>
        </p:spPr>
      </p:pic>
    </p:spTree>
    <p:extLst>
      <p:ext uri="{BB962C8B-B14F-4D97-AF65-F5344CB8AC3E}">
        <p14:creationId xmlns:p14="http://schemas.microsoft.com/office/powerpoint/2010/main" val="2879405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38E033-E4BC-4D3C-8215-FEB31382E93B}"/>
              </a:ext>
            </a:extLst>
          </p:cNvPr>
          <p:cNvSpPr>
            <a:spLocks noGrp="1"/>
          </p:cNvSpPr>
          <p:nvPr>
            <p:ph type="title"/>
          </p:nvPr>
        </p:nvSpPr>
        <p:spPr>
          <a:xfrm>
            <a:off x="685800" y="719985"/>
            <a:ext cx="8610600" cy="1293028"/>
          </a:xfrm>
        </p:spPr>
        <p:txBody>
          <a:bodyPr/>
          <a:lstStyle/>
          <a:p>
            <a:pPr algn="l"/>
            <a:r>
              <a:rPr lang="en-US" dirty="0"/>
              <a:t>Connecting to </a:t>
            </a:r>
            <a:r>
              <a:rPr lang="en-US" dirty="0" err="1"/>
              <a:t>spotify</a:t>
            </a:r>
            <a:endParaRPr lang="en-US" dirty="0"/>
          </a:p>
        </p:txBody>
      </p:sp>
      <p:pic>
        <p:nvPicPr>
          <p:cNvPr id="5" name="Content Placeholder 4">
            <a:extLst>
              <a:ext uri="{FF2B5EF4-FFF2-40B4-BE49-F238E27FC236}">
                <a16:creationId xmlns:a16="http://schemas.microsoft.com/office/drawing/2014/main" id="{FC017306-E4E3-46C3-AD49-19B1C8B6A6AB}"/>
              </a:ext>
            </a:extLst>
          </p:cNvPr>
          <p:cNvPicPr>
            <a:picLocks noGrp="1" noChangeAspect="1"/>
          </p:cNvPicPr>
          <p:nvPr>
            <p:ph idx="1"/>
          </p:nvPr>
        </p:nvPicPr>
        <p:blipFill>
          <a:blip r:embed="rId2"/>
          <a:stretch>
            <a:fillRect/>
          </a:stretch>
        </p:blipFill>
        <p:spPr>
          <a:xfrm>
            <a:off x="1624012" y="2409371"/>
            <a:ext cx="8943975" cy="2190750"/>
          </a:xfrm>
        </p:spPr>
      </p:pic>
    </p:spTree>
    <p:extLst>
      <p:ext uri="{BB962C8B-B14F-4D97-AF65-F5344CB8AC3E}">
        <p14:creationId xmlns:p14="http://schemas.microsoft.com/office/powerpoint/2010/main" val="35020863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A79337-09F9-463E-B103-978C9EED50FA}"/>
              </a:ext>
            </a:extLst>
          </p:cNvPr>
          <p:cNvSpPr>
            <a:spLocks noGrp="1"/>
          </p:cNvSpPr>
          <p:nvPr>
            <p:ph type="title"/>
          </p:nvPr>
        </p:nvSpPr>
        <p:spPr>
          <a:xfrm>
            <a:off x="1790700" y="2584295"/>
            <a:ext cx="8610600" cy="1293028"/>
          </a:xfrm>
        </p:spPr>
        <p:txBody>
          <a:bodyPr>
            <a:normAutofit/>
          </a:bodyPr>
          <a:lstStyle/>
          <a:p>
            <a:pPr algn="ctr"/>
            <a:r>
              <a:rPr lang="en-US" sz="6000" dirty="0"/>
              <a:t>Data gathering</a:t>
            </a:r>
          </a:p>
        </p:txBody>
      </p:sp>
    </p:spTree>
    <p:extLst>
      <p:ext uri="{BB962C8B-B14F-4D97-AF65-F5344CB8AC3E}">
        <p14:creationId xmlns:p14="http://schemas.microsoft.com/office/powerpoint/2010/main" val="1505727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70C5B3-1FAF-4399-B890-9300E4FCA961}"/>
              </a:ext>
            </a:extLst>
          </p:cNvPr>
          <p:cNvSpPr>
            <a:spLocks noGrp="1"/>
          </p:cNvSpPr>
          <p:nvPr>
            <p:ph type="title"/>
          </p:nvPr>
        </p:nvSpPr>
        <p:spPr>
          <a:xfrm>
            <a:off x="596283" y="117859"/>
            <a:ext cx="9710691" cy="1293028"/>
          </a:xfrm>
        </p:spPr>
        <p:txBody>
          <a:bodyPr/>
          <a:lstStyle/>
          <a:p>
            <a:pPr algn="l"/>
            <a:r>
              <a:rPr lang="en-US" dirty="0"/>
              <a:t>Extract track id’s from playlist</a:t>
            </a:r>
          </a:p>
        </p:txBody>
      </p:sp>
      <p:pic>
        <p:nvPicPr>
          <p:cNvPr id="5" name="Picture 4">
            <a:extLst>
              <a:ext uri="{FF2B5EF4-FFF2-40B4-BE49-F238E27FC236}">
                <a16:creationId xmlns:a16="http://schemas.microsoft.com/office/drawing/2014/main" id="{CF4B31F5-7DDB-4965-8A5A-FE94311187EE}"/>
              </a:ext>
            </a:extLst>
          </p:cNvPr>
          <p:cNvPicPr>
            <a:picLocks noChangeAspect="1"/>
          </p:cNvPicPr>
          <p:nvPr/>
        </p:nvPicPr>
        <p:blipFill>
          <a:blip r:embed="rId2"/>
          <a:stretch>
            <a:fillRect/>
          </a:stretch>
        </p:blipFill>
        <p:spPr>
          <a:xfrm>
            <a:off x="999894" y="1548260"/>
            <a:ext cx="4902295" cy="4545367"/>
          </a:xfrm>
          <a:prstGeom prst="rect">
            <a:avLst/>
          </a:prstGeom>
        </p:spPr>
      </p:pic>
      <p:pic>
        <p:nvPicPr>
          <p:cNvPr id="9" name="Picture 8">
            <a:extLst>
              <a:ext uri="{FF2B5EF4-FFF2-40B4-BE49-F238E27FC236}">
                <a16:creationId xmlns:a16="http://schemas.microsoft.com/office/drawing/2014/main" id="{CE4B0DA3-BB69-4EAD-AED9-8697AB14B09A}"/>
              </a:ext>
            </a:extLst>
          </p:cNvPr>
          <p:cNvPicPr>
            <a:picLocks noChangeAspect="1"/>
          </p:cNvPicPr>
          <p:nvPr/>
        </p:nvPicPr>
        <p:blipFill>
          <a:blip r:embed="rId3"/>
          <a:stretch>
            <a:fillRect/>
          </a:stretch>
        </p:blipFill>
        <p:spPr>
          <a:xfrm>
            <a:off x="6289813" y="2807516"/>
            <a:ext cx="4648200" cy="1438275"/>
          </a:xfrm>
          <a:prstGeom prst="rect">
            <a:avLst/>
          </a:prstGeom>
        </p:spPr>
      </p:pic>
    </p:spTree>
    <p:extLst>
      <p:ext uri="{BB962C8B-B14F-4D97-AF65-F5344CB8AC3E}">
        <p14:creationId xmlns:p14="http://schemas.microsoft.com/office/powerpoint/2010/main" val="37001888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70C5B3-1FAF-4399-B890-9300E4FCA961}"/>
              </a:ext>
            </a:extLst>
          </p:cNvPr>
          <p:cNvSpPr>
            <a:spLocks noGrp="1"/>
          </p:cNvSpPr>
          <p:nvPr>
            <p:ph type="title"/>
          </p:nvPr>
        </p:nvSpPr>
        <p:spPr>
          <a:xfrm>
            <a:off x="596283" y="117859"/>
            <a:ext cx="9710691" cy="1293028"/>
          </a:xfrm>
        </p:spPr>
        <p:txBody>
          <a:bodyPr/>
          <a:lstStyle/>
          <a:p>
            <a:pPr algn="l"/>
            <a:r>
              <a:rPr lang="en-US" dirty="0"/>
              <a:t>Track audio features</a:t>
            </a:r>
          </a:p>
        </p:txBody>
      </p:sp>
      <p:pic>
        <p:nvPicPr>
          <p:cNvPr id="4" name="Picture 3">
            <a:extLst>
              <a:ext uri="{FF2B5EF4-FFF2-40B4-BE49-F238E27FC236}">
                <a16:creationId xmlns:a16="http://schemas.microsoft.com/office/drawing/2014/main" id="{BC44FB56-F6C9-4AAF-B255-510557BF73CA}"/>
              </a:ext>
            </a:extLst>
          </p:cNvPr>
          <p:cNvPicPr>
            <a:picLocks noChangeAspect="1"/>
          </p:cNvPicPr>
          <p:nvPr/>
        </p:nvPicPr>
        <p:blipFill>
          <a:blip r:embed="rId2"/>
          <a:stretch>
            <a:fillRect/>
          </a:stretch>
        </p:blipFill>
        <p:spPr>
          <a:xfrm>
            <a:off x="596283" y="1410887"/>
            <a:ext cx="5942032" cy="4831911"/>
          </a:xfrm>
          <a:prstGeom prst="rect">
            <a:avLst/>
          </a:prstGeom>
        </p:spPr>
      </p:pic>
      <p:pic>
        <p:nvPicPr>
          <p:cNvPr id="8" name="Picture 7">
            <a:extLst>
              <a:ext uri="{FF2B5EF4-FFF2-40B4-BE49-F238E27FC236}">
                <a16:creationId xmlns:a16="http://schemas.microsoft.com/office/drawing/2014/main" id="{4A2079E8-93B8-42F3-916D-D4A3DE4F209F}"/>
              </a:ext>
            </a:extLst>
          </p:cNvPr>
          <p:cNvPicPr>
            <a:picLocks noChangeAspect="1"/>
          </p:cNvPicPr>
          <p:nvPr/>
        </p:nvPicPr>
        <p:blipFill>
          <a:blip r:embed="rId3"/>
          <a:stretch>
            <a:fillRect/>
          </a:stretch>
        </p:blipFill>
        <p:spPr>
          <a:xfrm>
            <a:off x="6636164" y="1410887"/>
            <a:ext cx="5126748" cy="4816207"/>
          </a:xfrm>
          <a:prstGeom prst="rect">
            <a:avLst/>
          </a:prstGeom>
        </p:spPr>
      </p:pic>
    </p:spTree>
    <p:extLst>
      <p:ext uri="{BB962C8B-B14F-4D97-AF65-F5344CB8AC3E}">
        <p14:creationId xmlns:p14="http://schemas.microsoft.com/office/powerpoint/2010/main" val="26931090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70C5B3-1FAF-4399-B890-9300E4FCA961}"/>
              </a:ext>
            </a:extLst>
          </p:cNvPr>
          <p:cNvSpPr>
            <a:spLocks noGrp="1"/>
          </p:cNvSpPr>
          <p:nvPr>
            <p:ph type="title"/>
          </p:nvPr>
        </p:nvSpPr>
        <p:spPr>
          <a:xfrm>
            <a:off x="596283" y="117859"/>
            <a:ext cx="9710691" cy="1293028"/>
          </a:xfrm>
        </p:spPr>
        <p:txBody>
          <a:bodyPr/>
          <a:lstStyle/>
          <a:p>
            <a:pPr algn="l"/>
            <a:r>
              <a:rPr lang="en-US" dirty="0"/>
              <a:t>Retrieve track audio features</a:t>
            </a:r>
          </a:p>
        </p:txBody>
      </p:sp>
      <p:pic>
        <p:nvPicPr>
          <p:cNvPr id="4" name="Picture 3">
            <a:extLst>
              <a:ext uri="{FF2B5EF4-FFF2-40B4-BE49-F238E27FC236}">
                <a16:creationId xmlns:a16="http://schemas.microsoft.com/office/drawing/2014/main" id="{5F5E8C3C-3EBD-46C9-86AF-52A8686A8986}"/>
              </a:ext>
            </a:extLst>
          </p:cNvPr>
          <p:cNvPicPr>
            <a:picLocks noChangeAspect="1"/>
          </p:cNvPicPr>
          <p:nvPr/>
        </p:nvPicPr>
        <p:blipFill>
          <a:blip r:embed="rId2"/>
          <a:stretch>
            <a:fillRect/>
          </a:stretch>
        </p:blipFill>
        <p:spPr>
          <a:xfrm>
            <a:off x="367766" y="1305018"/>
            <a:ext cx="5534422" cy="4890116"/>
          </a:xfrm>
          <a:prstGeom prst="rect">
            <a:avLst/>
          </a:prstGeom>
        </p:spPr>
      </p:pic>
      <p:pic>
        <p:nvPicPr>
          <p:cNvPr id="7" name="Picture 6">
            <a:extLst>
              <a:ext uri="{FF2B5EF4-FFF2-40B4-BE49-F238E27FC236}">
                <a16:creationId xmlns:a16="http://schemas.microsoft.com/office/drawing/2014/main" id="{EA9CD9A1-D209-4845-BF14-F9A15FCDF62C}"/>
              </a:ext>
            </a:extLst>
          </p:cNvPr>
          <p:cNvPicPr>
            <a:picLocks noChangeAspect="1"/>
          </p:cNvPicPr>
          <p:nvPr/>
        </p:nvPicPr>
        <p:blipFill>
          <a:blip r:embed="rId3"/>
          <a:stretch>
            <a:fillRect/>
          </a:stretch>
        </p:blipFill>
        <p:spPr>
          <a:xfrm>
            <a:off x="6289814" y="1934009"/>
            <a:ext cx="5399086" cy="2989981"/>
          </a:xfrm>
          <a:prstGeom prst="rect">
            <a:avLst/>
          </a:prstGeom>
        </p:spPr>
      </p:pic>
    </p:spTree>
    <p:extLst>
      <p:ext uri="{BB962C8B-B14F-4D97-AF65-F5344CB8AC3E}">
        <p14:creationId xmlns:p14="http://schemas.microsoft.com/office/powerpoint/2010/main" val="3149181571"/>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TM04033937[[fn=Vapor Trail]]</Template>
  <TotalTime>56</TotalTime>
  <Words>1050</Words>
  <Application>Microsoft Office PowerPoint</Application>
  <PresentationFormat>Widescreen</PresentationFormat>
  <Paragraphs>76</Paragraphs>
  <Slides>44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44</vt:i4>
      </vt:variant>
    </vt:vector>
  </HeadingPairs>
  <TitlesOfParts>
    <vt:vector size="50" baseType="lpstr">
      <vt:lpstr>Arial</vt:lpstr>
      <vt:lpstr>Arial Unicode MS</vt:lpstr>
      <vt:lpstr>Calibri</vt:lpstr>
      <vt:lpstr>Century Gothic</vt:lpstr>
      <vt:lpstr>Consolas</vt:lpstr>
      <vt:lpstr>Vapor Trail</vt:lpstr>
      <vt:lpstr>Spotify recommendation algorithm</vt:lpstr>
      <vt:lpstr>Motivation</vt:lpstr>
      <vt:lpstr>PowerPoint Presentation</vt:lpstr>
      <vt:lpstr>Spotify api &amp; “spotipy”</vt:lpstr>
      <vt:lpstr>Connecting to spotify</vt:lpstr>
      <vt:lpstr>Data gathering</vt:lpstr>
      <vt:lpstr>Extract track id’s from playlist</vt:lpstr>
      <vt:lpstr>Track audio features</vt:lpstr>
      <vt:lpstr>Retrieve track audio features</vt:lpstr>
      <vt:lpstr>PowerPoint Presentation</vt:lpstr>
      <vt:lpstr>Exploratory data analysis</vt:lpstr>
      <vt:lpstr>tempo</vt:lpstr>
      <vt:lpstr>danceability</vt:lpstr>
      <vt:lpstr>energy</vt:lpstr>
      <vt:lpstr>loudness</vt:lpstr>
      <vt:lpstr>speechiness</vt:lpstr>
      <vt:lpstr>acousticness</vt:lpstr>
      <vt:lpstr>instrumentalness</vt:lpstr>
      <vt:lpstr>liveness</vt:lpstr>
      <vt:lpstr>valence</vt:lpstr>
      <vt:lpstr>key</vt:lpstr>
      <vt:lpstr>Time signature &amp; mode</vt:lpstr>
      <vt:lpstr>Model creation &amp; training</vt:lpstr>
      <vt:lpstr>preparation</vt:lpstr>
      <vt:lpstr>Decision tree</vt:lpstr>
      <vt:lpstr>K-nearest neighbors</vt:lpstr>
      <vt:lpstr>Naïve bayes</vt:lpstr>
      <vt:lpstr>adaboost</vt:lpstr>
      <vt:lpstr>Model tuning</vt:lpstr>
      <vt:lpstr>gridsearchcv</vt:lpstr>
      <vt:lpstr>Gridsearchcv (cont.)</vt:lpstr>
      <vt:lpstr>Adaboost tuned testing</vt:lpstr>
      <vt:lpstr>Model re-testing</vt:lpstr>
      <vt:lpstr>PowerPoint Presentation</vt:lpstr>
      <vt:lpstr>Adaboost test playlist evaluation</vt:lpstr>
      <vt:lpstr>Adaboost test playlist evaluation</vt:lpstr>
      <vt:lpstr>Adaboost playlist generator</vt:lpstr>
      <vt:lpstr>Spotipy instantation</vt:lpstr>
      <vt:lpstr>Retrieve top 20 tracks</vt:lpstr>
      <vt:lpstr>Recommended song data (pt. 1)</vt:lpstr>
      <vt:lpstr>Recommended song data (pt. 2)</vt:lpstr>
      <vt:lpstr>Recommended song data (pt. 3)</vt:lpstr>
      <vt:lpstr>Add recommended songs to playlist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Spotify recommendation algorithm</dc:title>
  <dc:creator>Francesca Beller</dc:creator>
  <cp:lastModifiedBy>Francesca Beller</cp:lastModifiedBy>
  <cp:revision>66</cp:revision>
  <dcterms:created xsi:type="dcterms:W3CDTF">2020-08-17T16:17:32Z</dcterms:created>
  <dcterms:modified xsi:type="dcterms:W3CDTF">2020-08-17T17:13:59Z</dcterms:modified>
</cp:coreProperties>
</file>