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92" r:id="rId4"/>
  </p:sldMasterIdLst>
  <p:notesMasterIdLst>
    <p:notesMasterId r:id="rId8"/>
  </p:notesMasterIdLst>
  <p:handoutMasterIdLst>
    <p:handoutMasterId r:id="rId9"/>
  </p:handoutMasterIdLst>
  <p:sldIdLst>
    <p:sldId id="350" r:id="rId5"/>
    <p:sldId id="351" r:id="rId6"/>
    <p:sldId id="35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26/03/2023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43842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58319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4195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795895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734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6641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863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795770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76637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35657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58740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26 marzo 2023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4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mhw1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Per </a:t>
            </a:r>
            <a:r>
              <a:rPr lang="en-US" sz="1700" dirty="0" err="1">
                <a:solidFill>
                  <a:schemeClr val="tx1"/>
                </a:solidFill>
              </a:rPr>
              <a:t>questo</a:t>
            </a:r>
            <a:r>
              <a:rPr lang="en-US" sz="1700" dirty="0">
                <a:solidFill>
                  <a:schemeClr val="tx1"/>
                </a:solidFill>
              </a:rPr>
              <a:t> mini homework ho </a:t>
            </a:r>
            <a:r>
              <a:rPr lang="en-US" sz="1700" dirty="0" err="1">
                <a:solidFill>
                  <a:schemeClr val="tx1"/>
                </a:solidFill>
              </a:rPr>
              <a:t>scelto</a:t>
            </a:r>
            <a:r>
              <a:rPr lang="en-US" sz="1700" dirty="0">
                <a:solidFill>
                  <a:schemeClr val="tx1"/>
                </a:solidFill>
              </a:rPr>
              <a:t> di </a:t>
            </a:r>
            <a:r>
              <a:rPr lang="en-US" sz="1700" dirty="0" err="1">
                <a:solidFill>
                  <a:schemeClr val="tx1"/>
                </a:solidFill>
              </a:rPr>
              <a:t>progettare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una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pagina</a:t>
            </a:r>
            <a:r>
              <a:rPr lang="en-US" sz="1700" dirty="0">
                <a:solidFill>
                  <a:schemeClr val="tx1"/>
                </a:solidFill>
              </a:rPr>
              <a:t> web </a:t>
            </a:r>
            <a:r>
              <a:rPr lang="en-US" sz="1700" dirty="0" err="1">
                <a:solidFill>
                  <a:schemeClr val="tx1"/>
                </a:solidFill>
              </a:rPr>
              <a:t>che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introducesse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l’utente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visitatore</a:t>
            </a:r>
            <a:r>
              <a:rPr lang="en-US" sz="1700" dirty="0">
                <a:solidFill>
                  <a:schemeClr val="tx1"/>
                </a:solidFill>
              </a:rPr>
              <a:t> a un </a:t>
            </a:r>
            <a:r>
              <a:rPr lang="en-US" sz="1700" dirty="0" err="1">
                <a:solidFill>
                  <a:schemeClr val="tx1"/>
                </a:solidFill>
              </a:rPr>
              <a:t>famoso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scrittore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giapponese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contemporaneo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L’intestazione</a:t>
            </a:r>
            <a:r>
              <a:rPr lang="en-US" sz="1700" dirty="0">
                <a:solidFill>
                  <a:schemeClr val="tx1"/>
                </a:solidFill>
              </a:rPr>
              <a:t> del </a:t>
            </a:r>
            <a:r>
              <a:rPr lang="en-US" sz="1700" dirty="0" err="1">
                <a:solidFill>
                  <a:schemeClr val="tx1"/>
                </a:solidFill>
              </a:rPr>
              <a:t>sito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riporta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una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citazione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ripresa</a:t>
            </a:r>
            <a:r>
              <a:rPr lang="en-US" sz="1700" dirty="0">
                <a:solidFill>
                  <a:schemeClr val="tx1"/>
                </a:solidFill>
              </a:rPr>
              <a:t> da uno </a:t>
            </a:r>
            <a:r>
              <a:rPr lang="en-US" sz="1700" dirty="0" err="1">
                <a:solidFill>
                  <a:schemeClr val="tx1"/>
                </a:solidFill>
              </a:rPr>
              <a:t>dei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suoi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romanzi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mentre</a:t>
            </a:r>
            <a:r>
              <a:rPr lang="en-US" sz="1700" dirty="0">
                <a:solidFill>
                  <a:schemeClr val="tx1"/>
                </a:solidFill>
              </a:rPr>
              <a:t>, poco sotto </a:t>
            </a:r>
            <a:r>
              <a:rPr lang="en-US" sz="1700" dirty="0" err="1">
                <a:solidFill>
                  <a:schemeClr val="tx1"/>
                </a:solidFill>
              </a:rPr>
              <a:t>l’immagine</a:t>
            </a:r>
            <a:r>
              <a:rPr lang="en-US" sz="1700" dirty="0">
                <a:solidFill>
                  <a:schemeClr val="tx1"/>
                </a:solidFill>
              </a:rPr>
              <a:t> del </a:t>
            </a:r>
            <a:r>
              <a:rPr lang="en-US" sz="1700" dirty="0" err="1">
                <a:solidFill>
                  <a:schemeClr val="tx1"/>
                </a:solidFill>
              </a:rPr>
              <a:t>profilo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cioè</a:t>
            </a:r>
            <a:r>
              <a:rPr lang="en-US" sz="1700" dirty="0">
                <a:solidFill>
                  <a:schemeClr val="tx1"/>
                </a:solidFill>
              </a:rPr>
              <a:t> la </a:t>
            </a:r>
            <a:r>
              <a:rPr lang="en-US" sz="1700" dirty="0" err="1">
                <a:solidFill>
                  <a:schemeClr val="tx1"/>
                </a:solidFill>
              </a:rPr>
              <a:t>foto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dello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scrittore</a:t>
            </a:r>
            <a:r>
              <a:rPr lang="en-US" sz="1700" dirty="0">
                <a:solidFill>
                  <a:schemeClr val="tx1"/>
                </a:solidFill>
              </a:rPr>
              <a:t>, ho </a:t>
            </a:r>
            <a:r>
              <a:rPr lang="en-US" sz="1700" dirty="0" err="1">
                <a:solidFill>
                  <a:schemeClr val="tx1"/>
                </a:solidFill>
              </a:rPr>
              <a:t>voluto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aggiungere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qualche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riga</a:t>
            </a:r>
            <a:r>
              <a:rPr lang="en-US" sz="1700" dirty="0">
                <a:solidFill>
                  <a:schemeClr val="tx1"/>
                </a:solidFill>
              </a:rPr>
              <a:t> di </a:t>
            </a:r>
            <a:r>
              <a:rPr lang="en-US" sz="1700" dirty="0" err="1">
                <a:solidFill>
                  <a:schemeClr val="tx1"/>
                </a:solidFill>
              </a:rPr>
              <a:t>presentazione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Al di sopra </a:t>
            </a:r>
            <a:r>
              <a:rPr lang="en-US" sz="1700" dirty="0" err="1">
                <a:solidFill>
                  <a:schemeClr val="tx1"/>
                </a:solidFill>
              </a:rPr>
              <a:t>dell’intestazione</a:t>
            </a:r>
            <a:r>
              <a:rPr lang="en-US" sz="1700" dirty="0">
                <a:solidFill>
                  <a:schemeClr val="tx1"/>
                </a:solidFill>
              </a:rPr>
              <a:t> ho </a:t>
            </a:r>
            <a:r>
              <a:rPr lang="en-US" sz="1700" dirty="0" err="1">
                <a:solidFill>
                  <a:schemeClr val="tx1"/>
                </a:solidFill>
              </a:rPr>
              <a:t>inserito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una</a:t>
            </a:r>
            <a:r>
              <a:rPr lang="en-US" sz="1700" dirty="0">
                <a:solidFill>
                  <a:schemeClr val="tx1"/>
                </a:solidFill>
              </a:rPr>
              <a:t> barra di </a:t>
            </a:r>
            <a:r>
              <a:rPr lang="en-US" sz="1700" dirty="0" err="1">
                <a:solidFill>
                  <a:schemeClr val="tx1"/>
                </a:solidFill>
              </a:rPr>
              <a:t>navigazione</a:t>
            </a:r>
            <a:r>
              <a:rPr lang="en-US" sz="1700" dirty="0">
                <a:solidFill>
                  <a:schemeClr val="tx1"/>
                </a:solidFill>
              </a:rPr>
              <a:t> con </a:t>
            </a:r>
            <a:r>
              <a:rPr lang="en-US" sz="1700" dirty="0" err="1">
                <a:solidFill>
                  <a:schemeClr val="tx1"/>
                </a:solidFill>
              </a:rPr>
              <a:t>dei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pulsanti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che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riportano</a:t>
            </a:r>
            <a:r>
              <a:rPr lang="en-US" sz="1700" dirty="0">
                <a:solidFill>
                  <a:schemeClr val="tx1"/>
                </a:solidFill>
              </a:rPr>
              <a:t> alle </a:t>
            </a:r>
            <a:r>
              <a:rPr lang="en-US" sz="1700" dirty="0" err="1">
                <a:solidFill>
                  <a:schemeClr val="tx1"/>
                </a:solidFill>
              </a:rPr>
              <a:t>pagine</a:t>
            </a:r>
            <a:r>
              <a:rPr lang="en-US" sz="1700" dirty="0">
                <a:solidFill>
                  <a:schemeClr val="tx1"/>
                </a:solidFill>
              </a:rPr>
              <a:t> web </a:t>
            </a:r>
            <a:r>
              <a:rPr lang="en-US" sz="1700" dirty="0" err="1">
                <a:solidFill>
                  <a:schemeClr val="tx1"/>
                </a:solidFill>
              </a:rPr>
              <a:t>più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rilevanti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all’interno</a:t>
            </a:r>
            <a:r>
              <a:rPr lang="en-US" sz="1700" dirty="0">
                <a:solidFill>
                  <a:schemeClr val="tx1"/>
                </a:solidFill>
              </a:rPr>
              <a:t> di </a:t>
            </a:r>
            <a:r>
              <a:rPr lang="en-US" sz="1700" dirty="0" err="1">
                <a:solidFill>
                  <a:schemeClr val="tx1"/>
                </a:solidFill>
              </a:rPr>
              <a:t>quello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che</a:t>
            </a:r>
            <a:r>
              <a:rPr lang="en-US" sz="1700" dirty="0">
                <a:solidFill>
                  <a:schemeClr val="tx1"/>
                </a:solidFill>
              </a:rPr>
              <a:t>, con </a:t>
            </a:r>
            <a:r>
              <a:rPr lang="en-US" sz="1700" dirty="0" err="1">
                <a:solidFill>
                  <a:schemeClr val="tx1"/>
                </a:solidFill>
              </a:rPr>
              <a:t>l’uso</a:t>
            </a:r>
            <a:r>
              <a:rPr lang="en-US" sz="1700" dirty="0">
                <a:solidFill>
                  <a:schemeClr val="tx1"/>
                </a:solidFill>
              </a:rPr>
              <a:t> di </a:t>
            </a:r>
            <a:r>
              <a:rPr lang="en-US" sz="1700" dirty="0" err="1">
                <a:solidFill>
                  <a:schemeClr val="tx1"/>
                </a:solidFill>
              </a:rPr>
              <a:t>ulteriori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strumenti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diventerebbe</a:t>
            </a:r>
            <a:r>
              <a:rPr lang="en-US" sz="1700" dirty="0">
                <a:solidFill>
                  <a:schemeClr val="tx1"/>
                </a:solidFill>
              </a:rPr>
              <a:t> poi un </a:t>
            </a:r>
            <a:r>
              <a:rPr lang="en-US" sz="1700" dirty="0" err="1">
                <a:solidFill>
                  <a:schemeClr val="tx1"/>
                </a:solidFill>
              </a:rPr>
              <a:t>sito</a:t>
            </a:r>
            <a:r>
              <a:rPr lang="en-US" sz="1700" dirty="0">
                <a:solidFill>
                  <a:schemeClr val="tx1"/>
                </a:solidFill>
              </a:rPr>
              <a:t> web.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Sotto la breve </a:t>
            </a:r>
            <a:r>
              <a:rPr lang="en-US" sz="1700" dirty="0" err="1">
                <a:solidFill>
                  <a:schemeClr val="tx1"/>
                </a:solidFill>
              </a:rPr>
              <a:t>presentazione</a:t>
            </a:r>
            <a:r>
              <a:rPr lang="en-US" sz="1700" dirty="0">
                <a:solidFill>
                  <a:schemeClr val="tx1"/>
                </a:solidFill>
              </a:rPr>
              <a:t> ho </a:t>
            </a:r>
            <a:r>
              <a:rPr lang="en-US" sz="1700" dirty="0" err="1">
                <a:solidFill>
                  <a:schemeClr val="tx1"/>
                </a:solidFill>
              </a:rPr>
              <a:t>descritto</a:t>
            </a:r>
            <a:r>
              <a:rPr lang="en-US" sz="1700" dirty="0">
                <a:solidFill>
                  <a:schemeClr val="tx1"/>
                </a:solidFill>
              </a:rPr>
              <a:t> 3 </a:t>
            </a:r>
            <a:r>
              <a:rPr lang="en-US" sz="1700" dirty="0" err="1">
                <a:solidFill>
                  <a:schemeClr val="tx1"/>
                </a:solidFill>
              </a:rPr>
              <a:t>delle</a:t>
            </a:r>
            <a:r>
              <a:rPr lang="en-US" sz="1700" dirty="0">
                <a:solidFill>
                  <a:schemeClr val="tx1"/>
                </a:solidFill>
              </a:rPr>
              <a:t> sue </a:t>
            </a:r>
            <a:r>
              <a:rPr lang="en-US" sz="1700" dirty="0" err="1">
                <a:solidFill>
                  <a:schemeClr val="tx1"/>
                </a:solidFill>
              </a:rPr>
              <a:t>opere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più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conosciute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ricorrendo</a:t>
            </a:r>
            <a:r>
              <a:rPr lang="en-US" sz="1700" dirty="0">
                <a:solidFill>
                  <a:schemeClr val="tx1"/>
                </a:solidFill>
              </a:rPr>
              <a:t> a box, </a:t>
            </a:r>
            <a:r>
              <a:rPr lang="en-US" sz="1700" dirty="0" err="1">
                <a:solidFill>
                  <a:schemeClr val="tx1"/>
                </a:solidFill>
              </a:rPr>
              <a:t>titoli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immagini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BBACBFE8-4F40-CD46-6E97-418E8954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5" y="112310"/>
            <a:ext cx="3569020" cy="663338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0E3444-C19E-C958-1B65-0220D6A417EE}"/>
              </a:ext>
            </a:extLst>
          </p:cNvPr>
          <p:cNvSpPr txBox="1"/>
          <p:nvPr/>
        </p:nvSpPr>
        <p:spPr>
          <a:xfrm>
            <a:off x="3951215" y="1785241"/>
            <a:ext cx="757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000" dirty="0">
              <a:solidFill>
                <a:srgbClr val="92D05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380066-B7CD-257B-8A40-8DC4FBEA517E}"/>
              </a:ext>
            </a:extLst>
          </p:cNvPr>
          <p:cNvSpPr txBox="1"/>
          <p:nvPr/>
        </p:nvSpPr>
        <p:spPr>
          <a:xfrm>
            <a:off x="4103615" y="1937641"/>
            <a:ext cx="757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000" dirty="0">
              <a:solidFill>
                <a:srgbClr val="92D05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385BD3-E20A-54EE-4CEA-2AD4D630C4FE}"/>
              </a:ext>
            </a:extLst>
          </p:cNvPr>
          <p:cNvSpPr txBox="1"/>
          <p:nvPr/>
        </p:nvSpPr>
        <p:spPr>
          <a:xfrm>
            <a:off x="4256015" y="2090041"/>
            <a:ext cx="757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000" dirty="0">
              <a:solidFill>
                <a:srgbClr val="92D050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8812BD1-A3C9-9D10-1F31-9370714D5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015"/>
            <a:ext cx="442224" cy="6493444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507EC14-9F59-1DF0-03CF-ED6AD6360D7E}"/>
              </a:ext>
            </a:extLst>
          </p:cNvPr>
          <p:cNvCxnSpPr>
            <a:cxnSpLocks/>
          </p:cNvCxnSpPr>
          <p:nvPr/>
        </p:nvCxnSpPr>
        <p:spPr>
          <a:xfrm>
            <a:off x="573405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9A1F74B1-5BD8-0563-BBB8-40DE44A21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528" y="207415"/>
            <a:ext cx="1024304" cy="649344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251BE280-F538-D306-BEA7-F6BFA111D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333" y="112310"/>
            <a:ext cx="783077" cy="6565362"/>
          </a:xfrm>
          <a:prstGeom prst="rect">
            <a:avLst/>
          </a:prstGeom>
        </p:spPr>
      </p:pic>
      <p:sp>
        <p:nvSpPr>
          <p:cNvPr id="25" name="Ovale 24">
            <a:extLst>
              <a:ext uri="{FF2B5EF4-FFF2-40B4-BE49-F238E27FC236}">
                <a16:creationId xmlns:a16="http://schemas.microsoft.com/office/drawing/2014/main" id="{87F524C5-0FD4-56CF-5811-91FE926A63DB}"/>
              </a:ext>
            </a:extLst>
          </p:cNvPr>
          <p:cNvSpPr/>
          <p:nvPr/>
        </p:nvSpPr>
        <p:spPr>
          <a:xfrm>
            <a:off x="4171768" y="2809043"/>
            <a:ext cx="1341729" cy="8953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Desktop mode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07B5939-09A2-5297-DE01-D3C29EA307BB}"/>
              </a:ext>
            </a:extLst>
          </p:cNvPr>
          <p:cNvSpPr/>
          <p:nvPr/>
        </p:nvSpPr>
        <p:spPr>
          <a:xfrm>
            <a:off x="7094511" y="2809043"/>
            <a:ext cx="1341729" cy="8953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Mobile mode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2632364-40CE-6363-9E51-C1D8625A1CE8}"/>
              </a:ext>
            </a:extLst>
          </p:cNvPr>
          <p:cNvCxnSpPr/>
          <p:nvPr/>
        </p:nvCxnSpPr>
        <p:spPr>
          <a:xfrm>
            <a:off x="6762750" y="2090041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174A1BB-2628-45DB-E3B5-D5047B45C789}"/>
              </a:ext>
            </a:extLst>
          </p:cNvPr>
          <p:cNvSpPr txBox="1"/>
          <p:nvPr/>
        </p:nvSpPr>
        <p:spPr>
          <a:xfrm>
            <a:off x="6790728" y="3772079"/>
            <a:ext cx="197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visualizzazione tramite </a:t>
            </a:r>
            <a:r>
              <a:rPr lang="it-IT" sz="1200" i="1" dirty="0">
                <a:solidFill>
                  <a:schemeClr val="bg1">
                    <a:lumMod val="50000"/>
                  </a:schemeClr>
                </a:solidFill>
              </a:rPr>
              <a:t>Device mode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di Google Chrome, impostata su iPhone XR</a:t>
            </a:r>
          </a:p>
        </p:txBody>
      </p:sp>
    </p:spTree>
    <p:extLst>
      <p:ext uri="{BB962C8B-B14F-4D97-AF65-F5344CB8AC3E}">
        <p14:creationId xmlns:p14="http://schemas.microsoft.com/office/powerpoint/2010/main" val="341823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BBACBFE8-4F40-CD46-6E97-418E8954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45" y="112310"/>
            <a:ext cx="3569020" cy="6633380"/>
          </a:xfrm>
          <a:prstGeom prst="rect">
            <a:avLst/>
          </a:prstGeom>
        </p:spPr>
      </p:pic>
      <p:sp>
        <p:nvSpPr>
          <p:cNvPr id="8" name="Parentesi quadra aperta 7">
            <a:extLst>
              <a:ext uri="{FF2B5EF4-FFF2-40B4-BE49-F238E27FC236}">
                <a16:creationId xmlns:a16="http://schemas.microsoft.com/office/drawing/2014/main" id="{86253E07-15F9-B477-2646-4D2AE6E30A3A}"/>
              </a:ext>
            </a:extLst>
          </p:cNvPr>
          <p:cNvSpPr/>
          <p:nvPr/>
        </p:nvSpPr>
        <p:spPr>
          <a:xfrm rot="16200000">
            <a:off x="3029502" y="674667"/>
            <a:ext cx="55398" cy="2183188"/>
          </a:xfrm>
          <a:prstGeom prst="leftBracket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0E3444-C19E-C958-1B65-0220D6A417EE}"/>
              </a:ext>
            </a:extLst>
          </p:cNvPr>
          <p:cNvSpPr txBox="1"/>
          <p:nvPr/>
        </p:nvSpPr>
        <p:spPr>
          <a:xfrm>
            <a:off x="4851072" y="86693"/>
            <a:ext cx="406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4">
                    <a:lumMod val="75000"/>
                  </a:schemeClr>
                </a:solidFill>
              </a:rPr>
              <a:t>64px</a:t>
            </a:r>
          </a:p>
        </p:txBody>
      </p:sp>
      <p:sp>
        <p:nvSpPr>
          <p:cNvPr id="2" name="Parentesi quadra aperta 1">
            <a:extLst>
              <a:ext uri="{FF2B5EF4-FFF2-40B4-BE49-F238E27FC236}">
                <a16:creationId xmlns:a16="http://schemas.microsoft.com/office/drawing/2014/main" id="{F92252DC-28F0-C5C0-7D83-C58102C45831}"/>
              </a:ext>
            </a:extLst>
          </p:cNvPr>
          <p:cNvSpPr/>
          <p:nvPr/>
        </p:nvSpPr>
        <p:spPr>
          <a:xfrm rot="10800000">
            <a:off x="4311466" y="1515006"/>
            <a:ext cx="81699" cy="279229"/>
          </a:xfrm>
          <a:prstGeom prst="leftBracket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D57F10-C008-A1B4-5621-290F8A318988}"/>
              </a:ext>
            </a:extLst>
          </p:cNvPr>
          <p:cNvSpPr txBox="1"/>
          <p:nvPr/>
        </p:nvSpPr>
        <p:spPr>
          <a:xfrm>
            <a:off x="4326331" y="1465395"/>
            <a:ext cx="454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92D050"/>
                </a:solidFill>
              </a:rPr>
              <a:t>92px</a:t>
            </a:r>
          </a:p>
        </p:txBody>
      </p:sp>
      <p:sp>
        <p:nvSpPr>
          <p:cNvPr id="4" name="Parentesi quadra aperta 3">
            <a:extLst>
              <a:ext uri="{FF2B5EF4-FFF2-40B4-BE49-F238E27FC236}">
                <a16:creationId xmlns:a16="http://schemas.microsoft.com/office/drawing/2014/main" id="{549BFB41-30A4-A207-BA07-F1B48407416D}"/>
              </a:ext>
            </a:extLst>
          </p:cNvPr>
          <p:cNvSpPr/>
          <p:nvPr/>
        </p:nvSpPr>
        <p:spPr>
          <a:xfrm>
            <a:off x="2818026" y="1220865"/>
            <a:ext cx="49213" cy="240504"/>
          </a:xfrm>
          <a:prstGeom prst="leftBracket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BCF6E8-022D-639D-C0C3-F4FAC8F5C324}"/>
              </a:ext>
            </a:extLst>
          </p:cNvPr>
          <p:cNvSpPr txBox="1"/>
          <p:nvPr/>
        </p:nvSpPr>
        <p:spPr>
          <a:xfrm>
            <a:off x="2428383" y="1268785"/>
            <a:ext cx="43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92D050"/>
                </a:solidFill>
              </a:rPr>
              <a:t>100px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0A6B6505-BAAD-4862-4830-48C07E03AE30}"/>
              </a:ext>
            </a:extLst>
          </p:cNvPr>
          <p:cNvSpPr/>
          <p:nvPr/>
        </p:nvSpPr>
        <p:spPr>
          <a:xfrm rot="5400000">
            <a:off x="3011960" y="1050089"/>
            <a:ext cx="55398" cy="286154"/>
          </a:xfrm>
          <a:prstGeom prst="leftBracket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0D3388F-1E3D-A485-1CB9-2DC487129C03}"/>
              </a:ext>
            </a:extLst>
          </p:cNvPr>
          <p:cNvSpPr txBox="1"/>
          <p:nvPr/>
        </p:nvSpPr>
        <p:spPr>
          <a:xfrm>
            <a:off x="2818026" y="992440"/>
            <a:ext cx="565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92D050"/>
                </a:solidFill>
              </a:rPr>
              <a:t>100px</a:t>
            </a:r>
          </a:p>
        </p:txBody>
      </p:sp>
      <p:sp>
        <p:nvSpPr>
          <p:cNvPr id="11" name="Parentesi quadra aperta 10">
            <a:extLst>
              <a:ext uri="{FF2B5EF4-FFF2-40B4-BE49-F238E27FC236}">
                <a16:creationId xmlns:a16="http://schemas.microsoft.com/office/drawing/2014/main" id="{FF17DBB3-A0AA-E235-201A-61079A4A42BD}"/>
              </a:ext>
            </a:extLst>
          </p:cNvPr>
          <p:cNvSpPr/>
          <p:nvPr/>
        </p:nvSpPr>
        <p:spPr>
          <a:xfrm rot="10800000">
            <a:off x="5116407" y="112310"/>
            <a:ext cx="115610" cy="1223154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23D4C4-D6F0-0C73-9CE9-3498174033C0}"/>
              </a:ext>
            </a:extLst>
          </p:cNvPr>
          <p:cNvSpPr txBox="1"/>
          <p:nvPr/>
        </p:nvSpPr>
        <p:spPr>
          <a:xfrm>
            <a:off x="5174212" y="616165"/>
            <a:ext cx="757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B0F0"/>
                </a:solidFill>
              </a:rPr>
              <a:t>500px</a:t>
            </a:r>
          </a:p>
        </p:txBody>
      </p:sp>
      <p:sp>
        <p:nvSpPr>
          <p:cNvPr id="13" name="Parentesi quadra aperta 12">
            <a:extLst>
              <a:ext uri="{FF2B5EF4-FFF2-40B4-BE49-F238E27FC236}">
                <a16:creationId xmlns:a16="http://schemas.microsoft.com/office/drawing/2014/main" id="{36F8E80E-BA3C-DEF1-EFBC-0AE6063FB427}"/>
              </a:ext>
            </a:extLst>
          </p:cNvPr>
          <p:cNvSpPr/>
          <p:nvPr/>
        </p:nvSpPr>
        <p:spPr>
          <a:xfrm rot="10800000">
            <a:off x="4851072" y="112310"/>
            <a:ext cx="62237" cy="164210"/>
          </a:xfrm>
          <a:prstGeom prst="leftBracke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BA4EFA4-6CCC-9471-776F-33EF8834F915}"/>
              </a:ext>
            </a:extLst>
          </p:cNvPr>
          <p:cNvSpPr txBox="1"/>
          <p:nvPr/>
        </p:nvSpPr>
        <p:spPr>
          <a:xfrm>
            <a:off x="2049739" y="1752108"/>
            <a:ext cx="757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92D050"/>
                </a:solidFill>
              </a:rPr>
              <a:t>882.63px</a:t>
            </a:r>
          </a:p>
        </p:txBody>
      </p:sp>
      <p:sp>
        <p:nvSpPr>
          <p:cNvPr id="15" name="Parentesi quadra aperta 14">
            <a:extLst>
              <a:ext uri="{FF2B5EF4-FFF2-40B4-BE49-F238E27FC236}">
                <a16:creationId xmlns:a16="http://schemas.microsoft.com/office/drawing/2014/main" id="{C86719CB-DAED-23DD-8275-21B6356E6647}"/>
              </a:ext>
            </a:extLst>
          </p:cNvPr>
          <p:cNvSpPr/>
          <p:nvPr/>
        </p:nvSpPr>
        <p:spPr>
          <a:xfrm>
            <a:off x="1394878" y="2234153"/>
            <a:ext cx="53117" cy="120849"/>
          </a:xfrm>
          <a:prstGeom prst="leftBracke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6F20CE-E93C-9D07-1F65-4D67CDE605E2}"/>
              </a:ext>
            </a:extLst>
          </p:cNvPr>
          <p:cNvSpPr txBox="1"/>
          <p:nvPr/>
        </p:nvSpPr>
        <p:spPr>
          <a:xfrm>
            <a:off x="1064934" y="2186855"/>
            <a:ext cx="394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4">
                    <a:lumMod val="75000"/>
                  </a:schemeClr>
                </a:solidFill>
              </a:rPr>
              <a:t>40px</a:t>
            </a:r>
          </a:p>
        </p:txBody>
      </p:sp>
      <p:sp>
        <p:nvSpPr>
          <p:cNvPr id="17" name="Parentesi quadra aperta 16">
            <a:extLst>
              <a:ext uri="{FF2B5EF4-FFF2-40B4-BE49-F238E27FC236}">
                <a16:creationId xmlns:a16="http://schemas.microsoft.com/office/drawing/2014/main" id="{92A36312-BBD4-45CF-125C-AF552CB28032}"/>
              </a:ext>
            </a:extLst>
          </p:cNvPr>
          <p:cNvSpPr/>
          <p:nvPr/>
        </p:nvSpPr>
        <p:spPr>
          <a:xfrm rot="10800000">
            <a:off x="4579343" y="2508394"/>
            <a:ext cx="67482" cy="520751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DB20999-591F-1F56-253C-47BCB8846744}"/>
              </a:ext>
            </a:extLst>
          </p:cNvPr>
          <p:cNvSpPr txBox="1"/>
          <p:nvPr/>
        </p:nvSpPr>
        <p:spPr>
          <a:xfrm>
            <a:off x="4579342" y="2676418"/>
            <a:ext cx="757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B0F0"/>
                </a:solidFill>
              </a:rPr>
              <a:t>200px</a:t>
            </a:r>
          </a:p>
        </p:txBody>
      </p:sp>
      <p:sp>
        <p:nvSpPr>
          <p:cNvPr id="19" name="Parentesi quadra aperta 18">
            <a:extLst>
              <a:ext uri="{FF2B5EF4-FFF2-40B4-BE49-F238E27FC236}">
                <a16:creationId xmlns:a16="http://schemas.microsoft.com/office/drawing/2014/main" id="{351DB42A-D68C-409B-E573-3AA89621DD4E}"/>
              </a:ext>
            </a:extLst>
          </p:cNvPr>
          <p:cNvSpPr/>
          <p:nvPr/>
        </p:nvSpPr>
        <p:spPr>
          <a:xfrm rot="16200000">
            <a:off x="4120081" y="2626961"/>
            <a:ext cx="57428" cy="804369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FEA7183-85E8-269C-2003-2A3218C2C2EC}"/>
              </a:ext>
            </a:extLst>
          </p:cNvPr>
          <p:cNvSpPr txBox="1"/>
          <p:nvPr/>
        </p:nvSpPr>
        <p:spPr>
          <a:xfrm>
            <a:off x="4359120" y="3000431"/>
            <a:ext cx="757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B0F0"/>
                </a:solidFill>
              </a:rPr>
              <a:t>300px</a:t>
            </a:r>
          </a:p>
        </p:txBody>
      </p:sp>
      <p:sp>
        <p:nvSpPr>
          <p:cNvPr id="23" name="Parentesi quadra aperta 22">
            <a:extLst>
              <a:ext uri="{FF2B5EF4-FFF2-40B4-BE49-F238E27FC236}">
                <a16:creationId xmlns:a16="http://schemas.microsoft.com/office/drawing/2014/main" id="{7072937C-EC82-5562-3EDD-5A26C94524B0}"/>
              </a:ext>
            </a:extLst>
          </p:cNvPr>
          <p:cNvSpPr/>
          <p:nvPr/>
        </p:nvSpPr>
        <p:spPr>
          <a:xfrm rot="10800000">
            <a:off x="3284492" y="3082563"/>
            <a:ext cx="45719" cy="91128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E00939D-D096-EE1D-FA07-534863A4ED97}"/>
              </a:ext>
            </a:extLst>
          </p:cNvPr>
          <p:cNvSpPr txBox="1"/>
          <p:nvPr/>
        </p:nvSpPr>
        <p:spPr>
          <a:xfrm>
            <a:off x="3257856" y="3013921"/>
            <a:ext cx="757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7030A0"/>
                </a:solidFill>
              </a:rPr>
              <a:t>28px</a:t>
            </a:r>
          </a:p>
        </p:txBody>
      </p:sp>
      <p:sp>
        <p:nvSpPr>
          <p:cNvPr id="25" name="Parentesi quadra aperta 24">
            <a:extLst>
              <a:ext uri="{FF2B5EF4-FFF2-40B4-BE49-F238E27FC236}">
                <a16:creationId xmlns:a16="http://schemas.microsoft.com/office/drawing/2014/main" id="{0108DCB5-67F5-C903-4721-16B136E3E26F}"/>
              </a:ext>
            </a:extLst>
          </p:cNvPr>
          <p:cNvSpPr/>
          <p:nvPr/>
        </p:nvSpPr>
        <p:spPr>
          <a:xfrm rot="10800000">
            <a:off x="4848920" y="2009678"/>
            <a:ext cx="62235" cy="57934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493F18E-D3B9-9B1B-6A29-340E7EF3561E}"/>
              </a:ext>
            </a:extLst>
          </p:cNvPr>
          <p:cNvSpPr txBox="1"/>
          <p:nvPr/>
        </p:nvSpPr>
        <p:spPr>
          <a:xfrm>
            <a:off x="4880038" y="1971411"/>
            <a:ext cx="842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7030A0"/>
                </a:solidFill>
              </a:rPr>
              <a:t>32px (</a:t>
            </a:r>
            <a:r>
              <a:rPr lang="it-IT" sz="800" dirty="0" err="1">
                <a:solidFill>
                  <a:srgbClr val="7030A0"/>
                </a:solidFill>
              </a:rPr>
              <a:t>padding</a:t>
            </a:r>
            <a:r>
              <a:rPr lang="it-IT" sz="8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7" name="Parentesi quadra aperta 26">
            <a:extLst>
              <a:ext uri="{FF2B5EF4-FFF2-40B4-BE49-F238E27FC236}">
                <a16:creationId xmlns:a16="http://schemas.microsoft.com/office/drawing/2014/main" id="{84F79CDF-0AB2-8A23-8E5C-1A2FDB49AE86}"/>
              </a:ext>
            </a:extLst>
          </p:cNvPr>
          <p:cNvSpPr/>
          <p:nvPr/>
        </p:nvSpPr>
        <p:spPr>
          <a:xfrm rot="10800000">
            <a:off x="4857178" y="1835127"/>
            <a:ext cx="45719" cy="151832"/>
          </a:xfrm>
          <a:prstGeom prst="lef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B56FE7F-490C-01F2-1C20-CDD422C49F21}"/>
              </a:ext>
            </a:extLst>
          </p:cNvPr>
          <p:cNvSpPr txBox="1"/>
          <p:nvPr/>
        </p:nvSpPr>
        <p:spPr>
          <a:xfrm>
            <a:off x="4846670" y="1814802"/>
            <a:ext cx="780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</a:rPr>
              <a:t>64px (</a:t>
            </a:r>
            <a:r>
              <a:rPr lang="it-IT" sz="800" dirty="0" err="1">
                <a:solidFill>
                  <a:schemeClr val="accent6"/>
                </a:solidFill>
              </a:rPr>
              <a:t>border</a:t>
            </a:r>
            <a:r>
              <a:rPr lang="it-IT" sz="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9" name="Parentesi quadra aperta 28">
            <a:extLst>
              <a:ext uri="{FF2B5EF4-FFF2-40B4-BE49-F238E27FC236}">
                <a16:creationId xmlns:a16="http://schemas.microsoft.com/office/drawing/2014/main" id="{C39AB7BF-7A7A-9B2E-EC7B-0C651164BB53}"/>
              </a:ext>
            </a:extLst>
          </p:cNvPr>
          <p:cNvSpPr/>
          <p:nvPr/>
        </p:nvSpPr>
        <p:spPr>
          <a:xfrm rot="10800000">
            <a:off x="3148379" y="1461369"/>
            <a:ext cx="49213" cy="45719"/>
          </a:xfrm>
          <a:prstGeom prst="lef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8E405EB-55BB-2B31-7E13-D36137C1BCCF}"/>
              </a:ext>
            </a:extLst>
          </p:cNvPr>
          <p:cNvSpPr txBox="1"/>
          <p:nvPr/>
        </p:nvSpPr>
        <p:spPr>
          <a:xfrm>
            <a:off x="3145842" y="1351555"/>
            <a:ext cx="43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</a:rPr>
              <a:t>22px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6E2CE23-210A-A5E6-27A6-9A5F50009279}"/>
              </a:ext>
            </a:extLst>
          </p:cNvPr>
          <p:cNvSpPr txBox="1"/>
          <p:nvPr/>
        </p:nvSpPr>
        <p:spPr>
          <a:xfrm>
            <a:off x="4880037" y="6577544"/>
            <a:ext cx="405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92D050"/>
                </a:solidFill>
              </a:rPr>
              <a:t>12%</a:t>
            </a:r>
          </a:p>
        </p:txBody>
      </p:sp>
      <p:sp>
        <p:nvSpPr>
          <p:cNvPr id="32" name="Parentesi quadra aperta 31">
            <a:extLst>
              <a:ext uri="{FF2B5EF4-FFF2-40B4-BE49-F238E27FC236}">
                <a16:creationId xmlns:a16="http://schemas.microsoft.com/office/drawing/2014/main" id="{5FB6B17B-851C-DA4D-7B52-3A1E461CF61E}"/>
              </a:ext>
            </a:extLst>
          </p:cNvPr>
          <p:cNvSpPr/>
          <p:nvPr/>
        </p:nvSpPr>
        <p:spPr>
          <a:xfrm rot="10800000">
            <a:off x="4880037" y="6624841"/>
            <a:ext cx="53117" cy="120849"/>
          </a:xfrm>
          <a:prstGeom prst="leftBracket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entesi quadra aperta 32">
            <a:extLst>
              <a:ext uri="{FF2B5EF4-FFF2-40B4-BE49-F238E27FC236}">
                <a16:creationId xmlns:a16="http://schemas.microsoft.com/office/drawing/2014/main" id="{4FA7DBDE-9686-0B29-C2D2-2E6300B5D12F}"/>
              </a:ext>
            </a:extLst>
          </p:cNvPr>
          <p:cNvSpPr/>
          <p:nvPr/>
        </p:nvSpPr>
        <p:spPr>
          <a:xfrm rot="5400000">
            <a:off x="4692888" y="1736352"/>
            <a:ext cx="45719" cy="151832"/>
          </a:xfrm>
          <a:prstGeom prst="lef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F5E930E-87B1-0725-E9D7-848EA854D810}"/>
              </a:ext>
            </a:extLst>
          </p:cNvPr>
          <p:cNvSpPr txBox="1"/>
          <p:nvPr/>
        </p:nvSpPr>
        <p:spPr>
          <a:xfrm>
            <a:off x="4551632" y="1608431"/>
            <a:ext cx="398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6"/>
                </a:solidFill>
              </a:rPr>
              <a:t>64px</a:t>
            </a:r>
          </a:p>
        </p:txBody>
      </p:sp>
      <p:sp>
        <p:nvSpPr>
          <p:cNvPr id="35" name="Parentesi quadra aperta 34">
            <a:extLst>
              <a:ext uri="{FF2B5EF4-FFF2-40B4-BE49-F238E27FC236}">
                <a16:creationId xmlns:a16="http://schemas.microsoft.com/office/drawing/2014/main" id="{45EEBF77-B7D7-C604-06A4-9FE8089B01A8}"/>
              </a:ext>
            </a:extLst>
          </p:cNvPr>
          <p:cNvSpPr/>
          <p:nvPr/>
        </p:nvSpPr>
        <p:spPr>
          <a:xfrm rot="16200000">
            <a:off x="1565399" y="1412582"/>
            <a:ext cx="80176" cy="686638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Parentesi quadra aperta 35">
            <a:extLst>
              <a:ext uri="{FF2B5EF4-FFF2-40B4-BE49-F238E27FC236}">
                <a16:creationId xmlns:a16="http://schemas.microsoft.com/office/drawing/2014/main" id="{767D75EC-8887-4DD6-5385-88637CA6A762}"/>
              </a:ext>
            </a:extLst>
          </p:cNvPr>
          <p:cNvSpPr/>
          <p:nvPr/>
        </p:nvSpPr>
        <p:spPr>
          <a:xfrm rot="5400000">
            <a:off x="4438542" y="1133379"/>
            <a:ext cx="80176" cy="659670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C881E-4D78-7769-4E39-C187D99833D0}"/>
              </a:ext>
            </a:extLst>
          </p:cNvPr>
          <p:cNvSpPr txBox="1"/>
          <p:nvPr/>
        </p:nvSpPr>
        <p:spPr>
          <a:xfrm>
            <a:off x="4359120" y="1285545"/>
            <a:ext cx="7572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>
                <a:solidFill>
                  <a:srgbClr val="00B0F0"/>
                </a:solidFill>
              </a:rPr>
              <a:t>20%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6C3F9A-2EF2-CE80-97D3-3E2EC9002BA2}"/>
              </a:ext>
            </a:extLst>
          </p:cNvPr>
          <p:cNvSpPr txBox="1"/>
          <p:nvPr/>
        </p:nvSpPr>
        <p:spPr>
          <a:xfrm>
            <a:off x="1478862" y="1748886"/>
            <a:ext cx="7572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>
                <a:solidFill>
                  <a:srgbClr val="00B0F0"/>
                </a:solidFill>
              </a:rPr>
              <a:t>20%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30DC784-4270-8FD4-4943-8A796E0CCFD7}"/>
              </a:ext>
            </a:extLst>
          </p:cNvPr>
          <p:cNvSpPr/>
          <p:nvPr/>
        </p:nvSpPr>
        <p:spPr>
          <a:xfrm>
            <a:off x="6861992" y="2424697"/>
            <a:ext cx="2757589" cy="14068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MISURE</a:t>
            </a:r>
          </a:p>
        </p:txBody>
      </p:sp>
    </p:spTree>
    <p:extLst>
      <p:ext uri="{BB962C8B-B14F-4D97-AF65-F5344CB8AC3E}">
        <p14:creationId xmlns:p14="http://schemas.microsoft.com/office/powerpoint/2010/main" val="977599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</TotalTime>
  <Words>159</Words>
  <Application>Microsoft Office PowerPoint</Application>
  <PresentationFormat>Widescreen</PresentationFormat>
  <Paragraphs>30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mhw1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Francesca Ciccarese</dc:creator>
  <cp:lastModifiedBy>Francesca Ciccarese</cp:lastModifiedBy>
  <cp:revision>1</cp:revision>
  <dcterms:created xsi:type="dcterms:W3CDTF">2023-03-26T15:35:31Z</dcterms:created>
  <dcterms:modified xsi:type="dcterms:W3CDTF">2023-03-26T17:25:36Z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