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4" r:id="rId4"/>
    <p:sldId id="285" r:id="rId5"/>
    <p:sldId id="286" r:id="rId6"/>
    <p:sldId id="288" r:id="rId7"/>
    <p:sldId id="287" r:id="rId8"/>
    <p:sldId id="289" r:id="rId9"/>
    <p:sldId id="291" r:id="rId10"/>
    <p:sldId id="292" r:id="rId11"/>
    <p:sldId id="293" r:id="rId12"/>
    <p:sldId id="290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ACRAI FRANCESCA" initials="CF" lastIdx="1" clrIdx="0">
    <p:extLst>
      <p:ext uri="{19B8F6BF-5375-455C-9EA6-DF929625EA0E}">
        <p15:presenceInfo xmlns:p15="http://schemas.microsoft.com/office/powerpoint/2012/main" userId="S::s1086944@studenti.univpm.it::e62d6cf4-4ac2-43a1-bd89-940498ec0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FF"/>
    <a:srgbClr val="D038D1"/>
    <a:srgbClr val="00CED0"/>
    <a:srgbClr val="269229"/>
    <a:srgbClr val="ABA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55A41FB-F515-AE45-8161-89B0E5C2D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GENERAZIONE RUMORE BIANCO GAUSSIANO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490DD6-73BB-EA49-9127-3566BB4692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FC574-B2E8-5140-8CFA-FED4C2D1F9A7}" type="datetimeFigureOut">
              <a:rPr lang="it-IT" smtClean="0"/>
              <a:t>24/07/21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5AF5ED-E9B1-2A45-8DBD-144C307A3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154CD0-C968-D84E-9925-DC266D66B9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B875-E9F6-2A4C-8DCA-EACBFED68B1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4668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GENERAZIONE RUMORE BIANCO GAUSSIANO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646EB-68B0-DE4D-A9D7-956A37768FB5}" type="datetimeFigureOut">
              <a:rPr lang="it-IT" smtClean="0"/>
              <a:t>24/07/21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DEAB-BEF1-2D41-8EE6-42856007F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392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190B-75E6-8A49-AED9-4D6E2932C164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B51D-9F8B-C948-9FC7-AE59E88761D4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1E248CE8-603B-1546-8E8A-500DD01A0949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95A31-DC76-464C-980E-2ABACA997696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29B8-CC15-1845-B7EA-FF10A01A6846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8834-4D9C-FF47-9ED6-8CFB5F2A73B7}" type="datetime1">
              <a:rPr lang="it-IT" smtClean="0"/>
              <a:t>24/07/21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8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DA71-1B62-B847-A12C-5E886F53FA50}" type="datetime1">
              <a:rPr lang="it-IT" smtClean="0"/>
              <a:t>24/07/21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0AC9-D778-D547-9F4B-B5F726706F3D}" type="datetime1">
              <a:rPr lang="it-IT" smtClean="0"/>
              <a:t>24/07/21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5CC7-FCBC-A14D-BD63-492A01D73660}" type="datetime1">
              <a:rPr lang="it-IT" smtClean="0"/>
              <a:t>24/07/21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2FC4-EE16-964B-BAFD-B0F5C4461B7D}" type="datetime1">
              <a:rPr lang="it-IT" smtClean="0"/>
              <a:t>24/07/21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51FD-4120-384C-A4E5-466C2665093D}" type="datetime1">
              <a:rPr lang="it-IT" smtClean="0"/>
              <a:t>24/07/21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IDENTIFICAZIONE CON ARX E ARMAX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8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8E5696A8-CD30-184C-831C-BE78665617F9}" type="datetime1">
              <a:rPr lang="it-IT" smtClean="0"/>
              <a:t>24/07/21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IDENTIFICAZIONE CON ARX E ARMAX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6" r:id="rId6"/>
    <p:sldLayoutId id="2147483811" r:id="rId7"/>
    <p:sldLayoutId id="2147483812" r:id="rId8"/>
    <p:sldLayoutId id="2147483813" r:id="rId9"/>
    <p:sldLayoutId id="2147483815" r:id="rId10"/>
    <p:sldLayoutId id="21474838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lowchart: Document 8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13E7D6-A38E-5C49-9858-3CDCDE78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03" y="1651528"/>
            <a:ext cx="11706225" cy="827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IDENTIFICAZIONE CON ARX E ARMAX</a:t>
            </a:r>
            <a:endParaRPr lang="en-US" sz="42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FD5E1A-9834-1C4C-9BCD-11153C48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17" y="4757525"/>
            <a:ext cx="5555624" cy="1450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Francesca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Colacrai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Piero Campitelli 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Carmen </a:t>
            </a:r>
            <a:r>
              <a:rPr lang="en-US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Andreozzi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Immagine che contiene coltello da cucina, grafica vettoriale&#10;&#10;Descrizione generata automaticamente">
            <a:extLst>
              <a:ext uri="{FF2B5EF4-FFF2-40B4-BE49-F238E27FC236}">
                <a16:creationId xmlns:a16="http://schemas.microsoft.com/office/drawing/2014/main" id="{4ADD8BCC-DE2F-4932-B224-F7362AE40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9" r="3806"/>
          <a:stretch/>
        </p:blipFill>
        <p:spPr>
          <a:xfrm>
            <a:off x="8237169" y="3279896"/>
            <a:ext cx="3651056" cy="2888525"/>
          </a:xfrm>
          <a:prstGeom prst="rect">
            <a:avLst/>
          </a:prstGeo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952665-8B5A-7040-B84D-4588EB6B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8E087D-B2EB-1443-AE19-C2946E1F63B7}" type="datetime1">
              <a:rPr lang="it-IT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24/07/21</a:t>
            </a:fld>
            <a:endParaRPr lang="en-US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D7E7A617-1F0E-7B44-83A9-1929E86E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6240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09F38A5-1F6E-824E-B60C-A24CC861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75CE8AE-8CCC-9748-87A9-0098F794795C}"/>
              </a:ext>
            </a:extLst>
          </p:cNvPr>
          <p:cNvSpPr txBox="1"/>
          <p:nvPr/>
        </p:nvSpPr>
        <p:spPr>
          <a:xfrm>
            <a:off x="284192" y="2861159"/>
            <a:ext cx="7073862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i="1" dirty="0">
                <a:solidFill>
                  <a:schemeClr val="tx2"/>
                </a:solidFill>
              </a:rPr>
              <a:t>MODELLISTICA E IDENTIFICAZIONE DEI PROCESSI DINAMICI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it-IT" i="1" dirty="0">
                <a:solidFill>
                  <a:schemeClr val="tx2"/>
                </a:solidFill>
              </a:rPr>
              <a:t>Corso di Laurea in Ingegneria Informatica e dell’Automazione - DII</a:t>
            </a:r>
          </a:p>
          <a:p>
            <a:pPr>
              <a:spcAft>
                <a:spcPts val="600"/>
              </a:spcAft>
            </a:pPr>
            <a:r>
              <a:rPr lang="it-IT" i="1" dirty="0">
                <a:solidFill>
                  <a:schemeClr val="tx2"/>
                </a:solidFill>
              </a:rPr>
              <a:t>Anno Accademico 2020/2021</a:t>
            </a: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F6C84005-20A6-8D41-B806-A6F9E22F2A5D}"/>
              </a:ext>
            </a:extLst>
          </p:cNvPr>
          <p:cNvCxnSpPr>
            <a:cxnSpLocks/>
          </p:cNvCxnSpPr>
          <p:nvPr/>
        </p:nvCxnSpPr>
        <p:spPr>
          <a:xfrm>
            <a:off x="307258" y="2705276"/>
            <a:ext cx="1160055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1A888D64-B749-5941-8195-CFFC44D8F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724" t="43127" r="23482" b="43209"/>
          <a:stretch/>
        </p:blipFill>
        <p:spPr>
          <a:xfrm>
            <a:off x="290405" y="183100"/>
            <a:ext cx="2750406" cy="10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1.5)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60886" y="1437505"/>
            <a:ext cx="11125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notare che per misurare la frequenza di un segnale non è necessario ad esempio un frequenzimetro digitale, ma la si può ricavare osservando la schermata relativa all’oscilloscopio, in alto, dove è presente la dicitura «Time/</a:t>
            </a:r>
            <a:r>
              <a:rPr lang="it-IT" dirty="0" err="1"/>
              <a:t>Div</a:t>
            </a:r>
            <a:r>
              <a:rPr lang="it-IT" dirty="0"/>
              <a:t>»:</a:t>
            </a:r>
          </a:p>
          <a:p>
            <a:r>
              <a:rPr lang="it-IT" dirty="0"/>
              <a:t>si tratta di un selettore della Base dei Tempi opportunamente calibrato in secondi-millisecondi-microsecondi-nanosecondi. </a:t>
            </a:r>
          </a:p>
          <a:p>
            <a:endParaRPr lang="it-IT" dirty="0"/>
          </a:p>
          <a:p>
            <a:r>
              <a:rPr lang="it-IT" dirty="0"/>
              <a:t>Per determinare una forma d’onda intera si deve considerare la distanza tra l’inizio e la fine, o meglio, tra due apici adiacenti. Conoscendo il numero di quadretti da essa e il valore del selettore si riuscirà a determinare la frequenza. </a:t>
            </a:r>
          </a:p>
          <a:p>
            <a:r>
              <a:rPr lang="it-IT" dirty="0"/>
              <a:t>Le regole sono riportate in basso: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B4A20FA-825A-C942-BEC6-E00B9F64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901" y="4394990"/>
            <a:ext cx="7516207" cy="1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78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1.5)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60886" y="1437505"/>
            <a:ext cx="11125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Quando la </a:t>
            </a:r>
            <a:r>
              <a:rPr lang="it-IT" dirty="0" err="1"/>
              <a:t>VirtualBench</a:t>
            </a:r>
            <a:r>
              <a:rPr lang="it-IT" dirty="0"/>
              <a:t> viene collegata al dispositivo, viene automaticamente aperta l’interfaccia appena mostrata in foto. </a:t>
            </a:r>
          </a:p>
          <a:p>
            <a:r>
              <a:rPr lang="it-IT" dirty="0"/>
              <a:t>Come secondo </a:t>
            </a:r>
            <a:r>
              <a:rPr lang="it-IT" dirty="0" err="1"/>
              <a:t>step</a:t>
            </a:r>
            <a:r>
              <a:rPr lang="it-IT" dirty="0"/>
              <a:t> bisogna cliccare il pulsante della barra di controllo principale «Auto» nella sezione «Setup».</a:t>
            </a:r>
          </a:p>
          <a:p>
            <a:r>
              <a:rPr lang="it-IT" dirty="0"/>
              <a:t>In tal modo, l’oscilloscopio viene configurato con l’opportuna base dei tempi. In ogni caso, si può modificare la scelta a piacere. </a:t>
            </a:r>
          </a:p>
          <a:p>
            <a:endParaRPr lang="it-IT" dirty="0"/>
          </a:p>
          <a:p>
            <a:r>
              <a:rPr lang="it-IT" dirty="0"/>
              <a:t>Analizzati gli strumenti che andremo ad utilizzare bisogna capire come effettuare tra di loro i vari collegamenti.</a:t>
            </a:r>
          </a:p>
          <a:p>
            <a:endParaRPr lang="it-IT" dirty="0"/>
          </a:p>
          <a:p>
            <a:r>
              <a:rPr lang="it-IT" dirty="0"/>
              <a:t>Sappiamo che tale </a:t>
            </a:r>
            <a:r>
              <a:rPr lang="it-IT" dirty="0" err="1"/>
              <a:t>VirtualBench</a:t>
            </a:r>
            <a:r>
              <a:rPr lang="it-IT" dirty="0"/>
              <a:t> permette di collegare i vari dispositivi tra loro e con essa tramite delle «sonde», alle quali possono essere aggiunti i cosiddetti cavi «</a:t>
            </a:r>
            <a:r>
              <a:rPr lang="it-IT" dirty="0" err="1"/>
              <a:t>jumper</a:t>
            </a:r>
            <a:r>
              <a:rPr lang="it-IT" dirty="0"/>
              <a:t>», uno per ciascun polo.</a:t>
            </a:r>
          </a:p>
        </p:txBody>
      </p:sp>
    </p:spTree>
    <p:extLst>
      <p:ext uri="{BB962C8B-B14F-4D97-AF65-F5344CB8AC3E}">
        <p14:creationId xmlns:p14="http://schemas.microsoft.com/office/powerpoint/2010/main" val="298892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>
                <a:solidFill>
                  <a:schemeClr val="tx2"/>
                </a:solidFill>
              </a:rPr>
              <a:t>1.6)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9E073AE-1F1D-824C-B118-FA8C5DE5199F}"/>
                  </a:ext>
                </a:extLst>
              </p:cNvPr>
              <p:cNvSpPr txBox="1"/>
              <p:nvPr/>
            </p:nvSpPr>
            <p:spPr>
              <a:xfrm>
                <a:off x="460717" y="1738327"/>
                <a:ext cx="1113529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Abbiamo fatto diverse prove per la generazione di diverse forme d’onda:</a:t>
                </a:r>
              </a:p>
              <a:p>
                <a:endParaRPr lang="it-IT" dirty="0"/>
              </a:p>
              <a:p>
                <a:pPr marL="342900" indent="-342900">
                  <a:buAutoNum type="arabicPeriod"/>
                </a:pPr>
                <a:r>
                  <a:rPr lang="it-IT" dirty="0"/>
                  <a:t>Onda sinusoidale;</a:t>
                </a:r>
              </a:p>
              <a:p>
                <a:pPr marL="342900" indent="-342900">
                  <a:buAutoNum type="arabicPeriod"/>
                </a:pPr>
                <a:r>
                  <a:rPr lang="it-IT" dirty="0"/>
                  <a:t>Onda quadra;</a:t>
                </a:r>
              </a:p>
              <a:p>
                <a:pPr marL="342900" indent="-342900">
                  <a:buAutoNum type="arabicPeriod"/>
                </a:pPr>
                <a:r>
                  <a:rPr lang="it-IT" dirty="0"/>
                  <a:t>Onda triangolare.</a:t>
                </a:r>
              </a:p>
              <a:p>
                <a:endParaRPr lang="it-IT" dirty="0"/>
              </a:p>
              <a:p>
                <a:r>
                  <a:rPr lang="it-IT" dirty="0"/>
                  <a:t>Dopo aver preso confidenza con tale strumento, abbiamo cercato di capire come collegare il DAC alla </a:t>
                </a:r>
                <a:r>
                  <a:rPr lang="it-IT" dirty="0" err="1"/>
                  <a:t>VirtualBench</a:t>
                </a:r>
                <a:r>
                  <a:rPr lang="it-IT" dirty="0"/>
                  <a:t> per generare diverse onde sinusoidali e verificare la frequenza massima del segnale che il DAC è in grado di acquisire, dal momento che tale informazione non è presente nel </a:t>
                </a:r>
                <a:r>
                  <a:rPr lang="it-IT" dirty="0" err="1"/>
                  <a:t>Datasheet</a:t>
                </a:r>
                <a:r>
                  <a:rPr lang="it-IT" dirty="0"/>
                  <a:t> come già anticipato. </a:t>
                </a:r>
              </a:p>
              <a:p>
                <a:endParaRPr lang="it-IT" dirty="0"/>
              </a:p>
              <a:p>
                <a:r>
                  <a:rPr lang="it-IT" dirty="0"/>
                  <a:t>Ricordiamo che il DAC è in grado di generare tensioni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0~3.3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, quindi setteremo l’ampiezza dell’onda sinusoidale su tale valore, nel pannello relativo al generatore di funzione, con un valore medio pari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1,65 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9E073AE-1F1D-824C-B118-FA8C5DE5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" y="1738327"/>
                <a:ext cx="11135299" cy="3970318"/>
              </a:xfrm>
              <a:prstGeom prst="rect">
                <a:avLst/>
              </a:prstGeom>
              <a:blipFill>
                <a:blip r:embed="rId4"/>
                <a:stretch>
                  <a:fillRect l="-456" t="-637" r="-1026" b="-1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9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>
                <a:solidFill>
                  <a:schemeClr val="tx2"/>
                </a:solidFill>
              </a:rPr>
              <a:t>1.6)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60717" y="1738327"/>
            <a:ext cx="1113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risultato è riportato in figura:</a:t>
            </a:r>
          </a:p>
        </p:txBody>
      </p:sp>
    </p:spTree>
    <p:extLst>
      <p:ext uri="{BB962C8B-B14F-4D97-AF65-F5344CB8AC3E}">
        <p14:creationId xmlns:p14="http://schemas.microsoft.com/office/powerpoint/2010/main" val="151186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>
                <a:solidFill>
                  <a:schemeClr val="tx2"/>
                </a:solidFill>
              </a:rPr>
              <a:t>1.6)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60717" y="1738327"/>
            <a:ext cx="11135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volta stabilita la frequenza massima che il DAC è in grado di acquisire, passiamo all’ADC e cerchiamo di capire qual è la massima frequenza che è in grado di acquisire. </a:t>
            </a:r>
          </a:p>
          <a:p>
            <a:r>
              <a:rPr lang="it-IT" dirty="0"/>
              <a:t>Ricordiamo che l’ADC ha un sample rate di partenza di 8 </a:t>
            </a:r>
            <a:r>
              <a:rPr lang="it-IT" dirty="0" err="1"/>
              <a:t>Sps</a:t>
            </a:r>
            <a:r>
              <a:rPr lang="it-IT" dirty="0"/>
              <a:t>, il quale può essere aumentato fino a 128 </a:t>
            </a:r>
            <a:r>
              <a:rPr lang="it-IT" dirty="0" err="1"/>
              <a:t>Sps</a:t>
            </a:r>
            <a:r>
              <a:rPr lang="it-IT" dirty="0"/>
              <a:t>, come mostrato nell’estratto del </a:t>
            </a:r>
            <a:r>
              <a:rPr lang="it-IT" dirty="0" err="1"/>
              <a:t>datasheet</a:t>
            </a:r>
            <a:r>
              <a:rPr lang="it-IT" dirty="0"/>
              <a:t> di </a:t>
            </a:r>
            <a:r>
              <a:rPr lang="it-IT" dirty="0">
                <a:hlinkClick r:id="rId4" action="ppaction://hlinksldjump"/>
              </a:rPr>
              <a:t>pag 8.</a:t>
            </a:r>
            <a:r>
              <a:rPr lang="it-IT" dirty="0"/>
              <a:t>, andando a modificarne il registro. </a:t>
            </a:r>
          </a:p>
          <a:p>
            <a:endParaRPr lang="it-IT" dirty="0"/>
          </a:p>
          <a:p>
            <a:r>
              <a:rPr lang="it-IT" dirty="0"/>
              <a:t>Questo viene fatto su </a:t>
            </a:r>
            <a:r>
              <a:rPr lang="it-IT" dirty="0" err="1"/>
              <a:t>UIFlow</a:t>
            </a:r>
            <a:r>
              <a:rPr lang="it-IT" dirty="0"/>
              <a:t> con il codice seguente:</a:t>
            </a:r>
          </a:p>
        </p:txBody>
      </p:sp>
    </p:spTree>
    <p:extLst>
      <p:ext uri="{BB962C8B-B14F-4D97-AF65-F5344CB8AC3E}">
        <p14:creationId xmlns:p14="http://schemas.microsoft.com/office/powerpoint/2010/main" val="1972963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>
                <a:solidFill>
                  <a:schemeClr val="tx2"/>
                </a:solidFill>
              </a:rPr>
              <a:t>1.6)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60717" y="1738327"/>
            <a:ext cx="11135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L’ADC campiona la sinusoide generata dal generatore di funzione, ma avendo aumentato il sample rate, si osserva dal </a:t>
            </a:r>
            <a:r>
              <a:rPr lang="it-IT" dirty="0" err="1"/>
              <a:t>datasheet</a:t>
            </a:r>
            <a:r>
              <a:rPr lang="it-IT" dirty="0"/>
              <a:t> che la risoluzione passa da 16 bit a 12 bit, pertanto ci aspettiamo che le ampiezze campionate dal dispositivo non sono quelle massime ma inferiori.</a:t>
            </a:r>
          </a:p>
          <a:p>
            <a:endParaRPr lang="it-IT" dirty="0"/>
          </a:p>
          <a:p>
            <a:r>
              <a:rPr lang="it-IT" dirty="0"/>
              <a:t>Procediamo, quindi, con la generazione di sinusoidi di frequenze crescenti ed effettuiamo il campionamento tramite ADC per ciascuna di esse come anticipato. </a:t>
            </a:r>
          </a:p>
          <a:p>
            <a:r>
              <a:rPr lang="it-IT" dirty="0"/>
              <a:t>Per fare ciò realizziamo un codice</a:t>
            </a:r>
          </a:p>
        </p:txBody>
      </p:sp>
    </p:spTree>
    <p:extLst>
      <p:ext uri="{BB962C8B-B14F-4D97-AF65-F5344CB8AC3E}">
        <p14:creationId xmlns:p14="http://schemas.microsoft.com/office/powerpoint/2010/main" val="208444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CD19DF-A947-AC44-895D-B95655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6" y="570905"/>
            <a:ext cx="2957711" cy="9352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Abstract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5D7463-F192-2F4F-A80E-32099AFF77DF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48" name="Elemento grafico 147">
            <a:extLst>
              <a:ext uri="{FF2B5EF4-FFF2-40B4-BE49-F238E27FC236}">
                <a16:creationId xmlns:a16="http://schemas.microsoft.com/office/drawing/2014/main" id="{72B8FF02-423F-A04B-9FD3-D4EA9D845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149" name="Titolo 1">
            <a:extLst>
              <a:ext uri="{FF2B5EF4-FFF2-40B4-BE49-F238E27FC236}">
                <a16:creationId xmlns:a16="http://schemas.microsoft.com/office/drawing/2014/main" id="{643E7B42-DFB5-5C4A-B15A-BF60D34E2FB1}"/>
              </a:ext>
            </a:extLst>
          </p:cNvPr>
          <p:cNvSpPr txBox="1">
            <a:spLocks/>
          </p:cNvSpPr>
          <p:nvPr/>
        </p:nvSpPr>
        <p:spPr>
          <a:xfrm>
            <a:off x="452446" y="3429000"/>
            <a:ext cx="3613885" cy="1076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tx2"/>
                </a:solidFill>
              </a:rPr>
              <a:t>Keywords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B9AA0B-F82E-AC43-9871-D8F292E8455D}"/>
              </a:ext>
            </a:extLst>
          </p:cNvPr>
          <p:cNvSpPr txBox="1"/>
          <p:nvPr/>
        </p:nvSpPr>
        <p:spPr>
          <a:xfrm>
            <a:off x="452446" y="1912203"/>
            <a:ext cx="1022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di questo studio è quello di spiegare i passaggi relativi all’identificazione fatta sulle serie forniteci.</a:t>
            </a:r>
          </a:p>
          <a:p>
            <a:r>
              <a:rPr lang="it-IT" dirty="0"/>
              <a:t>Sono stati analizzati i modelli ARX e ARMAX.</a:t>
            </a:r>
          </a:p>
          <a:p>
            <a:r>
              <a:rPr lang="it-IT" dirty="0"/>
              <a:t>	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7A4D13-F7C8-D64C-91CF-55D5B9FEB938}"/>
              </a:ext>
            </a:extLst>
          </p:cNvPr>
          <p:cNvSpPr txBox="1"/>
          <p:nvPr/>
        </p:nvSpPr>
        <p:spPr>
          <a:xfrm>
            <a:off x="452446" y="4800600"/>
            <a:ext cx="904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Ordine a priori, validazione, correlazione, </a:t>
            </a:r>
            <a:r>
              <a:rPr lang="it-IT" dirty="0" err="1"/>
              <a:t>fit</a:t>
            </a:r>
            <a:r>
              <a:rPr lang="it-IT" dirty="0"/>
              <a:t>, identificazione, poli-zeri, FPE, MSE. </a:t>
            </a:r>
          </a:p>
        </p:txBody>
      </p:sp>
    </p:spTree>
    <p:extLst>
      <p:ext uri="{BB962C8B-B14F-4D97-AF65-F5344CB8AC3E}">
        <p14:creationId xmlns:p14="http://schemas.microsoft.com/office/powerpoint/2010/main" val="154455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CD19DF-A947-AC44-895D-B95655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2696"/>
            <a:ext cx="4316473" cy="105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30D0014-F661-1347-BA8C-9918B8ECFA03}"/>
              </a:ext>
            </a:extLst>
          </p:cNvPr>
          <p:cNvSpPr/>
          <p:nvPr/>
        </p:nvSpPr>
        <p:spPr>
          <a:xfrm>
            <a:off x="439289" y="3520769"/>
            <a:ext cx="6187697" cy="2112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</a:rPr>
              <a:t>Si </a:t>
            </a:r>
            <a:r>
              <a:rPr lang="en-US" sz="2000" dirty="0" err="1">
                <a:solidFill>
                  <a:schemeClr val="tx2"/>
                </a:solidFill>
              </a:rPr>
              <a:t>è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lavorato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parallelamente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MATLAB </a:t>
            </a:r>
            <a:r>
              <a:rPr lang="en-US" sz="2000" dirty="0">
                <a:solidFill>
                  <a:schemeClr val="tx2"/>
                </a:solidFill>
              </a:rPr>
              <a:t>( </a:t>
            </a:r>
            <a:r>
              <a:rPr lang="en-US" sz="2000" dirty="0" err="1">
                <a:solidFill>
                  <a:schemeClr val="tx2"/>
                </a:solidFill>
              </a:rPr>
              <a:t>versione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R2020b update 3</a:t>
            </a:r>
            <a:r>
              <a:rPr lang="en-US" sz="2000" dirty="0">
                <a:solidFill>
                  <a:schemeClr val="tx2"/>
                </a:solidFill>
              </a:rPr>
              <a:t>) per </a:t>
            </a:r>
            <a:r>
              <a:rPr lang="en-US" sz="2000" dirty="0" err="1">
                <a:solidFill>
                  <a:schemeClr val="tx2"/>
                </a:solidFill>
              </a:rPr>
              <a:t>l’identificazione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su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serie</a:t>
            </a:r>
            <a:r>
              <a:rPr lang="en-US" sz="2000" dirty="0">
                <a:solidFill>
                  <a:schemeClr val="tx2"/>
                </a:solidFill>
              </a:rPr>
              <a:t> di </a:t>
            </a:r>
            <a:r>
              <a:rPr lang="en-US" sz="2000" dirty="0" err="1">
                <a:solidFill>
                  <a:schemeClr val="tx2"/>
                </a:solidFill>
              </a:rPr>
              <a:t>dati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</a:pPr>
            <a:r>
              <a:rPr lang="en-US" sz="2000" dirty="0">
                <a:solidFill>
                  <a:schemeClr val="tx2"/>
                </a:solidFill>
              </a:rPr>
              <a:t>Si </a:t>
            </a:r>
            <a:r>
              <a:rPr lang="en-US" sz="2000" dirty="0" err="1">
                <a:solidFill>
                  <a:schemeClr val="tx2"/>
                </a:solidFill>
              </a:rPr>
              <a:t>è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utilizzato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inoltre</a:t>
            </a:r>
            <a:r>
              <a:rPr lang="en-US" sz="2000" dirty="0">
                <a:solidFill>
                  <a:schemeClr val="tx2"/>
                </a:solidFill>
              </a:rPr>
              <a:t>, il toolbox “System Identification”.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CA4DED5E-1865-054D-B7EE-00E01B4AC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91" t="43127" r="31175" b="42846"/>
          <a:stretch/>
        </p:blipFill>
        <p:spPr>
          <a:xfrm>
            <a:off x="8052081" y="2668650"/>
            <a:ext cx="2283205" cy="1210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559981-F371-0F47-B200-DB06D62D733C}"/>
              </a:ext>
            </a:extLst>
          </p:cNvPr>
          <p:cNvSpPr txBox="1"/>
          <p:nvPr/>
        </p:nvSpPr>
        <p:spPr>
          <a:xfrm>
            <a:off x="459833" y="2420968"/>
            <a:ext cx="6178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Per la </a:t>
            </a:r>
            <a:r>
              <a:rPr lang="en-US" sz="2000" dirty="0" err="1">
                <a:solidFill>
                  <a:schemeClr val="tx2"/>
                </a:solidFill>
              </a:rPr>
              <a:t>realizzazione</a:t>
            </a:r>
            <a:r>
              <a:rPr lang="en-US" sz="2000" dirty="0">
                <a:solidFill>
                  <a:schemeClr val="tx2"/>
                </a:solidFill>
              </a:rPr>
              <a:t> del </a:t>
            </a:r>
            <a:r>
              <a:rPr lang="en-US" sz="2000" dirty="0" err="1">
                <a:solidFill>
                  <a:schemeClr val="tx2"/>
                </a:solidFill>
              </a:rPr>
              <a:t>seguente</a:t>
            </a:r>
            <a:r>
              <a:rPr lang="en-US" sz="2000" dirty="0">
                <a:solidFill>
                  <a:schemeClr val="tx2"/>
                </a:solidFill>
              </a:rPr>
              <a:t> report </a:t>
            </a:r>
            <a:r>
              <a:rPr lang="en-US" sz="2000" dirty="0" err="1">
                <a:solidFill>
                  <a:schemeClr val="tx2"/>
                </a:solidFill>
              </a:rPr>
              <a:t>si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è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utilizzata</a:t>
            </a:r>
            <a:r>
              <a:rPr lang="en-US" sz="2000" dirty="0">
                <a:solidFill>
                  <a:schemeClr val="tx2"/>
                </a:solidFill>
              </a:rPr>
              <a:t> la </a:t>
            </a:r>
            <a:r>
              <a:rPr lang="en-US" sz="2000" dirty="0" err="1">
                <a:solidFill>
                  <a:schemeClr val="tx2"/>
                </a:solidFill>
              </a:rPr>
              <a:t>versione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16.48 (21041102) </a:t>
            </a:r>
            <a:r>
              <a:rPr lang="en-US" sz="2000" dirty="0">
                <a:solidFill>
                  <a:schemeClr val="tx2"/>
                </a:solidFill>
              </a:rPr>
              <a:t>di </a:t>
            </a:r>
            <a:r>
              <a:rPr lang="en-US" sz="2000" b="1" dirty="0">
                <a:solidFill>
                  <a:schemeClr val="tx2"/>
                </a:solidFill>
              </a:rPr>
              <a:t>Microsoft Power Point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6374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8CD19DF-A947-AC44-895D-B956551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200"/>
            <a:ext cx="8746072" cy="1057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/>
            <a:r>
              <a:rPr lang="en-US" sz="5000" dirty="0">
                <a:solidFill>
                  <a:schemeClr val="tx2"/>
                </a:solidFill>
              </a:rPr>
              <a:t>1.1)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559981-F371-0F47-B200-DB06D62D733C}"/>
              </a:ext>
            </a:extLst>
          </p:cNvPr>
          <p:cNvSpPr txBox="1"/>
          <p:nvPr/>
        </p:nvSpPr>
        <p:spPr>
          <a:xfrm>
            <a:off x="455594" y="1291230"/>
            <a:ext cx="10733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Gli strumenti che andremo ad utilizzare in laboratorio sono i seguenti:</a:t>
            </a:r>
          </a:p>
          <a:p>
            <a:pPr marL="457200" indent="-457200">
              <a:buAutoNum type="arabicPeriod"/>
            </a:pPr>
            <a:r>
              <a:rPr lang="it-IT" sz="2000" dirty="0"/>
              <a:t>DAC;</a:t>
            </a:r>
          </a:p>
          <a:p>
            <a:pPr marL="457200" indent="-457200">
              <a:buAutoNum type="arabicPeriod"/>
            </a:pPr>
            <a:r>
              <a:rPr lang="it-IT" sz="2000" dirty="0"/>
              <a:t>ADC;</a:t>
            </a:r>
          </a:p>
          <a:p>
            <a:pPr marL="457200" indent="-457200">
              <a:buAutoNum type="arabicPeriod"/>
            </a:pPr>
            <a:r>
              <a:rPr lang="it-IT" sz="2000" dirty="0"/>
              <a:t>M5 </a:t>
            </a:r>
            <a:r>
              <a:rPr lang="it-IT" sz="2000" dirty="0" err="1"/>
              <a:t>StickC</a:t>
            </a:r>
            <a:r>
              <a:rPr lang="it-IT" sz="2000" dirty="0"/>
              <a:t> Plus;</a:t>
            </a:r>
          </a:p>
          <a:p>
            <a:pPr marL="457200" indent="-457200">
              <a:buAutoNum type="arabicPeriod"/>
            </a:pPr>
            <a:r>
              <a:rPr lang="it-IT" sz="2000" dirty="0" err="1"/>
              <a:t>VirtualBench</a:t>
            </a:r>
            <a:r>
              <a:rPr lang="it-IT" sz="2000" dirty="0"/>
              <a:t> e software di utilizzo;</a:t>
            </a:r>
          </a:p>
          <a:p>
            <a:pPr marL="457200" indent="-457200">
              <a:buAutoNum type="arabicPeriod"/>
            </a:pPr>
            <a:r>
              <a:rPr lang="it-IT" sz="2000" dirty="0"/>
              <a:t>Black-box;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7A73F9B-FBB7-D94B-86EF-12AA0158AECF}"/>
              </a:ext>
            </a:extLst>
          </p:cNvPr>
          <p:cNvSpPr txBox="1"/>
          <p:nvPr/>
        </p:nvSpPr>
        <p:spPr>
          <a:xfrm>
            <a:off x="462003" y="3234055"/>
            <a:ext cx="273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1.  DAC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321A4B8-F426-BF44-BAA1-409476929134}"/>
              </a:ext>
            </a:extLst>
          </p:cNvPr>
          <p:cNvSpPr txBox="1"/>
          <p:nvPr/>
        </p:nvSpPr>
        <p:spPr>
          <a:xfrm>
            <a:off x="458642" y="4838654"/>
            <a:ext cx="273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2.  ADC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676134B-A20C-FD4B-9E02-176FF8FE3346}"/>
                  </a:ext>
                </a:extLst>
              </p:cNvPr>
              <p:cNvSpPr txBox="1"/>
              <p:nvPr/>
            </p:nvSpPr>
            <p:spPr>
              <a:xfrm>
                <a:off x="462003" y="3638325"/>
                <a:ext cx="5743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Si tratta di un convertitore da segnale digitale ad analogico a singolo canale a 12 bit, in grado di generare segnali con tensione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0~3.3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. Esso, infatti, lavora a bassa potenza ma garantisce alta precisione.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676134B-A20C-FD4B-9E02-176FF8FE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03" y="3638325"/>
                <a:ext cx="5743136" cy="1200329"/>
              </a:xfrm>
              <a:prstGeom prst="rect">
                <a:avLst/>
              </a:prstGeom>
              <a:blipFill>
                <a:blip r:embed="rId4"/>
                <a:stretch>
                  <a:fillRect l="-883" t="-2083" r="-221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5B9A4462-8E10-9C4F-8494-2407783D647E}"/>
                  </a:ext>
                </a:extLst>
              </p:cNvPr>
              <p:cNvSpPr txBox="1"/>
              <p:nvPr/>
            </p:nvSpPr>
            <p:spPr>
              <a:xfrm>
                <a:off x="458663" y="5238764"/>
                <a:ext cx="6760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Si tratta di un convertitore da segnale analogico a digitale a 16 bit. Contiene anche un generatore di clock e un’interfaccia I2C. Può accettare un ingresso differenziale con tensione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~12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5B9A4462-8E10-9C4F-8494-2407783D6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63" y="5238764"/>
                <a:ext cx="6760146" cy="923330"/>
              </a:xfrm>
              <a:prstGeom prst="rect">
                <a:avLst/>
              </a:prstGeom>
              <a:blipFill>
                <a:blip r:embed="rId5"/>
                <a:stretch>
                  <a:fillRect l="-750" t="-2703" r="-938" b="-8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5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1.2)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FB9EB94-7F1A-EE4A-8A2C-46E572203E73}"/>
              </a:ext>
            </a:extLst>
          </p:cNvPr>
          <p:cNvSpPr txBox="1"/>
          <p:nvPr/>
        </p:nvSpPr>
        <p:spPr>
          <a:xfrm>
            <a:off x="455260" y="2006213"/>
            <a:ext cx="273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3.  M5StickC Plus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EE3C7647-596F-8440-959E-6A02A3409E59}"/>
              </a:ext>
            </a:extLst>
          </p:cNvPr>
          <p:cNvSpPr txBox="1"/>
          <p:nvPr/>
        </p:nvSpPr>
        <p:spPr>
          <a:xfrm>
            <a:off x="452174" y="2586479"/>
            <a:ext cx="673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una scheda di sviluppo portatile, open-source e compatto con una serie di risorse hardware, quali microfono, LED, infrarossi, RTC, IMU, ecc.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7638843-E013-084C-9713-64E92008EC88}"/>
              </a:ext>
            </a:extLst>
          </p:cNvPr>
          <p:cNvSpPr txBox="1"/>
          <p:nvPr/>
        </p:nvSpPr>
        <p:spPr>
          <a:xfrm>
            <a:off x="459447" y="3670245"/>
            <a:ext cx="273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5.  BLACK-BOX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9CB50B78-BF7B-6F42-ABA8-15F3753BE3FD}"/>
              </a:ext>
            </a:extLst>
          </p:cNvPr>
          <p:cNvSpPr txBox="1"/>
          <p:nvPr/>
        </p:nvSpPr>
        <p:spPr>
          <a:xfrm>
            <a:off x="456472" y="4268233"/>
            <a:ext cx="6747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tratta della scatola nera contenente il sistema incognito che dovrà essere da noi identificato, tramite l’acquisizione di coppie ingresso-uscita in fase di osservazione. A partire da queste procederemo con l’identificazione del modello matematico rappresentativo del sistema stesso.</a:t>
            </a:r>
          </a:p>
        </p:txBody>
      </p:sp>
    </p:spTree>
    <p:extLst>
      <p:ext uri="{BB962C8B-B14F-4D97-AF65-F5344CB8AC3E}">
        <p14:creationId xmlns:p14="http://schemas.microsoft.com/office/powerpoint/2010/main" val="1155997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1.3)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3BF11BB-D8E3-004E-A604-959B1226DDA0}"/>
              </a:ext>
            </a:extLst>
          </p:cNvPr>
          <p:cNvSpPr txBox="1"/>
          <p:nvPr/>
        </p:nvSpPr>
        <p:spPr>
          <a:xfrm>
            <a:off x="455988" y="1432325"/>
            <a:ext cx="273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4.  VIRTUALBENCH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CCC4B53-1927-4741-903A-784F0CF8930F}"/>
              </a:ext>
            </a:extLst>
          </p:cNvPr>
          <p:cNvSpPr txBox="1"/>
          <p:nvPr/>
        </p:nvSpPr>
        <p:spPr>
          <a:xfrm>
            <a:off x="455988" y="1840299"/>
            <a:ext cx="10734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un unico strumento compatto che combina un oscilloscopio a segnali misti con analisi protocollo, un generatore di forme d'onda arbitrarie, un multimetro digitale, un alimentatore DC programmabile e I/O digitale. Il software incluso fornisce un modo interattivo di visualizzare tutte le misure in un'unica schermata. </a:t>
            </a:r>
          </a:p>
          <a:p>
            <a:r>
              <a:rPr lang="it-IT" dirty="0"/>
              <a:t>Il collegamento può essere fatto tramite </a:t>
            </a:r>
            <a:r>
              <a:rPr lang="it-IT" dirty="0" err="1"/>
              <a:t>Wi-fi</a:t>
            </a:r>
            <a:r>
              <a:rPr lang="it-IT" dirty="0"/>
              <a:t> o cavo USB:</a:t>
            </a:r>
          </a:p>
          <a:p>
            <a:r>
              <a:rPr lang="it-IT" dirty="0"/>
              <a:t>nel primo caso è necessario installare il software sul computer, mentre se si utilizza il cavo si aprirà direttamente la finestra del software non appena la </a:t>
            </a:r>
            <a:r>
              <a:rPr lang="it-IT" dirty="0" err="1"/>
              <a:t>VirtualBench</a:t>
            </a:r>
            <a:r>
              <a:rPr lang="it-IT" dirty="0"/>
              <a:t> viene collegata al dispositivo.</a:t>
            </a:r>
          </a:p>
        </p:txBody>
      </p:sp>
    </p:spTree>
    <p:extLst>
      <p:ext uri="{BB962C8B-B14F-4D97-AF65-F5344CB8AC3E}">
        <p14:creationId xmlns:p14="http://schemas.microsoft.com/office/powerpoint/2010/main" val="27513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1.4)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51566" y="1439149"/>
            <a:ext cx="111352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prima cosa siamo andati a consultare i </a:t>
            </a:r>
            <a:r>
              <a:rPr lang="it-IT" dirty="0" err="1"/>
              <a:t>Datasheet</a:t>
            </a:r>
            <a:r>
              <a:rPr lang="it-IT" dirty="0"/>
              <a:t> del DAC e ADC per vedere i vari parametri utili all’acquisizione e generazione dei segnali tramite questi strumenti.</a:t>
            </a:r>
          </a:p>
          <a:p>
            <a:r>
              <a:rPr lang="it-IT" dirty="0"/>
              <a:t>In particolare, abbiamo visto che una delle specifiche più importanti dell’ADC è il </a:t>
            </a:r>
            <a:r>
              <a:rPr lang="it-IT" dirty="0" err="1"/>
              <a:t>sampling</a:t>
            </a:r>
            <a:r>
              <a:rPr lang="it-IT" dirty="0"/>
              <a:t> rate, ovvero la velocità alla quale tale dispositivo acquisisce i campioni del segnale. Tale valore dipende dalla frequenza massima del segnale che si vuole misurare o generare. </a:t>
            </a:r>
          </a:p>
          <a:p>
            <a:r>
              <a:rPr lang="it-IT" dirty="0"/>
              <a:t>Dal Teorema di </a:t>
            </a:r>
            <a:r>
              <a:rPr lang="it-IT" dirty="0" err="1"/>
              <a:t>Shannon-Nyquist</a:t>
            </a:r>
            <a:r>
              <a:rPr lang="it-IT" dirty="0"/>
              <a:t> sappiamo che un segnale può essere ricostruito accuratamente campionando con una frequenza maggiore del doppio della componente a frequenza massima del segnale stesso. </a:t>
            </a:r>
          </a:p>
          <a:p>
            <a:r>
              <a:rPr lang="it-IT" dirty="0"/>
              <a:t>Una buona pratica è campionare dieci volte la frequenza massima per rappresentare la curva del nostro segnale.</a:t>
            </a:r>
          </a:p>
          <a:p>
            <a:r>
              <a:rPr lang="it-IT" dirty="0"/>
              <a:t>In tal modo si ha una rappresentazione più accurata del segnale. </a:t>
            </a:r>
          </a:p>
          <a:p>
            <a:endParaRPr lang="it-IT" dirty="0"/>
          </a:p>
          <a:p>
            <a:r>
              <a:rPr lang="it-IT" dirty="0"/>
              <a:t>Supponiamo ad esempio di voler misurare un’onda sinusoidale avente una frequenza di 1KHz. </a:t>
            </a:r>
          </a:p>
          <a:p>
            <a:r>
              <a:rPr lang="it-IT" dirty="0"/>
              <a:t>Secondo </a:t>
            </a:r>
            <a:r>
              <a:rPr lang="it-IT" dirty="0" err="1"/>
              <a:t>Nyquist</a:t>
            </a:r>
            <a:r>
              <a:rPr lang="it-IT" dirty="0"/>
              <a:t> bisogna campionare a 2KHz almeno, ma si consiglia di campionare a 10KHz.</a:t>
            </a:r>
          </a:p>
          <a:p>
            <a:endParaRPr lang="it-IT" dirty="0"/>
          </a:p>
          <a:p>
            <a:r>
              <a:rPr lang="it-IT" dirty="0"/>
              <a:t>Una volta nota la componente a frequenza massima del nostro segnale possiamo scegliere la giusta frequenza di campionamento del dispositivo ADC.</a:t>
            </a:r>
          </a:p>
        </p:txBody>
      </p:sp>
    </p:spTree>
    <p:extLst>
      <p:ext uri="{BB962C8B-B14F-4D97-AF65-F5344CB8AC3E}">
        <p14:creationId xmlns:p14="http://schemas.microsoft.com/office/powerpoint/2010/main" val="70264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1.5)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51566" y="1439149"/>
            <a:ext cx="11135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Inoltre, il più piccolo cambiamento nel segnale rilevabile dal nostro dispositivo ne rappresenta la risoluzione, in termini di numero di bit che l’ADC utilizza per rappresentare il segnale.</a:t>
            </a:r>
          </a:p>
          <a:p>
            <a:r>
              <a:rPr lang="it-IT" dirty="0"/>
              <a:t>Dal </a:t>
            </a:r>
            <a:r>
              <a:rPr lang="it-IT" dirty="0" err="1"/>
              <a:t>datasheet</a:t>
            </a:r>
            <a:r>
              <a:rPr lang="it-IT" dirty="0"/>
              <a:t> abbiamo visto che il nostro ADC ha una risoluzione a 16 bit, quindi, è in grado di fornire un’onda sinusoidale dall’aspetto pulito, mentre quella del DAC è di 12 bit.</a:t>
            </a:r>
          </a:p>
          <a:p>
            <a:r>
              <a:rPr lang="it-IT" dirty="0"/>
              <a:t>Il </a:t>
            </a:r>
            <a:r>
              <a:rPr lang="it-IT" dirty="0" err="1"/>
              <a:t>sampling</a:t>
            </a:r>
            <a:r>
              <a:rPr lang="it-IT" dirty="0"/>
              <a:t> rate, invece, può variare da 8 a 128 SPS (</a:t>
            </a:r>
            <a:r>
              <a:rPr lang="it-IT" dirty="0" err="1"/>
              <a:t>samples</a:t>
            </a:r>
            <a:r>
              <a:rPr lang="it-IT" dirty="0"/>
              <a:t> per </a:t>
            </a:r>
            <a:r>
              <a:rPr lang="it-IT" dirty="0" err="1"/>
              <a:t>seconds</a:t>
            </a:r>
            <a:r>
              <a:rPr lang="it-IT" dirty="0"/>
              <a:t>) come si osserva in figura: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903E7B-65CA-E341-8357-A8E722FF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815" y="3267296"/>
            <a:ext cx="4622800" cy="1143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64F33-79C5-5B4A-8B19-BA927C5857BE}"/>
              </a:ext>
            </a:extLst>
          </p:cNvPr>
          <p:cNvSpPr txBox="1"/>
          <p:nvPr/>
        </p:nvSpPr>
        <p:spPr>
          <a:xfrm>
            <a:off x="451566" y="4829650"/>
            <a:ext cx="1103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quello del DAC, esso non è presente nel </a:t>
            </a:r>
            <a:r>
              <a:rPr lang="it-IT" dirty="0" err="1"/>
              <a:t>datasheet</a:t>
            </a:r>
            <a:r>
              <a:rPr lang="it-IT" dirty="0"/>
              <a:t>. </a:t>
            </a:r>
          </a:p>
          <a:p>
            <a:r>
              <a:rPr lang="it-IT" dirty="0"/>
              <a:t>Pertanto, abbiamo utilizzato il generatore d’onda e l’oscilloscopio integrati nella </a:t>
            </a:r>
            <a:r>
              <a:rPr lang="it-IT" dirty="0" err="1"/>
              <a:t>VirtualBench</a:t>
            </a:r>
            <a:r>
              <a:rPr lang="it-IT" dirty="0"/>
              <a:t> che andremo ad analizzare.  </a:t>
            </a:r>
          </a:p>
        </p:txBody>
      </p:sp>
    </p:spTree>
    <p:extLst>
      <p:ext uri="{BB962C8B-B14F-4D97-AF65-F5344CB8AC3E}">
        <p14:creationId xmlns:p14="http://schemas.microsoft.com/office/powerpoint/2010/main" val="398595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Document 15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B3D0A-34FD-304C-88F9-269D05E1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1CE262-076C-BA41-8451-E359775CF488}" type="datetime1">
              <a:rPr lang="it-IT" smtClean="0">
                <a:solidFill>
                  <a:schemeClr val="tx2"/>
                </a:solidFill>
              </a:rPr>
              <a:t>24/07/21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F76FAC-68ED-A941-B829-341AB97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2615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IDENTIFICAZIONE CON ARX E ARMAX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50C37-C1BA-5841-97B2-6F353436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D9C7565-619D-9E47-86E1-E4DB6E5AD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724" t="43524" r="25602" b="44103"/>
          <a:stretch/>
        </p:blipFill>
        <p:spPr>
          <a:xfrm>
            <a:off x="9631046" y="210200"/>
            <a:ext cx="2358838" cy="848555"/>
          </a:xfrm>
          <a:prstGeom prst="rect">
            <a:avLst/>
          </a:prstGeom>
        </p:spPr>
      </p:pic>
      <p:sp>
        <p:nvSpPr>
          <p:cNvPr id="46" name="Titolo 1">
            <a:extLst>
              <a:ext uri="{FF2B5EF4-FFF2-40B4-BE49-F238E27FC236}">
                <a16:creationId xmlns:a16="http://schemas.microsoft.com/office/drawing/2014/main" id="{D7BB0744-B10C-0148-A93B-58918C9DC881}"/>
              </a:ext>
            </a:extLst>
          </p:cNvPr>
          <p:cNvSpPr txBox="1">
            <a:spLocks/>
          </p:cNvSpPr>
          <p:nvPr/>
        </p:nvSpPr>
        <p:spPr>
          <a:xfrm>
            <a:off x="456471" y="206690"/>
            <a:ext cx="8746072" cy="105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5000" dirty="0">
                <a:solidFill>
                  <a:schemeClr val="tx2"/>
                </a:solidFill>
              </a:rPr>
              <a:t>1.5) </a:t>
            </a:r>
            <a:r>
              <a:rPr lang="en-US" sz="5000" dirty="0" err="1">
                <a:solidFill>
                  <a:schemeClr val="tx2"/>
                </a:solidFill>
              </a:rPr>
              <a:t>Introduzione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agli</a:t>
            </a:r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5000" dirty="0" err="1">
                <a:solidFill>
                  <a:schemeClr val="tx2"/>
                </a:solidFill>
              </a:rPr>
              <a:t>strumenti</a:t>
            </a:r>
            <a:r>
              <a:rPr lang="en-US" sz="5000" dirty="0">
                <a:solidFill>
                  <a:schemeClr val="tx2"/>
                </a:solidFill>
              </a:rPr>
              <a:t> 	 	di </a:t>
            </a:r>
            <a:r>
              <a:rPr lang="en-US" sz="5000" dirty="0" err="1">
                <a:solidFill>
                  <a:schemeClr val="tx2"/>
                </a:solidFill>
              </a:rPr>
              <a:t>laboratorio</a:t>
            </a:r>
            <a:endParaRPr lang="en-US" sz="5000" dirty="0">
              <a:solidFill>
                <a:schemeClr val="tx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73AE-1F1D-824C-B118-FA8C5DE5199F}"/>
              </a:ext>
            </a:extLst>
          </p:cNvPr>
          <p:cNvSpPr txBox="1"/>
          <p:nvPr/>
        </p:nvSpPr>
        <p:spPr>
          <a:xfrm>
            <a:off x="451566" y="1439149"/>
            <a:ext cx="1073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con cui si presenta il software per l’utilizzo della </a:t>
            </a:r>
            <a:r>
              <a:rPr lang="it-IT" dirty="0" err="1"/>
              <a:t>VirtualBench</a:t>
            </a:r>
            <a:r>
              <a:rPr lang="it-IT" dirty="0"/>
              <a:t> è il seguente: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790DEC-4A08-664B-A0D6-0A44D751174E}"/>
              </a:ext>
            </a:extLst>
          </p:cNvPr>
          <p:cNvSpPr txBox="1"/>
          <p:nvPr/>
        </p:nvSpPr>
        <p:spPr>
          <a:xfrm>
            <a:off x="434662" y="4770413"/>
            <a:ext cx="11152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osserva che sono presenti tutti i componenti contenuti nella </a:t>
            </a:r>
            <a:r>
              <a:rPr lang="it-IT" dirty="0" err="1"/>
              <a:t>VirtualBench</a:t>
            </a:r>
            <a:r>
              <a:rPr lang="it-IT" dirty="0"/>
              <a:t>, in particolare quelli che interessano a noi:</a:t>
            </a:r>
          </a:p>
          <a:p>
            <a:endParaRPr lang="it-IT" dirty="0"/>
          </a:p>
          <a:p>
            <a:pPr marL="342900" indent="-342900">
              <a:buAutoNum type="arabicPeriod"/>
            </a:pPr>
            <a:r>
              <a:rPr lang="it-IT" dirty="0"/>
              <a:t>Oscilloscopio (schermata centrale);</a:t>
            </a:r>
          </a:p>
          <a:p>
            <a:pPr marL="342900" indent="-342900">
              <a:buAutoNum type="arabicPeriod"/>
            </a:pPr>
            <a:r>
              <a:rPr lang="it-IT" dirty="0"/>
              <a:t>Generatore di funzione (in alto a destra).</a:t>
            </a:r>
          </a:p>
        </p:txBody>
      </p:sp>
    </p:spTree>
    <p:extLst>
      <p:ext uri="{BB962C8B-B14F-4D97-AF65-F5344CB8AC3E}">
        <p14:creationId xmlns:p14="http://schemas.microsoft.com/office/powerpoint/2010/main" val="2087471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SineVTI">
  <a:themeElements>
    <a:clrScheme name="REPORT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2D99F7"/>
      </a:hlink>
      <a:folHlink>
        <a:srgbClr val="7F36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1499</Words>
  <Application>Microsoft Macintosh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Posterama</vt:lpstr>
      <vt:lpstr>SineVTI</vt:lpstr>
      <vt:lpstr>IDENTIFICAZIONE CON ARX E ARMAX</vt:lpstr>
      <vt:lpstr>Abstract</vt:lpstr>
      <vt:lpstr>Introduzione</vt:lpstr>
      <vt:lpstr>1.1) Introduzione agli strumenti    di laboratorio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GENERAZIONE DI UN RUMORE BIANCO GAUSSIANO </dc:title>
  <dc:creator>COLACRAI FRANCESCA</dc:creator>
  <cp:lastModifiedBy>COLACRAI FRANCESCA</cp:lastModifiedBy>
  <cp:revision>1074</cp:revision>
  <dcterms:created xsi:type="dcterms:W3CDTF">2021-04-21T09:01:37Z</dcterms:created>
  <dcterms:modified xsi:type="dcterms:W3CDTF">2021-07-24T17:28:29Z</dcterms:modified>
</cp:coreProperties>
</file>