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0" r:id="rId2"/>
    <p:sldId id="269" r:id="rId3"/>
    <p:sldId id="268" r:id="rId4"/>
    <p:sldId id="258" r:id="rId5"/>
    <p:sldId id="271" r:id="rId6"/>
    <p:sldId id="273" r:id="rId7"/>
    <p:sldId id="260" r:id="rId8"/>
    <p:sldId id="272" r:id="rId9"/>
    <p:sldId id="287" r:id="rId10"/>
    <p:sldId id="288" r:id="rId11"/>
    <p:sldId id="289" r:id="rId12"/>
    <p:sldId id="275" r:id="rId13"/>
    <p:sldId id="265" r:id="rId14"/>
    <p:sldId id="285" r:id="rId15"/>
    <p:sldId id="274" r:id="rId16"/>
    <p:sldId id="267" r:id="rId17"/>
    <p:sldId id="282" r:id="rId18"/>
    <p:sldId id="279" r:id="rId19"/>
    <p:sldId id="284" r:id="rId20"/>
    <p:sldId id="270" r:id="rId21"/>
    <p:sldId id="278" r:id="rId22"/>
    <p:sldId id="286"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24"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5CFF4-AC82-45D6-881C-4E763F82212D}" type="datetimeFigureOut">
              <a:rPr lang="es-AR" smtClean="0"/>
              <a:t>4/7/2019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AAEEB-57FC-48CB-AADC-97D0F6AB68DC}" type="slidenum">
              <a:rPr lang="es-AR" smtClean="0"/>
              <a:t>‹Nº›</a:t>
            </a:fld>
            <a:endParaRPr lang="es-AR"/>
          </a:p>
        </p:txBody>
      </p:sp>
    </p:spTree>
    <p:extLst>
      <p:ext uri="{BB962C8B-B14F-4D97-AF65-F5344CB8AC3E}">
        <p14:creationId xmlns:p14="http://schemas.microsoft.com/office/powerpoint/2010/main" val="129639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sz="1200" kern="1200" dirty="0">
                <a:solidFill>
                  <a:schemeClr val="tx1"/>
                </a:solidFill>
                <a:effectLst/>
                <a:latin typeface="+mn-lt"/>
                <a:ea typeface="+mn-ea"/>
                <a:cs typeface="+mn-cs"/>
              </a:rPr>
              <a:t>donde el peso es referente a las cantidades de despachos que se realizan desde el origen al mismo destino.  </a:t>
            </a:r>
          </a:p>
          <a:p>
            <a:r>
              <a:rPr lang="es-AR" sz="1200" kern="1200" dirty="0">
                <a:solidFill>
                  <a:schemeClr val="tx1"/>
                </a:solidFill>
                <a:effectLst/>
                <a:latin typeface="+mn-lt"/>
                <a:ea typeface="+mn-ea"/>
                <a:cs typeface="+mn-cs"/>
              </a:rPr>
              <a:t>Por ende, es un grafo con aristas dirigidas porque hay una dirección en las interacciones y bipartito ya que ni los orígenes ni los destinos están conectados entre sí (se relacionan dos conjuntos de elementos diferentes). Además, es conexo ya que cada par de nodos está conectado por un camino.</a:t>
            </a:r>
          </a:p>
          <a:p>
            <a:endParaRPr lang="es-AR" dirty="0"/>
          </a:p>
        </p:txBody>
      </p:sp>
      <p:sp>
        <p:nvSpPr>
          <p:cNvPr id="4" name="Marcador de número de diapositiva 3"/>
          <p:cNvSpPr>
            <a:spLocks noGrp="1"/>
          </p:cNvSpPr>
          <p:nvPr>
            <p:ph type="sldNum" sz="quarter" idx="5"/>
          </p:nvPr>
        </p:nvSpPr>
        <p:spPr/>
        <p:txBody>
          <a:bodyPr/>
          <a:lstStyle/>
          <a:p>
            <a:fld id="{D66AAEEB-57FC-48CB-AADC-97D0F6AB68DC}" type="slidenum">
              <a:rPr lang="es-AR" smtClean="0"/>
              <a:t>5</a:t>
            </a:fld>
            <a:endParaRPr lang="es-AR"/>
          </a:p>
        </p:txBody>
      </p:sp>
    </p:spTree>
    <p:extLst>
      <p:ext uri="{BB962C8B-B14F-4D97-AF65-F5344CB8AC3E}">
        <p14:creationId xmlns:p14="http://schemas.microsoft.com/office/powerpoint/2010/main" val="11139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Distribución de grado (</a:t>
            </a:r>
            <a:r>
              <a:rPr lang="es-AR" sz="1200" kern="1200" dirty="0" err="1">
                <a:solidFill>
                  <a:schemeClr val="tx1"/>
                </a:solidFill>
                <a:effectLst/>
                <a:latin typeface="+mn-lt"/>
                <a:ea typeface="+mn-ea"/>
                <a:cs typeface="+mn-cs"/>
              </a:rPr>
              <a:t>pk</a:t>
            </a:r>
            <a:r>
              <a:rPr lang="es-AR" sz="1200" kern="1200" dirty="0">
                <a:solidFill>
                  <a:schemeClr val="tx1"/>
                </a:solidFill>
                <a:effectLst/>
                <a:latin typeface="+mn-lt"/>
                <a:ea typeface="+mn-ea"/>
                <a:cs typeface="+mn-cs"/>
              </a:rPr>
              <a:t>) da la probabilidad de que un nodo elegido al azar de la red tenga grado k. Siendo </a:t>
            </a:r>
            <a:r>
              <a:rPr lang="es-AR" sz="1200" kern="1200" dirty="0" err="1">
                <a:solidFill>
                  <a:schemeClr val="tx1"/>
                </a:solidFill>
                <a:effectLst/>
                <a:latin typeface="+mn-lt"/>
                <a:ea typeface="+mn-ea"/>
                <a:cs typeface="+mn-cs"/>
              </a:rPr>
              <a:t>pk</a:t>
            </a:r>
            <a:r>
              <a:rPr lang="es-AR" sz="1200" kern="1200" dirty="0">
                <a:solidFill>
                  <a:schemeClr val="tx1"/>
                </a:solidFill>
                <a:effectLst/>
                <a:latin typeface="+mn-lt"/>
                <a:ea typeface="+mn-ea"/>
                <a:cs typeface="+mn-cs"/>
              </a:rPr>
              <a:t> una probabilidad, entonces para una red con grado k, la distribución de grado será </a:t>
            </a:r>
            <a:r>
              <a:rPr lang="es-AR" sz="1200" kern="1200" dirty="0" err="1">
                <a:solidFill>
                  <a:schemeClr val="tx1"/>
                </a:solidFill>
                <a:effectLst/>
                <a:latin typeface="+mn-lt"/>
                <a:ea typeface="+mn-ea"/>
                <a:cs typeface="+mn-cs"/>
              </a:rPr>
              <a:t>pk</a:t>
            </a:r>
            <a:r>
              <a:rPr lang="es-AR" sz="1200" kern="1200" dirty="0">
                <a:solidFill>
                  <a:schemeClr val="tx1"/>
                </a:solidFill>
                <a:effectLst/>
                <a:latin typeface="+mn-lt"/>
                <a:ea typeface="+mn-ea"/>
                <a:cs typeface="+mn-cs"/>
              </a:rPr>
              <a:t> = </a:t>
            </a:r>
            <a:r>
              <a:rPr lang="es-AR" sz="1200" kern="1200" dirty="0" err="1">
                <a:solidFill>
                  <a:schemeClr val="tx1"/>
                </a:solidFill>
                <a:effectLst/>
                <a:latin typeface="+mn-lt"/>
                <a:ea typeface="+mn-ea"/>
                <a:cs typeface="+mn-cs"/>
              </a:rPr>
              <a:t>Nk</a:t>
            </a:r>
            <a:r>
              <a:rPr lang="es-AR" sz="1200" kern="1200" dirty="0">
                <a:solidFill>
                  <a:schemeClr val="tx1"/>
                </a:solidFill>
                <a:effectLst/>
                <a:latin typeface="+mn-lt"/>
                <a:ea typeface="+mn-ea"/>
                <a:cs typeface="+mn-cs"/>
              </a:rPr>
              <a:t>/ N. donde </a:t>
            </a:r>
            <a:r>
              <a:rPr lang="es-AR" sz="1200" kern="1200" dirty="0" err="1">
                <a:solidFill>
                  <a:schemeClr val="tx1"/>
                </a:solidFill>
                <a:effectLst/>
                <a:latin typeface="+mn-lt"/>
                <a:ea typeface="+mn-ea"/>
                <a:cs typeface="+mn-cs"/>
              </a:rPr>
              <a:t>Nk</a:t>
            </a:r>
            <a:r>
              <a:rPr lang="es-AR" sz="1200" kern="1200" dirty="0">
                <a:solidFill>
                  <a:schemeClr val="tx1"/>
                </a:solidFill>
                <a:effectLst/>
                <a:latin typeface="+mn-lt"/>
                <a:ea typeface="+mn-ea"/>
                <a:cs typeface="+mn-cs"/>
              </a:rPr>
              <a:t> es la cantidad de nodos con grado k.</a:t>
            </a:r>
          </a:p>
          <a:p>
            <a:endParaRPr lang="es-AR" dirty="0"/>
          </a:p>
        </p:txBody>
      </p:sp>
      <p:sp>
        <p:nvSpPr>
          <p:cNvPr id="4" name="Marcador de número de diapositiva 3"/>
          <p:cNvSpPr>
            <a:spLocks noGrp="1"/>
          </p:cNvSpPr>
          <p:nvPr>
            <p:ph type="sldNum" sz="quarter" idx="5"/>
          </p:nvPr>
        </p:nvSpPr>
        <p:spPr/>
        <p:txBody>
          <a:bodyPr/>
          <a:lstStyle/>
          <a:p>
            <a:fld id="{D66AAEEB-57FC-48CB-AADC-97D0F6AB68DC}" type="slidenum">
              <a:rPr lang="es-AR" smtClean="0"/>
              <a:t>8</a:t>
            </a:fld>
            <a:endParaRPr lang="es-AR"/>
          </a:p>
        </p:txBody>
      </p:sp>
    </p:spTree>
    <p:extLst>
      <p:ext uri="{BB962C8B-B14F-4D97-AF65-F5344CB8AC3E}">
        <p14:creationId xmlns:p14="http://schemas.microsoft.com/office/powerpoint/2010/main" val="295169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66AAEEB-57FC-48CB-AADC-97D0F6AB68DC}" type="slidenum">
              <a:rPr lang="es-AR" smtClean="0"/>
              <a:t>17</a:t>
            </a:fld>
            <a:endParaRPr lang="es-AR"/>
          </a:p>
        </p:txBody>
      </p:sp>
    </p:spTree>
    <p:extLst>
      <p:ext uri="{BB962C8B-B14F-4D97-AF65-F5344CB8AC3E}">
        <p14:creationId xmlns:p14="http://schemas.microsoft.com/office/powerpoint/2010/main" val="325075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66AAEEB-57FC-48CB-AADC-97D0F6AB68DC}" type="slidenum">
              <a:rPr lang="es-AR" smtClean="0"/>
              <a:t>18</a:t>
            </a:fld>
            <a:endParaRPr lang="es-AR"/>
          </a:p>
        </p:txBody>
      </p:sp>
    </p:spTree>
    <p:extLst>
      <p:ext uri="{BB962C8B-B14F-4D97-AF65-F5344CB8AC3E}">
        <p14:creationId xmlns:p14="http://schemas.microsoft.com/office/powerpoint/2010/main" val="227140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11877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E37A26-9FAA-480B-A202-6EC39147D229}" type="datetimeFigureOut">
              <a:rPr lang="es-AR" smtClean="0"/>
              <a:t>4/7/2019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369657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4108201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DE37A26-9FAA-480B-A202-6EC39147D229}" type="datetimeFigureOut">
              <a:rPr lang="es-AR" smtClean="0"/>
              <a:t>4/7/2019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299743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50389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94212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31283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DE37A26-9FAA-480B-A202-6EC39147D229}" type="datetimeFigureOut">
              <a:rPr lang="es-AR" smtClean="0"/>
              <a:t>4/7/2019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44050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DE37A26-9FAA-480B-A202-6EC39147D229}" type="datetimeFigureOut">
              <a:rPr lang="es-AR" smtClean="0"/>
              <a:t>4/7/2019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64808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DE37A26-9FAA-480B-A202-6EC39147D229}" type="datetimeFigureOut">
              <a:rPr lang="es-AR" smtClean="0"/>
              <a:t>4/7/2019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76064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DE37A26-9FAA-480B-A202-6EC39147D229}" type="datetimeFigureOut">
              <a:rPr lang="es-AR" smtClean="0"/>
              <a:t>4/7/2019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346359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37A26-9FAA-480B-A202-6EC39147D229}" type="datetimeFigureOut">
              <a:rPr lang="es-AR" smtClean="0"/>
              <a:t>4/7/2019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404659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DE37A26-9FAA-480B-A202-6EC39147D229}" type="datetimeFigureOut">
              <a:rPr lang="es-AR" smtClean="0"/>
              <a:t>4/7/2019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34494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FDE37A26-9FAA-480B-A202-6EC39147D229}" type="datetimeFigureOut">
              <a:rPr lang="es-AR" smtClean="0"/>
              <a:t>4/7/2019</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D875D48B-0C43-48E8-B56B-E857002FB92A}" type="slidenum">
              <a:rPr lang="es-AR" smtClean="0"/>
              <a:t>‹Nº›</a:t>
            </a:fld>
            <a:endParaRPr lang="es-AR"/>
          </a:p>
        </p:txBody>
      </p:sp>
    </p:spTree>
    <p:extLst>
      <p:ext uri="{BB962C8B-B14F-4D97-AF65-F5344CB8AC3E}">
        <p14:creationId xmlns:p14="http://schemas.microsoft.com/office/powerpoint/2010/main" val="183043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DE37A26-9FAA-480B-A202-6EC39147D229}" type="datetimeFigureOut">
              <a:rPr lang="es-AR" smtClean="0"/>
              <a:t>4/7/2019</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875D48B-0C43-48E8-B56B-E857002FB92A}" type="slidenum">
              <a:rPr lang="es-AR" smtClean="0"/>
              <a:t>‹Nº›</a:t>
            </a:fld>
            <a:endParaRPr lang="es-AR"/>
          </a:p>
        </p:txBody>
      </p:sp>
    </p:spTree>
    <p:extLst>
      <p:ext uri="{BB962C8B-B14F-4D97-AF65-F5344CB8AC3E}">
        <p14:creationId xmlns:p14="http://schemas.microsoft.com/office/powerpoint/2010/main" val="3159999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27C62-D9AF-486A-B42E-18AA73657002}"/>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190575EE-0DE1-4394-824F-7C49F98DE51F}"/>
              </a:ext>
            </a:extLst>
          </p:cNvPr>
          <p:cNvSpPr>
            <a:spLocks noGrp="1"/>
          </p:cNvSpPr>
          <p:nvPr>
            <p:ph type="subTitle" idx="1"/>
          </p:nvPr>
        </p:nvSpPr>
        <p:spPr>
          <a:xfrm>
            <a:off x="2855919" y="4572090"/>
            <a:ext cx="10572000" cy="434974"/>
          </a:xfrm>
        </p:spPr>
        <p:txBody>
          <a:bodyPr>
            <a:normAutofit fontScale="47500" lnSpcReduction="20000"/>
          </a:bodyPr>
          <a:lstStyle/>
          <a:p>
            <a:r>
              <a:rPr lang="es-AR" dirty="0">
                <a:solidFill>
                  <a:schemeClr val="bg1"/>
                </a:solidFill>
              </a:rPr>
              <a:t>Ciencia de Redes</a:t>
            </a:r>
          </a:p>
          <a:p>
            <a:r>
              <a:rPr lang="es-AR" dirty="0">
                <a:solidFill>
                  <a:schemeClr val="bg1"/>
                </a:solidFill>
              </a:rPr>
              <a:t>Universidad de Buenos Aires</a:t>
            </a:r>
          </a:p>
        </p:txBody>
      </p:sp>
      <p:pic>
        <p:nvPicPr>
          <p:cNvPr id="4" name="Imagen 3">
            <a:extLst>
              <a:ext uri="{FF2B5EF4-FFF2-40B4-BE49-F238E27FC236}">
                <a16:creationId xmlns:a16="http://schemas.microsoft.com/office/drawing/2014/main" id="{20B9DB8B-CDFD-440B-A84A-E4D8D6B2D9F8}"/>
              </a:ext>
            </a:extLst>
          </p:cNvPr>
          <p:cNvPicPr>
            <a:picLocks noChangeAspect="1"/>
          </p:cNvPicPr>
          <p:nvPr/>
        </p:nvPicPr>
        <p:blipFill>
          <a:blip r:embed="rId2"/>
          <a:stretch>
            <a:fillRect/>
          </a:stretch>
        </p:blipFill>
        <p:spPr>
          <a:xfrm>
            <a:off x="2045919" y="0"/>
            <a:ext cx="10146082" cy="6858000"/>
          </a:xfrm>
          <a:prstGeom prst="rect">
            <a:avLst/>
          </a:prstGeom>
        </p:spPr>
      </p:pic>
      <p:sp>
        <p:nvSpPr>
          <p:cNvPr id="5" name="Rectángulo 4">
            <a:extLst>
              <a:ext uri="{FF2B5EF4-FFF2-40B4-BE49-F238E27FC236}">
                <a16:creationId xmlns:a16="http://schemas.microsoft.com/office/drawing/2014/main" id="{824F869C-55FB-4B88-88AF-6C8152F83352}"/>
              </a:ext>
            </a:extLst>
          </p:cNvPr>
          <p:cNvSpPr/>
          <p:nvPr/>
        </p:nvSpPr>
        <p:spPr>
          <a:xfrm>
            <a:off x="179215" y="1058155"/>
            <a:ext cx="7203293" cy="2554545"/>
          </a:xfrm>
          <a:prstGeom prst="rect">
            <a:avLst/>
          </a:prstGeom>
        </p:spPr>
        <p:txBody>
          <a:bodyPr wrap="square">
            <a:spAutoFit/>
          </a:bodyPr>
          <a:lstStyle/>
          <a:p>
            <a:pPr algn="ctr"/>
            <a:r>
              <a:rPr lang="es-AR" sz="4000" b="1" dirty="0">
                <a:solidFill>
                  <a:schemeClr val="bg1"/>
                </a:solidFill>
              </a:rPr>
              <a:t>"Análisis descriptivo de los despachos realizados en Europa por una empresa de dispositivos médicos"</a:t>
            </a:r>
          </a:p>
        </p:txBody>
      </p:sp>
      <p:sp>
        <p:nvSpPr>
          <p:cNvPr id="6" name="CuadroTexto 5">
            <a:extLst>
              <a:ext uri="{FF2B5EF4-FFF2-40B4-BE49-F238E27FC236}">
                <a16:creationId xmlns:a16="http://schemas.microsoft.com/office/drawing/2014/main" id="{5C8EFECF-DABD-46F0-B988-55DBE5B253C0}"/>
              </a:ext>
            </a:extLst>
          </p:cNvPr>
          <p:cNvSpPr txBox="1"/>
          <p:nvPr/>
        </p:nvSpPr>
        <p:spPr>
          <a:xfrm rot="20662003">
            <a:off x="6787979" y="4024914"/>
            <a:ext cx="3114261" cy="400110"/>
          </a:xfrm>
          <a:prstGeom prst="rect">
            <a:avLst/>
          </a:prstGeom>
          <a:noFill/>
        </p:spPr>
        <p:txBody>
          <a:bodyPr wrap="square" rtlCol="0">
            <a:spAutoFit/>
          </a:bodyPr>
          <a:lstStyle/>
          <a:p>
            <a:r>
              <a:rPr lang="es-AR" sz="2000" b="1" dirty="0">
                <a:solidFill>
                  <a:schemeClr val="bg1"/>
                </a:solidFill>
              </a:rPr>
              <a:t>Francesca Coppola</a:t>
            </a:r>
          </a:p>
        </p:txBody>
      </p:sp>
      <p:sp>
        <p:nvSpPr>
          <p:cNvPr id="7" name="CuadroTexto 6">
            <a:extLst>
              <a:ext uri="{FF2B5EF4-FFF2-40B4-BE49-F238E27FC236}">
                <a16:creationId xmlns:a16="http://schemas.microsoft.com/office/drawing/2014/main" id="{046F49BC-4472-42FD-BBC8-808BCD13A0FE}"/>
              </a:ext>
            </a:extLst>
          </p:cNvPr>
          <p:cNvSpPr txBox="1"/>
          <p:nvPr/>
        </p:nvSpPr>
        <p:spPr>
          <a:xfrm>
            <a:off x="3093720" y="5408853"/>
            <a:ext cx="3314672" cy="646331"/>
          </a:xfrm>
          <a:prstGeom prst="rect">
            <a:avLst/>
          </a:prstGeom>
          <a:noFill/>
        </p:spPr>
        <p:txBody>
          <a:bodyPr wrap="square" rtlCol="0">
            <a:spAutoFit/>
          </a:bodyPr>
          <a:lstStyle/>
          <a:p>
            <a:pPr algn="ctr"/>
            <a:r>
              <a:rPr lang="es-AR" dirty="0">
                <a:solidFill>
                  <a:schemeClr val="bg1"/>
                </a:solidFill>
              </a:rPr>
              <a:t>Instituto de calculo </a:t>
            </a:r>
          </a:p>
          <a:p>
            <a:pPr algn="ctr"/>
            <a:r>
              <a:rPr lang="es-AR" dirty="0">
                <a:solidFill>
                  <a:schemeClr val="bg1"/>
                </a:solidFill>
              </a:rPr>
              <a:t>Universidad de Buenos Aires</a:t>
            </a:r>
          </a:p>
        </p:txBody>
      </p:sp>
      <p:sp>
        <p:nvSpPr>
          <p:cNvPr id="8" name="CuadroTexto 7">
            <a:extLst>
              <a:ext uri="{FF2B5EF4-FFF2-40B4-BE49-F238E27FC236}">
                <a16:creationId xmlns:a16="http://schemas.microsoft.com/office/drawing/2014/main" id="{94D4ED8F-A9E7-410F-B360-BD82FE84AF1C}"/>
              </a:ext>
            </a:extLst>
          </p:cNvPr>
          <p:cNvSpPr txBox="1"/>
          <p:nvPr/>
        </p:nvSpPr>
        <p:spPr>
          <a:xfrm>
            <a:off x="9898547" y="594295"/>
            <a:ext cx="904103" cy="646331"/>
          </a:xfrm>
          <a:prstGeom prst="rect">
            <a:avLst/>
          </a:prstGeom>
          <a:noFill/>
        </p:spPr>
        <p:txBody>
          <a:bodyPr wrap="square" rtlCol="0">
            <a:spAutoFit/>
          </a:bodyPr>
          <a:lstStyle/>
          <a:p>
            <a:r>
              <a:rPr lang="es-AR" dirty="0">
                <a:solidFill>
                  <a:schemeClr val="bg1"/>
                </a:solidFill>
              </a:rPr>
              <a:t>4 julio 2019</a:t>
            </a:r>
          </a:p>
        </p:txBody>
      </p:sp>
      <p:sp>
        <p:nvSpPr>
          <p:cNvPr id="9" name="Rectángulo 8">
            <a:extLst>
              <a:ext uri="{FF2B5EF4-FFF2-40B4-BE49-F238E27FC236}">
                <a16:creationId xmlns:a16="http://schemas.microsoft.com/office/drawing/2014/main" id="{7D8E0D02-EB52-4C05-BB8B-2C2D529D1EF8}"/>
              </a:ext>
            </a:extLst>
          </p:cNvPr>
          <p:cNvSpPr/>
          <p:nvPr/>
        </p:nvSpPr>
        <p:spPr>
          <a:xfrm rot="20935459">
            <a:off x="7708524" y="2001602"/>
            <a:ext cx="2190023" cy="369332"/>
          </a:xfrm>
          <a:prstGeom prst="rect">
            <a:avLst/>
          </a:prstGeom>
        </p:spPr>
        <p:txBody>
          <a:bodyPr wrap="none">
            <a:spAutoFit/>
          </a:bodyPr>
          <a:lstStyle/>
          <a:p>
            <a:pPr algn="ctr"/>
            <a:r>
              <a:rPr lang="es-AR" dirty="0">
                <a:solidFill>
                  <a:schemeClr val="bg1"/>
                </a:solidFill>
              </a:rPr>
              <a:t>Ciencia de Redes</a:t>
            </a:r>
          </a:p>
        </p:txBody>
      </p:sp>
    </p:spTree>
    <p:extLst>
      <p:ext uri="{BB962C8B-B14F-4D97-AF65-F5344CB8AC3E}">
        <p14:creationId xmlns:p14="http://schemas.microsoft.com/office/powerpoint/2010/main" val="18985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24575F-DE94-4501-8680-1400CFD98F62}"/>
              </a:ext>
            </a:extLst>
          </p:cNvPr>
          <p:cNvSpPr/>
          <p:nvPr/>
        </p:nvSpPr>
        <p:spPr>
          <a:xfrm>
            <a:off x="508883" y="1158460"/>
            <a:ext cx="5693797" cy="2585323"/>
          </a:xfrm>
          <a:prstGeom prst="rect">
            <a:avLst/>
          </a:prstGeom>
        </p:spPr>
        <p:txBody>
          <a:bodyPr wrap="square">
            <a:spAutoFit/>
          </a:bodyPr>
          <a:lstStyle/>
          <a:p>
            <a:r>
              <a:rPr lang="es-ES" dirty="0"/>
              <a:t>53 </a:t>
            </a:r>
            <a:r>
              <a:rPr lang="es-ES" dirty="0" err="1"/>
              <a:t>Origenes</a:t>
            </a:r>
            <a:r>
              <a:rPr lang="es-ES" dirty="0"/>
              <a:t> en todos los datos.</a:t>
            </a:r>
          </a:p>
          <a:p>
            <a:endParaRPr lang="es-ES" dirty="0"/>
          </a:p>
          <a:p>
            <a:r>
              <a:rPr lang="es-ES" dirty="0"/>
              <a:t>BED001: 328.809 registros y representan el 43.2%</a:t>
            </a:r>
          </a:p>
          <a:p>
            <a:r>
              <a:rPr lang="es-ES" dirty="0"/>
              <a:t>UKD001: 148.451 registros y representan el 19.5%</a:t>
            </a:r>
          </a:p>
          <a:p>
            <a:r>
              <a:rPr lang="es-ES" dirty="0"/>
              <a:t>BED005: 75.721 registros y representa el 9.95%</a:t>
            </a:r>
          </a:p>
          <a:p>
            <a:r>
              <a:rPr lang="es-ES" dirty="0"/>
              <a:t>ESD001: 55.439 registros y representa el 7.29%</a:t>
            </a:r>
          </a:p>
          <a:p>
            <a:r>
              <a:rPr lang="es-ES" dirty="0"/>
              <a:t>ITD004: 32.399 registros y representa el 4,26%</a:t>
            </a:r>
          </a:p>
          <a:p>
            <a:r>
              <a:rPr lang="es-ES" dirty="0"/>
              <a:t>ITD001: 31.916 registros y representa el 4,19%</a:t>
            </a:r>
          </a:p>
          <a:p>
            <a:r>
              <a:rPr lang="es-ES" dirty="0"/>
              <a:t>Los restantes 47 : representan el 11,61%</a:t>
            </a:r>
            <a:endParaRPr lang="es-AR" dirty="0"/>
          </a:p>
        </p:txBody>
      </p:sp>
      <p:sp>
        <p:nvSpPr>
          <p:cNvPr id="3" name="CuadroTexto 2">
            <a:extLst>
              <a:ext uri="{FF2B5EF4-FFF2-40B4-BE49-F238E27FC236}">
                <a16:creationId xmlns:a16="http://schemas.microsoft.com/office/drawing/2014/main" id="{F7C9B6CD-0B04-4FEC-BACA-670FFAC99964}"/>
              </a:ext>
            </a:extLst>
          </p:cNvPr>
          <p:cNvSpPr txBox="1"/>
          <p:nvPr/>
        </p:nvSpPr>
        <p:spPr>
          <a:xfrm>
            <a:off x="874643" y="450574"/>
            <a:ext cx="10442714" cy="707886"/>
          </a:xfrm>
          <a:prstGeom prst="rect">
            <a:avLst/>
          </a:prstGeom>
          <a:noFill/>
        </p:spPr>
        <p:txBody>
          <a:bodyPr wrap="square" rtlCol="0">
            <a:spAutoFit/>
          </a:bodyPr>
          <a:lstStyle/>
          <a:p>
            <a:pPr algn="ctr"/>
            <a:r>
              <a:rPr lang="es-AR" sz="4000" b="1" dirty="0"/>
              <a:t>EDA</a:t>
            </a:r>
          </a:p>
        </p:txBody>
      </p:sp>
      <p:sp>
        <p:nvSpPr>
          <p:cNvPr id="4" name="Rectángulo 3">
            <a:extLst>
              <a:ext uri="{FF2B5EF4-FFF2-40B4-BE49-F238E27FC236}">
                <a16:creationId xmlns:a16="http://schemas.microsoft.com/office/drawing/2014/main" id="{7090E202-F540-4709-A971-D3D88E499EED}"/>
              </a:ext>
            </a:extLst>
          </p:cNvPr>
          <p:cNvSpPr/>
          <p:nvPr/>
        </p:nvSpPr>
        <p:spPr>
          <a:xfrm>
            <a:off x="4334124" y="4065109"/>
            <a:ext cx="6983234" cy="2585323"/>
          </a:xfrm>
          <a:prstGeom prst="rect">
            <a:avLst/>
          </a:prstGeom>
        </p:spPr>
        <p:txBody>
          <a:bodyPr wrap="square">
            <a:spAutoFit/>
          </a:bodyPr>
          <a:lstStyle/>
          <a:p>
            <a:r>
              <a:rPr lang="es-AR" dirty="0"/>
              <a:t>&gt; </a:t>
            </a:r>
            <a:r>
              <a:rPr lang="es-AR" dirty="0" err="1"/>
              <a:t>degree</a:t>
            </a:r>
            <a:r>
              <a:rPr lang="es-AR" dirty="0"/>
              <a:t>(grafo)[</a:t>
            </a:r>
            <a:r>
              <a:rPr lang="es-AR" dirty="0" err="1"/>
              <a:t>which</a:t>
            </a:r>
            <a:r>
              <a:rPr lang="es-AR" dirty="0"/>
              <a:t>(</a:t>
            </a:r>
            <a:r>
              <a:rPr lang="es-AR" dirty="0" err="1"/>
              <a:t>names</a:t>
            </a:r>
            <a:r>
              <a:rPr lang="es-AR" dirty="0"/>
              <a:t>(</a:t>
            </a:r>
            <a:r>
              <a:rPr lang="es-AR" dirty="0" err="1"/>
              <a:t>degree</a:t>
            </a:r>
            <a:r>
              <a:rPr lang="es-AR" dirty="0"/>
              <a:t>(grafo))=="UKD001")]</a:t>
            </a:r>
          </a:p>
          <a:p>
            <a:r>
              <a:rPr lang="es-AR" dirty="0"/>
              <a:t>UKD001 </a:t>
            </a:r>
          </a:p>
          <a:p>
            <a:r>
              <a:rPr lang="es-AR" dirty="0"/>
              <a:t>    31 </a:t>
            </a:r>
          </a:p>
          <a:p>
            <a:r>
              <a:rPr lang="es-AR" dirty="0"/>
              <a:t>&gt; </a:t>
            </a:r>
            <a:r>
              <a:rPr lang="es-AR" dirty="0" err="1"/>
              <a:t>degree</a:t>
            </a:r>
            <a:r>
              <a:rPr lang="es-AR" dirty="0"/>
              <a:t>(grafo)[</a:t>
            </a:r>
            <a:r>
              <a:rPr lang="es-AR" dirty="0" err="1"/>
              <a:t>which</a:t>
            </a:r>
            <a:r>
              <a:rPr lang="es-AR" dirty="0"/>
              <a:t>(</a:t>
            </a:r>
            <a:r>
              <a:rPr lang="es-AR" dirty="0" err="1"/>
              <a:t>names</a:t>
            </a:r>
            <a:r>
              <a:rPr lang="es-AR" dirty="0"/>
              <a:t>(</a:t>
            </a:r>
            <a:r>
              <a:rPr lang="es-AR" dirty="0" err="1"/>
              <a:t>degree</a:t>
            </a:r>
            <a:r>
              <a:rPr lang="es-AR" dirty="0"/>
              <a:t>(grafo))=="BED001")]</a:t>
            </a:r>
          </a:p>
          <a:p>
            <a:r>
              <a:rPr lang="es-AR" dirty="0"/>
              <a:t>BED001 </a:t>
            </a:r>
          </a:p>
          <a:p>
            <a:r>
              <a:rPr lang="es-AR" dirty="0"/>
              <a:t>    93 </a:t>
            </a:r>
          </a:p>
          <a:p>
            <a:r>
              <a:rPr lang="es-AR" dirty="0"/>
              <a:t>&gt; </a:t>
            </a:r>
            <a:r>
              <a:rPr lang="es-AR" dirty="0" err="1"/>
              <a:t>degree</a:t>
            </a:r>
            <a:r>
              <a:rPr lang="es-AR" dirty="0"/>
              <a:t>(grafo)[</a:t>
            </a:r>
            <a:r>
              <a:rPr lang="es-AR" dirty="0" err="1"/>
              <a:t>which</a:t>
            </a:r>
            <a:r>
              <a:rPr lang="es-AR" dirty="0"/>
              <a:t>(</a:t>
            </a:r>
            <a:r>
              <a:rPr lang="es-AR" dirty="0" err="1"/>
              <a:t>names</a:t>
            </a:r>
            <a:r>
              <a:rPr lang="es-AR" dirty="0"/>
              <a:t>(</a:t>
            </a:r>
            <a:r>
              <a:rPr lang="es-AR" dirty="0" err="1"/>
              <a:t>degree</a:t>
            </a:r>
            <a:r>
              <a:rPr lang="es-AR" dirty="0"/>
              <a:t>(grafo))=="BED003")]</a:t>
            </a:r>
          </a:p>
          <a:p>
            <a:r>
              <a:rPr lang="es-AR" dirty="0"/>
              <a:t>BED003 </a:t>
            </a:r>
          </a:p>
          <a:p>
            <a:r>
              <a:rPr lang="es-AR" dirty="0"/>
              <a:t>    36 </a:t>
            </a:r>
          </a:p>
        </p:txBody>
      </p:sp>
      <p:pic>
        <p:nvPicPr>
          <p:cNvPr id="5" name="Imagen 4">
            <a:extLst>
              <a:ext uri="{FF2B5EF4-FFF2-40B4-BE49-F238E27FC236}">
                <a16:creationId xmlns:a16="http://schemas.microsoft.com/office/drawing/2014/main" id="{B838B8E5-EFC3-4971-B114-9159C2C99CC7}"/>
              </a:ext>
            </a:extLst>
          </p:cNvPr>
          <p:cNvPicPr>
            <a:picLocks noChangeAspect="1"/>
          </p:cNvPicPr>
          <p:nvPr/>
        </p:nvPicPr>
        <p:blipFill>
          <a:blip r:embed="rId2"/>
          <a:stretch>
            <a:fillRect/>
          </a:stretch>
        </p:blipFill>
        <p:spPr>
          <a:xfrm>
            <a:off x="6876415" y="1340906"/>
            <a:ext cx="4203065" cy="2364224"/>
          </a:xfrm>
          <a:prstGeom prst="rect">
            <a:avLst/>
          </a:prstGeom>
        </p:spPr>
      </p:pic>
    </p:spTree>
    <p:extLst>
      <p:ext uri="{BB962C8B-B14F-4D97-AF65-F5344CB8AC3E}">
        <p14:creationId xmlns:p14="http://schemas.microsoft.com/office/powerpoint/2010/main" val="378905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D87A9BC-6B32-412F-A8B6-174CB2D81EF6}"/>
              </a:ext>
            </a:extLst>
          </p:cNvPr>
          <p:cNvPicPr>
            <a:picLocks noChangeAspect="1"/>
          </p:cNvPicPr>
          <p:nvPr/>
        </p:nvPicPr>
        <p:blipFill>
          <a:blip r:embed="rId2"/>
          <a:stretch>
            <a:fillRect/>
          </a:stretch>
        </p:blipFill>
        <p:spPr>
          <a:xfrm>
            <a:off x="926144" y="1499719"/>
            <a:ext cx="5169856" cy="2249619"/>
          </a:xfrm>
          <a:prstGeom prst="rect">
            <a:avLst/>
          </a:prstGeom>
        </p:spPr>
      </p:pic>
      <p:sp>
        <p:nvSpPr>
          <p:cNvPr id="3" name="Rectángulo 2">
            <a:extLst>
              <a:ext uri="{FF2B5EF4-FFF2-40B4-BE49-F238E27FC236}">
                <a16:creationId xmlns:a16="http://schemas.microsoft.com/office/drawing/2014/main" id="{39525934-48EA-4F93-99CD-D7EA489C6A1F}"/>
              </a:ext>
            </a:extLst>
          </p:cNvPr>
          <p:cNvSpPr/>
          <p:nvPr/>
        </p:nvSpPr>
        <p:spPr>
          <a:xfrm>
            <a:off x="706912" y="4090597"/>
            <a:ext cx="6096000" cy="646331"/>
          </a:xfrm>
          <a:prstGeom prst="rect">
            <a:avLst/>
          </a:prstGeom>
        </p:spPr>
        <p:txBody>
          <a:bodyPr>
            <a:spAutoFit/>
          </a:bodyPr>
          <a:lstStyle/>
          <a:p>
            <a:r>
              <a:rPr lang="es-ES" dirty="0"/>
              <a:t>Hub: se refiere a un nodo con un número de enlaces que excede ampliamente el promedio.</a:t>
            </a:r>
            <a:endParaRPr lang="es-AR" dirty="0"/>
          </a:p>
        </p:txBody>
      </p:sp>
      <p:sp>
        <p:nvSpPr>
          <p:cNvPr id="4" name="CuadroTexto 3">
            <a:extLst>
              <a:ext uri="{FF2B5EF4-FFF2-40B4-BE49-F238E27FC236}">
                <a16:creationId xmlns:a16="http://schemas.microsoft.com/office/drawing/2014/main" id="{326E7E04-65BB-4548-B704-1BBD00CFBCAB}"/>
              </a:ext>
            </a:extLst>
          </p:cNvPr>
          <p:cNvSpPr txBox="1"/>
          <p:nvPr/>
        </p:nvSpPr>
        <p:spPr>
          <a:xfrm>
            <a:off x="874643" y="450574"/>
            <a:ext cx="10442714" cy="707886"/>
          </a:xfrm>
          <a:prstGeom prst="rect">
            <a:avLst/>
          </a:prstGeom>
          <a:noFill/>
        </p:spPr>
        <p:txBody>
          <a:bodyPr wrap="square" rtlCol="0">
            <a:spAutoFit/>
          </a:bodyPr>
          <a:lstStyle/>
          <a:p>
            <a:pPr algn="ctr"/>
            <a:r>
              <a:rPr lang="es-AR" sz="4000" b="1" dirty="0"/>
              <a:t>EDA</a:t>
            </a:r>
          </a:p>
        </p:txBody>
      </p:sp>
      <p:graphicFrame>
        <p:nvGraphicFramePr>
          <p:cNvPr id="5" name="Tabla 4">
            <a:extLst>
              <a:ext uri="{FF2B5EF4-FFF2-40B4-BE49-F238E27FC236}">
                <a16:creationId xmlns:a16="http://schemas.microsoft.com/office/drawing/2014/main" id="{78ADB4DE-A98E-4D2E-A7BB-9FD5C4882A50}"/>
              </a:ext>
            </a:extLst>
          </p:cNvPr>
          <p:cNvGraphicFramePr>
            <a:graphicFrameLocks noGrp="1"/>
          </p:cNvGraphicFramePr>
          <p:nvPr>
            <p:extLst>
              <p:ext uri="{D42A27DB-BD31-4B8C-83A1-F6EECF244321}">
                <p14:modId xmlns:p14="http://schemas.microsoft.com/office/powerpoint/2010/main" val="2587513907"/>
              </p:ext>
            </p:extLst>
          </p:nvPr>
        </p:nvGraphicFramePr>
        <p:xfrm>
          <a:off x="7815771" y="1700212"/>
          <a:ext cx="2707958" cy="3457575"/>
        </p:xfrm>
        <a:graphic>
          <a:graphicData uri="http://schemas.openxmlformats.org/drawingml/2006/table">
            <a:tbl>
              <a:tblPr>
                <a:tableStyleId>{3C2FFA5D-87B4-456A-9821-1D502468CF0F}</a:tableStyleId>
              </a:tblPr>
              <a:tblGrid>
                <a:gridCol w="1353979">
                  <a:extLst>
                    <a:ext uri="{9D8B030D-6E8A-4147-A177-3AD203B41FA5}">
                      <a16:colId xmlns:a16="http://schemas.microsoft.com/office/drawing/2014/main" val="59595310"/>
                    </a:ext>
                  </a:extLst>
                </a:gridCol>
                <a:gridCol w="1353979">
                  <a:extLst>
                    <a:ext uri="{9D8B030D-6E8A-4147-A177-3AD203B41FA5}">
                      <a16:colId xmlns:a16="http://schemas.microsoft.com/office/drawing/2014/main" val="4191891056"/>
                    </a:ext>
                  </a:extLst>
                </a:gridCol>
              </a:tblGrid>
              <a:tr h="262828">
                <a:tc>
                  <a:txBody>
                    <a:bodyPr/>
                    <a:lstStyle/>
                    <a:p>
                      <a:pPr algn="l" fontAlgn="b"/>
                      <a:r>
                        <a:rPr lang="es-AR" sz="2000" u="none" strike="noStrike">
                          <a:effectLst/>
                        </a:rPr>
                        <a:t>Almacén</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Hub</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5574053"/>
                  </a:ext>
                </a:extLst>
              </a:tr>
              <a:tr h="262828">
                <a:tc>
                  <a:txBody>
                    <a:bodyPr/>
                    <a:lstStyle/>
                    <a:p>
                      <a:pPr algn="l" fontAlgn="b"/>
                      <a:r>
                        <a:rPr lang="es-AR" sz="2000" u="none" strike="noStrike">
                          <a:effectLst/>
                        </a:rPr>
                        <a:t>BED001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0.767599</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6291793"/>
                  </a:ext>
                </a:extLst>
              </a:tr>
              <a:tr h="262828">
                <a:tc>
                  <a:txBody>
                    <a:bodyPr/>
                    <a:lstStyle/>
                    <a:p>
                      <a:pPr algn="l" fontAlgn="b"/>
                      <a:r>
                        <a:rPr lang="es-AR" sz="2000" u="none" strike="noStrike">
                          <a:effectLst/>
                        </a:rPr>
                        <a:t>BED003</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0.381049</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1368082"/>
                  </a:ext>
                </a:extLst>
              </a:tr>
              <a:tr h="262828">
                <a:tc>
                  <a:txBody>
                    <a:bodyPr/>
                    <a:lstStyle/>
                    <a:p>
                      <a:pPr algn="l" fontAlgn="b"/>
                      <a:r>
                        <a:rPr lang="es-AR" sz="2000" u="none" strike="noStrike">
                          <a:effectLst/>
                        </a:rPr>
                        <a:t>BED005</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0.25087</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6201"/>
                  </a:ext>
                </a:extLst>
              </a:tr>
              <a:tr h="262828">
                <a:tc>
                  <a:txBody>
                    <a:bodyPr/>
                    <a:lstStyle/>
                    <a:p>
                      <a:pPr algn="l" fontAlgn="b"/>
                      <a:r>
                        <a:rPr lang="es-AR" sz="2000" u="none" strike="noStrike">
                          <a:effectLst/>
                        </a:rPr>
                        <a:t>BED002</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0.239755</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6702435"/>
                  </a:ext>
                </a:extLst>
              </a:tr>
              <a:tr h="262828">
                <a:tc>
                  <a:txBody>
                    <a:bodyPr/>
                    <a:lstStyle/>
                    <a:p>
                      <a:pPr algn="l" fontAlgn="b"/>
                      <a:r>
                        <a:rPr lang="es-AR" sz="2000" u="none" strike="noStrike">
                          <a:effectLst/>
                        </a:rPr>
                        <a:t>UKD001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0.231452</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2154373"/>
                  </a:ext>
                </a:extLst>
              </a:tr>
              <a:tr h="262828">
                <a:tc>
                  <a:txBody>
                    <a:bodyPr/>
                    <a:lstStyle/>
                    <a:p>
                      <a:pPr algn="l" fontAlgn="b"/>
                      <a:r>
                        <a:rPr lang="es-AR" sz="2000" u="none" strike="noStrike">
                          <a:effectLst/>
                        </a:rPr>
                        <a:t>FRD001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0.172499</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308638"/>
                  </a:ext>
                </a:extLst>
              </a:tr>
              <a:tr h="262828">
                <a:tc>
                  <a:txBody>
                    <a:bodyPr/>
                    <a:lstStyle/>
                    <a:p>
                      <a:pPr algn="l" fontAlgn="b"/>
                      <a:r>
                        <a:rPr lang="es-AR" sz="2000" u="none" strike="noStrike">
                          <a:effectLst/>
                        </a:rPr>
                        <a:t>BEK001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0.158573</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503455"/>
                  </a:ext>
                </a:extLst>
              </a:tr>
              <a:tr h="262828">
                <a:tc>
                  <a:txBody>
                    <a:bodyPr/>
                    <a:lstStyle/>
                    <a:p>
                      <a:pPr algn="l" fontAlgn="b"/>
                      <a:r>
                        <a:rPr lang="es-AR" sz="2000" u="none" strike="noStrike">
                          <a:effectLst/>
                        </a:rPr>
                        <a:t>ITD001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0.111779</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783678"/>
                  </a:ext>
                </a:extLst>
              </a:tr>
              <a:tr h="0">
                <a:tc>
                  <a:txBody>
                    <a:bodyPr/>
                    <a:lstStyle/>
                    <a:p>
                      <a:pPr algn="l" fontAlgn="b"/>
                      <a:r>
                        <a:rPr lang="es-AR" sz="2000" u="none" strike="noStrike">
                          <a:effectLst/>
                        </a:rPr>
                        <a:t>ATD001</a:t>
                      </a:r>
                      <a:endParaRPr lang="es-AR"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a:effectLst/>
                        </a:rPr>
                        <a:t>0.094405</a:t>
                      </a:r>
                      <a:endParaRPr lang="es-AR"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3759859"/>
                  </a:ext>
                </a:extLst>
              </a:tr>
              <a:tr h="262828">
                <a:tc>
                  <a:txBody>
                    <a:bodyPr/>
                    <a:lstStyle/>
                    <a:p>
                      <a:pPr algn="l" fontAlgn="b"/>
                      <a:r>
                        <a:rPr lang="es-AR" sz="2000" u="none" strike="noStrike" dirty="0">
                          <a:effectLst/>
                        </a:rPr>
                        <a:t>PLD001</a:t>
                      </a:r>
                      <a:endParaRPr lang="es-AR"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AR" sz="2000" u="none" strike="noStrike" dirty="0">
                          <a:effectLst/>
                        </a:rPr>
                        <a:t>0.083166</a:t>
                      </a:r>
                      <a:endParaRPr lang="es-A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047457"/>
                  </a:ext>
                </a:extLst>
              </a:tr>
            </a:tbl>
          </a:graphicData>
        </a:graphic>
      </p:graphicFrame>
    </p:spTree>
    <p:extLst>
      <p:ext uri="{BB962C8B-B14F-4D97-AF65-F5344CB8AC3E}">
        <p14:creationId xmlns:p14="http://schemas.microsoft.com/office/powerpoint/2010/main" val="175266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F6169B9-65D1-4395-8D7F-90469BC20888}"/>
              </a:ext>
            </a:extLst>
          </p:cNvPr>
          <p:cNvSpPr/>
          <p:nvPr/>
        </p:nvSpPr>
        <p:spPr>
          <a:xfrm>
            <a:off x="716280" y="3342024"/>
            <a:ext cx="4617720" cy="2616101"/>
          </a:xfrm>
          <a:prstGeom prst="rect">
            <a:avLst/>
          </a:prstGeom>
        </p:spPr>
        <p:txBody>
          <a:bodyPr wrap="square">
            <a:spAutoFit/>
          </a:bodyPr>
          <a:lstStyle/>
          <a:p>
            <a:pPr algn="just"/>
            <a:r>
              <a:rPr lang="es-AR" sz="2000" b="1" dirty="0"/>
              <a:t>c </a:t>
            </a:r>
            <a:r>
              <a:rPr lang="es-AR" sz="2000" b="1" dirty="0">
                <a:sym typeface="Wingdings" panose="05000000000000000000" pitchFamily="2" charset="2"/>
              </a:rPr>
              <a:t></a:t>
            </a:r>
            <a:r>
              <a:rPr lang="es-AR" sz="2000" b="1" dirty="0"/>
              <a:t> </a:t>
            </a:r>
            <a:r>
              <a:rPr lang="es-AR" sz="2000" b="1" dirty="0" err="1"/>
              <a:t>cluster_walktrap</a:t>
            </a:r>
            <a:r>
              <a:rPr lang="es-AR" sz="2000" b="1" dirty="0"/>
              <a:t>(grafo)</a:t>
            </a:r>
          </a:p>
          <a:p>
            <a:pPr algn="just"/>
            <a:endParaRPr lang="es-AR" dirty="0"/>
          </a:p>
          <a:p>
            <a:pPr algn="just"/>
            <a:r>
              <a:rPr lang="es-AR" dirty="0"/>
              <a:t>Esta función trata de encontrar subgrafos densamente conectados, a través de caminatas aleatorias. </a:t>
            </a:r>
          </a:p>
          <a:p>
            <a:pPr algn="just"/>
            <a:endParaRPr lang="es-AR" dirty="0"/>
          </a:p>
          <a:p>
            <a:pPr algn="just"/>
            <a:r>
              <a:rPr lang="es-AR" dirty="0"/>
              <a:t>La idea es que los paseos aleatorios cortos tienden a permanecer en la misma comunidad.</a:t>
            </a:r>
          </a:p>
        </p:txBody>
      </p:sp>
      <p:sp>
        <p:nvSpPr>
          <p:cNvPr id="4" name="Rectángulo 3">
            <a:extLst>
              <a:ext uri="{FF2B5EF4-FFF2-40B4-BE49-F238E27FC236}">
                <a16:creationId xmlns:a16="http://schemas.microsoft.com/office/drawing/2014/main" id="{EB207E16-00BB-4D13-9B97-CA5C49057623}"/>
              </a:ext>
            </a:extLst>
          </p:cNvPr>
          <p:cNvSpPr/>
          <p:nvPr/>
        </p:nvSpPr>
        <p:spPr>
          <a:xfrm>
            <a:off x="5897880" y="3034248"/>
            <a:ext cx="6096000" cy="3231654"/>
          </a:xfrm>
          <a:prstGeom prst="rect">
            <a:avLst/>
          </a:prstGeom>
        </p:spPr>
        <p:txBody>
          <a:bodyPr>
            <a:spAutoFit/>
          </a:bodyPr>
          <a:lstStyle/>
          <a:p>
            <a:r>
              <a:rPr lang="es-ES" dirty="0"/>
              <a:t>Fuerza de la división de una red en módulos</a:t>
            </a:r>
            <a:endParaRPr lang="es-AR" dirty="0"/>
          </a:p>
          <a:p>
            <a:endParaRPr lang="es-ES" dirty="0"/>
          </a:p>
          <a:p>
            <a:r>
              <a:rPr lang="es-ES" dirty="0"/>
              <a:t>El valor de la modularidad reside en la gama [-1,1]</a:t>
            </a:r>
            <a:endParaRPr lang="es-AR" dirty="0"/>
          </a:p>
          <a:p>
            <a:endParaRPr lang="es-AR" dirty="0"/>
          </a:p>
          <a:p>
            <a:r>
              <a:rPr lang="es-AR" sz="2400" b="1" dirty="0" err="1"/>
              <a:t>modularity</a:t>
            </a:r>
            <a:r>
              <a:rPr lang="es-AR" sz="2400" b="1" dirty="0"/>
              <a:t>(c) =  0.4522649</a:t>
            </a:r>
          </a:p>
          <a:p>
            <a:endParaRPr lang="es-AR" dirty="0"/>
          </a:p>
          <a:p>
            <a:r>
              <a:rPr lang="es-AR" dirty="0"/>
              <a:t> </a:t>
            </a:r>
          </a:p>
          <a:p>
            <a:r>
              <a:rPr lang="es-ES" dirty="0"/>
              <a:t>Alta modularidad tiene conexiones densas entre los nodos de la comunidad, pero conexiones dispersas entre los nodos en diferentes comunidades</a:t>
            </a:r>
            <a:endParaRPr lang="es-AR" dirty="0"/>
          </a:p>
          <a:p>
            <a:endParaRPr lang="es-AR" dirty="0"/>
          </a:p>
        </p:txBody>
      </p:sp>
      <p:sp>
        <p:nvSpPr>
          <p:cNvPr id="5" name="CuadroTexto 4">
            <a:extLst>
              <a:ext uri="{FF2B5EF4-FFF2-40B4-BE49-F238E27FC236}">
                <a16:creationId xmlns:a16="http://schemas.microsoft.com/office/drawing/2014/main" id="{C9AFD01A-2FC3-4355-89CE-CC26230B569C}"/>
              </a:ext>
            </a:extLst>
          </p:cNvPr>
          <p:cNvSpPr txBox="1"/>
          <p:nvPr/>
        </p:nvSpPr>
        <p:spPr>
          <a:xfrm>
            <a:off x="1103243" y="463163"/>
            <a:ext cx="10442714" cy="707886"/>
          </a:xfrm>
          <a:prstGeom prst="rect">
            <a:avLst/>
          </a:prstGeom>
          <a:noFill/>
        </p:spPr>
        <p:txBody>
          <a:bodyPr wrap="square" rtlCol="0">
            <a:spAutoFit/>
          </a:bodyPr>
          <a:lstStyle/>
          <a:p>
            <a:pPr algn="ctr"/>
            <a:r>
              <a:rPr lang="es-AR" sz="4000" b="1" dirty="0"/>
              <a:t>Análisis del grafo </a:t>
            </a:r>
          </a:p>
        </p:txBody>
      </p:sp>
      <p:pic>
        <p:nvPicPr>
          <p:cNvPr id="6" name="Imagen 5">
            <a:extLst>
              <a:ext uri="{FF2B5EF4-FFF2-40B4-BE49-F238E27FC236}">
                <a16:creationId xmlns:a16="http://schemas.microsoft.com/office/drawing/2014/main" id="{F0411615-8488-484B-BDDB-D7CA138A1720}"/>
              </a:ext>
            </a:extLst>
          </p:cNvPr>
          <p:cNvPicPr>
            <a:picLocks noChangeAspect="1"/>
          </p:cNvPicPr>
          <p:nvPr/>
        </p:nvPicPr>
        <p:blipFill rotWithShape="1">
          <a:blip r:embed="rId2"/>
          <a:srcRect l="26125" t="29768" r="25875" b="50000"/>
          <a:stretch/>
        </p:blipFill>
        <p:spPr>
          <a:xfrm>
            <a:off x="716280" y="1409228"/>
            <a:ext cx="5852160" cy="1386840"/>
          </a:xfrm>
          <a:prstGeom prst="rect">
            <a:avLst/>
          </a:prstGeom>
        </p:spPr>
      </p:pic>
      <p:sp>
        <p:nvSpPr>
          <p:cNvPr id="7" name="CuadroTexto 6">
            <a:extLst>
              <a:ext uri="{FF2B5EF4-FFF2-40B4-BE49-F238E27FC236}">
                <a16:creationId xmlns:a16="http://schemas.microsoft.com/office/drawing/2014/main" id="{0CFEDE34-9D70-4E7C-BA28-B27F42903EBC}"/>
              </a:ext>
            </a:extLst>
          </p:cNvPr>
          <p:cNvSpPr txBox="1"/>
          <p:nvPr/>
        </p:nvSpPr>
        <p:spPr>
          <a:xfrm>
            <a:off x="7269480" y="1569720"/>
            <a:ext cx="2910840" cy="646331"/>
          </a:xfrm>
          <a:prstGeom prst="rect">
            <a:avLst/>
          </a:prstGeom>
          <a:noFill/>
        </p:spPr>
        <p:txBody>
          <a:bodyPr wrap="square" rtlCol="0">
            <a:spAutoFit/>
          </a:bodyPr>
          <a:lstStyle/>
          <a:p>
            <a:r>
              <a:rPr lang="es-AR" dirty="0"/>
              <a:t>R </a:t>
            </a:r>
            <a:r>
              <a:rPr lang="es-AR" dirty="0" err="1"/>
              <a:t>studio</a:t>
            </a:r>
            <a:endParaRPr lang="es-AR" dirty="0"/>
          </a:p>
          <a:p>
            <a:r>
              <a:rPr lang="es-AR" dirty="0" err="1"/>
              <a:t>Algotritmo</a:t>
            </a:r>
            <a:r>
              <a:rPr lang="es-AR" dirty="0"/>
              <a:t>: </a:t>
            </a:r>
            <a:r>
              <a:rPr lang="es-AR" dirty="0" err="1"/>
              <a:t>walktrap</a:t>
            </a:r>
            <a:r>
              <a:rPr lang="es-AR" dirty="0"/>
              <a:t>  </a:t>
            </a:r>
          </a:p>
        </p:txBody>
      </p:sp>
    </p:spTree>
    <p:extLst>
      <p:ext uri="{BB962C8B-B14F-4D97-AF65-F5344CB8AC3E}">
        <p14:creationId xmlns:p14="http://schemas.microsoft.com/office/powerpoint/2010/main" val="319184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41D1CA-32C7-4AE2-9394-3B9DDD77F817}"/>
              </a:ext>
            </a:extLst>
          </p:cNvPr>
          <p:cNvPicPr>
            <a:picLocks noChangeAspect="1"/>
          </p:cNvPicPr>
          <p:nvPr/>
        </p:nvPicPr>
        <p:blipFill rotWithShape="1">
          <a:blip r:embed="rId2"/>
          <a:srcRect l="29834" t="9677" r="27033" b="10438"/>
          <a:stretch/>
        </p:blipFill>
        <p:spPr>
          <a:xfrm>
            <a:off x="-6626" y="1267706"/>
            <a:ext cx="5612297" cy="5364480"/>
          </a:xfrm>
          <a:prstGeom prst="rect">
            <a:avLst/>
          </a:prstGeom>
        </p:spPr>
      </p:pic>
      <p:sp>
        <p:nvSpPr>
          <p:cNvPr id="3" name="Rectángulo 2">
            <a:extLst>
              <a:ext uri="{FF2B5EF4-FFF2-40B4-BE49-F238E27FC236}">
                <a16:creationId xmlns:a16="http://schemas.microsoft.com/office/drawing/2014/main" id="{6B4E3F86-29A6-4F6D-9519-2CB5CD4E033D}"/>
              </a:ext>
            </a:extLst>
          </p:cNvPr>
          <p:cNvSpPr/>
          <p:nvPr/>
        </p:nvSpPr>
        <p:spPr>
          <a:xfrm>
            <a:off x="9488935" y="303014"/>
            <a:ext cx="6096000" cy="646331"/>
          </a:xfrm>
          <a:prstGeom prst="rect">
            <a:avLst/>
          </a:prstGeom>
        </p:spPr>
        <p:txBody>
          <a:bodyPr>
            <a:spAutoFit/>
          </a:bodyPr>
          <a:lstStyle/>
          <a:p>
            <a:r>
              <a:rPr lang="en-US" dirty="0"/>
              <a:t>Community sizes</a:t>
            </a:r>
          </a:p>
          <a:p>
            <a:r>
              <a:rPr lang="en-US" dirty="0"/>
              <a:t> </a:t>
            </a:r>
            <a:endParaRPr lang="es-AR" dirty="0"/>
          </a:p>
        </p:txBody>
      </p:sp>
      <p:pic>
        <p:nvPicPr>
          <p:cNvPr id="6" name="Imagen 5">
            <a:extLst>
              <a:ext uri="{FF2B5EF4-FFF2-40B4-BE49-F238E27FC236}">
                <a16:creationId xmlns:a16="http://schemas.microsoft.com/office/drawing/2014/main" id="{9F2DE397-999D-468C-BAC1-B4C95EE86A64}"/>
              </a:ext>
            </a:extLst>
          </p:cNvPr>
          <p:cNvPicPr>
            <a:picLocks noChangeAspect="1"/>
          </p:cNvPicPr>
          <p:nvPr/>
        </p:nvPicPr>
        <p:blipFill>
          <a:blip r:embed="rId3"/>
          <a:stretch>
            <a:fillRect/>
          </a:stretch>
        </p:blipFill>
        <p:spPr>
          <a:xfrm>
            <a:off x="5605671" y="3230455"/>
            <a:ext cx="6591186" cy="3401731"/>
          </a:xfrm>
          <a:prstGeom prst="rect">
            <a:avLst/>
          </a:prstGeom>
        </p:spPr>
      </p:pic>
      <p:graphicFrame>
        <p:nvGraphicFramePr>
          <p:cNvPr id="8" name="Tabla 7">
            <a:extLst>
              <a:ext uri="{FF2B5EF4-FFF2-40B4-BE49-F238E27FC236}">
                <a16:creationId xmlns:a16="http://schemas.microsoft.com/office/drawing/2014/main" id="{2B31EDC3-C0CD-42D0-B581-FA6BA8D329F8}"/>
              </a:ext>
            </a:extLst>
          </p:cNvPr>
          <p:cNvGraphicFramePr>
            <a:graphicFrameLocks noGrp="1"/>
          </p:cNvGraphicFramePr>
          <p:nvPr>
            <p:extLst>
              <p:ext uri="{D42A27DB-BD31-4B8C-83A1-F6EECF244321}">
                <p14:modId xmlns:p14="http://schemas.microsoft.com/office/powerpoint/2010/main" val="2435013537"/>
              </p:ext>
            </p:extLst>
          </p:nvPr>
        </p:nvGraphicFramePr>
        <p:xfrm>
          <a:off x="8986015" y="722271"/>
          <a:ext cx="2651760" cy="2354082"/>
        </p:xfrm>
        <a:graphic>
          <a:graphicData uri="http://schemas.openxmlformats.org/drawingml/2006/table">
            <a:tbl>
              <a:tblPr>
                <a:tableStyleId>{3C2FFA5D-87B4-456A-9821-1D502468CF0F}</a:tableStyleId>
              </a:tblPr>
              <a:tblGrid>
                <a:gridCol w="1143000">
                  <a:extLst>
                    <a:ext uri="{9D8B030D-6E8A-4147-A177-3AD203B41FA5}">
                      <a16:colId xmlns:a16="http://schemas.microsoft.com/office/drawing/2014/main" val="2634711136"/>
                    </a:ext>
                  </a:extLst>
                </a:gridCol>
                <a:gridCol w="1508760">
                  <a:extLst>
                    <a:ext uri="{9D8B030D-6E8A-4147-A177-3AD203B41FA5}">
                      <a16:colId xmlns:a16="http://schemas.microsoft.com/office/drawing/2014/main" val="4171773196"/>
                    </a:ext>
                  </a:extLst>
                </a:gridCol>
              </a:tblGrid>
              <a:tr h="190500">
                <a:tc>
                  <a:txBody>
                    <a:bodyPr/>
                    <a:lstStyle/>
                    <a:p>
                      <a:pPr algn="l" fontAlgn="b"/>
                      <a:r>
                        <a:rPr lang="es-AR" sz="1100" u="none" strike="noStrike">
                          <a:effectLst/>
                        </a:rPr>
                        <a:t>Comunidad</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Cantidad de Nodos</a:t>
                      </a:r>
                      <a:endParaRPr lang="es-AR"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446487"/>
                  </a:ext>
                </a:extLst>
              </a:tr>
              <a:tr h="219075">
                <a:tc>
                  <a:txBody>
                    <a:bodyPr/>
                    <a:lstStyle/>
                    <a:p>
                      <a:pPr algn="ctr" rtl="0" fontAlgn="ctr"/>
                      <a:r>
                        <a:rPr lang="es-AR" sz="1200" u="none" strike="noStrike">
                          <a:effectLst/>
                        </a:rPr>
                        <a:t>1</a:t>
                      </a:r>
                      <a:endParaRPr lang="es-AR" sz="12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ctr" rtl="0" fontAlgn="ctr"/>
                      <a:r>
                        <a:rPr lang="es-AR" sz="1200" u="none" strike="noStrike">
                          <a:effectLst/>
                        </a:rPr>
                        <a:t>13</a:t>
                      </a:r>
                      <a:endParaRPr lang="es-AR" sz="1200" b="0" i="0" u="none" strike="noStrike">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958382815"/>
                  </a:ext>
                </a:extLst>
              </a:tr>
              <a:tr h="200025">
                <a:tc>
                  <a:txBody>
                    <a:bodyPr/>
                    <a:lstStyle/>
                    <a:p>
                      <a:pPr algn="ctr" fontAlgn="b"/>
                      <a:r>
                        <a:rPr lang="es-AR" sz="1200" u="none" strike="noStrike">
                          <a:effectLst/>
                        </a:rPr>
                        <a:t>2</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82</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3283752"/>
                  </a:ext>
                </a:extLst>
              </a:tr>
              <a:tr h="200025">
                <a:tc>
                  <a:txBody>
                    <a:bodyPr/>
                    <a:lstStyle/>
                    <a:p>
                      <a:pPr algn="ctr" fontAlgn="b"/>
                      <a:r>
                        <a:rPr lang="es-AR" sz="1200" u="none" strike="noStrike">
                          <a:effectLst/>
                        </a:rPr>
                        <a:t>3</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22</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206035"/>
                  </a:ext>
                </a:extLst>
              </a:tr>
              <a:tr h="200025">
                <a:tc>
                  <a:txBody>
                    <a:bodyPr/>
                    <a:lstStyle/>
                    <a:p>
                      <a:pPr algn="ctr" fontAlgn="b"/>
                      <a:r>
                        <a:rPr lang="es-AR" sz="1200" u="none" strike="noStrike">
                          <a:effectLst/>
                        </a:rPr>
                        <a:t>4</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29</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436901"/>
                  </a:ext>
                </a:extLst>
              </a:tr>
              <a:tr h="200025">
                <a:tc>
                  <a:txBody>
                    <a:bodyPr/>
                    <a:lstStyle/>
                    <a:p>
                      <a:pPr algn="ctr" fontAlgn="b"/>
                      <a:r>
                        <a:rPr lang="es-AR" sz="1200" u="none" strike="noStrike">
                          <a:effectLst/>
                        </a:rPr>
                        <a:t>5</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8</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2918535"/>
                  </a:ext>
                </a:extLst>
              </a:tr>
              <a:tr h="239532">
                <a:tc>
                  <a:txBody>
                    <a:bodyPr/>
                    <a:lstStyle/>
                    <a:p>
                      <a:pPr algn="ctr" fontAlgn="b"/>
                      <a:r>
                        <a:rPr lang="es-AR" sz="1200" u="none" strike="noStrike">
                          <a:effectLst/>
                        </a:rPr>
                        <a:t>6</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3</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7233565"/>
                  </a:ext>
                </a:extLst>
              </a:tr>
              <a:tr h="304800">
                <a:tc>
                  <a:txBody>
                    <a:bodyPr/>
                    <a:lstStyle/>
                    <a:p>
                      <a:pPr algn="ctr" fontAlgn="b"/>
                      <a:r>
                        <a:rPr lang="es-AR" sz="1200" u="none" strike="noStrike">
                          <a:effectLst/>
                        </a:rPr>
                        <a:t>7</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5</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017951"/>
                  </a:ext>
                </a:extLst>
              </a:tr>
              <a:tr h="200025">
                <a:tc>
                  <a:txBody>
                    <a:bodyPr/>
                    <a:lstStyle/>
                    <a:p>
                      <a:pPr algn="ctr" fontAlgn="b"/>
                      <a:r>
                        <a:rPr lang="es-AR" sz="1200" u="none" strike="noStrike">
                          <a:effectLst/>
                        </a:rPr>
                        <a:t>8</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6</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910201"/>
                  </a:ext>
                </a:extLst>
              </a:tr>
              <a:tr h="200025">
                <a:tc>
                  <a:txBody>
                    <a:bodyPr/>
                    <a:lstStyle/>
                    <a:p>
                      <a:pPr algn="ctr" fontAlgn="b"/>
                      <a:r>
                        <a:rPr lang="es-AR" sz="1200" u="none" strike="noStrike">
                          <a:effectLst/>
                        </a:rPr>
                        <a:t>9</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a:effectLst/>
                        </a:rPr>
                        <a:t>12</a:t>
                      </a:r>
                      <a:endParaRPr lang="es-AR"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8572477"/>
                  </a:ext>
                </a:extLst>
              </a:tr>
              <a:tr h="200025">
                <a:tc>
                  <a:txBody>
                    <a:bodyPr/>
                    <a:lstStyle/>
                    <a:p>
                      <a:pPr algn="ctr" fontAlgn="b"/>
                      <a:r>
                        <a:rPr lang="es-AR" sz="1200" u="none" strike="noStrike">
                          <a:effectLst/>
                        </a:rPr>
                        <a:t>10</a:t>
                      </a:r>
                      <a:endParaRPr lang="es-AR"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AR" sz="1200" u="none" strike="noStrike" dirty="0">
                          <a:effectLst/>
                        </a:rPr>
                        <a:t>3</a:t>
                      </a:r>
                      <a:endParaRPr lang="es-AR"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633979"/>
                  </a:ext>
                </a:extLst>
              </a:tr>
            </a:tbl>
          </a:graphicData>
        </a:graphic>
      </p:graphicFrame>
      <p:sp>
        <p:nvSpPr>
          <p:cNvPr id="9" name="CuadroTexto 8">
            <a:extLst>
              <a:ext uri="{FF2B5EF4-FFF2-40B4-BE49-F238E27FC236}">
                <a16:creationId xmlns:a16="http://schemas.microsoft.com/office/drawing/2014/main" id="{2F3E4805-F47E-4F74-AD2F-143247A2B0FC}"/>
              </a:ext>
            </a:extLst>
          </p:cNvPr>
          <p:cNvSpPr txBox="1"/>
          <p:nvPr/>
        </p:nvSpPr>
        <p:spPr>
          <a:xfrm>
            <a:off x="874643" y="431417"/>
            <a:ext cx="10442714" cy="707886"/>
          </a:xfrm>
          <a:prstGeom prst="rect">
            <a:avLst/>
          </a:prstGeom>
          <a:noFill/>
        </p:spPr>
        <p:txBody>
          <a:bodyPr wrap="square" rtlCol="0">
            <a:spAutoFit/>
          </a:bodyPr>
          <a:lstStyle/>
          <a:p>
            <a:pPr algn="ctr"/>
            <a:r>
              <a:rPr lang="es-AR" sz="4000" b="1" dirty="0"/>
              <a:t>Análisis del grafo </a:t>
            </a:r>
          </a:p>
        </p:txBody>
      </p:sp>
    </p:spTree>
    <p:extLst>
      <p:ext uri="{BB962C8B-B14F-4D97-AF65-F5344CB8AC3E}">
        <p14:creationId xmlns:p14="http://schemas.microsoft.com/office/powerpoint/2010/main" val="284969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7F5DE2-FDE0-4F14-B7FB-443574F1022A}"/>
              </a:ext>
            </a:extLst>
          </p:cNvPr>
          <p:cNvPicPr>
            <a:picLocks noChangeAspect="1"/>
          </p:cNvPicPr>
          <p:nvPr/>
        </p:nvPicPr>
        <p:blipFill rotWithShape="1">
          <a:blip r:embed="rId2"/>
          <a:srcRect l="25125" t="13735" r="57875" b="54249"/>
          <a:stretch/>
        </p:blipFill>
        <p:spPr>
          <a:xfrm>
            <a:off x="1112520" y="2209799"/>
            <a:ext cx="2636520" cy="2791609"/>
          </a:xfrm>
          <a:prstGeom prst="rect">
            <a:avLst/>
          </a:prstGeom>
        </p:spPr>
      </p:pic>
      <p:pic>
        <p:nvPicPr>
          <p:cNvPr id="4" name="Imagen 3">
            <a:extLst>
              <a:ext uri="{FF2B5EF4-FFF2-40B4-BE49-F238E27FC236}">
                <a16:creationId xmlns:a16="http://schemas.microsoft.com/office/drawing/2014/main" id="{1BCA094C-5D15-4814-945A-C35FB41AA178}"/>
              </a:ext>
            </a:extLst>
          </p:cNvPr>
          <p:cNvPicPr>
            <a:picLocks noChangeAspect="1"/>
          </p:cNvPicPr>
          <p:nvPr/>
        </p:nvPicPr>
        <p:blipFill rotWithShape="1">
          <a:blip r:embed="rId3"/>
          <a:srcRect l="25626" t="17984" r="29249" b="26877"/>
          <a:stretch/>
        </p:blipFill>
        <p:spPr>
          <a:xfrm>
            <a:off x="5676902" y="1371726"/>
            <a:ext cx="5989320" cy="4114548"/>
          </a:xfrm>
          <a:prstGeom prst="rect">
            <a:avLst/>
          </a:prstGeom>
        </p:spPr>
      </p:pic>
      <p:pic>
        <p:nvPicPr>
          <p:cNvPr id="5" name="Imagen 4">
            <a:extLst>
              <a:ext uri="{FF2B5EF4-FFF2-40B4-BE49-F238E27FC236}">
                <a16:creationId xmlns:a16="http://schemas.microsoft.com/office/drawing/2014/main" id="{B9526304-F985-4439-B706-372016600C2D}"/>
              </a:ext>
            </a:extLst>
          </p:cNvPr>
          <p:cNvPicPr>
            <a:picLocks noChangeAspect="1"/>
          </p:cNvPicPr>
          <p:nvPr/>
        </p:nvPicPr>
        <p:blipFill rotWithShape="1">
          <a:blip r:embed="rId4"/>
          <a:srcRect l="24125" t="59599" r="27750" b="27545"/>
          <a:stretch/>
        </p:blipFill>
        <p:spPr>
          <a:xfrm>
            <a:off x="228600" y="5690671"/>
            <a:ext cx="5867400" cy="881232"/>
          </a:xfrm>
          <a:prstGeom prst="rect">
            <a:avLst/>
          </a:prstGeom>
        </p:spPr>
      </p:pic>
      <p:sp>
        <p:nvSpPr>
          <p:cNvPr id="6" name="CuadroTexto 5">
            <a:extLst>
              <a:ext uri="{FF2B5EF4-FFF2-40B4-BE49-F238E27FC236}">
                <a16:creationId xmlns:a16="http://schemas.microsoft.com/office/drawing/2014/main" id="{58545763-9BF2-4ED6-87D5-5B0BCA536AAF}"/>
              </a:ext>
            </a:extLst>
          </p:cNvPr>
          <p:cNvSpPr txBox="1"/>
          <p:nvPr/>
        </p:nvSpPr>
        <p:spPr>
          <a:xfrm>
            <a:off x="1103243" y="463163"/>
            <a:ext cx="10442714" cy="707886"/>
          </a:xfrm>
          <a:prstGeom prst="rect">
            <a:avLst/>
          </a:prstGeom>
          <a:noFill/>
        </p:spPr>
        <p:txBody>
          <a:bodyPr wrap="square" rtlCol="0">
            <a:spAutoFit/>
          </a:bodyPr>
          <a:lstStyle/>
          <a:p>
            <a:pPr algn="ctr"/>
            <a:r>
              <a:rPr lang="es-AR" sz="4000" b="1" dirty="0"/>
              <a:t>Análisis del grafo </a:t>
            </a:r>
          </a:p>
        </p:txBody>
      </p:sp>
      <p:sp>
        <p:nvSpPr>
          <p:cNvPr id="7" name="CuadroTexto 6">
            <a:extLst>
              <a:ext uri="{FF2B5EF4-FFF2-40B4-BE49-F238E27FC236}">
                <a16:creationId xmlns:a16="http://schemas.microsoft.com/office/drawing/2014/main" id="{DC547712-B4BD-4E1E-BC46-C848315D38C8}"/>
              </a:ext>
            </a:extLst>
          </p:cNvPr>
          <p:cNvSpPr txBox="1"/>
          <p:nvPr/>
        </p:nvSpPr>
        <p:spPr>
          <a:xfrm>
            <a:off x="1103243" y="1371726"/>
            <a:ext cx="2127637" cy="369332"/>
          </a:xfrm>
          <a:prstGeom prst="rect">
            <a:avLst/>
          </a:prstGeom>
          <a:noFill/>
        </p:spPr>
        <p:txBody>
          <a:bodyPr wrap="square" rtlCol="0">
            <a:spAutoFit/>
          </a:bodyPr>
          <a:lstStyle/>
          <a:p>
            <a:r>
              <a:rPr lang="es-AR" b="1" dirty="0" err="1"/>
              <a:t>Gephi</a:t>
            </a:r>
            <a:endParaRPr lang="es-AR" b="1" dirty="0"/>
          </a:p>
        </p:txBody>
      </p:sp>
    </p:spTree>
    <p:extLst>
      <p:ext uri="{BB962C8B-B14F-4D97-AF65-F5344CB8AC3E}">
        <p14:creationId xmlns:p14="http://schemas.microsoft.com/office/powerpoint/2010/main" val="193301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82E66EA-EF28-4DBE-9B72-B7437851827F}"/>
              </a:ext>
            </a:extLst>
          </p:cNvPr>
          <p:cNvPicPr>
            <a:picLocks noChangeAspect="1"/>
          </p:cNvPicPr>
          <p:nvPr/>
        </p:nvPicPr>
        <p:blipFill rotWithShape="1">
          <a:blip r:embed="rId2">
            <a:extLst>
              <a:ext uri="{28A0092B-C50C-407E-A947-70E740481C1C}">
                <a14:useLocalDpi xmlns:a14="http://schemas.microsoft.com/office/drawing/2010/main" val="0"/>
              </a:ext>
            </a:extLst>
          </a:blip>
          <a:srcRect t="2444" b="2221"/>
          <a:stretch/>
        </p:blipFill>
        <p:spPr>
          <a:xfrm>
            <a:off x="2491154" y="0"/>
            <a:ext cx="7193706" cy="6858000"/>
          </a:xfrm>
          <a:prstGeom prst="rect">
            <a:avLst/>
          </a:prstGeom>
        </p:spPr>
      </p:pic>
    </p:spTree>
    <p:extLst>
      <p:ext uri="{BB962C8B-B14F-4D97-AF65-F5344CB8AC3E}">
        <p14:creationId xmlns:p14="http://schemas.microsoft.com/office/powerpoint/2010/main" val="79873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67F3A46-859C-4068-BADA-FA67CACD1618}"/>
              </a:ext>
            </a:extLst>
          </p:cNvPr>
          <p:cNvSpPr txBox="1"/>
          <p:nvPr/>
        </p:nvSpPr>
        <p:spPr>
          <a:xfrm>
            <a:off x="874643" y="30480"/>
            <a:ext cx="10442714" cy="707886"/>
          </a:xfrm>
          <a:prstGeom prst="rect">
            <a:avLst/>
          </a:prstGeom>
          <a:noFill/>
        </p:spPr>
        <p:txBody>
          <a:bodyPr wrap="square" rtlCol="0">
            <a:spAutoFit/>
          </a:bodyPr>
          <a:lstStyle/>
          <a:p>
            <a:pPr algn="ctr"/>
            <a:r>
              <a:rPr lang="es-AR" sz="4000" b="1" dirty="0"/>
              <a:t>Análisis del grafo </a:t>
            </a:r>
          </a:p>
        </p:txBody>
      </p:sp>
      <p:pic>
        <p:nvPicPr>
          <p:cNvPr id="5" name="Imagen 4">
            <a:extLst>
              <a:ext uri="{FF2B5EF4-FFF2-40B4-BE49-F238E27FC236}">
                <a16:creationId xmlns:a16="http://schemas.microsoft.com/office/drawing/2014/main" id="{40B3BF72-ADC1-4158-932F-5450DBE31882}"/>
              </a:ext>
            </a:extLst>
          </p:cNvPr>
          <p:cNvPicPr>
            <a:picLocks noChangeAspect="1"/>
          </p:cNvPicPr>
          <p:nvPr/>
        </p:nvPicPr>
        <p:blipFill rotWithShape="1">
          <a:blip r:embed="rId2"/>
          <a:srcRect t="5089" b="5534"/>
          <a:stretch/>
        </p:blipFill>
        <p:spPr>
          <a:xfrm>
            <a:off x="0" y="701040"/>
            <a:ext cx="12192000" cy="6126480"/>
          </a:xfrm>
          <a:prstGeom prst="rect">
            <a:avLst/>
          </a:prstGeom>
        </p:spPr>
      </p:pic>
    </p:spTree>
    <p:extLst>
      <p:ext uri="{BB962C8B-B14F-4D97-AF65-F5344CB8AC3E}">
        <p14:creationId xmlns:p14="http://schemas.microsoft.com/office/powerpoint/2010/main" val="267148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6F21847-BC20-4DBF-9E23-C17D6E35D6B2}"/>
              </a:ext>
            </a:extLst>
          </p:cNvPr>
          <p:cNvPicPr>
            <a:picLocks noChangeAspect="1"/>
          </p:cNvPicPr>
          <p:nvPr/>
        </p:nvPicPr>
        <p:blipFill>
          <a:blip r:embed="rId3"/>
          <a:stretch>
            <a:fillRect/>
          </a:stretch>
        </p:blipFill>
        <p:spPr>
          <a:xfrm>
            <a:off x="719809" y="1160834"/>
            <a:ext cx="10752381" cy="5514286"/>
          </a:xfrm>
          <a:prstGeom prst="rect">
            <a:avLst/>
          </a:prstGeom>
        </p:spPr>
      </p:pic>
      <p:sp>
        <p:nvSpPr>
          <p:cNvPr id="4" name="CuadroTexto 3">
            <a:extLst>
              <a:ext uri="{FF2B5EF4-FFF2-40B4-BE49-F238E27FC236}">
                <a16:creationId xmlns:a16="http://schemas.microsoft.com/office/drawing/2014/main" id="{E5DC2D9F-7480-438B-8227-7D6FFFC4D798}"/>
              </a:ext>
            </a:extLst>
          </p:cNvPr>
          <p:cNvSpPr txBox="1"/>
          <p:nvPr/>
        </p:nvSpPr>
        <p:spPr>
          <a:xfrm>
            <a:off x="874642" y="182880"/>
            <a:ext cx="10442714" cy="707886"/>
          </a:xfrm>
          <a:prstGeom prst="rect">
            <a:avLst/>
          </a:prstGeom>
          <a:noFill/>
        </p:spPr>
        <p:txBody>
          <a:bodyPr wrap="square" rtlCol="0">
            <a:spAutoFit/>
          </a:bodyPr>
          <a:lstStyle/>
          <a:p>
            <a:pPr algn="ctr"/>
            <a:r>
              <a:rPr lang="es-AR" sz="4000" b="1" dirty="0" err="1"/>
              <a:t>Dendograma</a:t>
            </a:r>
            <a:r>
              <a:rPr lang="es-AR" sz="4000" b="1" dirty="0"/>
              <a:t> </a:t>
            </a:r>
          </a:p>
        </p:txBody>
      </p:sp>
    </p:spTree>
    <p:extLst>
      <p:ext uri="{BB962C8B-B14F-4D97-AF65-F5344CB8AC3E}">
        <p14:creationId xmlns:p14="http://schemas.microsoft.com/office/powerpoint/2010/main" val="424317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1F9083-2315-4E52-A5F4-12C59031B39F}"/>
              </a:ext>
            </a:extLst>
          </p:cNvPr>
          <p:cNvSpPr/>
          <p:nvPr/>
        </p:nvSpPr>
        <p:spPr>
          <a:xfrm>
            <a:off x="716280" y="1296352"/>
            <a:ext cx="9738360" cy="5262979"/>
          </a:xfrm>
          <a:prstGeom prst="rect">
            <a:avLst/>
          </a:prstGeom>
        </p:spPr>
        <p:txBody>
          <a:bodyPr wrap="square">
            <a:spAutoFit/>
          </a:bodyPr>
          <a:lstStyle/>
          <a:p>
            <a:pPr marL="285750" indent="-285750">
              <a:buFont typeface="Arial" panose="020B0604020202020204" pitchFamily="34" charset="0"/>
              <a:buChar char="•"/>
            </a:pPr>
            <a:r>
              <a:rPr lang="en-US" dirty="0" err="1"/>
              <a:t>Diámetro</a:t>
            </a:r>
            <a:r>
              <a:rPr lang="en-US" dirty="0"/>
              <a:t> de la red</a:t>
            </a:r>
          </a:p>
          <a:p>
            <a:r>
              <a:rPr lang="en-US" dirty="0"/>
              <a:t>diameter(</a:t>
            </a:r>
            <a:r>
              <a:rPr lang="en-US" dirty="0" err="1"/>
              <a:t>grafo</a:t>
            </a:r>
            <a:r>
              <a:rPr lang="en-US" dirty="0"/>
              <a:t>, directed = TRUE, unconnected = TRUE, weights = g$V3)</a:t>
            </a:r>
          </a:p>
          <a:p>
            <a:endParaRPr lang="en-US" dirty="0"/>
          </a:p>
          <a:p>
            <a:r>
              <a:rPr lang="es-ES" sz="2400" b="1" dirty="0"/>
              <a:t>101915</a:t>
            </a:r>
          </a:p>
          <a:p>
            <a:r>
              <a:rPr lang="es-ES" dirty="0"/>
              <a:t>Pero para no pesado es 1</a:t>
            </a:r>
          </a:p>
          <a:p>
            <a:r>
              <a:rPr lang="es-ES" dirty="0"/>
              <a:t>La distancia más grande entre todos los pares de nodos de la red</a:t>
            </a:r>
          </a:p>
          <a:p>
            <a:endParaRPr lang="es-ES" dirty="0"/>
          </a:p>
          <a:p>
            <a:endParaRPr lang="es-ES" dirty="0"/>
          </a:p>
          <a:p>
            <a:pPr marL="285750" indent="-285750">
              <a:buFont typeface="Arial" panose="020B0604020202020204" pitchFamily="34" charset="0"/>
              <a:buChar char="•"/>
            </a:pPr>
            <a:r>
              <a:rPr lang="es-ES" dirty="0"/>
              <a:t>Coeficiente de </a:t>
            </a:r>
            <a:r>
              <a:rPr lang="es-ES" dirty="0" err="1"/>
              <a:t>clustering</a:t>
            </a:r>
            <a:endParaRPr lang="es-ES" dirty="0"/>
          </a:p>
          <a:p>
            <a:r>
              <a:rPr lang="es-ES" dirty="0"/>
              <a:t>Nivel de agrupamiento que existe entorno a un nodo</a:t>
            </a:r>
          </a:p>
          <a:p>
            <a:r>
              <a:rPr lang="es-AR" dirty="0" err="1"/>
              <a:t>transitivity</a:t>
            </a:r>
            <a:r>
              <a:rPr lang="es-AR" dirty="0"/>
              <a:t>(</a:t>
            </a:r>
            <a:r>
              <a:rPr lang="es-AR" dirty="0" err="1"/>
              <a:t>grafo,type</a:t>
            </a:r>
            <a:r>
              <a:rPr lang="es-AR" dirty="0"/>
              <a:t>="global")</a:t>
            </a:r>
          </a:p>
          <a:p>
            <a:r>
              <a:rPr lang="es-AR" sz="2400" b="1" dirty="0"/>
              <a:t>0</a:t>
            </a:r>
          </a:p>
          <a:p>
            <a:r>
              <a:rPr lang="es-AR" dirty="0"/>
              <a:t>Mis vecinos  no están conectados</a:t>
            </a:r>
          </a:p>
          <a:p>
            <a:endParaRPr lang="es-AR" dirty="0"/>
          </a:p>
          <a:p>
            <a:pPr marL="285750" indent="-285750">
              <a:buFont typeface="Arial" panose="020B0604020202020204" pitchFamily="34" charset="0"/>
              <a:buChar char="•"/>
            </a:pPr>
            <a:r>
              <a:rPr lang="es-AR" dirty="0"/>
              <a:t>Camino mínimo entre los nodos</a:t>
            </a:r>
          </a:p>
          <a:p>
            <a:r>
              <a:rPr lang="en-US" dirty="0" err="1"/>
              <a:t>average.path.length</a:t>
            </a:r>
            <a:r>
              <a:rPr lang="en-US" dirty="0"/>
              <a:t>(</a:t>
            </a:r>
            <a:r>
              <a:rPr lang="en-US" dirty="0" err="1"/>
              <a:t>grafo</a:t>
            </a:r>
            <a:r>
              <a:rPr lang="en-US" dirty="0"/>
              <a:t>, directed=TRUE) -</a:t>
            </a:r>
            <a:r>
              <a:rPr lang="en-US" dirty="0">
                <a:sym typeface="Wingdings" panose="05000000000000000000" pitchFamily="2" charset="2"/>
              </a:rPr>
              <a:t> para no </a:t>
            </a:r>
            <a:r>
              <a:rPr lang="en-US" dirty="0" err="1">
                <a:sym typeface="Wingdings" panose="05000000000000000000" pitchFamily="2" charset="2"/>
              </a:rPr>
              <a:t>pesado</a:t>
            </a:r>
            <a:r>
              <a:rPr lang="en-US" dirty="0">
                <a:sym typeface="Wingdings" panose="05000000000000000000" pitchFamily="2" charset="2"/>
              </a:rPr>
              <a:t> = 1</a:t>
            </a:r>
            <a:endParaRPr lang="en-US" dirty="0"/>
          </a:p>
          <a:p>
            <a:endParaRPr lang="en-US" dirty="0"/>
          </a:p>
          <a:p>
            <a:endParaRPr lang="es-AR" dirty="0"/>
          </a:p>
        </p:txBody>
      </p:sp>
      <p:sp>
        <p:nvSpPr>
          <p:cNvPr id="4" name="CuadroTexto 3">
            <a:extLst>
              <a:ext uri="{FF2B5EF4-FFF2-40B4-BE49-F238E27FC236}">
                <a16:creationId xmlns:a16="http://schemas.microsoft.com/office/drawing/2014/main" id="{FE533592-8855-42AF-9620-AEA1D7AF7DF0}"/>
              </a:ext>
            </a:extLst>
          </p:cNvPr>
          <p:cNvSpPr txBox="1"/>
          <p:nvPr/>
        </p:nvSpPr>
        <p:spPr>
          <a:xfrm>
            <a:off x="874643" y="431417"/>
            <a:ext cx="10442714" cy="707886"/>
          </a:xfrm>
          <a:prstGeom prst="rect">
            <a:avLst/>
          </a:prstGeom>
          <a:noFill/>
        </p:spPr>
        <p:txBody>
          <a:bodyPr wrap="square" rtlCol="0">
            <a:spAutoFit/>
          </a:bodyPr>
          <a:lstStyle/>
          <a:p>
            <a:pPr algn="ctr"/>
            <a:r>
              <a:rPr lang="es-AR" sz="4000" b="1" dirty="0"/>
              <a:t>Análisis del grafo </a:t>
            </a:r>
          </a:p>
        </p:txBody>
      </p:sp>
      <p:pic>
        <p:nvPicPr>
          <p:cNvPr id="5" name="Imagen 4">
            <a:extLst>
              <a:ext uri="{FF2B5EF4-FFF2-40B4-BE49-F238E27FC236}">
                <a16:creationId xmlns:a16="http://schemas.microsoft.com/office/drawing/2014/main" id="{DF20F81E-4EB5-4238-A1F0-3F87A32A43C4}"/>
              </a:ext>
            </a:extLst>
          </p:cNvPr>
          <p:cNvPicPr>
            <a:picLocks noChangeAspect="1"/>
          </p:cNvPicPr>
          <p:nvPr/>
        </p:nvPicPr>
        <p:blipFill>
          <a:blip r:embed="rId3"/>
          <a:stretch>
            <a:fillRect/>
          </a:stretch>
        </p:blipFill>
        <p:spPr>
          <a:xfrm>
            <a:off x="7412512" y="3429000"/>
            <a:ext cx="4231014" cy="1841090"/>
          </a:xfrm>
          <a:prstGeom prst="rect">
            <a:avLst/>
          </a:prstGeom>
        </p:spPr>
      </p:pic>
    </p:spTree>
    <p:extLst>
      <p:ext uri="{BB962C8B-B14F-4D97-AF65-F5344CB8AC3E}">
        <p14:creationId xmlns:p14="http://schemas.microsoft.com/office/powerpoint/2010/main" val="288345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B0512C-1B27-42AE-A61A-1020F5FCFE69}"/>
              </a:ext>
            </a:extLst>
          </p:cNvPr>
          <p:cNvSpPr txBox="1"/>
          <p:nvPr/>
        </p:nvSpPr>
        <p:spPr>
          <a:xfrm>
            <a:off x="874643" y="431417"/>
            <a:ext cx="10442714" cy="1323439"/>
          </a:xfrm>
          <a:prstGeom prst="rect">
            <a:avLst/>
          </a:prstGeom>
          <a:noFill/>
        </p:spPr>
        <p:txBody>
          <a:bodyPr wrap="square" rtlCol="0">
            <a:spAutoFit/>
          </a:bodyPr>
          <a:lstStyle/>
          <a:p>
            <a:pPr algn="ctr"/>
            <a:r>
              <a:rPr lang="es-AR" sz="4000" b="1" dirty="0"/>
              <a:t>K – </a:t>
            </a:r>
            <a:r>
              <a:rPr lang="es-AR" sz="4000" b="1" dirty="0" err="1"/>
              <a:t>core</a:t>
            </a:r>
            <a:endParaRPr lang="es-AR" sz="4000" b="1" dirty="0"/>
          </a:p>
          <a:p>
            <a:pPr algn="ctr"/>
            <a:r>
              <a:rPr lang="es-AR" sz="4000" b="1" dirty="0"/>
              <a:t>  </a:t>
            </a:r>
          </a:p>
        </p:txBody>
      </p:sp>
      <p:sp>
        <p:nvSpPr>
          <p:cNvPr id="4" name="Rectángulo 3">
            <a:extLst>
              <a:ext uri="{FF2B5EF4-FFF2-40B4-BE49-F238E27FC236}">
                <a16:creationId xmlns:a16="http://schemas.microsoft.com/office/drawing/2014/main" id="{104EEB3F-1D08-42EB-93A3-2C16714EA990}"/>
              </a:ext>
            </a:extLst>
          </p:cNvPr>
          <p:cNvSpPr/>
          <p:nvPr/>
        </p:nvSpPr>
        <p:spPr>
          <a:xfrm>
            <a:off x="502920" y="1093136"/>
            <a:ext cx="7685826" cy="1477328"/>
          </a:xfrm>
          <a:prstGeom prst="rect">
            <a:avLst/>
          </a:prstGeom>
        </p:spPr>
        <p:txBody>
          <a:bodyPr wrap="square">
            <a:spAutoFit/>
          </a:bodyPr>
          <a:lstStyle/>
          <a:p>
            <a:r>
              <a:rPr lang="es-AR" dirty="0" err="1"/>
              <a:t>coreness</a:t>
            </a:r>
            <a:r>
              <a:rPr lang="es-AR" dirty="0"/>
              <a:t>(grafo, </a:t>
            </a:r>
            <a:r>
              <a:rPr lang="es-AR" dirty="0" err="1"/>
              <a:t>mode</a:t>
            </a:r>
            <a:r>
              <a:rPr lang="es-AR" dirty="0"/>
              <a:t> = "</a:t>
            </a:r>
            <a:r>
              <a:rPr lang="es-AR" dirty="0" err="1"/>
              <a:t>out</a:t>
            </a:r>
            <a:r>
              <a:rPr lang="es-AR" dirty="0"/>
              <a:t>") = 0</a:t>
            </a:r>
          </a:p>
          <a:p>
            <a:r>
              <a:rPr lang="es-AR" dirty="0" err="1"/>
              <a:t>coreness</a:t>
            </a:r>
            <a:r>
              <a:rPr lang="es-AR" dirty="0"/>
              <a:t>(grafo, </a:t>
            </a:r>
            <a:r>
              <a:rPr lang="es-AR" dirty="0" err="1"/>
              <a:t>mode</a:t>
            </a:r>
            <a:r>
              <a:rPr lang="es-AR" dirty="0"/>
              <a:t> = "in") = 0</a:t>
            </a:r>
          </a:p>
          <a:p>
            <a:r>
              <a:rPr lang="es-AR" dirty="0" err="1"/>
              <a:t>coreness</a:t>
            </a:r>
            <a:r>
              <a:rPr lang="es-AR" dirty="0"/>
              <a:t>(grafo, </a:t>
            </a:r>
            <a:r>
              <a:rPr lang="es-AR" dirty="0" err="1"/>
              <a:t>mode</a:t>
            </a:r>
            <a:r>
              <a:rPr lang="es-AR" dirty="0"/>
              <a:t> ="</a:t>
            </a:r>
            <a:r>
              <a:rPr lang="es-AR" dirty="0" err="1"/>
              <a:t>all</a:t>
            </a:r>
            <a:r>
              <a:rPr lang="es-AR" dirty="0"/>
              <a:t>")</a:t>
            </a:r>
          </a:p>
          <a:p>
            <a:r>
              <a:rPr lang="es-AR" dirty="0" err="1"/>
              <a:t>plot</a:t>
            </a:r>
            <a:r>
              <a:rPr lang="es-AR" dirty="0"/>
              <a:t>(</a:t>
            </a:r>
            <a:r>
              <a:rPr lang="es-AR" dirty="0" err="1"/>
              <a:t>coreness</a:t>
            </a:r>
            <a:r>
              <a:rPr lang="es-AR" dirty="0"/>
              <a:t>(grafo, </a:t>
            </a:r>
            <a:r>
              <a:rPr lang="es-AR" dirty="0" err="1"/>
              <a:t>mode</a:t>
            </a:r>
            <a:r>
              <a:rPr lang="es-AR" dirty="0"/>
              <a:t> = "</a:t>
            </a:r>
            <a:r>
              <a:rPr lang="es-AR" dirty="0" err="1"/>
              <a:t>all</a:t>
            </a:r>
            <a:r>
              <a:rPr lang="es-AR" dirty="0"/>
              <a:t>"))</a:t>
            </a:r>
          </a:p>
          <a:p>
            <a:r>
              <a:rPr lang="es-AR" dirty="0" err="1"/>
              <a:t>all</a:t>
            </a:r>
            <a:r>
              <a:rPr lang="es-AR" dirty="0"/>
              <a:t>: se considera el gráfico no dirigido correspondiente</a:t>
            </a:r>
          </a:p>
        </p:txBody>
      </p:sp>
      <p:pic>
        <p:nvPicPr>
          <p:cNvPr id="5" name="Imagen 4">
            <a:extLst>
              <a:ext uri="{FF2B5EF4-FFF2-40B4-BE49-F238E27FC236}">
                <a16:creationId xmlns:a16="http://schemas.microsoft.com/office/drawing/2014/main" id="{3832EA5E-36A8-48BA-BCED-025B0F313E59}"/>
              </a:ext>
            </a:extLst>
          </p:cNvPr>
          <p:cNvPicPr>
            <a:picLocks noChangeAspect="1"/>
          </p:cNvPicPr>
          <p:nvPr/>
        </p:nvPicPr>
        <p:blipFill>
          <a:blip r:embed="rId2"/>
          <a:stretch>
            <a:fillRect/>
          </a:stretch>
        </p:blipFill>
        <p:spPr>
          <a:xfrm>
            <a:off x="2649326" y="2776463"/>
            <a:ext cx="7685827" cy="3941624"/>
          </a:xfrm>
          <a:prstGeom prst="rect">
            <a:avLst/>
          </a:prstGeom>
        </p:spPr>
      </p:pic>
    </p:spTree>
    <p:extLst>
      <p:ext uri="{BB962C8B-B14F-4D97-AF65-F5344CB8AC3E}">
        <p14:creationId xmlns:p14="http://schemas.microsoft.com/office/powerpoint/2010/main" val="419276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7EF09E8-F81E-4627-9A7A-54CD639F85A3}"/>
              </a:ext>
            </a:extLst>
          </p:cNvPr>
          <p:cNvSpPr/>
          <p:nvPr/>
        </p:nvSpPr>
        <p:spPr>
          <a:xfrm>
            <a:off x="1081318" y="1997839"/>
            <a:ext cx="3837910" cy="2862322"/>
          </a:xfrm>
          <a:prstGeom prst="rect">
            <a:avLst/>
          </a:prstGeom>
        </p:spPr>
        <p:txBody>
          <a:bodyPr wrap="none">
            <a:spAutoFit/>
          </a:bodyPr>
          <a:lstStyle/>
          <a:p>
            <a:pPr marL="285750" indent="-285750">
              <a:lnSpc>
                <a:spcPct val="200000"/>
              </a:lnSpc>
              <a:buFont typeface="Arial" panose="020B0604020202020204" pitchFamily="34" charset="0"/>
              <a:buChar char="•"/>
            </a:pPr>
            <a:r>
              <a:rPr lang="es-ES" sz="2400" dirty="0"/>
              <a:t>1 mes de despachos</a:t>
            </a:r>
          </a:p>
          <a:p>
            <a:pPr marL="285750" indent="-285750">
              <a:lnSpc>
                <a:spcPct val="200000"/>
              </a:lnSpc>
              <a:buFont typeface="Arial" panose="020B0604020202020204" pitchFamily="34" charset="0"/>
              <a:buChar char="•"/>
            </a:pPr>
            <a:r>
              <a:rPr lang="es-ES" sz="2400" dirty="0"/>
              <a:t>760.377 observaciones</a:t>
            </a:r>
          </a:p>
          <a:p>
            <a:pPr marL="285750" indent="-285750">
              <a:lnSpc>
                <a:spcPct val="200000"/>
              </a:lnSpc>
              <a:buFont typeface="Arial" panose="020B0604020202020204" pitchFamily="34" charset="0"/>
              <a:buChar char="•"/>
            </a:pPr>
            <a:r>
              <a:rPr lang="es-ES" sz="2400" dirty="0"/>
              <a:t>269 variables </a:t>
            </a:r>
          </a:p>
          <a:p>
            <a:endParaRPr lang="es-ES" dirty="0"/>
          </a:p>
          <a:p>
            <a:r>
              <a:rPr lang="es-ES" dirty="0"/>
              <a:t> </a:t>
            </a:r>
            <a:endParaRPr lang="es-AR" dirty="0"/>
          </a:p>
        </p:txBody>
      </p:sp>
      <p:sp>
        <p:nvSpPr>
          <p:cNvPr id="3" name="CuadroTexto 2">
            <a:extLst>
              <a:ext uri="{FF2B5EF4-FFF2-40B4-BE49-F238E27FC236}">
                <a16:creationId xmlns:a16="http://schemas.microsoft.com/office/drawing/2014/main" id="{B0596CBA-303C-4360-9501-3DBC0B82911B}"/>
              </a:ext>
            </a:extLst>
          </p:cNvPr>
          <p:cNvSpPr txBox="1"/>
          <p:nvPr/>
        </p:nvSpPr>
        <p:spPr>
          <a:xfrm>
            <a:off x="874643" y="450574"/>
            <a:ext cx="10442714" cy="707886"/>
          </a:xfrm>
          <a:prstGeom prst="rect">
            <a:avLst/>
          </a:prstGeom>
          <a:noFill/>
        </p:spPr>
        <p:txBody>
          <a:bodyPr wrap="square" rtlCol="0">
            <a:spAutoFit/>
          </a:bodyPr>
          <a:lstStyle/>
          <a:p>
            <a:pPr algn="ctr"/>
            <a:r>
              <a:rPr lang="es-AR" sz="4000" b="1" dirty="0"/>
              <a:t>Los Datos</a:t>
            </a:r>
          </a:p>
        </p:txBody>
      </p:sp>
      <p:sp>
        <p:nvSpPr>
          <p:cNvPr id="4" name="Rectángulo 3">
            <a:extLst>
              <a:ext uri="{FF2B5EF4-FFF2-40B4-BE49-F238E27FC236}">
                <a16:creationId xmlns:a16="http://schemas.microsoft.com/office/drawing/2014/main" id="{4007E00F-03A7-4B12-98CA-D24C9E618ACA}"/>
              </a:ext>
            </a:extLst>
          </p:cNvPr>
          <p:cNvSpPr/>
          <p:nvPr/>
        </p:nvSpPr>
        <p:spPr>
          <a:xfrm>
            <a:off x="6546574" y="1749778"/>
            <a:ext cx="6096000" cy="4524637"/>
          </a:xfrm>
          <a:prstGeom prst="rect">
            <a:avLst/>
          </a:prstGeom>
        </p:spPr>
        <p:txBody>
          <a:bodyPr>
            <a:spAutoFit/>
          </a:bodyPr>
          <a:lstStyle/>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Id: número de orden</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Tipo de orden</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Detalle de la orden</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Origen del almacén </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Destino de la orden</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Franquicia</a:t>
            </a:r>
          </a:p>
          <a:p>
            <a:pPr marL="342900" lvl="0" indent="-342900">
              <a:lnSpc>
                <a:spcPct val="107000"/>
              </a:lnSpc>
              <a:spcAft>
                <a:spcPts val="0"/>
              </a:spcAft>
              <a:buFont typeface="Calibri" panose="020F0502020204030204" pitchFamily="34" charset="0"/>
              <a:buChar char="-"/>
            </a:pPr>
            <a:r>
              <a:rPr lang="es-AR" dirty="0" err="1">
                <a:latin typeface="+mj-lt"/>
                <a:ea typeface="Calibri" panose="020F0502020204030204" pitchFamily="34" charset="0"/>
                <a:cs typeface="Times New Roman" panose="02020603050405020304" pitchFamily="18" charset="0"/>
              </a:rPr>
              <a:t>Subfranquicia</a:t>
            </a:r>
            <a:endParaRPr lang="es-AR" dirty="0">
              <a:latin typeface="+mj-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Cumplimiento ON TIME</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Cumplimiento IN FULL</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Cumplimiento OT-IF</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Fecha de envío</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Fecha estimada de envío</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Cantidad de productos enviada</a:t>
            </a:r>
          </a:p>
          <a:p>
            <a:pPr marL="342900" lvl="0" indent="-342900">
              <a:lnSpc>
                <a:spcPct val="107000"/>
              </a:lnSpc>
              <a:spcAft>
                <a:spcPts val="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Cantidad de productos pedidos</a:t>
            </a:r>
          </a:p>
          <a:p>
            <a:pPr marL="342900" lvl="0" indent="-342900">
              <a:lnSpc>
                <a:spcPct val="107000"/>
              </a:lnSpc>
              <a:spcAft>
                <a:spcPts val="800"/>
              </a:spcAft>
              <a:buFont typeface="Calibri" panose="020F0502020204030204" pitchFamily="34" charset="0"/>
              <a:buChar char="-"/>
            </a:pPr>
            <a:r>
              <a:rPr lang="es-AR" dirty="0">
                <a:latin typeface="+mj-lt"/>
                <a:ea typeface="Calibri" panose="020F0502020204030204" pitchFamily="34" charset="0"/>
                <a:cs typeface="Times New Roman" panose="02020603050405020304" pitchFamily="18" charset="0"/>
              </a:rPr>
              <a:t>Hora de confirmación del envío</a:t>
            </a:r>
          </a:p>
        </p:txBody>
      </p:sp>
      <p:sp>
        <p:nvSpPr>
          <p:cNvPr id="5" name="Abrir llave 4">
            <a:extLst>
              <a:ext uri="{FF2B5EF4-FFF2-40B4-BE49-F238E27FC236}">
                <a16:creationId xmlns:a16="http://schemas.microsoft.com/office/drawing/2014/main" id="{E310ABEF-98C3-4B71-8DB7-705D71FEC795}"/>
              </a:ext>
            </a:extLst>
          </p:cNvPr>
          <p:cNvSpPr/>
          <p:nvPr/>
        </p:nvSpPr>
        <p:spPr>
          <a:xfrm>
            <a:off x="5910470" y="1643270"/>
            <a:ext cx="781877" cy="476415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AR" dirty="0"/>
          </a:p>
        </p:txBody>
      </p:sp>
      <p:cxnSp>
        <p:nvCxnSpPr>
          <p:cNvPr id="7" name="Conector recto de flecha 6">
            <a:extLst>
              <a:ext uri="{FF2B5EF4-FFF2-40B4-BE49-F238E27FC236}">
                <a16:creationId xmlns:a16="http://schemas.microsoft.com/office/drawing/2014/main" id="{5913E131-5A93-4D81-897E-D772E041F528}"/>
              </a:ext>
            </a:extLst>
          </p:cNvPr>
          <p:cNvCxnSpPr/>
          <p:nvPr/>
        </p:nvCxnSpPr>
        <p:spPr>
          <a:xfrm>
            <a:off x="3790122" y="4012096"/>
            <a:ext cx="1921565" cy="0"/>
          </a:xfrm>
          <a:prstGeom prst="straightConnector1">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pic>
        <p:nvPicPr>
          <p:cNvPr id="8" name="Imagen 7">
            <a:extLst>
              <a:ext uri="{FF2B5EF4-FFF2-40B4-BE49-F238E27FC236}">
                <a16:creationId xmlns:a16="http://schemas.microsoft.com/office/drawing/2014/main" id="{D1073AE7-AB73-4C14-8DC9-2D455D8C270F}"/>
              </a:ext>
            </a:extLst>
          </p:cNvPr>
          <p:cNvPicPr>
            <a:picLocks noChangeAspect="1"/>
          </p:cNvPicPr>
          <p:nvPr/>
        </p:nvPicPr>
        <p:blipFill>
          <a:blip r:embed="rId2"/>
          <a:stretch>
            <a:fillRect/>
          </a:stretch>
        </p:blipFill>
        <p:spPr>
          <a:xfrm>
            <a:off x="904773" y="4575591"/>
            <a:ext cx="4191000" cy="1885950"/>
          </a:xfrm>
          <a:prstGeom prst="rect">
            <a:avLst/>
          </a:prstGeom>
        </p:spPr>
      </p:pic>
    </p:spTree>
    <p:extLst>
      <p:ext uri="{BB962C8B-B14F-4D97-AF65-F5344CB8AC3E}">
        <p14:creationId xmlns:p14="http://schemas.microsoft.com/office/powerpoint/2010/main" val="6953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74674A1-7FA1-4D2D-A8D0-F5B1543DBF0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00388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8405A1-F6D4-44E8-905F-42DBD3DCA106}"/>
              </a:ext>
            </a:extLst>
          </p:cNvPr>
          <p:cNvPicPr>
            <a:picLocks noChangeAspect="1"/>
          </p:cNvPicPr>
          <p:nvPr/>
        </p:nvPicPr>
        <p:blipFill>
          <a:blip r:embed="rId2"/>
          <a:stretch>
            <a:fillRect/>
          </a:stretch>
        </p:blipFill>
        <p:spPr>
          <a:xfrm>
            <a:off x="719809" y="671857"/>
            <a:ext cx="10752381" cy="5514286"/>
          </a:xfrm>
          <a:prstGeom prst="rect">
            <a:avLst/>
          </a:prstGeom>
        </p:spPr>
      </p:pic>
    </p:spTree>
    <p:extLst>
      <p:ext uri="{BB962C8B-B14F-4D97-AF65-F5344CB8AC3E}">
        <p14:creationId xmlns:p14="http://schemas.microsoft.com/office/powerpoint/2010/main" val="52286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CC76DE2-9397-404A-BE44-8BE376C0C124}"/>
              </a:ext>
            </a:extLst>
          </p:cNvPr>
          <p:cNvSpPr txBox="1"/>
          <p:nvPr/>
        </p:nvSpPr>
        <p:spPr>
          <a:xfrm>
            <a:off x="805972" y="2057400"/>
            <a:ext cx="10532588" cy="2031325"/>
          </a:xfrm>
          <a:prstGeom prst="rect">
            <a:avLst/>
          </a:prstGeom>
          <a:noFill/>
        </p:spPr>
        <p:txBody>
          <a:bodyPr wrap="square" rtlCol="0">
            <a:spAutoFit/>
          </a:bodyPr>
          <a:lstStyle/>
          <a:p>
            <a:pPr marL="285750" indent="-285750">
              <a:buFont typeface="Arial" panose="020B0604020202020204" pitchFamily="34" charset="0"/>
              <a:buChar char="•"/>
            </a:pPr>
            <a:r>
              <a:rPr lang="es-AR" dirty="0"/>
              <a:t>Analizar la red por tipo de producto o tipo de orden</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Destinos que no cumplen el OT-IF </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Aquellas ordenes que no cumplen el OT-IF</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Modelo predictivo para el stock del almacén por cercanía de destino de pedidos </a:t>
            </a:r>
          </a:p>
        </p:txBody>
      </p:sp>
      <p:sp>
        <p:nvSpPr>
          <p:cNvPr id="3" name="CuadroTexto 2">
            <a:extLst>
              <a:ext uri="{FF2B5EF4-FFF2-40B4-BE49-F238E27FC236}">
                <a16:creationId xmlns:a16="http://schemas.microsoft.com/office/drawing/2014/main" id="{5F58C538-3216-48E5-A187-FEEA6F317AD9}"/>
              </a:ext>
            </a:extLst>
          </p:cNvPr>
          <p:cNvSpPr txBox="1"/>
          <p:nvPr/>
        </p:nvSpPr>
        <p:spPr>
          <a:xfrm>
            <a:off x="1615440" y="929640"/>
            <a:ext cx="7101840" cy="523220"/>
          </a:xfrm>
          <a:prstGeom prst="rect">
            <a:avLst/>
          </a:prstGeom>
          <a:noFill/>
        </p:spPr>
        <p:txBody>
          <a:bodyPr wrap="square" rtlCol="0">
            <a:spAutoFit/>
          </a:bodyPr>
          <a:lstStyle/>
          <a:p>
            <a:r>
              <a:rPr lang="es-AR" sz="2800" b="1" dirty="0"/>
              <a:t>Como seguir y mis ideas para analizar</a:t>
            </a:r>
          </a:p>
        </p:txBody>
      </p:sp>
      <p:pic>
        <p:nvPicPr>
          <p:cNvPr id="4" name="Imagen 3">
            <a:extLst>
              <a:ext uri="{FF2B5EF4-FFF2-40B4-BE49-F238E27FC236}">
                <a16:creationId xmlns:a16="http://schemas.microsoft.com/office/drawing/2014/main" id="{C5034E59-D0C5-4731-AC3E-1D4B666FA1B5}"/>
              </a:ext>
            </a:extLst>
          </p:cNvPr>
          <p:cNvPicPr>
            <a:picLocks noChangeAspect="1"/>
          </p:cNvPicPr>
          <p:nvPr/>
        </p:nvPicPr>
        <p:blipFill>
          <a:blip r:embed="rId2"/>
          <a:stretch>
            <a:fillRect/>
          </a:stretch>
        </p:blipFill>
        <p:spPr>
          <a:xfrm>
            <a:off x="5477032" y="4365724"/>
            <a:ext cx="5169856" cy="2249619"/>
          </a:xfrm>
          <a:prstGeom prst="rect">
            <a:avLst/>
          </a:prstGeom>
        </p:spPr>
      </p:pic>
    </p:spTree>
    <p:extLst>
      <p:ext uri="{BB962C8B-B14F-4D97-AF65-F5344CB8AC3E}">
        <p14:creationId xmlns:p14="http://schemas.microsoft.com/office/powerpoint/2010/main" val="99772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27DBFE1-65CA-4F18-BFF8-EC624AD08FF3}"/>
              </a:ext>
            </a:extLst>
          </p:cNvPr>
          <p:cNvPicPr>
            <a:picLocks noChangeAspect="1"/>
          </p:cNvPicPr>
          <p:nvPr/>
        </p:nvPicPr>
        <p:blipFill>
          <a:blip r:embed="rId2"/>
          <a:stretch>
            <a:fillRect/>
          </a:stretch>
        </p:blipFill>
        <p:spPr>
          <a:xfrm>
            <a:off x="719809" y="1113817"/>
            <a:ext cx="10752381" cy="5514286"/>
          </a:xfrm>
          <a:prstGeom prst="rect">
            <a:avLst/>
          </a:prstGeom>
        </p:spPr>
      </p:pic>
      <p:sp>
        <p:nvSpPr>
          <p:cNvPr id="3" name="CuadroTexto 2">
            <a:extLst>
              <a:ext uri="{FF2B5EF4-FFF2-40B4-BE49-F238E27FC236}">
                <a16:creationId xmlns:a16="http://schemas.microsoft.com/office/drawing/2014/main" id="{8138CA12-14E6-41D0-9B05-CFBD1AAC36BA}"/>
              </a:ext>
            </a:extLst>
          </p:cNvPr>
          <p:cNvSpPr txBox="1"/>
          <p:nvPr/>
        </p:nvSpPr>
        <p:spPr>
          <a:xfrm>
            <a:off x="822960" y="243840"/>
            <a:ext cx="3459480" cy="523220"/>
          </a:xfrm>
          <a:prstGeom prst="rect">
            <a:avLst/>
          </a:prstGeom>
          <a:noFill/>
        </p:spPr>
        <p:txBody>
          <a:bodyPr wrap="square" rtlCol="0">
            <a:spAutoFit/>
          </a:bodyPr>
          <a:lstStyle/>
          <a:p>
            <a:r>
              <a:rPr lang="es-AR" sz="2800" b="1" dirty="0"/>
              <a:t>ORIGEN</a:t>
            </a:r>
          </a:p>
        </p:txBody>
      </p:sp>
    </p:spTree>
    <p:extLst>
      <p:ext uri="{BB962C8B-B14F-4D97-AF65-F5344CB8AC3E}">
        <p14:creationId xmlns:p14="http://schemas.microsoft.com/office/powerpoint/2010/main" val="32297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53E0AEC-CF93-47C3-8C5D-E987CDF6BFB3}"/>
              </a:ext>
            </a:extLst>
          </p:cNvPr>
          <p:cNvPicPr>
            <a:picLocks noChangeAspect="1"/>
          </p:cNvPicPr>
          <p:nvPr/>
        </p:nvPicPr>
        <p:blipFill>
          <a:blip r:embed="rId2"/>
          <a:stretch>
            <a:fillRect/>
          </a:stretch>
        </p:blipFill>
        <p:spPr>
          <a:xfrm>
            <a:off x="719809" y="1022377"/>
            <a:ext cx="10752381" cy="5514286"/>
          </a:xfrm>
          <a:prstGeom prst="rect">
            <a:avLst/>
          </a:prstGeom>
        </p:spPr>
      </p:pic>
      <p:sp>
        <p:nvSpPr>
          <p:cNvPr id="4" name="CuadroTexto 3">
            <a:extLst>
              <a:ext uri="{FF2B5EF4-FFF2-40B4-BE49-F238E27FC236}">
                <a16:creationId xmlns:a16="http://schemas.microsoft.com/office/drawing/2014/main" id="{E11B4808-2086-45BA-A631-E40D4D168545}"/>
              </a:ext>
            </a:extLst>
          </p:cNvPr>
          <p:cNvSpPr txBox="1"/>
          <p:nvPr/>
        </p:nvSpPr>
        <p:spPr>
          <a:xfrm>
            <a:off x="822960" y="243840"/>
            <a:ext cx="3459480" cy="523220"/>
          </a:xfrm>
          <a:prstGeom prst="rect">
            <a:avLst/>
          </a:prstGeom>
          <a:noFill/>
        </p:spPr>
        <p:txBody>
          <a:bodyPr wrap="square" rtlCol="0">
            <a:spAutoFit/>
          </a:bodyPr>
          <a:lstStyle/>
          <a:p>
            <a:r>
              <a:rPr lang="es-AR" sz="2800" b="1" dirty="0"/>
              <a:t>DESTINO</a:t>
            </a:r>
          </a:p>
        </p:txBody>
      </p:sp>
    </p:spTree>
    <p:extLst>
      <p:ext uri="{BB962C8B-B14F-4D97-AF65-F5344CB8AC3E}">
        <p14:creationId xmlns:p14="http://schemas.microsoft.com/office/powerpoint/2010/main" val="280472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11C77E2-7A5F-4CE0-B961-D787F8FCCE24}"/>
              </a:ext>
            </a:extLst>
          </p:cNvPr>
          <p:cNvSpPr txBox="1"/>
          <p:nvPr/>
        </p:nvSpPr>
        <p:spPr>
          <a:xfrm>
            <a:off x="874643" y="450574"/>
            <a:ext cx="10442714" cy="707886"/>
          </a:xfrm>
          <a:prstGeom prst="rect">
            <a:avLst/>
          </a:prstGeom>
          <a:noFill/>
        </p:spPr>
        <p:txBody>
          <a:bodyPr wrap="square" rtlCol="0">
            <a:spAutoFit/>
          </a:bodyPr>
          <a:lstStyle/>
          <a:p>
            <a:pPr algn="ctr"/>
            <a:r>
              <a:rPr lang="es-AR" sz="4000" b="1" dirty="0"/>
              <a:t>Objetivos</a:t>
            </a:r>
          </a:p>
        </p:txBody>
      </p:sp>
      <p:sp>
        <p:nvSpPr>
          <p:cNvPr id="5" name="Rectángulo 4">
            <a:extLst>
              <a:ext uri="{FF2B5EF4-FFF2-40B4-BE49-F238E27FC236}">
                <a16:creationId xmlns:a16="http://schemas.microsoft.com/office/drawing/2014/main" id="{6D554F39-6C25-4D00-812C-3DA4A4EDD4D8}"/>
              </a:ext>
            </a:extLst>
          </p:cNvPr>
          <p:cNvSpPr/>
          <p:nvPr/>
        </p:nvSpPr>
        <p:spPr>
          <a:xfrm>
            <a:off x="874643" y="2027680"/>
            <a:ext cx="10442714" cy="4378378"/>
          </a:xfrm>
          <a:prstGeom prst="rect">
            <a:avLst/>
          </a:prstGeom>
        </p:spPr>
        <p:txBody>
          <a:bodyPr wrap="square">
            <a:spAutoFit/>
          </a:bodyPr>
          <a:lstStyle/>
          <a:p>
            <a:pPr algn="just">
              <a:lnSpc>
                <a:spcPct val="107000"/>
              </a:lnSpc>
              <a:spcAft>
                <a:spcPts val="800"/>
              </a:spcAft>
            </a:pPr>
            <a:r>
              <a:rPr lang="es-AR" sz="2400" b="1" dirty="0">
                <a:latin typeface="+mj-lt"/>
                <a:ea typeface="Calibri" panose="020F0502020204030204" pitchFamily="34" charset="0"/>
                <a:cs typeface="Times New Roman" panose="02020603050405020304" pitchFamily="18" charset="0"/>
              </a:rPr>
              <a:t>Objetivo principal: </a:t>
            </a:r>
          </a:p>
          <a:p>
            <a:pPr algn="just">
              <a:lnSpc>
                <a:spcPct val="107000"/>
              </a:lnSpc>
              <a:spcAft>
                <a:spcPts val="800"/>
              </a:spcAft>
            </a:pPr>
            <a:r>
              <a:rPr lang="es-AR" sz="2400" dirty="0">
                <a:latin typeface="+mj-lt"/>
                <a:ea typeface="Calibri" panose="020F0502020204030204" pitchFamily="34" charset="0"/>
                <a:cs typeface="Times New Roman" panose="02020603050405020304" pitchFamily="18" charset="0"/>
              </a:rPr>
              <a:t>Armar un calendario basado en los datos para crear los modelos predictivos de las cantidades y las fechas de las ordenes</a:t>
            </a:r>
          </a:p>
          <a:p>
            <a:pPr algn="just">
              <a:lnSpc>
                <a:spcPct val="107000"/>
              </a:lnSpc>
              <a:spcAft>
                <a:spcPts val="800"/>
              </a:spcAft>
            </a:pPr>
            <a:endParaRPr lang="es-AR" sz="2000"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AR" sz="2000" b="1" dirty="0">
                <a:latin typeface="+mj-lt"/>
                <a:ea typeface="Calibri" panose="020F0502020204030204" pitchFamily="34" charset="0"/>
                <a:cs typeface="Times New Roman" panose="02020603050405020304" pitchFamily="18" charset="0"/>
              </a:rPr>
              <a:t>Objetivos específicos: </a:t>
            </a:r>
          </a:p>
          <a:p>
            <a:pPr marL="342900" indent="-342900" algn="just">
              <a:lnSpc>
                <a:spcPct val="107000"/>
              </a:lnSpc>
              <a:spcAft>
                <a:spcPts val="800"/>
              </a:spcAft>
              <a:buFont typeface="Arial" panose="020B0604020202020204" pitchFamily="34" charset="0"/>
              <a:buChar char="•"/>
            </a:pPr>
            <a:r>
              <a:rPr lang="es-AR" sz="2000" dirty="0">
                <a:latin typeface="+mj-lt"/>
                <a:ea typeface="Calibri" panose="020F0502020204030204" pitchFamily="34" charset="0"/>
                <a:cs typeface="Times New Roman" panose="02020603050405020304" pitchFamily="18" charset="0"/>
              </a:rPr>
              <a:t>Encontrar las ordenes de urgencia.</a:t>
            </a:r>
          </a:p>
          <a:p>
            <a:pPr marL="342900" indent="-342900" algn="just">
              <a:lnSpc>
                <a:spcPct val="107000"/>
              </a:lnSpc>
              <a:spcAft>
                <a:spcPts val="800"/>
              </a:spcAft>
              <a:buFont typeface="Arial" panose="020B0604020202020204" pitchFamily="34" charset="0"/>
              <a:buChar char="•"/>
            </a:pPr>
            <a:r>
              <a:rPr lang="es-AR" sz="2000" dirty="0">
                <a:latin typeface="+mj-lt"/>
                <a:ea typeface="Calibri" panose="020F0502020204030204" pitchFamily="34" charset="0"/>
                <a:cs typeface="Times New Roman" panose="02020603050405020304" pitchFamily="18" charset="0"/>
              </a:rPr>
              <a:t>Entender como trabaja cada centro de distribución.</a:t>
            </a:r>
          </a:p>
          <a:p>
            <a:pPr marL="342900" indent="-342900" algn="just">
              <a:lnSpc>
                <a:spcPct val="107000"/>
              </a:lnSpc>
              <a:spcAft>
                <a:spcPts val="800"/>
              </a:spcAft>
              <a:buFont typeface="Arial" panose="020B0604020202020204" pitchFamily="34" charset="0"/>
              <a:buChar char="•"/>
            </a:pPr>
            <a:r>
              <a:rPr lang="es-AR" sz="2000" dirty="0">
                <a:latin typeface="+mj-lt"/>
                <a:ea typeface="Calibri" panose="020F0502020204030204" pitchFamily="34" charset="0"/>
                <a:cs typeface="Times New Roman" panose="02020603050405020304" pitchFamily="18" charset="0"/>
              </a:rPr>
              <a:t>Predecir el cumplimiento del OTIF por día</a:t>
            </a:r>
          </a:p>
          <a:p>
            <a:pPr marL="342900" indent="-342900" algn="just">
              <a:lnSpc>
                <a:spcPct val="107000"/>
              </a:lnSpc>
              <a:spcAft>
                <a:spcPts val="800"/>
              </a:spcAft>
              <a:buFont typeface="Arial" panose="020B0604020202020204" pitchFamily="34" charset="0"/>
              <a:buChar char="•"/>
            </a:pPr>
            <a:r>
              <a:rPr lang="es-AR" sz="2000" dirty="0">
                <a:latin typeface="+mj-lt"/>
                <a:ea typeface="Calibri" panose="020F0502020204030204" pitchFamily="34" charset="0"/>
                <a:cs typeface="Times New Roman" panose="02020603050405020304" pitchFamily="18" charset="0"/>
              </a:rPr>
              <a:t>Mejorar el cumplimiento del OTIF basado en la distribución de los despachos.</a:t>
            </a:r>
          </a:p>
          <a:p>
            <a:pPr>
              <a:lnSpc>
                <a:spcPct val="107000"/>
              </a:lnSpc>
              <a:spcAft>
                <a:spcPts val="800"/>
              </a:spcAft>
            </a:pPr>
            <a:endParaRPr lang="es-AR" sz="2000" dirty="0">
              <a:latin typeface="+mj-lt"/>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3D57987D-908C-4C20-A45D-63653A58FC70}"/>
              </a:ext>
            </a:extLst>
          </p:cNvPr>
          <p:cNvPicPr>
            <a:picLocks noChangeAspect="1"/>
          </p:cNvPicPr>
          <p:nvPr/>
        </p:nvPicPr>
        <p:blipFill>
          <a:blip r:embed="rId2"/>
          <a:stretch>
            <a:fillRect/>
          </a:stretch>
        </p:blipFill>
        <p:spPr>
          <a:xfrm>
            <a:off x="8608695" y="450574"/>
            <a:ext cx="2117856" cy="1879283"/>
          </a:xfrm>
          <a:prstGeom prst="rect">
            <a:avLst/>
          </a:prstGeom>
        </p:spPr>
      </p:pic>
    </p:spTree>
    <p:extLst>
      <p:ext uri="{BB962C8B-B14F-4D97-AF65-F5344CB8AC3E}">
        <p14:creationId xmlns:p14="http://schemas.microsoft.com/office/powerpoint/2010/main" val="16823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B2EB0F9-4C76-424A-8232-6D0A61AD97F9}"/>
              </a:ext>
            </a:extLst>
          </p:cNvPr>
          <p:cNvSpPr txBox="1"/>
          <p:nvPr/>
        </p:nvSpPr>
        <p:spPr>
          <a:xfrm>
            <a:off x="874643" y="450574"/>
            <a:ext cx="10442714" cy="707886"/>
          </a:xfrm>
          <a:prstGeom prst="rect">
            <a:avLst/>
          </a:prstGeom>
          <a:noFill/>
        </p:spPr>
        <p:txBody>
          <a:bodyPr wrap="square" rtlCol="0">
            <a:spAutoFit/>
          </a:bodyPr>
          <a:lstStyle/>
          <a:p>
            <a:pPr algn="ctr"/>
            <a:r>
              <a:rPr lang="es-AR" sz="4000" b="1" dirty="0"/>
              <a:t>Metodología</a:t>
            </a:r>
          </a:p>
        </p:txBody>
      </p:sp>
      <p:pic>
        <p:nvPicPr>
          <p:cNvPr id="4" name="Imagen 3">
            <a:extLst>
              <a:ext uri="{FF2B5EF4-FFF2-40B4-BE49-F238E27FC236}">
                <a16:creationId xmlns:a16="http://schemas.microsoft.com/office/drawing/2014/main" id="{1DB85264-6078-4D32-B8DD-4C0E6D809D80}"/>
              </a:ext>
            </a:extLst>
          </p:cNvPr>
          <p:cNvPicPr>
            <a:picLocks noChangeAspect="1"/>
          </p:cNvPicPr>
          <p:nvPr/>
        </p:nvPicPr>
        <p:blipFill>
          <a:blip r:embed="rId2"/>
          <a:stretch>
            <a:fillRect/>
          </a:stretch>
        </p:blipFill>
        <p:spPr>
          <a:xfrm>
            <a:off x="4675035" y="1707542"/>
            <a:ext cx="2841929" cy="2841929"/>
          </a:xfrm>
          <a:prstGeom prst="rect">
            <a:avLst/>
          </a:prstGeom>
        </p:spPr>
      </p:pic>
      <p:sp>
        <p:nvSpPr>
          <p:cNvPr id="5" name="Rectángulo 4">
            <a:extLst>
              <a:ext uri="{FF2B5EF4-FFF2-40B4-BE49-F238E27FC236}">
                <a16:creationId xmlns:a16="http://schemas.microsoft.com/office/drawing/2014/main" id="{CA96AF82-0D09-4A6E-8C14-8DD63ECC5E47}"/>
              </a:ext>
            </a:extLst>
          </p:cNvPr>
          <p:cNvSpPr/>
          <p:nvPr/>
        </p:nvSpPr>
        <p:spPr>
          <a:xfrm>
            <a:off x="1239740" y="1707542"/>
            <a:ext cx="3286540" cy="4247317"/>
          </a:xfrm>
          <a:prstGeom prst="rect">
            <a:avLst/>
          </a:prstGeom>
        </p:spPr>
        <p:txBody>
          <a:bodyPr wrap="square">
            <a:spAutoFit/>
          </a:bodyPr>
          <a:lstStyle/>
          <a:p>
            <a:pPr marL="285750" indent="-285750">
              <a:buFont typeface="Arial" panose="020B0604020202020204" pitchFamily="34" charset="0"/>
              <a:buChar char="•"/>
            </a:pPr>
            <a:r>
              <a:rPr lang="es-AR" dirty="0" err="1"/>
              <a:t>library</a:t>
            </a:r>
            <a:r>
              <a:rPr lang="es-AR" dirty="0"/>
              <a:t>(</a:t>
            </a:r>
            <a:r>
              <a:rPr lang="es-AR" dirty="0" err="1"/>
              <a:t>magrittr</a:t>
            </a:r>
            <a:r>
              <a:rPr lang="es-AR" dirty="0"/>
              <a:t>)</a:t>
            </a:r>
          </a:p>
          <a:p>
            <a:pPr marL="285750" indent="-285750">
              <a:buFont typeface="Arial" panose="020B0604020202020204" pitchFamily="34" charset="0"/>
              <a:buChar char="•"/>
            </a:pPr>
            <a:r>
              <a:rPr lang="es-AR" dirty="0" err="1"/>
              <a:t>library</a:t>
            </a:r>
            <a:r>
              <a:rPr lang="es-AR" dirty="0"/>
              <a:t>(</a:t>
            </a:r>
            <a:r>
              <a:rPr lang="es-AR" dirty="0" err="1"/>
              <a:t>leaflet</a:t>
            </a:r>
            <a:r>
              <a:rPr lang="es-AR" dirty="0"/>
              <a:t>)</a:t>
            </a:r>
          </a:p>
          <a:p>
            <a:pPr marL="285750" indent="-285750">
              <a:buFont typeface="Arial" panose="020B0604020202020204" pitchFamily="34" charset="0"/>
              <a:buChar char="•"/>
            </a:pPr>
            <a:r>
              <a:rPr lang="es-AR" dirty="0" err="1"/>
              <a:t>library</a:t>
            </a:r>
            <a:r>
              <a:rPr lang="es-AR" dirty="0"/>
              <a:t>(</a:t>
            </a:r>
            <a:r>
              <a:rPr lang="es-AR" dirty="0" err="1"/>
              <a:t>ggmap</a:t>
            </a:r>
            <a:r>
              <a:rPr lang="es-AR" dirty="0"/>
              <a:t>)</a:t>
            </a:r>
          </a:p>
          <a:p>
            <a:pPr marL="285750" indent="-285750">
              <a:buFont typeface="Arial" panose="020B0604020202020204" pitchFamily="34" charset="0"/>
              <a:buChar char="•"/>
            </a:pPr>
            <a:r>
              <a:rPr lang="es-AR" sz="2400" b="1" dirty="0" err="1"/>
              <a:t>library</a:t>
            </a:r>
            <a:r>
              <a:rPr lang="es-AR" sz="2400" b="1" dirty="0"/>
              <a:t>(</a:t>
            </a:r>
            <a:r>
              <a:rPr lang="es-AR" sz="2400" b="1" dirty="0" err="1"/>
              <a:t>igraph</a:t>
            </a:r>
            <a:r>
              <a:rPr lang="es-AR" sz="2400" b="1" dirty="0"/>
              <a:t>)</a:t>
            </a:r>
          </a:p>
          <a:p>
            <a:pPr marL="285750" indent="-285750">
              <a:buFont typeface="Arial" panose="020B0604020202020204" pitchFamily="34" charset="0"/>
              <a:buChar char="•"/>
            </a:pPr>
            <a:r>
              <a:rPr lang="es-AR" dirty="0" err="1"/>
              <a:t>library</a:t>
            </a:r>
            <a:r>
              <a:rPr lang="es-AR" dirty="0"/>
              <a:t>(</a:t>
            </a:r>
            <a:r>
              <a:rPr lang="es-AR" dirty="0" err="1"/>
              <a:t>lsa</a:t>
            </a:r>
            <a:r>
              <a:rPr lang="es-AR" dirty="0"/>
              <a:t>)</a:t>
            </a:r>
          </a:p>
          <a:p>
            <a:pPr marL="285750" indent="-285750">
              <a:buFont typeface="Arial" panose="020B0604020202020204" pitchFamily="34" charset="0"/>
              <a:buChar char="•"/>
            </a:pPr>
            <a:r>
              <a:rPr lang="es-AR" dirty="0" err="1"/>
              <a:t>library</a:t>
            </a:r>
            <a:r>
              <a:rPr lang="es-AR" dirty="0"/>
              <a:t>(</a:t>
            </a:r>
            <a:r>
              <a:rPr lang="es-AR" dirty="0" err="1"/>
              <a:t>sp</a:t>
            </a:r>
            <a:r>
              <a:rPr lang="es-AR" dirty="0"/>
              <a:t>)</a:t>
            </a:r>
          </a:p>
          <a:p>
            <a:pPr marL="285750" indent="-285750">
              <a:buFont typeface="Arial" panose="020B0604020202020204" pitchFamily="34" charset="0"/>
              <a:buChar char="•"/>
            </a:pPr>
            <a:r>
              <a:rPr lang="es-AR" dirty="0" err="1"/>
              <a:t>library</a:t>
            </a:r>
            <a:r>
              <a:rPr lang="es-AR" dirty="0"/>
              <a:t>(</a:t>
            </a:r>
            <a:r>
              <a:rPr lang="es-AR" dirty="0" err="1"/>
              <a:t>dplyr</a:t>
            </a:r>
            <a:r>
              <a:rPr lang="es-AR" dirty="0"/>
              <a:t>)</a:t>
            </a:r>
          </a:p>
          <a:p>
            <a:pPr marL="285750" indent="-285750">
              <a:buFont typeface="Arial" panose="020B0604020202020204" pitchFamily="34" charset="0"/>
              <a:buChar char="•"/>
            </a:pPr>
            <a:r>
              <a:rPr lang="es-AR" dirty="0" err="1"/>
              <a:t>library</a:t>
            </a:r>
            <a:r>
              <a:rPr lang="es-AR" dirty="0"/>
              <a:t>(</a:t>
            </a:r>
            <a:r>
              <a:rPr lang="es-AR" dirty="0" err="1"/>
              <a:t>stringr</a:t>
            </a:r>
            <a:r>
              <a:rPr lang="es-AR" dirty="0"/>
              <a:t>)</a:t>
            </a:r>
          </a:p>
          <a:p>
            <a:pPr marL="285750" indent="-285750">
              <a:buFont typeface="Arial" panose="020B0604020202020204" pitchFamily="34" charset="0"/>
              <a:buChar char="•"/>
            </a:pPr>
            <a:r>
              <a:rPr lang="es-AR" dirty="0" err="1"/>
              <a:t>library</a:t>
            </a:r>
            <a:r>
              <a:rPr lang="es-AR" dirty="0"/>
              <a:t>(ggplot2)</a:t>
            </a:r>
          </a:p>
          <a:p>
            <a:pPr marL="285750" indent="-285750">
              <a:buFont typeface="Arial" panose="020B0604020202020204" pitchFamily="34" charset="0"/>
              <a:buChar char="•"/>
            </a:pPr>
            <a:r>
              <a:rPr lang="es-AR" dirty="0" err="1"/>
              <a:t>library</a:t>
            </a:r>
            <a:r>
              <a:rPr lang="es-AR" dirty="0"/>
              <a:t>(</a:t>
            </a:r>
            <a:r>
              <a:rPr lang="es-AR" dirty="0" err="1"/>
              <a:t>mapproj</a:t>
            </a:r>
            <a:r>
              <a:rPr lang="es-AR" dirty="0"/>
              <a:t>)</a:t>
            </a:r>
          </a:p>
          <a:p>
            <a:pPr marL="285750" indent="-285750">
              <a:buFont typeface="Arial" panose="020B0604020202020204" pitchFamily="34" charset="0"/>
              <a:buChar char="•"/>
            </a:pPr>
            <a:r>
              <a:rPr lang="es-AR" sz="2400" b="1" dirty="0" err="1"/>
              <a:t>library</a:t>
            </a:r>
            <a:r>
              <a:rPr lang="es-AR" sz="2400" b="1" dirty="0"/>
              <a:t>(</a:t>
            </a:r>
            <a:r>
              <a:rPr lang="es-AR" sz="2400" b="1" dirty="0" err="1"/>
              <a:t>maps</a:t>
            </a:r>
            <a:r>
              <a:rPr lang="es-AR" sz="2400" b="1" dirty="0"/>
              <a:t>)</a:t>
            </a:r>
          </a:p>
          <a:p>
            <a:pPr marL="285750" indent="-285750">
              <a:buFont typeface="Arial" panose="020B0604020202020204" pitchFamily="34" charset="0"/>
              <a:buChar char="•"/>
            </a:pPr>
            <a:r>
              <a:rPr lang="es-AR" dirty="0" err="1"/>
              <a:t>library</a:t>
            </a:r>
            <a:r>
              <a:rPr lang="es-AR" dirty="0"/>
              <a:t>(</a:t>
            </a:r>
            <a:r>
              <a:rPr lang="es-AR" dirty="0" err="1"/>
              <a:t>purrr</a:t>
            </a:r>
            <a:r>
              <a:rPr lang="es-AR" dirty="0"/>
              <a:t>)</a:t>
            </a:r>
          </a:p>
          <a:p>
            <a:pPr marL="285750" indent="-285750">
              <a:buFont typeface="Arial" panose="020B0604020202020204" pitchFamily="34" charset="0"/>
              <a:buChar char="•"/>
            </a:pPr>
            <a:r>
              <a:rPr lang="es-AR" dirty="0" err="1"/>
              <a:t>library</a:t>
            </a:r>
            <a:r>
              <a:rPr lang="es-AR" dirty="0"/>
              <a:t>(</a:t>
            </a:r>
            <a:r>
              <a:rPr lang="es-AR" dirty="0" err="1"/>
              <a:t>geosphere</a:t>
            </a:r>
            <a:r>
              <a:rPr lang="es-AR" dirty="0"/>
              <a:t>)</a:t>
            </a:r>
          </a:p>
          <a:p>
            <a:pPr marL="285750" indent="-285750">
              <a:buFont typeface="Arial" panose="020B0604020202020204" pitchFamily="34" charset="0"/>
              <a:buChar char="•"/>
            </a:pPr>
            <a:r>
              <a:rPr lang="es-AR" sz="2400" b="1" dirty="0" err="1"/>
              <a:t>library</a:t>
            </a:r>
            <a:r>
              <a:rPr lang="es-AR" sz="2400" b="1" dirty="0"/>
              <a:t>(</a:t>
            </a:r>
            <a:r>
              <a:rPr lang="es-AR" sz="2400" b="1" dirty="0" err="1"/>
              <a:t>rworldmap</a:t>
            </a:r>
            <a:r>
              <a:rPr lang="es-AR" sz="2400" b="1" dirty="0"/>
              <a:t>)</a:t>
            </a:r>
          </a:p>
        </p:txBody>
      </p:sp>
      <p:pic>
        <p:nvPicPr>
          <p:cNvPr id="6" name="Imagen 5">
            <a:extLst>
              <a:ext uri="{FF2B5EF4-FFF2-40B4-BE49-F238E27FC236}">
                <a16:creationId xmlns:a16="http://schemas.microsoft.com/office/drawing/2014/main" id="{59BD8B47-C145-449B-8FD0-2575D731A280}"/>
              </a:ext>
            </a:extLst>
          </p:cNvPr>
          <p:cNvPicPr>
            <a:picLocks noChangeAspect="1"/>
          </p:cNvPicPr>
          <p:nvPr/>
        </p:nvPicPr>
        <p:blipFill>
          <a:blip r:embed="rId3"/>
          <a:stretch>
            <a:fillRect/>
          </a:stretch>
        </p:blipFill>
        <p:spPr>
          <a:xfrm>
            <a:off x="8886825" y="1707542"/>
            <a:ext cx="1428750" cy="1857375"/>
          </a:xfrm>
          <a:prstGeom prst="rect">
            <a:avLst/>
          </a:prstGeom>
        </p:spPr>
      </p:pic>
      <p:sp>
        <p:nvSpPr>
          <p:cNvPr id="7" name="CuadroTexto 6">
            <a:extLst>
              <a:ext uri="{FF2B5EF4-FFF2-40B4-BE49-F238E27FC236}">
                <a16:creationId xmlns:a16="http://schemas.microsoft.com/office/drawing/2014/main" id="{F1FF35E0-6C21-41E4-8BCC-E1E34E80013C}"/>
              </a:ext>
            </a:extLst>
          </p:cNvPr>
          <p:cNvSpPr txBox="1"/>
          <p:nvPr/>
        </p:nvSpPr>
        <p:spPr>
          <a:xfrm>
            <a:off x="8141141" y="3831200"/>
            <a:ext cx="2920117" cy="923330"/>
          </a:xfrm>
          <a:prstGeom prst="rect">
            <a:avLst/>
          </a:prstGeom>
          <a:noFill/>
        </p:spPr>
        <p:txBody>
          <a:bodyPr wrap="square" rtlCol="0">
            <a:spAutoFit/>
          </a:bodyPr>
          <a:lstStyle/>
          <a:p>
            <a:pPr algn="ctr"/>
            <a:r>
              <a:rPr lang="es-AR" dirty="0"/>
              <a:t>Visualización y comparación de métricas</a:t>
            </a:r>
          </a:p>
        </p:txBody>
      </p:sp>
    </p:spTree>
    <p:extLst>
      <p:ext uri="{BB962C8B-B14F-4D97-AF65-F5344CB8AC3E}">
        <p14:creationId xmlns:p14="http://schemas.microsoft.com/office/powerpoint/2010/main" val="36234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49CA079-65DD-48CA-BFF0-C188ACCFC771}"/>
              </a:ext>
            </a:extLst>
          </p:cNvPr>
          <p:cNvSpPr txBox="1"/>
          <p:nvPr/>
        </p:nvSpPr>
        <p:spPr>
          <a:xfrm>
            <a:off x="874643" y="636104"/>
            <a:ext cx="10442714" cy="707886"/>
          </a:xfrm>
          <a:prstGeom prst="rect">
            <a:avLst/>
          </a:prstGeom>
          <a:noFill/>
        </p:spPr>
        <p:txBody>
          <a:bodyPr wrap="square" rtlCol="0">
            <a:spAutoFit/>
          </a:bodyPr>
          <a:lstStyle/>
          <a:p>
            <a:pPr algn="ctr"/>
            <a:r>
              <a:rPr lang="es-AR" sz="4000" b="1" dirty="0"/>
              <a:t>Análisis del grafo </a:t>
            </a:r>
          </a:p>
        </p:txBody>
      </p:sp>
      <p:sp>
        <p:nvSpPr>
          <p:cNvPr id="4" name="CuadroTexto 3">
            <a:extLst>
              <a:ext uri="{FF2B5EF4-FFF2-40B4-BE49-F238E27FC236}">
                <a16:creationId xmlns:a16="http://schemas.microsoft.com/office/drawing/2014/main" id="{F549E17C-0625-4DCC-ADFF-FB4CEA748E2C}"/>
              </a:ext>
            </a:extLst>
          </p:cNvPr>
          <p:cNvSpPr txBox="1"/>
          <p:nvPr/>
        </p:nvSpPr>
        <p:spPr>
          <a:xfrm>
            <a:off x="1119808" y="1590923"/>
            <a:ext cx="8799444" cy="4801314"/>
          </a:xfrm>
          <a:prstGeom prst="rect">
            <a:avLst/>
          </a:prstGeom>
          <a:noFill/>
        </p:spPr>
        <p:txBody>
          <a:bodyPr wrap="square" rtlCol="0">
            <a:spAutoFit/>
          </a:bodyPr>
          <a:lstStyle/>
          <a:p>
            <a:pPr marL="342900" indent="-342900">
              <a:buFont typeface="+mj-lt"/>
              <a:buAutoNum type="arabicPeriod"/>
            </a:pPr>
            <a:r>
              <a:rPr lang="es-AR" dirty="0"/>
              <a:t>Elección de las variables. </a:t>
            </a:r>
          </a:p>
          <a:p>
            <a:endParaRPr lang="es-AR" dirty="0"/>
          </a:p>
          <a:p>
            <a:r>
              <a:rPr lang="es-AR" dirty="0"/>
              <a:t>NODOS:    Origen del almacén                      Destino de la orden</a:t>
            </a:r>
          </a:p>
          <a:p>
            <a:r>
              <a:rPr lang="es-AR" dirty="0"/>
              <a:t>ENLACES:  Número de orden + peso  </a:t>
            </a:r>
          </a:p>
          <a:p>
            <a:endParaRPr lang="es-AR" dirty="0"/>
          </a:p>
          <a:p>
            <a:pPr marL="342900" indent="-342900">
              <a:buAutoNum type="arabicPeriod" startAt="2"/>
            </a:pPr>
            <a:r>
              <a:rPr lang="es-AR" dirty="0"/>
              <a:t>Tipo de enlaces: Dirigidos</a:t>
            </a:r>
          </a:p>
          <a:p>
            <a:pPr marL="342900" indent="-342900">
              <a:buAutoNum type="arabicPeriod" startAt="2"/>
            </a:pPr>
            <a:endParaRPr lang="es-AR" dirty="0"/>
          </a:p>
          <a:p>
            <a:pPr marL="342900" indent="-342900">
              <a:buAutoNum type="arabicPeriod" startAt="2"/>
            </a:pPr>
            <a:r>
              <a:rPr lang="es-AR" dirty="0"/>
              <a:t>Grafo bipartito con estructura de comunidades</a:t>
            </a:r>
          </a:p>
          <a:p>
            <a:pPr marL="342900" indent="-342900">
              <a:buAutoNum type="arabicPeriod" startAt="2"/>
            </a:pPr>
            <a:endParaRPr lang="es-AR" dirty="0"/>
          </a:p>
          <a:p>
            <a:pPr marL="342900" indent="-342900">
              <a:buAutoNum type="arabicPeriod" startAt="2"/>
            </a:pPr>
            <a:r>
              <a:rPr lang="es-AR" dirty="0" err="1"/>
              <a:t>Disconexo</a:t>
            </a:r>
            <a:endParaRPr lang="es-AR" dirty="0"/>
          </a:p>
          <a:p>
            <a:pPr marL="342900" indent="-342900">
              <a:buAutoNum type="arabicPeriod" startAt="2"/>
            </a:pPr>
            <a:endParaRPr lang="es-AR" dirty="0"/>
          </a:p>
          <a:p>
            <a:pPr marL="342900" indent="-342900">
              <a:buAutoNum type="arabicPeriod" startAt="2"/>
            </a:pPr>
            <a:r>
              <a:rPr lang="es-AR" dirty="0"/>
              <a:t>Dinámico </a:t>
            </a:r>
          </a:p>
          <a:p>
            <a:pPr marL="342900" indent="-342900">
              <a:buAutoNum type="arabicPeriod" startAt="2"/>
            </a:pPr>
            <a:endParaRPr lang="es-AR" dirty="0"/>
          </a:p>
          <a:p>
            <a:pPr marL="342900" indent="-342900">
              <a:buAutoNum type="arabicPeriod" startAt="2"/>
            </a:pPr>
            <a:r>
              <a:rPr lang="es-AR" dirty="0"/>
              <a:t>Grado k. </a:t>
            </a:r>
          </a:p>
          <a:p>
            <a:pPr marL="342900" indent="-342900">
              <a:buAutoNum type="arabicPeriod" startAt="2"/>
            </a:pPr>
            <a:endParaRPr lang="es-AR" dirty="0"/>
          </a:p>
          <a:p>
            <a:pPr marL="342900" indent="-342900">
              <a:buAutoNum type="arabicPeriod" startAt="2"/>
            </a:pPr>
            <a:r>
              <a:rPr lang="es-AR" dirty="0"/>
              <a:t>Grado promedio </a:t>
            </a:r>
          </a:p>
          <a:p>
            <a:pPr marL="342900" indent="-342900">
              <a:buAutoNum type="arabicPeriod" startAt="2"/>
            </a:pPr>
            <a:endParaRPr lang="es-AR" dirty="0"/>
          </a:p>
        </p:txBody>
      </p:sp>
      <p:cxnSp>
        <p:nvCxnSpPr>
          <p:cNvPr id="6" name="Conector recto de flecha 5">
            <a:extLst>
              <a:ext uri="{FF2B5EF4-FFF2-40B4-BE49-F238E27FC236}">
                <a16:creationId xmlns:a16="http://schemas.microsoft.com/office/drawing/2014/main" id="{E40345A1-FF6F-49B1-8962-BBC052B06DDC}"/>
              </a:ext>
            </a:extLst>
          </p:cNvPr>
          <p:cNvCxnSpPr/>
          <p:nvPr/>
        </p:nvCxnSpPr>
        <p:spPr>
          <a:xfrm>
            <a:off x="4760181" y="2321781"/>
            <a:ext cx="11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B385505B-58FD-4034-99B0-033C311FFD79}"/>
              </a:ext>
            </a:extLst>
          </p:cNvPr>
          <p:cNvPicPr>
            <a:picLocks noChangeAspect="1"/>
          </p:cNvPicPr>
          <p:nvPr/>
        </p:nvPicPr>
        <p:blipFill>
          <a:blip r:embed="rId3"/>
          <a:stretch>
            <a:fillRect/>
          </a:stretch>
        </p:blipFill>
        <p:spPr>
          <a:xfrm>
            <a:off x="7218045" y="2942283"/>
            <a:ext cx="4309896" cy="3020534"/>
          </a:xfrm>
          <a:prstGeom prst="rect">
            <a:avLst/>
          </a:prstGeom>
        </p:spPr>
      </p:pic>
    </p:spTree>
    <p:extLst>
      <p:ext uri="{BB962C8B-B14F-4D97-AF65-F5344CB8AC3E}">
        <p14:creationId xmlns:p14="http://schemas.microsoft.com/office/powerpoint/2010/main" val="241476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6E00064-DA71-401D-A7E7-3A999613C6BB}"/>
              </a:ext>
            </a:extLst>
          </p:cNvPr>
          <p:cNvPicPr>
            <a:picLocks noChangeAspect="1"/>
          </p:cNvPicPr>
          <p:nvPr/>
        </p:nvPicPr>
        <p:blipFill rotWithShape="1">
          <a:blip r:embed="rId2"/>
          <a:srcRect t="6200" b="5535"/>
          <a:stretch/>
        </p:blipFill>
        <p:spPr>
          <a:xfrm>
            <a:off x="0" y="426720"/>
            <a:ext cx="12192000" cy="6050280"/>
          </a:xfrm>
          <a:prstGeom prst="rect">
            <a:avLst/>
          </a:prstGeom>
        </p:spPr>
      </p:pic>
    </p:spTree>
    <p:extLst>
      <p:ext uri="{BB962C8B-B14F-4D97-AF65-F5344CB8AC3E}">
        <p14:creationId xmlns:p14="http://schemas.microsoft.com/office/powerpoint/2010/main" val="64058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3F8A4CB-4524-4962-A559-99167F7FDB3A}"/>
              </a:ext>
            </a:extLst>
          </p:cNvPr>
          <p:cNvPicPr>
            <a:picLocks noChangeAspect="1"/>
          </p:cNvPicPr>
          <p:nvPr/>
        </p:nvPicPr>
        <p:blipFill>
          <a:blip r:embed="rId2"/>
          <a:stretch>
            <a:fillRect/>
          </a:stretch>
        </p:blipFill>
        <p:spPr>
          <a:xfrm>
            <a:off x="381714" y="1826213"/>
            <a:ext cx="11428571" cy="4333333"/>
          </a:xfrm>
          <a:prstGeom prst="rect">
            <a:avLst/>
          </a:prstGeom>
        </p:spPr>
      </p:pic>
      <p:sp>
        <p:nvSpPr>
          <p:cNvPr id="7" name="CuadroTexto 6">
            <a:extLst>
              <a:ext uri="{FF2B5EF4-FFF2-40B4-BE49-F238E27FC236}">
                <a16:creationId xmlns:a16="http://schemas.microsoft.com/office/drawing/2014/main" id="{D0C0FBB3-8203-469F-BCAB-8C52B69E7B1E}"/>
              </a:ext>
            </a:extLst>
          </p:cNvPr>
          <p:cNvSpPr txBox="1"/>
          <p:nvPr/>
        </p:nvSpPr>
        <p:spPr>
          <a:xfrm>
            <a:off x="624840" y="1280160"/>
            <a:ext cx="3627120" cy="369332"/>
          </a:xfrm>
          <a:prstGeom prst="rect">
            <a:avLst/>
          </a:prstGeom>
          <a:noFill/>
        </p:spPr>
        <p:txBody>
          <a:bodyPr wrap="square" rtlCol="0">
            <a:spAutoFit/>
          </a:bodyPr>
          <a:lstStyle/>
          <a:p>
            <a:r>
              <a:rPr lang="es-AR" dirty="0"/>
              <a:t>Distribución de los pesos</a:t>
            </a:r>
          </a:p>
        </p:txBody>
      </p:sp>
      <p:sp>
        <p:nvSpPr>
          <p:cNvPr id="8" name="CuadroTexto 7">
            <a:extLst>
              <a:ext uri="{FF2B5EF4-FFF2-40B4-BE49-F238E27FC236}">
                <a16:creationId xmlns:a16="http://schemas.microsoft.com/office/drawing/2014/main" id="{9958DDB3-D4DD-4E22-924D-ABA0A3E7ECA7}"/>
              </a:ext>
            </a:extLst>
          </p:cNvPr>
          <p:cNvSpPr txBox="1"/>
          <p:nvPr/>
        </p:nvSpPr>
        <p:spPr>
          <a:xfrm>
            <a:off x="874642" y="344511"/>
            <a:ext cx="10442714" cy="707886"/>
          </a:xfrm>
          <a:prstGeom prst="rect">
            <a:avLst/>
          </a:prstGeom>
          <a:noFill/>
        </p:spPr>
        <p:txBody>
          <a:bodyPr wrap="square" rtlCol="0">
            <a:spAutoFit/>
          </a:bodyPr>
          <a:lstStyle/>
          <a:p>
            <a:pPr algn="ctr"/>
            <a:r>
              <a:rPr lang="es-AR" sz="4000" b="1" dirty="0"/>
              <a:t>Análisis del grafo </a:t>
            </a:r>
          </a:p>
        </p:txBody>
      </p:sp>
    </p:spTree>
    <p:extLst>
      <p:ext uri="{BB962C8B-B14F-4D97-AF65-F5344CB8AC3E}">
        <p14:creationId xmlns:p14="http://schemas.microsoft.com/office/powerpoint/2010/main" val="251506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AFCB98-E899-4588-859D-83E11ADDA552}"/>
              </a:ext>
            </a:extLst>
          </p:cNvPr>
          <p:cNvSpPr txBox="1"/>
          <p:nvPr/>
        </p:nvSpPr>
        <p:spPr>
          <a:xfrm>
            <a:off x="-1714666" y="528604"/>
            <a:ext cx="10442714" cy="707886"/>
          </a:xfrm>
          <a:prstGeom prst="rect">
            <a:avLst/>
          </a:prstGeom>
          <a:noFill/>
        </p:spPr>
        <p:txBody>
          <a:bodyPr wrap="square" rtlCol="0">
            <a:spAutoFit/>
          </a:bodyPr>
          <a:lstStyle/>
          <a:p>
            <a:pPr algn="ctr"/>
            <a:r>
              <a:rPr lang="es-AR" sz="4000" b="1" dirty="0"/>
              <a:t>Análisis del grafo </a:t>
            </a:r>
          </a:p>
        </p:txBody>
      </p:sp>
      <p:sp>
        <p:nvSpPr>
          <p:cNvPr id="5" name="CuadroTexto 4">
            <a:extLst>
              <a:ext uri="{FF2B5EF4-FFF2-40B4-BE49-F238E27FC236}">
                <a16:creationId xmlns:a16="http://schemas.microsoft.com/office/drawing/2014/main" id="{08FEE29E-7592-4025-AA58-0517D1E99708}"/>
              </a:ext>
            </a:extLst>
          </p:cNvPr>
          <p:cNvSpPr txBox="1"/>
          <p:nvPr/>
        </p:nvSpPr>
        <p:spPr>
          <a:xfrm>
            <a:off x="917383" y="1626694"/>
            <a:ext cx="5178617"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AR" dirty="0"/>
              <a:t>Cantidad de NODOS: N= 183</a:t>
            </a:r>
          </a:p>
          <a:p>
            <a:pPr marL="285750" indent="-285750">
              <a:lnSpc>
                <a:spcPct val="150000"/>
              </a:lnSpc>
              <a:buFont typeface="Arial" panose="020B0604020202020204" pitchFamily="34" charset="0"/>
              <a:buChar char="•"/>
            </a:pPr>
            <a:r>
              <a:rPr lang="es-AR" dirty="0"/>
              <a:t>Cantidad de ENLACES: L = 390</a:t>
            </a:r>
          </a:p>
          <a:p>
            <a:pPr marL="285750" indent="-285750">
              <a:lnSpc>
                <a:spcPct val="150000"/>
              </a:lnSpc>
              <a:buFont typeface="Arial" panose="020B0604020202020204" pitchFamily="34" charset="0"/>
              <a:buChar char="•"/>
            </a:pPr>
            <a:r>
              <a:rPr lang="es-AR" dirty="0"/>
              <a:t>Grado promedio L/N = 390/183 = 2,13</a:t>
            </a:r>
          </a:p>
          <a:p>
            <a:pPr marL="285750" indent="-285750">
              <a:buFont typeface="Arial" panose="020B0604020202020204" pitchFamily="34" charset="0"/>
              <a:buChar char="•"/>
            </a:pPr>
            <a:endParaRPr lang="es-AR" dirty="0"/>
          </a:p>
        </p:txBody>
      </p:sp>
      <p:graphicFrame>
        <p:nvGraphicFramePr>
          <p:cNvPr id="6" name="Tabla 5">
            <a:extLst>
              <a:ext uri="{FF2B5EF4-FFF2-40B4-BE49-F238E27FC236}">
                <a16:creationId xmlns:a16="http://schemas.microsoft.com/office/drawing/2014/main" id="{BA6F5608-D62C-4F01-AE72-62002B135A7F}"/>
              </a:ext>
            </a:extLst>
          </p:cNvPr>
          <p:cNvGraphicFramePr>
            <a:graphicFrameLocks noGrp="1"/>
          </p:cNvGraphicFramePr>
          <p:nvPr>
            <p:extLst>
              <p:ext uri="{D42A27DB-BD31-4B8C-83A1-F6EECF244321}">
                <p14:modId xmlns:p14="http://schemas.microsoft.com/office/powerpoint/2010/main" val="1791256018"/>
              </p:ext>
            </p:extLst>
          </p:nvPr>
        </p:nvGraphicFramePr>
        <p:xfrm>
          <a:off x="6809303" y="119352"/>
          <a:ext cx="5178617" cy="5807619"/>
        </p:xfrm>
        <a:graphic>
          <a:graphicData uri="http://schemas.openxmlformats.org/drawingml/2006/table">
            <a:tbl>
              <a:tblPr firstRow="1" firstCol="1" bandRow="1">
                <a:tableStyleId>{5C22544A-7EE6-4342-B048-85BDC9FD1C3A}</a:tableStyleId>
              </a:tblPr>
              <a:tblGrid>
                <a:gridCol w="2304217">
                  <a:extLst>
                    <a:ext uri="{9D8B030D-6E8A-4147-A177-3AD203B41FA5}">
                      <a16:colId xmlns:a16="http://schemas.microsoft.com/office/drawing/2014/main" val="672801664"/>
                    </a:ext>
                  </a:extLst>
                </a:gridCol>
                <a:gridCol w="944880">
                  <a:extLst>
                    <a:ext uri="{9D8B030D-6E8A-4147-A177-3AD203B41FA5}">
                      <a16:colId xmlns:a16="http://schemas.microsoft.com/office/drawing/2014/main" val="1105660729"/>
                    </a:ext>
                  </a:extLst>
                </a:gridCol>
                <a:gridCol w="1929520">
                  <a:extLst>
                    <a:ext uri="{9D8B030D-6E8A-4147-A177-3AD203B41FA5}">
                      <a16:colId xmlns:a16="http://schemas.microsoft.com/office/drawing/2014/main" val="2065932007"/>
                    </a:ext>
                  </a:extLst>
                </a:gridCol>
              </a:tblGrid>
              <a:tr h="517107">
                <a:tc>
                  <a:txBody>
                    <a:bodyPr/>
                    <a:lstStyle/>
                    <a:p>
                      <a:pPr algn="ctr">
                        <a:lnSpc>
                          <a:spcPct val="107000"/>
                        </a:lnSpc>
                        <a:spcAft>
                          <a:spcPts val="0"/>
                        </a:spcAft>
                      </a:pPr>
                      <a:r>
                        <a:rPr lang="es-AR" sz="1800" dirty="0">
                          <a:effectLst/>
                        </a:rPr>
                        <a:t>Cantidad de Nodos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dirty="0">
                          <a:effectLst/>
                        </a:rPr>
                        <a:t>Grado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dirty="0" err="1">
                          <a:effectLst/>
                        </a:rPr>
                        <a:t>pk</a:t>
                      </a:r>
                      <a:r>
                        <a:rPr lang="es-AR" sz="1800" dirty="0">
                          <a:effectLst/>
                        </a:rPr>
                        <a:t>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898401373"/>
                  </a:ext>
                </a:extLst>
              </a:tr>
              <a:tr h="258554">
                <a:tc>
                  <a:txBody>
                    <a:bodyPr/>
                    <a:lstStyle/>
                    <a:p>
                      <a:pPr algn="ctr">
                        <a:lnSpc>
                          <a:spcPct val="107000"/>
                        </a:lnSpc>
                        <a:spcAft>
                          <a:spcPts val="0"/>
                        </a:spcAft>
                      </a:pPr>
                      <a:r>
                        <a:rPr lang="es-AR" sz="1800">
                          <a:effectLst/>
                        </a:rPr>
                        <a:t>54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29,51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3716926994"/>
                  </a:ext>
                </a:extLst>
              </a:tr>
              <a:tr h="258554">
                <a:tc>
                  <a:txBody>
                    <a:bodyPr/>
                    <a:lstStyle/>
                    <a:p>
                      <a:pPr algn="ctr">
                        <a:lnSpc>
                          <a:spcPct val="107000"/>
                        </a:lnSpc>
                        <a:spcAft>
                          <a:spcPts val="0"/>
                        </a:spcAft>
                      </a:pPr>
                      <a:r>
                        <a:rPr lang="es-AR" sz="1800">
                          <a:effectLst/>
                        </a:rPr>
                        <a:t>44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24,04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2417982878"/>
                  </a:ext>
                </a:extLst>
              </a:tr>
              <a:tr h="258554">
                <a:tc>
                  <a:txBody>
                    <a:bodyPr/>
                    <a:lstStyle/>
                    <a:p>
                      <a:pPr algn="ctr">
                        <a:lnSpc>
                          <a:spcPct val="107000"/>
                        </a:lnSpc>
                        <a:spcAft>
                          <a:spcPts val="0"/>
                        </a:spcAft>
                      </a:pPr>
                      <a:r>
                        <a:rPr lang="es-AR" sz="1800">
                          <a:effectLst/>
                        </a:rPr>
                        <a:t>28</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3</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15,30</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82659230"/>
                  </a:ext>
                </a:extLst>
              </a:tr>
              <a:tr h="258554">
                <a:tc>
                  <a:txBody>
                    <a:bodyPr/>
                    <a:lstStyle/>
                    <a:p>
                      <a:pPr algn="ctr">
                        <a:lnSpc>
                          <a:spcPct val="107000"/>
                        </a:lnSpc>
                        <a:spcAft>
                          <a:spcPts val="0"/>
                        </a:spcAft>
                      </a:pPr>
                      <a:r>
                        <a:rPr lang="es-AR" sz="1800">
                          <a:effectLst/>
                        </a:rPr>
                        <a:t>15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8,20</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74245035"/>
                  </a:ext>
                </a:extLst>
              </a:tr>
              <a:tr h="258554">
                <a:tc>
                  <a:txBody>
                    <a:bodyPr/>
                    <a:lstStyle/>
                    <a:p>
                      <a:pPr algn="ctr">
                        <a:lnSpc>
                          <a:spcPct val="107000"/>
                        </a:lnSpc>
                        <a:spcAft>
                          <a:spcPts val="0"/>
                        </a:spcAft>
                      </a:pPr>
                      <a:r>
                        <a:rPr lang="es-AR" sz="1800">
                          <a:effectLst/>
                        </a:rPr>
                        <a:t>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4,92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4212293123"/>
                  </a:ext>
                </a:extLst>
              </a:tr>
              <a:tr h="258554">
                <a:tc>
                  <a:txBody>
                    <a:bodyPr/>
                    <a:lstStyle/>
                    <a:p>
                      <a:pPr algn="ctr">
                        <a:lnSpc>
                          <a:spcPct val="107000"/>
                        </a:lnSpc>
                        <a:spcAft>
                          <a:spcPts val="0"/>
                        </a:spcAft>
                      </a:pPr>
                      <a:r>
                        <a:rPr lang="es-AR" sz="1800">
                          <a:effectLst/>
                        </a:rPr>
                        <a:t>12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6,56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818734003"/>
                  </a:ext>
                </a:extLst>
              </a:tr>
              <a:tr h="258554">
                <a:tc>
                  <a:txBody>
                    <a:bodyPr/>
                    <a:lstStyle/>
                    <a:p>
                      <a:pPr algn="ctr">
                        <a:lnSpc>
                          <a:spcPct val="107000"/>
                        </a:lnSpc>
                        <a:spcAft>
                          <a:spcPts val="0"/>
                        </a:spcAft>
                      </a:pPr>
                      <a:r>
                        <a:rPr lang="es-AR" sz="1800">
                          <a:effectLst/>
                        </a:rPr>
                        <a:t>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7</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2,19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295370641"/>
                  </a:ext>
                </a:extLst>
              </a:tr>
              <a:tr h="258554">
                <a:tc>
                  <a:txBody>
                    <a:bodyPr/>
                    <a:lstStyle/>
                    <a:p>
                      <a:pPr algn="ctr">
                        <a:lnSpc>
                          <a:spcPct val="107000"/>
                        </a:lnSpc>
                        <a:spcAft>
                          <a:spcPts val="0"/>
                        </a:spcAft>
                      </a:pPr>
                      <a:r>
                        <a:rPr lang="es-AR" sz="1800">
                          <a:effectLst/>
                        </a:rPr>
                        <a:t>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8</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2,19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267187893"/>
                  </a:ext>
                </a:extLst>
              </a:tr>
              <a:tr h="258554">
                <a:tc>
                  <a:txBody>
                    <a:bodyPr/>
                    <a:lstStyle/>
                    <a:p>
                      <a:pPr algn="ctr">
                        <a:lnSpc>
                          <a:spcPct val="107000"/>
                        </a:lnSpc>
                        <a:spcAft>
                          <a:spcPts val="0"/>
                        </a:spcAft>
                      </a:pPr>
                      <a:r>
                        <a:rPr lang="es-AR" sz="1800">
                          <a:effectLst/>
                        </a:rPr>
                        <a:t>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1,09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3629902994"/>
                  </a:ext>
                </a:extLst>
              </a:tr>
              <a:tr h="258554">
                <a:tc>
                  <a:txBody>
                    <a:bodyPr/>
                    <a:lstStyle/>
                    <a:p>
                      <a:pPr algn="ctr">
                        <a:lnSpc>
                          <a:spcPct val="107000"/>
                        </a:lnSpc>
                        <a:spcAft>
                          <a:spcPts val="0"/>
                        </a:spcAft>
                      </a:pPr>
                      <a:r>
                        <a:rPr lang="es-AR" sz="1800">
                          <a:effectLst/>
                        </a:rPr>
                        <a:t>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1,09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949139968"/>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13</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353091823"/>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594952562"/>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17</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4291112089"/>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227153365"/>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223306403"/>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26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483766961"/>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31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1051492531"/>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36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0,55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2795767522"/>
                  </a:ext>
                </a:extLst>
              </a:tr>
              <a:tr h="258554">
                <a:tc>
                  <a:txBody>
                    <a:bodyPr/>
                    <a:lstStyle/>
                    <a:p>
                      <a:pPr algn="ctr">
                        <a:lnSpc>
                          <a:spcPct val="107000"/>
                        </a:lnSpc>
                        <a:spcAft>
                          <a:spcPts val="0"/>
                        </a:spcAft>
                      </a:pPr>
                      <a:r>
                        <a:rPr lang="es-AR" sz="1800">
                          <a:effectLst/>
                        </a:rPr>
                        <a:t>1</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a:effectLst/>
                        </a:rPr>
                        <a:t>93</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tc>
                  <a:txBody>
                    <a:bodyPr/>
                    <a:lstStyle/>
                    <a:p>
                      <a:pPr algn="ctr">
                        <a:lnSpc>
                          <a:spcPct val="107000"/>
                        </a:lnSpc>
                        <a:spcAft>
                          <a:spcPts val="0"/>
                        </a:spcAft>
                      </a:pPr>
                      <a:r>
                        <a:rPr lang="es-AR" sz="1800" dirty="0">
                          <a:effectLst/>
                        </a:rPr>
                        <a:t>0,55</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834" marR="40834" marT="0" marB="0" anchor="ctr"/>
                </a:tc>
                <a:extLst>
                  <a:ext uri="{0D108BD9-81ED-4DB2-BD59-A6C34878D82A}">
                    <a16:rowId xmlns:a16="http://schemas.microsoft.com/office/drawing/2014/main" val="4005338843"/>
                  </a:ext>
                </a:extLst>
              </a:tr>
            </a:tbl>
          </a:graphicData>
        </a:graphic>
      </p:graphicFrame>
      <p:sp>
        <p:nvSpPr>
          <p:cNvPr id="7" name="Rectángulo 6">
            <a:extLst>
              <a:ext uri="{FF2B5EF4-FFF2-40B4-BE49-F238E27FC236}">
                <a16:creationId xmlns:a16="http://schemas.microsoft.com/office/drawing/2014/main" id="{28B3D947-7B93-43AA-8542-507FDA017F54}"/>
              </a:ext>
            </a:extLst>
          </p:cNvPr>
          <p:cNvSpPr/>
          <p:nvPr/>
        </p:nvSpPr>
        <p:spPr>
          <a:xfrm>
            <a:off x="7234870" y="5926971"/>
            <a:ext cx="5230298" cy="607539"/>
          </a:xfrm>
          <a:prstGeom prst="rect">
            <a:avLst/>
          </a:prstGeom>
        </p:spPr>
        <p:txBody>
          <a:bodyPr wrap="square">
            <a:spAutoFit/>
          </a:bodyPr>
          <a:lstStyle/>
          <a:p>
            <a:pPr>
              <a:lnSpc>
                <a:spcPct val="107000"/>
              </a:lnSpc>
              <a:spcAft>
                <a:spcPts val="800"/>
              </a:spcAft>
            </a:pPr>
            <a:r>
              <a:rPr lang="es-AR" sz="1600" dirty="0">
                <a:latin typeface="Calibri" panose="020F0502020204030204" pitchFamily="34" charset="0"/>
                <a:ea typeface="Calibri" panose="020F0502020204030204" pitchFamily="34" charset="0"/>
                <a:cs typeface="Times New Roman" panose="02020603050405020304" pitchFamily="18" charset="0"/>
              </a:rPr>
              <a:t>Tabla1. Cantidad de los nodos presente en los distintos grados con su distribución.</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A8A7C8EA-E247-43F5-A4A0-6CEB0294007E}"/>
              </a:ext>
            </a:extLst>
          </p:cNvPr>
          <p:cNvPicPr>
            <a:picLocks noChangeAspect="1"/>
          </p:cNvPicPr>
          <p:nvPr/>
        </p:nvPicPr>
        <p:blipFill>
          <a:blip r:embed="rId3"/>
          <a:stretch>
            <a:fillRect/>
          </a:stretch>
        </p:blipFill>
        <p:spPr>
          <a:xfrm>
            <a:off x="161920" y="3780230"/>
            <a:ext cx="6434599" cy="2754280"/>
          </a:xfrm>
          <a:prstGeom prst="rect">
            <a:avLst/>
          </a:prstGeom>
        </p:spPr>
      </p:pic>
      <p:sp>
        <p:nvSpPr>
          <p:cNvPr id="9" name="CuadroTexto 8">
            <a:extLst>
              <a:ext uri="{FF2B5EF4-FFF2-40B4-BE49-F238E27FC236}">
                <a16:creationId xmlns:a16="http://schemas.microsoft.com/office/drawing/2014/main" id="{A0597027-78B6-4DDE-86C7-875CD9677F4D}"/>
              </a:ext>
            </a:extLst>
          </p:cNvPr>
          <p:cNvSpPr txBox="1"/>
          <p:nvPr/>
        </p:nvSpPr>
        <p:spPr>
          <a:xfrm>
            <a:off x="204080" y="3410898"/>
            <a:ext cx="3550920" cy="369332"/>
          </a:xfrm>
          <a:prstGeom prst="rect">
            <a:avLst/>
          </a:prstGeom>
          <a:noFill/>
        </p:spPr>
        <p:txBody>
          <a:bodyPr wrap="square" rtlCol="0">
            <a:spAutoFit/>
          </a:bodyPr>
          <a:lstStyle/>
          <a:p>
            <a:r>
              <a:rPr lang="es-AR" dirty="0"/>
              <a:t>Distribución entre los nodos</a:t>
            </a:r>
          </a:p>
        </p:txBody>
      </p:sp>
    </p:spTree>
    <p:extLst>
      <p:ext uri="{BB962C8B-B14F-4D97-AF65-F5344CB8AC3E}">
        <p14:creationId xmlns:p14="http://schemas.microsoft.com/office/powerpoint/2010/main" val="269636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1D7FBA2-EFAE-4F5D-81B0-642A1841EA08}"/>
              </a:ext>
            </a:extLst>
          </p:cNvPr>
          <p:cNvPicPr>
            <a:picLocks noChangeAspect="1"/>
          </p:cNvPicPr>
          <p:nvPr/>
        </p:nvPicPr>
        <p:blipFill rotWithShape="1">
          <a:blip r:embed="rId2"/>
          <a:srcRect l="9375" t="27322" r="37875" b="50000"/>
          <a:stretch/>
        </p:blipFill>
        <p:spPr>
          <a:xfrm>
            <a:off x="1208963" y="2583290"/>
            <a:ext cx="8101697" cy="1958230"/>
          </a:xfrm>
          <a:prstGeom prst="rect">
            <a:avLst/>
          </a:prstGeom>
        </p:spPr>
      </p:pic>
      <p:sp>
        <p:nvSpPr>
          <p:cNvPr id="3" name="CuadroTexto 2">
            <a:extLst>
              <a:ext uri="{FF2B5EF4-FFF2-40B4-BE49-F238E27FC236}">
                <a16:creationId xmlns:a16="http://schemas.microsoft.com/office/drawing/2014/main" id="{D3C71FF9-8C15-4C6D-88C1-0BE9DCD92595}"/>
              </a:ext>
            </a:extLst>
          </p:cNvPr>
          <p:cNvSpPr txBox="1"/>
          <p:nvPr/>
        </p:nvSpPr>
        <p:spPr>
          <a:xfrm>
            <a:off x="-2249557" y="822960"/>
            <a:ext cx="10442714" cy="707886"/>
          </a:xfrm>
          <a:prstGeom prst="rect">
            <a:avLst/>
          </a:prstGeom>
          <a:noFill/>
        </p:spPr>
        <p:txBody>
          <a:bodyPr wrap="square" rtlCol="0">
            <a:spAutoFit/>
          </a:bodyPr>
          <a:lstStyle/>
          <a:p>
            <a:pPr algn="ctr"/>
            <a:r>
              <a:rPr lang="es-AR" sz="4000" b="1" dirty="0"/>
              <a:t>EDA</a:t>
            </a:r>
          </a:p>
        </p:txBody>
      </p:sp>
      <p:pic>
        <p:nvPicPr>
          <p:cNvPr id="4" name="Imagen 3">
            <a:extLst>
              <a:ext uri="{FF2B5EF4-FFF2-40B4-BE49-F238E27FC236}">
                <a16:creationId xmlns:a16="http://schemas.microsoft.com/office/drawing/2014/main" id="{275AB6A6-126C-419E-B32C-2EC71C5CCDDF}"/>
              </a:ext>
            </a:extLst>
          </p:cNvPr>
          <p:cNvPicPr>
            <a:picLocks noChangeAspect="1"/>
          </p:cNvPicPr>
          <p:nvPr/>
        </p:nvPicPr>
        <p:blipFill rotWithShape="1">
          <a:blip r:embed="rId3"/>
          <a:srcRect l="9375" t="24209" r="55875" b="62896"/>
          <a:stretch/>
        </p:blipFill>
        <p:spPr>
          <a:xfrm>
            <a:off x="413439" y="4876690"/>
            <a:ext cx="5552091" cy="1158350"/>
          </a:xfrm>
          <a:prstGeom prst="rect">
            <a:avLst/>
          </a:prstGeom>
        </p:spPr>
      </p:pic>
      <p:pic>
        <p:nvPicPr>
          <p:cNvPr id="5" name="Imagen 4">
            <a:extLst>
              <a:ext uri="{FF2B5EF4-FFF2-40B4-BE49-F238E27FC236}">
                <a16:creationId xmlns:a16="http://schemas.microsoft.com/office/drawing/2014/main" id="{8BDBE9C1-0FD7-4E44-9CA4-70BF51C6589B}"/>
              </a:ext>
            </a:extLst>
          </p:cNvPr>
          <p:cNvPicPr>
            <a:picLocks noChangeAspect="1"/>
          </p:cNvPicPr>
          <p:nvPr/>
        </p:nvPicPr>
        <p:blipFill rotWithShape="1">
          <a:blip r:embed="rId4"/>
          <a:srcRect t="68013" r="52406"/>
          <a:stretch/>
        </p:blipFill>
        <p:spPr>
          <a:xfrm>
            <a:off x="6842760" y="5264261"/>
            <a:ext cx="4935801" cy="1051670"/>
          </a:xfrm>
          <a:prstGeom prst="rect">
            <a:avLst/>
          </a:prstGeom>
        </p:spPr>
      </p:pic>
      <p:pic>
        <p:nvPicPr>
          <p:cNvPr id="6" name="Imagen 5">
            <a:extLst>
              <a:ext uri="{FF2B5EF4-FFF2-40B4-BE49-F238E27FC236}">
                <a16:creationId xmlns:a16="http://schemas.microsoft.com/office/drawing/2014/main" id="{D16423F0-784D-4C7C-A4AE-3FB843E7ED4A}"/>
              </a:ext>
            </a:extLst>
          </p:cNvPr>
          <p:cNvPicPr>
            <a:picLocks noChangeAspect="1"/>
          </p:cNvPicPr>
          <p:nvPr/>
        </p:nvPicPr>
        <p:blipFill>
          <a:blip r:embed="rId5"/>
          <a:stretch>
            <a:fillRect/>
          </a:stretch>
        </p:blipFill>
        <p:spPr>
          <a:xfrm>
            <a:off x="6726527" y="185737"/>
            <a:ext cx="5168265" cy="2245657"/>
          </a:xfrm>
          <a:prstGeom prst="rect">
            <a:avLst/>
          </a:prstGeom>
        </p:spPr>
      </p:pic>
    </p:spTree>
    <p:extLst>
      <p:ext uri="{BB962C8B-B14F-4D97-AF65-F5344CB8AC3E}">
        <p14:creationId xmlns:p14="http://schemas.microsoft.com/office/powerpoint/2010/main" val="147294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TM03457503[[fn=Citable]]</Template>
  <TotalTime>2288</TotalTime>
  <Words>1011</Words>
  <Application>Microsoft Office PowerPoint</Application>
  <PresentationFormat>Panorámica</PresentationFormat>
  <Paragraphs>269</Paragraphs>
  <Slides>24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Century Gothic</vt:lpstr>
      <vt:lpstr>Wingdings 2</vt:lpstr>
      <vt:lpstr>Citable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Coppola, Francesca Marina</dc:creator>
  <cp:lastModifiedBy>Coppola, Francesca Marina</cp:lastModifiedBy>
  <cp:revision>56</cp:revision>
  <dcterms:created xsi:type="dcterms:W3CDTF">2019-07-02T16:49:36Z</dcterms:created>
  <dcterms:modified xsi:type="dcterms:W3CDTF">2019-07-04T22:04:15Z</dcterms:modified>
</cp:coreProperties>
</file>