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216" userDrawn="1">
          <p15:clr>
            <a:srgbClr val="A4A3A4"/>
          </p15:clr>
        </p15:guide>
        <p15:guide id="3" pos="2441" userDrawn="1">
          <p15:clr>
            <a:srgbClr val="A4A3A4"/>
          </p15:clr>
        </p15:guide>
        <p15:guide id="4" orient="horz" pos="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55E"/>
    <a:srgbClr val="1F2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/>
    <p:restoredTop sz="94694"/>
  </p:normalViewPr>
  <p:slideViewPr>
    <p:cSldViewPr snapToGrid="0" snapToObjects="1" showGuides="1">
      <p:cViewPr>
        <p:scale>
          <a:sx n="30" d="100"/>
          <a:sy n="30" d="100"/>
        </p:scale>
        <p:origin x="1116" y="116"/>
      </p:cViewPr>
      <p:guideLst>
        <p:guide orient="horz" pos="4320"/>
        <p:guide pos="1216"/>
        <p:guide pos="2441"/>
        <p:guide orient="horz" pos="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7642107"/>
            <a:ext cx="24419989" cy="6038946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3810000" y="3315063"/>
            <a:ext cx="18731640" cy="3115151"/>
          </a:xfrm>
          <a:prstGeom prst="rect">
            <a:avLst/>
          </a:prstGeom>
        </p:spPr>
        <p:txBody>
          <a:bodyPr/>
          <a:lstStyle>
            <a:lvl1pPr>
              <a:defRPr sz="7700" cap="none" spc="308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3822433" y="6619533"/>
            <a:ext cx="18765507" cy="535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1" y="1201079"/>
            <a:ext cx="4686360" cy="15798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5674754"/>
            <a:ext cx="24419989" cy="6038946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39381" y="12460202"/>
            <a:ext cx="3101169" cy="10454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Linea"/>
          <p:cNvSpPr/>
          <p:nvPr userDrawn="1"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859069" y="12753769"/>
            <a:ext cx="54906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cap="all" spc="4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81" y="12460885"/>
            <a:ext cx="3101169" cy="104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1901825" y="-624791"/>
            <a:ext cx="21138724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5674754"/>
            <a:ext cx="24419989" cy="6038946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381" y="12460202"/>
            <a:ext cx="3101169" cy="10454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1901825" y="-624791"/>
            <a:ext cx="21138724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859069" y="12753769"/>
            <a:ext cx="54906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cap="all" spc="4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81" y="12460885"/>
            <a:ext cx="3101169" cy="104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rieste, 23 marzo 2021"/>
          <p:cNvSpPr txBox="1">
            <a:spLocks noGrp="1"/>
          </p:cNvSpPr>
          <p:nvPr>
            <p:ph type="body" sz="quarter" idx="4294967295"/>
          </p:nvPr>
        </p:nvSpPr>
        <p:spPr>
          <a:xfrm>
            <a:off x="17215449" y="12344400"/>
            <a:ext cx="6677891" cy="778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it-IT" sz="3200" dirty="0">
                <a:solidFill>
                  <a:schemeClr val="bg1"/>
                </a:solidFill>
                <a:latin typeface="Avenir LT Std 55 Roman"/>
              </a:rPr>
              <a:t>A.A. 2023/2024</a:t>
            </a:r>
            <a:endParaRPr sz="3200" dirty="0">
              <a:solidFill>
                <a:schemeClr val="bg1"/>
              </a:solidFill>
              <a:latin typeface="Avenir LT Std 55 Roman"/>
            </a:endParaRPr>
          </a:p>
        </p:txBody>
      </p:sp>
      <p:sp>
        <p:nvSpPr>
          <p:cNvPr id="179" name="Titolo della presentazione"/>
          <p:cNvSpPr txBox="1">
            <a:spLocks noGrp="1"/>
          </p:cNvSpPr>
          <p:nvPr>
            <p:ph type="title"/>
          </p:nvPr>
        </p:nvSpPr>
        <p:spPr>
          <a:xfrm>
            <a:off x="1676399" y="4503226"/>
            <a:ext cx="21826333" cy="31151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300"/>
            </a:lvl1pPr>
          </a:lstStyle>
          <a:p>
            <a:r>
              <a:rPr lang="it-IT" sz="9000" dirty="0" err="1"/>
              <a:t>Summary</a:t>
            </a:r>
            <a:r>
              <a:rPr lang="it-IT" sz="9000" dirty="0"/>
              <a:t> of «</a:t>
            </a:r>
            <a:r>
              <a:rPr lang="it-IT" sz="9000" i="1" dirty="0"/>
              <a:t>Phishing in the Free Waters: A Study of Phishing Attacks </a:t>
            </a:r>
            <a:r>
              <a:rPr lang="it-IT" sz="9000" i="1" dirty="0" err="1"/>
              <a:t>Created</a:t>
            </a:r>
            <a:r>
              <a:rPr lang="it-IT" sz="9000" i="1" dirty="0"/>
              <a:t> </a:t>
            </a:r>
            <a:r>
              <a:rPr lang="it-IT" sz="9000" i="1" dirty="0" err="1"/>
              <a:t>using</a:t>
            </a:r>
            <a:r>
              <a:rPr lang="it-IT" sz="9000" i="1" dirty="0"/>
              <a:t> Free Building Services</a:t>
            </a:r>
            <a:r>
              <a:rPr lang="it-IT" sz="9000" dirty="0"/>
              <a:t>»</a:t>
            </a:r>
            <a:endParaRPr sz="9000" dirty="0"/>
          </a:p>
        </p:txBody>
      </p:sp>
      <p:sp>
        <p:nvSpPr>
          <p:cNvPr id="180" name="Nome Cognome"/>
          <p:cNvSpPr txBox="1">
            <a:spLocks noGrp="1"/>
          </p:cNvSpPr>
          <p:nvPr>
            <p:ph type="body" sz="quarter" idx="4294967295"/>
          </p:nvPr>
        </p:nvSpPr>
        <p:spPr>
          <a:xfrm>
            <a:off x="2453267" y="10696071"/>
            <a:ext cx="11448264" cy="169523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>
              <a:spcBef>
                <a:spcPts val="4800"/>
              </a:spcBef>
              <a:buClrTx/>
              <a:buSzTx/>
              <a:buNone/>
              <a:defRPr sz="4100" cap="none" spc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3600" spc="300" dirty="0">
                <a:latin typeface="Avenir LT Std 55 Roman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GB" sz="3600" dirty="0">
                <a:solidFill>
                  <a:schemeClr val="bg1"/>
                </a:solidFill>
                <a:effectLst/>
                <a:latin typeface="Avenir LT Std 55 Roman"/>
                <a:ea typeface="Aptos" panose="020B0004020202020204" pitchFamily="34" charset="0"/>
                <a:cs typeface="Times New Roman" panose="02020603050405020304" pitchFamily="18" charset="0"/>
              </a:rPr>
              <a:t>Bachelor's Degree in Electronic and Computer Engineering</a:t>
            </a:r>
            <a:endParaRPr lang="it-IT" sz="3600" dirty="0">
              <a:solidFill>
                <a:schemeClr val="bg1"/>
              </a:solidFill>
              <a:effectLst/>
              <a:latin typeface="Avenir LT Std 55 Roman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600" spc="300" dirty="0">
              <a:latin typeface="Avenir LT Std 55 Roman"/>
              <a:ea typeface="Avenir LT Std 55 Roman"/>
              <a:cs typeface="Avenir LT Std 55 Roman"/>
              <a:sym typeface="Avenir LT Std 55 Roman"/>
            </a:endParaRPr>
          </a:p>
          <a:p>
            <a:endParaRPr sz="3600" spc="300" dirty="0">
              <a:latin typeface="Avenir LT Std 55 Roman"/>
              <a:ea typeface="Avenir LT Std 55 Roman"/>
              <a:cs typeface="Avenir LT Std 55 Roman"/>
              <a:sym typeface="Avenir LT Std 55 Roman"/>
            </a:endParaRPr>
          </a:p>
        </p:txBody>
      </p:sp>
      <p:sp>
        <p:nvSpPr>
          <p:cNvPr id="181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3764496" y="7746229"/>
            <a:ext cx="18765507" cy="122731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rPr lang="en-US" sz="5000" dirty="0"/>
              <a:t>Student: Francesca </a:t>
            </a:r>
            <a:r>
              <a:rPr lang="en-US" sz="5000" dirty="0" err="1"/>
              <a:t>Craievich</a:t>
            </a:r>
            <a:endParaRPr lang="en-US" sz="5000" dirty="0"/>
          </a:p>
          <a:p>
            <a:r>
              <a:rPr lang="en-US" sz="5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Supervisor: Alberto Bartoli</a:t>
            </a:r>
            <a:endParaRPr sz="5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896533" y="4929348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sz="6000" dirty="0"/>
          </a:p>
          <a:p>
            <a:r>
              <a:rPr lang="en-US" sz="10500" dirty="0"/>
              <a:t>Thank you for your attention!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  <a:endParaRPr lang="en-US" sz="54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89857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646628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What are FWBs?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No costs or need for advanced technical skills to create a site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Drag-and-drop interfaces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Offer free hosting and SEO</a:t>
            </a:r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896533" y="-253072"/>
            <a:ext cx="21138724" cy="2651126"/>
          </a:xfrm>
        </p:spPr>
        <p:txBody>
          <a:bodyPr>
            <a:normAutofit/>
          </a:bodyPr>
          <a:lstStyle/>
          <a:p>
            <a:r>
              <a:rPr lang="en-US" sz="10500" dirty="0"/>
              <a:t>Introduction</a:t>
            </a:r>
            <a:endParaRPr lang="it-CH" sz="10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901825" y="-682349"/>
            <a:ext cx="21138724" cy="3868357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10500" dirty="0"/>
              <a:t>THE PROBLEM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343451" y="3186008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Why are FWB a great tool for phishing sites?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FWB domain age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C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Wingdings" panose="05000000000000000000" pitchFamily="2" charset="2"/>
              </a:rPr>
              <a:t>ustomized HTML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Wingdings" panose="05000000000000000000" pitchFamily="2" charset="2"/>
              </a:rPr>
              <a:t>SSL certification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Wingdings" panose="05000000000000000000" pitchFamily="2" charset="2"/>
              </a:rPr>
              <a:t>TLD</a:t>
            </a:r>
            <a:endParaRPr lang="en-US" sz="75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74C590F-9073-BCFA-C932-55C82AF42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01" b="10746"/>
          <a:stretch/>
        </p:blipFill>
        <p:spPr>
          <a:xfrm>
            <a:off x="10856557" y="4340362"/>
            <a:ext cx="12183992" cy="79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6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901825" y="-48676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10500" dirty="0"/>
              <a:t>THE DEVELOPMENT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1" y="3877365"/>
            <a:ext cx="21877862" cy="6638235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How to mitigate the problem?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b="1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FreePhish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extension for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Chromium-based browsers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Identifies phishing attacks made with FWBs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Shared on Twitter and Facebook</a:t>
            </a:r>
          </a:p>
        </p:txBody>
      </p:sp>
    </p:spTree>
    <p:extLst>
      <p:ext uri="{BB962C8B-B14F-4D97-AF65-F5344CB8AC3E}">
        <p14:creationId xmlns:p14="http://schemas.microsoft.com/office/powerpoint/2010/main" val="3180578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896533" y="59201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r>
              <a:rPr lang="en-US" sz="10500" dirty="0"/>
              <a:t>FREEPHISH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endParaRPr lang="en-US" sz="5400" b="1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0" indent="0" algn="l">
              <a:spcBef>
                <a:spcPts val="4800"/>
              </a:spcBef>
              <a:buNone/>
            </a:pPr>
            <a:endParaRPr lang="en-US" sz="5400" b="1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0" indent="0" algn="l">
              <a:spcBef>
                <a:spcPts val="4800"/>
              </a:spcBef>
              <a:buNone/>
            </a:pP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How does </a:t>
            </a:r>
            <a:r>
              <a:rPr lang="en-US" sz="7500" b="1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FreePhish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 works?</a:t>
            </a:r>
          </a:p>
          <a:p>
            <a:pPr marL="0" indent="0" algn="l">
              <a:spcBef>
                <a:spcPts val="4800"/>
              </a:spcBef>
              <a:buNone/>
            </a:pP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Streaming and preprocessing module: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Collects data with API and </a:t>
            </a:r>
            <a:r>
              <a:rPr lang="en-US" sz="7500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CrowdTangle</a:t>
            </a:r>
            <a:endParaRPr lang="en-US" sz="75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Takes a complete snapshot and extracts features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75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6569D7-BDED-72D9-CBC4-5277D61B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921771"/>
            <a:ext cx="22546208" cy="24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354994" y="-22907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r>
              <a:rPr lang="en-US" sz="10500" dirty="0"/>
              <a:t>FREEPHISH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354994" y="2393781"/>
            <a:ext cx="23067703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000"/>
              </a:spcBef>
              <a:buNone/>
            </a:pPr>
            <a:r>
              <a:rPr lang="en-US" sz="54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Classification module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:</a:t>
            </a:r>
          </a:p>
          <a:p>
            <a:pPr marL="571500" indent="-571500" algn="l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Dataset tested on four phishing detection ML models</a:t>
            </a:r>
          </a:p>
          <a:p>
            <a:pPr marL="571500" indent="-571500" algn="l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The chosen model was </a:t>
            </a:r>
            <a:r>
              <a:rPr lang="en-US" sz="7500" b="1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StackModel</a:t>
            </a:r>
            <a:endParaRPr lang="en-US" sz="7500" b="1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It was trained using the methodology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Li et al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70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39BF3D-0346-5947-2D0D-0EE8BBC6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97" y="8941197"/>
            <a:ext cx="21712709" cy="34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97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896533" y="-23352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sz="6000" dirty="0"/>
          </a:p>
          <a:p>
            <a:r>
              <a:rPr lang="en-US" sz="10500" dirty="0"/>
              <a:t>FREEPHISH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2823818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4800"/>
              </a:spcBef>
              <a:buNone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Reporting module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: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Approved by the cybersecurity office, reports are sent using Python Selenium library</a:t>
            </a:r>
          </a:p>
          <a:p>
            <a:pPr marL="0" indent="0" algn="l">
              <a:spcBef>
                <a:spcPts val="4800"/>
              </a:spcBef>
              <a:buNone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Analysis module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: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Evaluation of anti-phishing entities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Two indicators: coverage and response time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54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4065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896533" y="270645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r>
              <a:rPr lang="en-US" sz="10500" dirty="0"/>
              <a:t>RESULTS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2960594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FreePhish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was tested for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6 months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, from November to May 2023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Identified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31,4K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 phishing attacks using FWB on Twitter and Facebook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With F1 score of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0,96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and a median response of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2,8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seconds, </a:t>
            </a:r>
            <a:r>
              <a:rPr lang="en-US" sz="7500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FreePhish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 is the most effective ML model for phishing detection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0" indent="0" algn="l">
              <a:spcBef>
                <a:spcPts val="4800"/>
              </a:spcBef>
              <a:buNone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66765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896533" y="-693499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sz="6000" dirty="0"/>
          </a:p>
          <a:p>
            <a:r>
              <a:rPr lang="en-US" sz="10500" dirty="0"/>
              <a:t>RESULTS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1890642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spcBef>
                <a:spcPts val="3600"/>
              </a:spcBef>
              <a:buNone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  <a:r>
              <a:rPr lang="en-US" sz="7500" b="1" cap="none" spc="84" dirty="0">
                <a:latin typeface="Avenir Medium"/>
                <a:ea typeface="Avenir Medium"/>
                <a:cs typeface="Avenir Medium"/>
                <a:sym typeface="Avenir Medium"/>
              </a:rPr>
              <a:t>Evasive attacks:</a:t>
            </a:r>
            <a:endParaRPr lang="en-US" sz="75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Linking to other phishing pages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External attacks with embedded </a:t>
            </a:r>
            <a:r>
              <a:rPr lang="en-US" sz="7500" cap="none" spc="84" dirty="0" err="1">
                <a:latin typeface="Avenir Medium"/>
                <a:ea typeface="Avenir Medium"/>
                <a:cs typeface="Avenir Medium"/>
                <a:sym typeface="Avenir Medium"/>
              </a:rPr>
              <a:t>i</a:t>
            </a: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-frame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7500" cap="none" spc="84" dirty="0">
                <a:latin typeface="Avenir Medium"/>
                <a:ea typeface="Avenir Medium"/>
                <a:cs typeface="Avenir Medium"/>
                <a:sym typeface="Avenir Medium"/>
              </a:rPr>
              <a:t>Malicious drive-by download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54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sz="4200" cap="none" spc="84" dirty="0"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C3CF6E-C6C9-C37C-E5C5-9B31FBB8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48" y="8257869"/>
            <a:ext cx="21919909" cy="41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16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0</TotalTime>
  <Words>278</Words>
  <Application>Microsoft Office PowerPoint</Application>
  <PresentationFormat>Personalizzato</PresentationFormat>
  <Paragraphs>72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Avenir LT Std 35 Light</vt:lpstr>
      <vt:lpstr>Avenir LT Std 55 Roman</vt:lpstr>
      <vt:lpstr>Avenir LT Std 85 Heavy</vt:lpstr>
      <vt:lpstr>Avenir Medium</vt:lpstr>
      <vt:lpstr>AvenirLTStd-Medium</vt:lpstr>
      <vt:lpstr>Helvetica Neue</vt:lpstr>
      <vt:lpstr>New_Template</vt:lpstr>
      <vt:lpstr>Summary of «Phishing in the Free Waters: A Study of Phishing Attacks Created using Free Building Services»</vt:lpstr>
      <vt:lpstr>Introduction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franci.craievich2000@gmail.com</cp:lastModifiedBy>
  <cp:revision>44</cp:revision>
  <dcterms:created xsi:type="dcterms:W3CDTF">2021-04-13T15:44:38Z</dcterms:created>
  <dcterms:modified xsi:type="dcterms:W3CDTF">2024-09-28T15:24:29Z</dcterms:modified>
  <cp:category/>
</cp:coreProperties>
</file>