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72" r:id="rId4"/>
    <p:sldId id="271" r:id="rId5"/>
    <p:sldId id="259" r:id="rId6"/>
    <p:sldId id="260" r:id="rId7"/>
    <p:sldId id="261" r:id="rId8"/>
    <p:sldId id="262" r:id="rId9"/>
    <p:sldId id="263" r:id="rId10"/>
    <p:sldId id="264" r:id="rId11"/>
    <p:sldId id="265" r:id="rId12"/>
    <p:sldId id="273"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83158" autoAdjust="0"/>
  </p:normalViewPr>
  <p:slideViewPr>
    <p:cSldViewPr snapToGrid="0">
      <p:cViewPr varScale="1">
        <p:scale>
          <a:sx n="91" d="100"/>
          <a:sy n="91" d="100"/>
        </p:scale>
        <p:origin x="1314" y="96"/>
      </p:cViewPr>
      <p:guideLst/>
    </p:cSldViewPr>
  </p:slideViewPr>
  <p:notesTextViewPr>
    <p:cViewPr>
      <p:scale>
        <a:sx n="150" d="100"/>
        <a:sy n="150" d="100"/>
      </p:scale>
      <p:origin x="0" y="0"/>
    </p:cViewPr>
  </p:notesText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3485AD-FE77-4082-84EC-AED234BB3E15}" type="datetimeFigureOut">
              <a:rPr lang="en-US" smtClean="0"/>
              <a:t>2/14/2019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FC6740-ABDD-403B-BA7C-6B67F5DB3C77}" type="slidenum">
              <a:rPr lang="en-US" smtClean="0"/>
              <a:t>‹#›</a:t>
            </a:fld>
            <a:endParaRPr lang="en-US"/>
          </a:p>
        </p:txBody>
      </p:sp>
    </p:spTree>
    <p:extLst>
      <p:ext uri="{BB962C8B-B14F-4D97-AF65-F5344CB8AC3E}">
        <p14:creationId xmlns:p14="http://schemas.microsoft.com/office/powerpoint/2010/main" val="1262260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C6740-ABDD-403B-BA7C-6B67F5DB3C77}" type="slidenum">
              <a:rPr lang="en-US" smtClean="0"/>
              <a:t>1</a:t>
            </a:fld>
            <a:endParaRPr lang="en-US"/>
          </a:p>
        </p:txBody>
      </p:sp>
    </p:spTree>
    <p:extLst>
      <p:ext uri="{BB962C8B-B14F-4D97-AF65-F5344CB8AC3E}">
        <p14:creationId xmlns:p14="http://schemas.microsoft.com/office/powerpoint/2010/main" val="817478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FC6740-ABDD-403B-BA7C-6B67F5DB3C77}" type="slidenum">
              <a:rPr lang="en-US" smtClean="0"/>
              <a:t>10</a:t>
            </a:fld>
            <a:endParaRPr lang="en-US"/>
          </a:p>
        </p:txBody>
      </p:sp>
    </p:spTree>
    <p:extLst>
      <p:ext uri="{BB962C8B-B14F-4D97-AF65-F5344CB8AC3E}">
        <p14:creationId xmlns:p14="http://schemas.microsoft.com/office/powerpoint/2010/main" val="293666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FC6740-ABDD-403B-BA7C-6B67F5DB3C77}" type="slidenum">
              <a:rPr lang="en-US" smtClean="0"/>
              <a:t>11</a:t>
            </a:fld>
            <a:endParaRPr lang="en-US"/>
          </a:p>
        </p:txBody>
      </p:sp>
    </p:spTree>
    <p:extLst>
      <p:ext uri="{BB962C8B-B14F-4D97-AF65-F5344CB8AC3E}">
        <p14:creationId xmlns:p14="http://schemas.microsoft.com/office/powerpoint/2010/main" val="630811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FC6740-ABDD-403B-BA7C-6B67F5DB3C77}" type="slidenum">
              <a:rPr lang="en-US" smtClean="0"/>
              <a:t>12</a:t>
            </a:fld>
            <a:endParaRPr lang="en-US"/>
          </a:p>
        </p:txBody>
      </p:sp>
    </p:spTree>
    <p:extLst>
      <p:ext uri="{BB962C8B-B14F-4D97-AF65-F5344CB8AC3E}">
        <p14:creationId xmlns:p14="http://schemas.microsoft.com/office/powerpoint/2010/main" val="3781142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FC6740-ABDD-403B-BA7C-6B67F5DB3C77}" type="slidenum">
              <a:rPr lang="en-US" smtClean="0"/>
              <a:t>13</a:t>
            </a:fld>
            <a:endParaRPr lang="en-US"/>
          </a:p>
        </p:txBody>
      </p:sp>
    </p:spTree>
    <p:extLst>
      <p:ext uri="{BB962C8B-B14F-4D97-AF65-F5344CB8AC3E}">
        <p14:creationId xmlns:p14="http://schemas.microsoft.com/office/powerpoint/2010/main" val="809809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FC6740-ABDD-403B-BA7C-6B67F5DB3C77}" type="slidenum">
              <a:rPr lang="en-US" smtClean="0"/>
              <a:t>14</a:t>
            </a:fld>
            <a:endParaRPr lang="en-US"/>
          </a:p>
        </p:txBody>
      </p:sp>
    </p:spTree>
    <p:extLst>
      <p:ext uri="{BB962C8B-B14F-4D97-AF65-F5344CB8AC3E}">
        <p14:creationId xmlns:p14="http://schemas.microsoft.com/office/powerpoint/2010/main" val="1594498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C6740-ABDD-403B-BA7C-6B67F5DB3C77}" type="slidenum">
              <a:rPr lang="en-US" smtClean="0"/>
              <a:t>2</a:t>
            </a:fld>
            <a:endParaRPr lang="en-US"/>
          </a:p>
        </p:txBody>
      </p:sp>
    </p:spTree>
    <p:extLst>
      <p:ext uri="{BB962C8B-B14F-4D97-AF65-F5344CB8AC3E}">
        <p14:creationId xmlns:p14="http://schemas.microsoft.com/office/powerpoint/2010/main" val="11234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C6740-ABDD-403B-BA7C-6B67F5DB3C77}" type="slidenum">
              <a:rPr lang="en-US" smtClean="0"/>
              <a:t>3</a:t>
            </a:fld>
            <a:endParaRPr lang="en-US"/>
          </a:p>
        </p:txBody>
      </p:sp>
    </p:spTree>
    <p:extLst>
      <p:ext uri="{BB962C8B-B14F-4D97-AF65-F5344CB8AC3E}">
        <p14:creationId xmlns:p14="http://schemas.microsoft.com/office/powerpoint/2010/main" val="3052461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C6740-ABDD-403B-BA7C-6B67F5DB3C77}" type="slidenum">
              <a:rPr lang="en-US" smtClean="0"/>
              <a:t>4</a:t>
            </a:fld>
            <a:endParaRPr lang="en-US"/>
          </a:p>
        </p:txBody>
      </p:sp>
    </p:spTree>
    <p:extLst>
      <p:ext uri="{BB962C8B-B14F-4D97-AF65-F5344CB8AC3E}">
        <p14:creationId xmlns:p14="http://schemas.microsoft.com/office/powerpoint/2010/main" val="565706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C6740-ABDD-403B-BA7C-6B67F5DB3C77}" type="slidenum">
              <a:rPr lang="en-US" smtClean="0"/>
              <a:t>5</a:t>
            </a:fld>
            <a:endParaRPr lang="en-US"/>
          </a:p>
        </p:txBody>
      </p:sp>
    </p:spTree>
    <p:extLst>
      <p:ext uri="{BB962C8B-B14F-4D97-AF65-F5344CB8AC3E}">
        <p14:creationId xmlns:p14="http://schemas.microsoft.com/office/powerpoint/2010/main" val="3243993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C6740-ABDD-403B-BA7C-6B67F5DB3C77}" type="slidenum">
              <a:rPr lang="en-US" smtClean="0"/>
              <a:t>6</a:t>
            </a:fld>
            <a:endParaRPr lang="en-US"/>
          </a:p>
        </p:txBody>
      </p:sp>
    </p:spTree>
    <p:extLst>
      <p:ext uri="{BB962C8B-B14F-4D97-AF65-F5344CB8AC3E}">
        <p14:creationId xmlns:p14="http://schemas.microsoft.com/office/powerpoint/2010/main" val="4015610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C6740-ABDD-403B-BA7C-6B67F5DB3C77}" type="slidenum">
              <a:rPr lang="en-US" smtClean="0"/>
              <a:t>7</a:t>
            </a:fld>
            <a:endParaRPr lang="en-US"/>
          </a:p>
        </p:txBody>
      </p:sp>
    </p:spTree>
    <p:extLst>
      <p:ext uri="{BB962C8B-B14F-4D97-AF65-F5344CB8AC3E}">
        <p14:creationId xmlns:p14="http://schemas.microsoft.com/office/powerpoint/2010/main" val="2350996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8FC6740-ABDD-403B-BA7C-6B67F5DB3C77}" type="slidenum">
              <a:rPr lang="en-US" smtClean="0"/>
              <a:t>8</a:t>
            </a:fld>
            <a:endParaRPr lang="en-US"/>
          </a:p>
        </p:txBody>
      </p:sp>
    </p:spTree>
    <p:extLst>
      <p:ext uri="{BB962C8B-B14F-4D97-AF65-F5344CB8AC3E}">
        <p14:creationId xmlns:p14="http://schemas.microsoft.com/office/powerpoint/2010/main" val="2511703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FC6740-ABDD-403B-BA7C-6B67F5DB3C77}" type="slidenum">
              <a:rPr lang="en-US" smtClean="0"/>
              <a:t>9</a:t>
            </a:fld>
            <a:endParaRPr lang="en-US"/>
          </a:p>
        </p:txBody>
      </p:sp>
    </p:spTree>
    <p:extLst>
      <p:ext uri="{BB962C8B-B14F-4D97-AF65-F5344CB8AC3E}">
        <p14:creationId xmlns:p14="http://schemas.microsoft.com/office/powerpoint/2010/main" val="1082374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37E05-FAE6-4563-A6CD-6B68B122D3A5}"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A0A03-1F01-4931-B909-022B986D337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918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37E05-FAE6-4563-A6CD-6B68B122D3A5}"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A0A03-1F01-4931-B909-022B986D3375}" type="slidenum">
              <a:rPr lang="en-US" smtClean="0"/>
              <a:t>‹#›</a:t>
            </a:fld>
            <a:endParaRPr lang="en-US"/>
          </a:p>
        </p:txBody>
      </p:sp>
    </p:spTree>
    <p:extLst>
      <p:ext uri="{BB962C8B-B14F-4D97-AF65-F5344CB8AC3E}">
        <p14:creationId xmlns:p14="http://schemas.microsoft.com/office/powerpoint/2010/main" val="294974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37E05-FAE6-4563-A6CD-6B68B122D3A5}"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A0A03-1F01-4931-B909-022B986D3375}" type="slidenum">
              <a:rPr lang="en-US" smtClean="0"/>
              <a:t>‹#›</a:t>
            </a:fld>
            <a:endParaRPr lang="en-US"/>
          </a:p>
        </p:txBody>
      </p:sp>
    </p:spTree>
    <p:extLst>
      <p:ext uri="{BB962C8B-B14F-4D97-AF65-F5344CB8AC3E}">
        <p14:creationId xmlns:p14="http://schemas.microsoft.com/office/powerpoint/2010/main" val="2391698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37E05-FAE6-4563-A6CD-6B68B122D3A5}"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A0A03-1F01-4931-B909-022B986D3375}" type="slidenum">
              <a:rPr lang="en-US" smtClean="0"/>
              <a:t>‹#›</a:t>
            </a:fld>
            <a:endParaRPr lang="en-US"/>
          </a:p>
        </p:txBody>
      </p:sp>
    </p:spTree>
    <p:extLst>
      <p:ext uri="{BB962C8B-B14F-4D97-AF65-F5344CB8AC3E}">
        <p14:creationId xmlns:p14="http://schemas.microsoft.com/office/powerpoint/2010/main" val="1340557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F37E05-FAE6-4563-A6CD-6B68B122D3A5}"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A0A03-1F01-4931-B909-022B986D337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56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37E05-FAE6-4563-A6CD-6B68B122D3A5}"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A0A03-1F01-4931-B909-022B986D3375}" type="slidenum">
              <a:rPr lang="en-US" smtClean="0"/>
              <a:t>‹#›</a:t>
            </a:fld>
            <a:endParaRPr lang="en-US"/>
          </a:p>
        </p:txBody>
      </p:sp>
    </p:spTree>
    <p:extLst>
      <p:ext uri="{BB962C8B-B14F-4D97-AF65-F5344CB8AC3E}">
        <p14:creationId xmlns:p14="http://schemas.microsoft.com/office/powerpoint/2010/main" val="1769551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37E05-FAE6-4563-A6CD-6B68B122D3A5}" type="datetimeFigureOut">
              <a:rPr lang="en-US" smtClean="0"/>
              <a:t>2/14/2019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5A0A03-1F01-4931-B909-022B986D3375}" type="slidenum">
              <a:rPr lang="en-US" smtClean="0"/>
              <a:t>‹#›</a:t>
            </a:fld>
            <a:endParaRPr lang="en-US"/>
          </a:p>
        </p:txBody>
      </p:sp>
    </p:spTree>
    <p:extLst>
      <p:ext uri="{BB962C8B-B14F-4D97-AF65-F5344CB8AC3E}">
        <p14:creationId xmlns:p14="http://schemas.microsoft.com/office/powerpoint/2010/main" val="1811321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37E05-FAE6-4563-A6CD-6B68B122D3A5}" type="datetimeFigureOut">
              <a:rPr lang="en-US" smtClean="0"/>
              <a:t>2/14/2019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5A0A03-1F01-4931-B909-022B986D3375}" type="slidenum">
              <a:rPr lang="en-US" smtClean="0"/>
              <a:t>‹#›</a:t>
            </a:fld>
            <a:endParaRPr lang="en-US"/>
          </a:p>
        </p:txBody>
      </p:sp>
    </p:spTree>
    <p:extLst>
      <p:ext uri="{BB962C8B-B14F-4D97-AF65-F5344CB8AC3E}">
        <p14:creationId xmlns:p14="http://schemas.microsoft.com/office/powerpoint/2010/main" val="3150806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F37E05-FAE6-4563-A6CD-6B68B122D3A5}" type="datetimeFigureOut">
              <a:rPr lang="en-US" smtClean="0"/>
              <a:t>2/14/2019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D5A0A03-1F01-4931-B909-022B986D3375}" type="slidenum">
              <a:rPr lang="en-US" smtClean="0"/>
              <a:t>‹#›</a:t>
            </a:fld>
            <a:endParaRPr lang="en-US"/>
          </a:p>
        </p:txBody>
      </p:sp>
    </p:spTree>
    <p:extLst>
      <p:ext uri="{BB962C8B-B14F-4D97-AF65-F5344CB8AC3E}">
        <p14:creationId xmlns:p14="http://schemas.microsoft.com/office/powerpoint/2010/main" val="3287217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F37E05-FAE6-4563-A6CD-6B68B122D3A5}" type="datetimeFigureOut">
              <a:rPr lang="en-US" smtClean="0"/>
              <a:t>2/14/2019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5A0A03-1F01-4931-B909-022B986D3375}" type="slidenum">
              <a:rPr lang="en-US" smtClean="0"/>
              <a:t>‹#›</a:t>
            </a:fld>
            <a:endParaRPr lang="en-US"/>
          </a:p>
        </p:txBody>
      </p:sp>
    </p:spTree>
    <p:extLst>
      <p:ext uri="{BB962C8B-B14F-4D97-AF65-F5344CB8AC3E}">
        <p14:creationId xmlns:p14="http://schemas.microsoft.com/office/powerpoint/2010/main" val="2889591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F37E05-FAE6-4563-A6CD-6B68B122D3A5}"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A0A03-1F01-4931-B909-022B986D3375}" type="slidenum">
              <a:rPr lang="en-US" smtClean="0"/>
              <a:t>‹#›</a:t>
            </a:fld>
            <a:endParaRPr lang="en-US"/>
          </a:p>
        </p:txBody>
      </p:sp>
    </p:spTree>
    <p:extLst>
      <p:ext uri="{BB962C8B-B14F-4D97-AF65-F5344CB8AC3E}">
        <p14:creationId xmlns:p14="http://schemas.microsoft.com/office/powerpoint/2010/main" val="386337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F37E05-FAE6-4563-A6CD-6B68B122D3A5}" type="datetimeFigureOut">
              <a:rPr lang="en-US" smtClean="0"/>
              <a:t>2/14/2019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5A0A03-1F01-4931-B909-022B986D337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198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ianx@nhlbi.nih.gov"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npmldabook/rplot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127.0.0.1:36658/help/library/grDevices/help/pictex" TargetMode="External"/><Relationship Id="rId13" Type="http://schemas.openxmlformats.org/officeDocument/2006/relationships/hyperlink" Target="http://127.0.0.1:36658/help/library/grDevices/help/bmp" TargetMode="External"/><Relationship Id="rId3" Type="http://schemas.openxmlformats.org/officeDocument/2006/relationships/hyperlink" Target="http://127.0.0.1:36658/help/library/grDevices/help/windows" TargetMode="External"/><Relationship Id="rId7" Type="http://schemas.openxmlformats.org/officeDocument/2006/relationships/hyperlink" Target="http://127.0.0.1:36658/help/library/grDevices/help/bitmap" TargetMode="External"/><Relationship Id="rId12" Type="http://schemas.openxmlformats.org/officeDocument/2006/relationships/hyperlink" Target="http://127.0.0.1:36658/help/library/grDevices/help/jpe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127.0.0.1:36658/help/library/grDevices/help/xfig" TargetMode="External"/><Relationship Id="rId11" Type="http://schemas.openxmlformats.org/officeDocument/2006/relationships/hyperlink" Target="http://127.0.0.1:36658/help/library/grDevices/help/png" TargetMode="External"/><Relationship Id="rId5" Type="http://schemas.openxmlformats.org/officeDocument/2006/relationships/hyperlink" Target="http://127.0.0.1:36658/help/library/grDevices/help/postscript" TargetMode="External"/><Relationship Id="rId15" Type="http://schemas.openxmlformats.org/officeDocument/2006/relationships/image" Target="../media/image18.png"/><Relationship Id="rId10" Type="http://schemas.openxmlformats.org/officeDocument/2006/relationships/hyperlink" Target="http://127.0.0.1:36658/help/library/grDevices/help/svg" TargetMode="External"/><Relationship Id="rId4" Type="http://schemas.openxmlformats.org/officeDocument/2006/relationships/hyperlink" Target="http://127.0.0.1:36658/help/library/grDevices/help/pdf" TargetMode="External"/><Relationship Id="rId9" Type="http://schemas.openxmlformats.org/officeDocument/2006/relationships/hyperlink" Target="http://127.0.0.1:36658/help/library/grDevices/help/cairo_pdf" TargetMode="External"/><Relationship Id="rId14" Type="http://schemas.openxmlformats.org/officeDocument/2006/relationships/hyperlink" Target="http://127.0.0.1:36658/help/library/grDevices/help/tif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hyperlink" Target="https://www.htmlwidgets.o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images.plot.ly/plotly-documentation/images/r_cheat_sheet.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research.stowers.org/mcm/efg/R/Color/Chart/" TargetMode="External"/><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www.stat.columbia.edu/~tzheng/files/Rcolor.pdf" TargetMode="External"/><Relationship Id="rId5" Type="http://schemas.openxmlformats.org/officeDocument/2006/relationships/hyperlink" Target="http://colorbrewer2.org/" TargetMode="External"/><Relationship Id="rId4" Type="http://schemas.openxmlformats.org/officeDocument/2006/relationships/hyperlink" Target="https://www.nceas.ucsb.edu/~frazier/RSpatialGuides/colorPaletteCheatsheet.pd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statisticshowto.datasciencecentral.com/hierarchical-cluste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669AD-C366-4C6C-A012-E8277E5019C6}"/>
              </a:ext>
            </a:extLst>
          </p:cNvPr>
          <p:cNvSpPr>
            <a:spLocks noGrp="1"/>
          </p:cNvSpPr>
          <p:nvPr>
            <p:ph type="ctrTitle"/>
          </p:nvPr>
        </p:nvSpPr>
        <p:spPr>
          <a:xfrm>
            <a:off x="1524000" y="553020"/>
            <a:ext cx="9144000" cy="2387600"/>
          </a:xfrm>
        </p:spPr>
        <p:txBody>
          <a:bodyPr>
            <a:noAutofit/>
          </a:bodyPr>
          <a:lstStyle/>
          <a:p>
            <a:r>
              <a:rPr lang="en-US" sz="4800" b="1" dirty="0" err="1"/>
              <a:t>BioTech</a:t>
            </a:r>
            <a:r>
              <a:rPr lang="en-US" sz="4800" b="1" dirty="0"/>
              <a:t> 76 </a:t>
            </a:r>
            <a:br>
              <a:rPr lang="en-US" sz="4800" b="1" dirty="0"/>
            </a:br>
            <a:r>
              <a:rPr lang="en-US" sz="4000" b="1" dirty="0"/>
              <a:t>Creating Plots, Graph and Maps using R</a:t>
            </a:r>
            <a:endParaRPr lang="en-US" sz="4800" b="1" dirty="0"/>
          </a:p>
        </p:txBody>
      </p:sp>
      <p:sp>
        <p:nvSpPr>
          <p:cNvPr id="3" name="Subtitle 2">
            <a:extLst>
              <a:ext uri="{FF2B5EF4-FFF2-40B4-BE49-F238E27FC236}">
                <a16:creationId xmlns:a16="http://schemas.microsoft.com/office/drawing/2014/main" id="{9D6243E1-2C4A-4F47-B6E8-97108EB28EBB}"/>
              </a:ext>
            </a:extLst>
          </p:cNvPr>
          <p:cNvSpPr>
            <a:spLocks noGrp="1"/>
          </p:cNvSpPr>
          <p:nvPr>
            <p:ph type="subTitle" idx="1"/>
          </p:nvPr>
        </p:nvSpPr>
        <p:spPr>
          <a:xfrm>
            <a:off x="1100051" y="4320988"/>
            <a:ext cx="10058400" cy="1536348"/>
          </a:xfrm>
        </p:spPr>
        <p:txBody>
          <a:bodyPr>
            <a:normAutofit fontScale="47500" lnSpcReduction="20000"/>
          </a:bodyPr>
          <a:lstStyle/>
          <a:p>
            <a:pPr>
              <a:lnSpc>
                <a:spcPct val="120000"/>
              </a:lnSpc>
            </a:pPr>
            <a:r>
              <a:rPr lang="en-US" sz="2900" cap="none" dirty="0">
                <a:solidFill>
                  <a:schemeClr val="tx1"/>
                </a:solidFill>
                <a:latin typeface="Arial" panose="020B0604020202020204" pitchFamily="34" charset="0"/>
                <a:cs typeface="Arial" panose="020B0604020202020204" pitchFamily="34" charset="0"/>
              </a:rPr>
              <a:t>Xin Tian,  Ph.D., Mathematical Statistician</a:t>
            </a:r>
          </a:p>
          <a:p>
            <a:pPr>
              <a:lnSpc>
                <a:spcPct val="120000"/>
              </a:lnSpc>
            </a:pPr>
            <a:r>
              <a:rPr lang="en-US" sz="2900" cap="none" dirty="0">
                <a:solidFill>
                  <a:schemeClr val="tx1"/>
                </a:solidFill>
                <a:latin typeface="Arial" panose="020B0604020202020204" pitchFamily="34" charset="0"/>
                <a:cs typeface="Arial" panose="020B0604020202020204" pitchFamily="34" charset="0"/>
              </a:rPr>
              <a:t>Office of Biostatistics Research</a:t>
            </a:r>
            <a:br>
              <a:rPr lang="en-US" sz="2900" cap="none" dirty="0">
                <a:solidFill>
                  <a:schemeClr val="tx1"/>
                </a:solidFill>
                <a:latin typeface="Arial" panose="020B0604020202020204" pitchFamily="34" charset="0"/>
                <a:cs typeface="Arial" panose="020B0604020202020204" pitchFamily="34" charset="0"/>
              </a:rPr>
            </a:br>
            <a:r>
              <a:rPr lang="en-US" sz="2900" cap="none" dirty="0">
                <a:solidFill>
                  <a:schemeClr val="tx1"/>
                </a:solidFill>
                <a:latin typeface="Arial" panose="020B0604020202020204" pitchFamily="34" charset="0"/>
                <a:cs typeface="Arial" panose="020B0604020202020204" pitchFamily="34" charset="0"/>
              </a:rPr>
              <a:t>National Heart, lung and Blood Institute, NIH</a:t>
            </a:r>
            <a:br>
              <a:rPr lang="en-US" sz="2900" cap="none" dirty="0">
                <a:solidFill>
                  <a:schemeClr val="tx1"/>
                </a:solidFill>
                <a:latin typeface="Arial" panose="020B0604020202020204" pitchFamily="34" charset="0"/>
                <a:cs typeface="Arial" panose="020B0604020202020204" pitchFamily="34" charset="0"/>
              </a:rPr>
            </a:br>
            <a:r>
              <a:rPr lang="en-US" sz="2900" b="1" cap="none" dirty="0">
                <a:solidFill>
                  <a:schemeClr val="bg2">
                    <a:lumMod val="50000"/>
                  </a:schemeClr>
                </a:solidFill>
                <a:latin typeface="Arial" panose="020B0604020202020204" pitchFamily="34" charset="0"/>
                <a:cs typeface="Arial" panose="020B0604020202020204" pitchFamily="34" charset="0"/>
              </a:rPr>
              <a:t>Email</a:t>
            </a:r>
            <a:r>
              <a:rPr lang="en-US" sz="2900" cap="none" dirty="0">
                <a:solidFill>
                  <a:schemeClr val="tx1"/>
                </a:solidFill>
                <a:latin typeface="Arial" panose="020B0604020202020204" pitchFamily="34" charset="0"/>
                <a:cs typeface="Arial" panose="020B0604020202020204" pitchFamily="34" charset="0"/>
              </a:rPr>
              <a:t>: </a:t>
            </a:r>
            <a:r>
              <a:rPr lang="en-US" sz="2900" cap="none" dirty="0">
                <a:solidFill>
                  <a:schemeClr val="tx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tianx@nhlbi.nih.gov</a:t>
            </a:r>
            <a:r>
              <a:rPr lang="en-US" sz="2900" cap="none" dirty="0">
                <a:solidFill>
                  <a:schemeClr val="tx1"/>
                </a:solidFill>
                <a:latin typeface="Arial" panose="020B0604020202020204" pitchFamily="34" charset="0"/>
                <a:cs typeface="Arial" panose="020B0604020202020204" pitchFamily="34" charset="0"/>
              </a:rPr>
              <a:t>  </a:t>
            </a:r>
            <a:endParaRPr lang="en-US" sz="2600" cap="none" dirty="0">
              <a:solidFill>
                <a:schemeClr val="tx1"/>
              </a:solidFill>
              <a:latin typeface="Arial" panose="020B0604020202020204" pitchFamily="34" charset="0"/>
              <a:cs typeface="Arial" panose="020B0604020202020204" pitchFamily="34" charset="0"/>
            </a:endParaRPr>
          </a:p>
          <a:p>
            <a:pPr>
              <a:lnSpc>
                <a:spcPct val="120000"/>
              </a:lnSpc>
            </a:pPr>
            <a:r>
              <a:rPr lang="en-US" sz="2600" b="1" cap="none" dirty="0">
                <a:solidFill>
                  <a:schemeClr val="bg2">
                    <a:lumMod val="50000"/>
                  </a:schemeClr>
                </a:solidFill>
                <a:latin typeface="Arial" panose="020B0604020202020204" pitchFamily="34" charset="0"/>
                <a:cs typeface="Arial" panose="020B0604020202020204" pitchFamily="34" charset="0"/>
              </a:rPr>
              <a:t>GitHub</a:t>
            </a:r>
            <a:r>
              <a:rPr lang="en-US" sz="2600" cap="none" dirty="0">
                <a:solidFill>
                  <a:schemeClr val="tx1"/>
                </a:solidFill>
                <a:latin typeface="Arial" panose="020B0604020202020204" pitchFamily="34" charset="0"/>
                <a:cs typeface="Arial" panose="020B0604020202020204" pitchFamily="34" charset="0"/>
              </a:rPr>
              <a:t>: </a:t>
            </a:r>
            <a:r>
              <a:rPr lang="en-US" sz="2600" b="1" cap="none" dirty="0">
                <a:solidFill>
                  <a:schemeClr val="tx1"/>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https://github.com/npmldabook/rplots</a:t>
            </a:r>
            <a:r>
              <a:rPr lang="en-US" sz="2600" b="1" cap="none" dirty="0">
                <a:solidFill>
                  <a:schemeClr val="tx1"/>
                </a:solidFill>
                <a:latin typeface="Arial" panose="020B060402020202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3957225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764E3-CC9E-453E-8B16-CFEC6B651C88}"/>
              </a:ext>
            </a:extLst>
          </p:cNvPr>
          <p:cNvSpPr>
            <a:spLocks noGrp="1"/>
          </p:cNvSpPr>
          <p:nvPr>
            <p:ph type="title"/>
          </p:nvPr>
        </p:nvSpPr>
        <p:spPr>
          <a:xfrm>
            <a:off x="716424" y="108920"/>
            <a:ext cx="10058400" cy="1450757"/>
          </a:xfrm>
        </p:spPr>
        <p:txBody>
          <a:bodyPr>
            <a:normAutofit/>
          </a:bodyPr>
          <a:lstStyle/>
          <a:p>
            <a:r>
              <a:rPr lang="en-US" sz="4400" dirty="0">
                <a:solidFill>
                  <a:schemeClr val="bg2">
                    <a:lumMod val="50000"/>
                  </a:schemeClr>
                </a:solidFill>
              </a:rPr>
              <a:t>Sec C4.3.2 (p51) Heatmap (color-matrix)</a:t>
            </a:r>
          </a:p>
        </p:txBody>
      </p:sp>
      <p:pic>
        <p:nvPicPr>
          <p:cNvPr id="4" name="Picture 3">
            <a:extLst>
              <a:ext uri="{FF2B5EF4-FFF2-40B4-BE49-F238E27FC236}">
                <a16:creationId xmlns:a16="http://schemas.microsoft.com/office/drawing/2014/main" id="{B669F3C9-622A-455F-9199-160A2054B00B}"/>
              </a:ext>
            </a:extLst>
          </p:cNvPr>
          <p:cNvPicPr>
            <a:picLocks noChangeAspect="1"/>
          </p:cNvPicPr>
          <p:nvPr/>
        </p:nvPicPr>
        <p:blipFill>
          <a:blip r:embed="rId3"/>
          <a:stretch>
            <a:fillRect/>
          </a:stretch>
        </p:blipFill>
        <p:spPr>
          <a:xfrm>
            <a:off x="2019588" y="1721909"/>
            <a:ext cx="6221104" cy="4221691"/>
          </a:xfrm>
          <a:prstGeom prst="rect">
            <a:avLst/>
          </a:prstGeom>
        </p:spPr>
      </p:pic>
    </p:spTree>
    <p:extLst>
      <p:ext uri="{BB962C8B-B14F-4D97-AF65-F5344CB8AC3E}">
        <p14:creationId xmlns:p14="http://schemas.microsoft.com/office/powerpoint/2010/main" val="3153959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92A08-BB67-4C08-BA8F-D3F0957DCE96}"/>
              </a:ext>
            </a:extLst>
          </p:cNvPr>
          <p:cNvSpPr>
            <a:spLocks noGrp="1"/>
          </p:cNvSpPr>
          <p:nvPr>
            <p:ph type="title"/>
          </p:nvPr>
        </p:nvSpPr>
        <p:spPr/>
        <p:txBody>
          <a:bodyPr/>
          <a:lstStyle/>
          <a:p>
            <a:r>
              <a:rPr lang="en-US" dirty="0"/>
              <a:t>Sec D: R graphic Devices (static)</a:t>
            </a:r>
          </a:p>
        </p:txBody>
      </p:sp>
      <p:sp>
        <p:nvSpPr>
          <p:cNvPr id="3" name="Content Placeholder 2">
            <a:extLst>
              <a:ext uri="{FF2B5EF4-FFF2-40B4-BE49-F238E27FC236}">
                <a16:creationId xmlns:a16="http://schemas.microsoft.com/office/drawing/2014/main" id="{E604A083-543E-47F0-8632-62CC4F303D08}"/>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US" dirty="0"/>
              <a:t> Graphic output in </a:t>
            </a:r>
            <a:r>
              <a:rPr lang="en-US" b="1" dirty="0"/>
              <a:t>screen</a:t>
            </a:r>
            <a:r>
              <a:rPr lang="en-US" dirty="0"/>
              <a:t> device or </a:t>
            </a:r>
            <a:r>
              <a:rPr lang="en-US" b="1" dirty="0"/>
              <a:t>file</a:t>
            </a:r>
            <a:r>
              <a:rPr lang="en-US" dirty="0"/>
              <a:t> device:  &gt;? Devices</a:t>
            </a:r>
          </a:p>
          <a:p>
            <a:pPr>
              <a:buFont typeface="Wingdings" panose="05000000000000000000" pitchFamily="2" charset="2"/>
              <a:buChar char="§"/>
            </a:pPr>
            <a:r>
              <a:rPr lang="en-US" altLang="en-US" sz="1500" dirty="0">
                <a:solidFill>
                  <a:srgbClr val="000000"/>
                </a:solidFill>
                <a:latin typeface="Arial" panose="020B0604020202020204" pitchFamily="34" charset="0"/>
                <a:cs typeface="Arial" panose="020B0604020202020204" pitchFamily="34" charset="0"/>
              </a:rPr>
              <a:t>The following graphics devices are currently available:</a:t>
            </a:r>
            <a:endParaRPr lang="en-US" altLang="en-US" sz="1300" dirty="0">
              <a:solidFill>
                <a:schemeClr val="tx1"/>
              </a:solidFill>
            </a:endParaRPr>
          </a:p>
          <a:p>
            <a:pPr marL="284163" lvl="0" indent="-111125" eaLnBrk="0" fontAlgn="base" hangingPunct="0">
              <a:lnSpc>
                <a:spcPct val="100000"/>
              </a:lnSpc>
              <a:spcBef>
                <a:spcPct val="0"/>
              </a:spcBef>
              <a:spcAft>
                <a:spcPct val="0"/>
              </a:spcAft>
              <a:buClrTx/>
              <a:buSzTx/>
              <a:buNone/>
            </a:pPr>
            <a:r>
              <a:rPr lang="en-US" altLang="en-US" sz="1700" dirty="0">
                <a:solidFill>
                  <a:srgbClr val="800080"/>
                </a:solidFill>
                <a:latin typeface="Arial Unicode MS" panose="020B0604020202020204" pitchFamily="34" charset="-128"/>
                <a:cs typeface="Arial" panose="020B0604020202020204" pitchFamily="34" charset="0"/>
                <a:hlinkClick r:id="rId3"/>
              </a:rPr>
              <a:t>windows</a:t>
            </a:r>
            <a:r>
              <a:rPr lang="en-US" altLang="en-US" sz="1500" dirty="0">
                <a:solidFill>
                  <a:srgbClr val="000000"/>
                </a:solidFill>
                <a:latin typeface="Arial" panose="020B0604020202020204" pitchFamily="34" charset="0"/>
                <a:cs typeface="Arial" panose="020B0604020202020204" pitchFamily="34" charset="0"/>
              </a:rPr>
              <a:t> The graphics device for Windows (on screen, to printer and to Windows metafile).</a:t>
            </a:r>
          </a:p>
          <a:p>
            <a:pPr marL="284163" lvl="0" indent="-111125" eaLnBrk="0" fontAlgn="base" hangingPunct="0">
              <a:lnSpc>
                <a:spcPct val="100000"/>
              </a:lnSpc>
              <a:spcBef>
                <a:spcPct val="0"/>
              </a:spcBef>
              <a:spcAft>
                <a:spcPct val="0"/>
              </a:spcAft>
              <a:buClrTx/>
              <a:buSzTx/>
              <a:buNone/>
            </a:pPr>
            <a:r>
              <a:rPr lang="en-US" altLang="en-US" sz="1700" dirty="0">
                <a:solidFill>
                  <a:srgbClr val="800080"/>
                </a:solidFill>
                <a:latin typeface="Arial Unicode MS" panose="020B0604020202020204" pitchFamily="34" charset="-128"/>
                <a:cs typeface="Arial" panose="020B0604020202020204" pitchFamily="34" charset="0"/>
                <a:hlinkClick r:id="rId4"/>
              </a:rPr>
              <a:t>pdf</a:t>
            </a:r>
            <a:r>
              <a:rPr lang="en-US" altLang="en-US" sz="1500" dirty="0">
                <a:solidFill>
                  <a:srgbClr val="000000"/>
                </a:solidFill>
                <a:latin typeface="Arial" panose="020B0604020202020204" pitchFamily="34" charset="0"/>
                <a:cs typeface="Arial" panose="020B0604020202020204" pitchFamily="34" charset="0"/>
              </a:rPr>
              <a:t> Write PDF graphics commands to a file</a:t>
            </a:r>
          </a:p>
          <a:p>
            <a:pPr marL="284163" lvl="0" indent="-111125" eaLnBrk="0" fontAlgn="base" hangingPunct="0">
              <a:lnSpc>
                <a:spcPct val="100000"/>
              </a:lnSpc>
              <a:spcBef>
                <a:spcPct val="0"/>
              </a:spcBef>
              <a:spcAft>
                <a:spcPct val="0"/>
              </a:spcAft>
              <a:buClrTx/>
              <a:buSzTx/>
              <a:buNone/>
            </a:pPr>
            <a:r>
              <a:rPr lang="en-US" altLang="en-US" sz="1700" dirty="0">
                <a:solidFill>
                  <a:srgbClr val="800080"/>
                </a:solidFill>
                <a:latin typeface="Arial Unicode MS" panose="020B0604020202020204" pitchFamily="34" charset="-128"/>
                <a:cs typeface="Arial" panose="020B0604020202020204" pitchFamily="34" charset="0"/>
                <a:hlinkClick r:id="rId5"/>
              </a:rPr>
              <a:t>postscript</a:t>
            </a:r>
            <a:r>
              <a:rPr lang="en-US" altLang="en-US" sz="1500" dirty="0">
                <a:solidFill>
                  <a:srgbClr val="000000"/>
                </a:solidFill>
                <a:latin typeface="Arial" panose="020B0604020202020204" pitchFamily="34" charset="0"/>
                <a:cs typeface="Arial" panose="020B0604020202020204" pitchFamily="34" charset="0"/>
              </a:rPr>
              <a:t> Writes PostScript graphics commands to a file</a:t>
            </a:r>
          </a:p>
          <a:p>
            <a:pPr marL="284163" lvl="0" indent="-111125" eaLnBrk="0" fontAlgn="base" hangingPunct="0">
              <a:lnSpc>
                <a:spcPct val="100000"/>
              </a:lnSpc>
              <a:spcBef>
                <a:spcPct val="0"/>
              </a:spcBef>
              <a:spcAft>
                <a:spcPct val="0"/>
              </a:spcAft>
              <a:buClrTx/>
              <a:buSzTx/>
              <a:buNone/>
            </a:pPr>
            <a:r>
              <a:rPr lang="en-US" altLang="en-US" sz="1700" dirty="0" err="1">
                <a:solidFill>
                  <a:srgbClr val="800080"/>
                </a:solidFill>
                <a:latin typeface="Arial Unicode MS" panose="020B0604020202020204" pitchFamily="34" charset="-128"/>
                <a:cs typeface="Arial" panose="020B0604020202020204" pitchFamily="34" charset="0"/>
                <a:hlinkClick r:id="rId6"/>
              </a:rPr>
              <a:t>xfig</a:t>
            </a:r>
            <a:r>
              <a:rPr lang="en-US" altLang="en-US" sz="1500" dirty="0">
                <a:solidFill>
                  <a:srgbClr val="000000"/>
                </a:solidFill>
                <a:latin typeface="Arial" panose="020B0604020202020204" pitchFamily="34" charset="0"/>
                <a:cs typeface="Arial" panose="020B0604020202020204" pitchFamily="34" charset="0"/>
              </a:rPr>
              <a:t> Device for XFIG graphics file format</a:t>
            </a:r>
          </a:p>
          <a:p>
            <a:pPr marL="284163" lvl="0" indent="-111125" eaLnBrk="0" fontAlgn="base" hangingPunct="0">
              <a:lnSpc>
                <a:spcPct val="100000"/>
              </a:lnSpc>
              <a:spcBef>
                <a:spcPct val="0"/>
              </a:spcBef>
              <a:spcAft>
                <a:spcPct val="0"/>
              </a:spcAft>
              <a:buClrTx/>
              <a:buSzTx/>
              <a:buNone/>
            </a:pPr>
            <a:r>
              <a:rPr lang="en-US" altLang="en-US" sz="1700" dirty="0">
                <a:solidFill>
                  <a:srgbClr val="800080"/>
                </a:solidFill>
                <a:latin typeface="Arial Unicode MS" panose="020B0604020202020204" pitchFamily="34" charset="-128"/>
                <a:cs typeface="Arial" panose="020B0604020202020204" pitchFamily="34" charset="0"/>
                <a:hlinkClick r:id="rId7"/>
              </a:rPr>
              <a:t>bitmap</a:t>
            </a:r>
            <a:r>
              <a:rPr lang="en-US" altLang="en-US" sz="1500" dirty="0">
                <a:solidFill>
                  <a:srgbClr val="000000"/>
                </a:solidFill>
                <a:latin typeface="Arial" panose="020B0604020202020204" pitchFamily="34" charset="0"/>
                <a:cs typeface="Arial" panose="020B0604020202020204" pitchFamily="34" charset="0"/>
              </a:rPr>
              <a:t> </a:t>
            </a:r>
            <a:r>
              <a:rPr lang="en-US" altLang="en-US" sz="1500" dirty="0" err="1">
                <a:solidFill>
                  <a:srgbClr val="000000"/>
                </a:solidFill>
                <a:latin typeface="Arial" panose="020B0604020202020204" pitchFamily="34" charset="0"/>
                <a:cs typeface="Arial" panose="020B0604020202020204" pitchFamily="34" charset="0"/>
              </a:rPr>
              <a:t>bitmap</a:t>
            </a:r>
            <a:r>
              <a:rPr lang="en-US" altLang="en-US" sz="1500" dirty="0">
                <a:solidFill>
                  <a:srgbClr val="000000"/>
                </a:solidFill>
                <a:latin typeface="Arial" panose="020B0604020202020204" pitchFamily="34" charset="0"/>
                <a:cs typeface="Arial" panose="020B0604020202020204" pitchFamily="34" charset="0"/>
              </a:rPr>
              <a:t> pseudo-device via </a:t>
            </a:r>
            <a:r>
              <a:rPr lang="en-US" altLang="en-US" sz="1700" dirty="0" err="1">
                <a:solidFill>
                  <a:srgbClr val="000000"/>
                </a:solidFill>
                <a:latin typeface="Arial Unicode MS" panose="020B0604020202020204" pitchFamily="34" charset="-128"/>
                <a:cs typeface="Arial" panose="020B0604020202020204" pitchFamily="34" charset="0"/>
              </a:rPr>
              <a:t>Ghostscript</a:t>
            </a:r>
            <a:r>
              <a:rPr lang="en-US" altLang="en-US" sz="1500" dirty="0">
                <a:solidFill>
                  <a:srgbClr val="000000"/>
                </a:solidFill>
                <a:latin typeface="Arial" panose="020B0604020202020204" pitchFamily="34" charset="0"/>
                <a:cs typeface="Arial" panose="020B0604020202020204" pitchFamily="34" charset="0"/>
              </a:rPr>
              <a:t> (if available).</a:t>
            </a:r>
          </a:p>
          <a:p>
            <a:pPr marL="284163" lvl="0" indent="-111125" eaLnBrk="0" fontAlgn="base" hangingPunct="0">
              <a:lnSpc>
                <a:spcPct val="100000"/>
              </a:lnSpc>
              <a:spcBef>
                <a:spcPct val="0"/>
              </a:spcBef>
              <a:spcAft>
                <a:spcPct val="0"/>
              </a:spcAft>
              <a:buClrTx/>
              <a:buSzTx/>
              <a:buNone/>
            </a:pPr>
            <a:r>
              <a:rPr lang="en-US" altLang="en-US" sz="1700" dirty="0" err="1">
                <a:solidFill>
                  <a:srgbClr val="800080"/>
                </a:solidFill>
                <a:latin typeface="Arial Unicode MS" panose="020B0604020202020204" pitchFamily="34" charset="-128"/>
                <a:cs typeface="Arial" panose="020B0604020202020204" pitchFamily="34" charset="0"/>
                <a:hlinkClick r:id="rId8"/>
              </a:rPr>
              <a:t>pictex</a:t>
            </a:r>
            <a:r>
              <a:rPr lang="en-US" altLang="en-US" sz="1500" dirty="0">
                <a:solidFill>
                  <a:srgbClr val="000000"/>
                </a:solidFill>
                <a:latin typeface="Arial" panose="020B0604020202020204" pitchFamily="34" charset="0"/>
                <a:cs typeface="Arial" panose="020B0604020202020204" pitchFamily="34" charset="0"/>
              </a:rPr>
              <a:t> Writes </a:t>
            </a:r>
            <a:r>
              <a:rPr lang="en-US" altLang="en-US" sz="1500" dirty="0" err="1">
                <a:solidFill>
                  <a:srgbClr val="000000"/>
                </a:solidFill>
                <a:latin typeface="Arial" panose="020B0604020202020204" pitchFamily="34" charset="0"/>
                <a:cs typeface="Arial" panose="020B0604020202020204" pitchFamily="34" charset="0"/>
              </a:rPr>
              <a:t>TeX</a:t>
            </a:r>
            <a:r>
              <a:rPr lang="en-US" altLang="en-US" sz="1500" dirty="0">
                <a:solidFill>
                  <a:srgbClr val="000000"/>
                </a:solidFill>
                <a:latin typeface="Arial" panose="020B0604020202020204" pitchFamily="34" charset="0"/>
                <a:cs typeface="Arial" panose="020B0604020202020204" pitchFamily="34" charset="0"/>
              </a:rPr>
              <a:t>/</a:t>
            </a:r>
            <a:r>
              <a:rPr lang="en-US" altLang="en-US" sz="1500" dirty="0" err="1">
                <a:solidFill>
                  <a:srgbClr val="000000"/>
                </a:solidFill>
                <a:latin typeface="Arial" panose="020B0604020202020204" pitchFamily="34" charset="0"/>
                <a:cs typeface="Arial" panose="020B0604020202020204" pitchFamily="34" charset="0"/>
              </a:rPr>
              <a:t>PicTeX</a:t>
            </a:r>
            <a:r>
              <a:rPr lang="en-US" altLang="en-US" sz="1500" dirty="0">
                <a:solidFill>
                  <a:srgbClr val="000000"/>
                </a:solidFill>
                <a:latin typeface="Arial" panose="020B0604020202020204" pitchFamily="34" charset="0"/>
                <a:cs typeface="Arial" panose="020B0604020202020204" pitchFamily="34" charset="0"/>
              </a:rPr>
              <a:t> graphics commands to a file (of historical interest only)</a:t>
            </a:r>
          </a:p>
          <a:p>
            <a:pPr marL="284163" indent="-111125" eaLnBrk="0" fontAlgn="base" hangingPunct="0">
              <a:lnSpc>
                <a:spcPct val="100000"/>
              </a:lnSpc>
              <a:spcBef>
                <a:spcPct val="0"/>
              </a:spcBef>
              <a:spcAft>
                <a:spcPct val="0"/>
              </a:spcAft>
              <a:buClrTx/>
              <a:buSzTx/>
              <a:buNone/>
            </a:pPr>
            <a:r>
              <a:rPr lang="en-US" altLang="en-US" sz="1500" dirty="0">
                <a:solidFill>
                  <a:srgbClr val="000000"/>
                </a:solidFill>
                <a:latin typeface="Arial" panose="020B0604020202020204" pitchFamily="34" charset="0"/>
                <a:cs typeface="Arial" panose="020B0604020202020204" pitchFamily="34" charset="0"/>
              </a:rPr>
              <a:t>The following devices will be functional if </a:t>
            </a:r>
            <a:r>
              <a:rPr lang="en-US" altLang="en-US" sz="1500" b="1" dirty="0">
                <a:solidFill>
                  <a:srgbClr val="666666"/>
                </a:solidFill>
                <a:latin typeface="Courier New" panose="02070309020205020404" pitchFamily="49" charset="0"/>
                <a:cs typeface="Courier New" panose="02070309020205020404" pitchFamily="49" charset="0"/>
              </a:rPr>
              <a:t>R</a:t>
            </a:r>
            <a:r>
              <a:rPr lang="en-US" altLang="en-US" sz="1500" dirty="0">
                <a:solidFill>
                  <a:srgbClr val="000000"/>
                </a:solidFill>
                <a:latin typeface="Arial" panose="020B0604020202020204" pitchFamily="34" charset="0"/>
                <a:cs typeface="Arial" panose="020B0604020202020204" pitchFamily="34" charset="0"/>
              </a:rPr>
              <a:t> was compiled to use them (they exist but will return with a warning on other systems):</a:t>
            </a:r>
            <a:endParaRPr lang="en-US" altLang="en-US" sz="1300" dirty="0">
              <a:solidFill>
                <a:schemeClr val="tx1"/>
              </a:solidFill>
            </a:endParaRPr>
          </a:p>
          <a:p>
            <a:pPr marL="284163" lvl="0" indent="-111125" eaLnBrk="0" fontAlgn="base" hangingPunct="0">
              <a:lnSpc>
                <a:spcPct val="100000"/>
              </a:lnSpc>
              <a:spcBef>
                <a:spcPct val="0"/>
              </a:spcBef>
              <a:spcAft>
                <a:spcPct val="0"/>
              </a:spcAft>
              <a:buClrTx/>
              <a:buSzTx/>
              <a:buNone/>
            </a:pPr>
            <a:r>
              <a:rPr lang="en-US" altLang="en-US" sz="1700" dirty="0" err="1">
                <a:solidFill>
                  <a:srgbClr val="800080"/>
                </a:solidFill>
                <a:latin typeface="Arial Unicode MS" panose="020B0604020202020204" pitchFamily="34" charset="-128"/>
                <a:cs typeface="Arial" panose="020B0604020202020204" pitchFamily="34" charset="0"/>
                <a:hlinkClick r:id="rId9"/>
              </a:rPr>
              <a:t>cairo_pdf</a:t>
            </a:r>
            <a:r>
              <a:rPr lang="en-US" altLang="en-US" sz="1500" dirty="0">
                <a:solidFill>
                  <a:srgbClr val="000000"/>
                </a:solidFill>
                <a:latin typeface="Arial" panose="020B0604020202020204" pitchFamily="34" charset="0"/>
                <a:cs typeface="Arial" panose="020B0604020202020204" pitchFamily="34" charset="0"/>
              </a:rPr>
              <a:t>, </a:t>
            </a:r>
            <a:r>
              <a:rPr lang="en-US" altLang="en-US" sz="1700" dirty="0" err="1">
                <a:solidFill>
                  <a:srgbClr val="000000"/>
                </a:solidFill>
                <a:latin typeface="Arial Unicode MS" panose="020B0604020202020204" pitchFamily="34" charset="-128"/>
                <a:cs typeface="Arial" panose="020B0604020202020204" pitchFamily="34" charset="0"/>
              </a:rPr>
              <a:t>cairo_ps</a:t>
            </a:r>
            <a:r>
              <a:rPr lang="en-US" altLang="en-US" sz="1500" dirty="0">
                <a:solidFill>
                  <a:srgbClr val="000000"/>
                </a:solidFill>
                <a:latin typeface="Arial" panose="020B0604020202020204" pitchFamily="34" charset="0"/>
                <a:cs typeface="Arial" panose="020B0604020202020204" pitchFamily="34" charset="0"/>
              </a:rPr>
              <a:t> PDF and PostScript devices based on </a:t>
            </a:r>
            <a:r>
              <a:rPr lang="en-US" altLang="en-US" sz="1500" dirty="0" err="1">
                <a:solidFill>
                  <a:srgbClr val="000000"/>
                </a:solidFill>
                <a:latin typeface="Arial" panose="020B0604020202020204" pitchFamily="34" charset="0"/>
                <a:cs typeface="Arial" panose="020B0604020202020204" pitchFamily="34" charset="0"/>
              </a:rPr>
              <a:t>cairo</a:t>
            </a:r>
            <a:r>
              <a:rPr lang="en-US" altLang="en-US" sz="1500" dirty="0">
                <a:solidFill>
                  <a:srgbClr val="000000"/>
                </a:solidFill>
                <a:latin typeface="Arial" panose="020B0604020202020204" pitchFamily="34" charset="0"/>
                <a:cs typeface="Arial" panose="020B0604020202020204" pitchFamily="34" charset="0"/>
              </a:rPr>
              <a:t> graphics.</a:t>
            </a:r>
          </a:p>
          <a:p>
            <a:pPr marL="284163" lvl="0" indent="-111125" eaLnBrk="0" fontAlgn="base" hangingPunct="0">
              <a:lnSpc>
                <a:spcPct val="100000"/>
              </a:lnSpc>
              <a:spcBef>
                <a:spcPct val="0"/>
              </a:spcBef>
              <a:spcAft>
                <a:spcPct val="0"/>
              </a:spcAft>
              <a:buClrTx/>
              <a:buSzTx/>
              <a:buNone/>
            </a:pPr>
            <a:r>
              <a:rPr lang="en-US" altLang="en-US" sz="1700" dirty="0" err="1">
                <a:solidFill>
                  <a:srgbClr val="800080"/>
                </a:solidFill>
                <a:latin typeface="Arial Unicode MS" panose="020B0604020202020204" pitchFamily="34" charset="-128"/>
                <a:cs typeface="Arial" panose="020B0604020202020204" pitchFamily="34" charset="0"/>
                <a:hlinkClick r:id="rId10"/>
              </a:rPr>
              <a:t>svg</a:t>
            </a:r>
            <a:r>
              <a:rPr lang="en-US" altLang="en-US" sz="1500" dirty="0">
                <a:solidFill>
                  <a:srgbClr val="000000"/>
                </a:solidFill>
                <a:latin typeface="Arial" panose="020B0604020202020204" pitchFamily="34" charset="0"/>
                <a:cs typeface="Arial" panose="020B0604020202020204" pitchFamily="34" charset="0"/>
              </a:rPr>
              <a:t> SVG device based on </a:t>
            </a:r>
            <a:r>
              <a:rPr lang="en-US" altLang="en-US" sz="1500" dirty="0" err="1">
                <a:solidFill>
                  <a:srgbClr val="000000"/>
                </a:solidFill>
                <a:latin typeface="Arial" panose="020B0604020202020204" pitchFamily="34" charset="0"/>
                <a:cs typeface="Arial" panose="020B0604020202020204" pitchFamily="34" charset="0"/>
              </a:rPr>
              <a:t>cairo</a:t>
            </a:r>
            <a:r>
              <a:rPr lang="en-US" altLang="en-US" sz="1500" dirty="0">
                <a:solidFill>
                  <a:srgbClr val="000000"/>
                </a:solidFill>
                <a:latin typeface="Arial" panose="020B0604020202020204" pitchFamily="34" charset="0"/>
                <a:cs typeface="Arial" panose="020B0604020202020204" pitchFamily="34" charset="0"/>
              </a:rPr>
              <a:t> graphics.</a:t>
            </a:r>
          </a:p>
          <a:p>
            <a:pPr marL="284163" lvl="0" indent="-111125" eaLnBrk="0" fontAlgn="base" hangingPunct="0">
              <a:lnSpc>
                <a:spcPct val="100000"/>
              </a:lnSpc>
              <a:spcBef>
                <a:spcPct val="0"/>
              </a:spcBef>
              <a:spcAft>
                <a:spcPct val="0"/>
              </a:spcAft>
              <a:buClrTx/>
              <a:buSzTx/>
              <a:buNone/>
            </a:pPr>
            <a:r>
              <a:rPr lang="en-US" altLang="en-US" sz="1700" dirty="0" err="1">
                <a:solidFill>
                  <a:srgbClr val="800080"/>
                </a:solidFill>
                <a:latin typeface="Arial Unicode MS" panose="020B0604020202020204" pitchFamily="34" charset="-128"/>
                <a:cs typeface="Arial" panose="020B0604020202020204" pitchFamily="34" charset="0"/>
                <a:hlinkClick r:id="rId11"/>
              </a:rPr>
              <a:t>png</a:t>
            </a:r>
            <a:r>
              <a:rPr lang="en-US" altLang="en-US" sz="1500" dirty="0">
                <a:solidFill>
                  <a:srgbClr val="000000"/>
                </a:solidFill>
                <a:latin typeface="Arial" panose="020B0604020202020204" pitchFamily="34" charset="0"/>
                <a:cs typeface="Arial" panose="020B0604020202020204" pitchFamily="34" charset="0"/>
              </a:rPr>
              <a:t> PNG bitmap device</a:t>
            </a:r>
          </a:p>
          <a:p>
            <a:pPr marL="284163" lvl="0" indent="-111125" eaLnBrk="0" fontAlgn="base" hangingPunct="0">
              <a:lnSpc>
                <a:spcPct val="100000"/>
              </a:lnSpc>
              <a:spcBef>
                <a:spcPct val="0"/>
              </a:spcBef>
              <a:spcAft>
                <a:spcPct val="0"/>
              </a:spcAft>
              <a:buClrTx/>
              <a:buSzTx/>
              <a:buNone/>
            </a:pPr>
            <a:r>
              <a:rPr lang="en-US" altLang="en-US" sz="1700" dirty="0">
                <a:solidFill>
                  <a:srgbClr val="800080"/>
                </a:solidFill>
                <a:latin typeface="Arial Unicode MS" panose="020B0604020202020204" pitchFamily="34" charset="-128"/>
                <a:cs typeface="Arial" panose="020B0604020202020204" pitchFamily="34" charset="0"/>
                <a:hlinkClick r:id="rId12"/>
              </a:rPr>
              <a:t>jpeg</a:t>
            </a:r>
            <a:r>
              <a:rPr lang="en-US" altLang="en-US" sz="1500" dirty="0">
                <a:solidFill>
                  <a:srgbClr val="000000"/>
                </a:solidFill>
                <a:latin typeface="Arial" panose="020B0604020202020204" pitchFamily="34" charset="0"/>
                <a:cs typeface="Arial" panose="020B0604020202020204" pitchFamily="34" charset="0"/>
              </a:rPr>
              <a:t> </a:t>
            </a:r>
            <a:r>
              <a:rPr lang="en-US" altLang="en-US" sz="1500" dirty="0" err="1">
                <a:solidFill>
                  <a:srgbClr val="000000"/>
                </a:solidFill>
                <a:latin typeface="Arial" panose="020B0604020202020204" pitchFamily="34" charset="0"/>
                <a:cs typeface="Arial" panose="020B0604020202020204" pitchFamily="34" charset="0"/>
              </a:rPr>
              <a:t>JPEG</a:t>
            </a:r>
            <a:r>
              <a:rPr lang="en-US" altLang="en-US" sz="1500" dirty="0">
                <a:solidFill>
                  <a:srgbClr val="000000"/>
                </a:solidFill>
                <a:latin typeface="Arial" panose="020B0604020202020204" pitchFamily="34" charset="0"/>
                <a:cs typeface="Arial" panose="020B0604020202020204" pitchFamily="34" charset="0"/>
              </a:rPr>
              <a:t> bitmap device</a:t>
            </a:r>
          </a:p>
          <a:p>
            <a:pPr marL="284163" lvl="0" indent="-111125" eaLnBrk="0" fontAlgn="base" hangingPunct="0">
              <a:lnSpc>
                <a:spcPct val="100000"/>
              </a:lnSpc>
              <a:spcBef>
                <a:spcPct val="0"/>
              </a:spcBef>
              <a:spcAft>
                <a:spcPct val="0"/>
              </a:spcAft>
              <a:buClrTx/>
              <a:buSzTx/>
              <a:buNone/>
            </a:pPr>
            <a:r>
              <a:rPr lang="en-US" altLang="en-US" sz="1700" dirty="0">
                <a:solidFill>
                  <a:srgbClr val="800080"/>
                </a:solidFill>
                <a:latin typeface="Arial Unicode MS" panose="020B0604020202020204" pitchFamily="34" charset="-128"/>
                <a:cs typeface="Arial" panose="020B0604020202020204" pitchFamily="34" charset="0"/>
                <a:hlinkClick r:id="rId13"/>
              </a:rPr>
              <a:t>bmp</a:t>
            </a:r>
            <a:r>
              <a:rPr lang="en-US" altLang="en-US" sz="1500" dirty="0">
                <a:solidFill>
                  <a:srgbClr val="000000"/>
                </a:solidFill>
                <a:latin typeface="Arial" panose="020B0604020202020204" pitchFamily="34" charset="0"/>
                <a:cs typeface="Arial" panose="020B0604020202020204" pitchFamily="34" charset="0"/>
              </a:rPr>
              <a:t> </a:t>
            </a:r>
            <a:r>
              <a:rPr lang="en-US" altLang="en-US" sz="1500" dirty="0" err="1">
                <a:solidFill>
                  <a:srgbClr val="000000"/>
                </a:solidFill>
                <a:latin typeface="Arial" panose="020B0604020202020204" pitchFamily="34" charset="0"/>
                <a:cs typeface="Arial" panose="020B0604020202020204" pitchFamily="34" charset="0"/>
              </a:rPr>
              <a:t>BMP</a:t>
            </a:r>
            <a:r>
              <a:rPr lang="en-US" altLang="en-US" sz="1500" dirty="0">
                <a:solidFill>
                  <a:srgbClr val="000000"/>
                </a:solidFill>
                <a:latin typeface="Arial" panose="020B0604020202020204" pitchFamily="34" charset="0"/>
                <a:cs typeface="Arial" panose="020B0604020202020204" pitchFamily="34" charset="0"/>
              </a:rPr>
              <a:t> bitmap device</a:t>
            </a:r>
          </a:p>
          <a:p>
            <a:pPr marL="284163" lvl="0" indent="-111125" eaLnBrk="0" fontAlgn="base" hangingPunct="0">
              <a:lnSpc>
                <a:spcPct val="100000"/>
              </a:lnSpc>
              <a:spcBef>
                <a:spcPct val="0"/>
              </a:spcBef>
              <a:spcAft>
                <a:spcPct val="0"/>
              </a:spcAft>
              <a:buClrTx/>
              <a:buSzTx/>
              <a:buNone/>
            </a:pPr>
            <a:r>
              <a:rPr lang="en-US" altLang="en-US" sz="1700" dirty="0">
                <a:solidFill>
                  <a:srgbClr val="800080"/>
                </a:solidFill>
                <a:latin typeface="Arial Unicode MS" panose="020B0604020202020204" pitchFamily="34" charset="-128"/>
                <a:cs typeface="Arial" panose="020B0604020202020204" pitchFamily="34" charset="0"/>
                <a:hlinkClick r:id="rId14"/>
              </a:rPr>
              <a:t>tiff</a:t>
            </a:r>
            <a:r>
              <a:rPr lang="en-US" altLang="en-US" sz="1500" dirty="0">
                <a:solidFill>
                  <a:srgbClr val="000000"/>
                </a:solidFill>
                <a:latin typeface="Arial" panose="020B0604020202020204" pitchFamily="34" charset="0"/>
                <a:cs typeface="Arial" panose="020B0604020202020204" pitchFamily="34" charset="0"/>
              </a:rPr>
              <a:t> </a:t>
            </a:r>
            <a:r>
              <a:rPr lang="en-US" altLang="en-US" sz="1500" dirty="0" err="1">
                <a:solidFill>
                  <a:srgbClr val="000000"/>
                </a:solidFill>
                <a:latin typeface="Arial" panose="020B0604020202020204" pitchFamily="34" charset="0"/>
                <a:cs typeface="Arial" panose="020B0604020202020204" pitchFamily="34" charset="0"/>
              </a:rPr>
              <a:t>TIFF</a:t>
            </a:r>
            <a:r>
              <a:rPr lang="en-US" altLang="en-US" sz="1500" dirty="0">
                <a:solidFill>
                  <a:srgbClr val="000000"/>
                </a:solidFill>
                <a:latin typeface="Arial" panose="020B0604020202020204" pitchFamily="34" charset="0"/>
                <a:cs typeface="Arial" panose="020B0604020202020204" pitchFamily="34" charset="0"/>
              </a:rPr>
              <a:t> bitmap device</a:t>
            </a:r>
          </a:p>
        </p:txBody>
      </p:sp>
      <p:pic>
        <p:nvPicPr>
          <p:cNvPr id="4" name="Picture 3">
            <a:extLst>
              <a:ext uri="{FF2B5EF4-FFF2-40B4-BE49-F238E27FC236}">
                <a16:creationId xmlns:a16="http://schemas.microsoft.com/office/drawing/2014/main" id="{991EA194-019B-4ACC-A8C5-96232D999161}"/>
              </a:ext>
            </a:extLst>
          </p:cNvPr>
          <p:cNvPicPr>
            <a:picLocks noChangeAspect="1"/>
          </p:cNvPicPr>
          <p:nvPr/>
        </p:nvPicPr>
        <p:blipFill>
          <a:blip r:embed="rId15"/>
          <a:stretch>
            <a:fillRect/>
          </a:stretch>
        </p:blipFill>
        <p:spPr>
          <a:xfrm>
            <a:off x="371475" y="286603"/>
            <a:ext cx="4505325" cy="476173"/>
          </a:xfrm>
          <a:prstGeom prst="rect">
            <a:avLst/>
          </a:prstGeom>
        </p:spPr>
      </p:pic>
    </p:spTree>
    <p:extLst>
      <p:ext uri="{BB962C8B-B14F-4D97-AF65-F5344CB8AC3E}">
        <p14:creationId xmlns:p14="http://schemas.microsoft.com/office/powerpoint/2010/main" val="428521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E4A16-D927-4172-97D6-0BDE5877475E}"/>
              </a:ext>
            </a:extLst>
          </p:cNvPr>
          <p:cNvSpPr>
            <a:spLocks noGrp="1"/>
          </p:cNvSpPr>
          <p:nvPr>
            <p:ph type="title"/>
          </p:nvPr>
        </p:nvSpPr>
        <p:spPr>
          <a:xfrm>
            <a:off x="1097280" y="286604"/>
            <a:ext cx="10058400" cy="999272"/>
          </a:xfrm>
        </p:spPr>
        <p:txBody>
          <a:bodyPr/>
          <a:lstStyle/>
          <a:p>
            <a:r>
              <a:rPr lang="en-US" dirty="0"/>
              <a:t>Ex3.3</a:t>
            </a:r>
          </a:p>
        </p:txBody>
      </p:sp>
      <p:pic>
        <p:nvPicPr>
          <p:cNvPr id="4" name="Content Placeholder 3">
            <a:extLst>
              <a:ext uri="{FF2B5EF4-FFF2-40B4-BE49-F238E27FC236}">
                <a16:creationId xmlns:a16="http://schemas.microsoft.com/office/drawing/2014/main" id="{9035182D-5EF0-4F5B-B68E-0C43D0CD8A01}"/>
              </a:ext>
            </a:extLst>
          </p:cNvPr>
          <p:cNvPicPr>
            <a:picLocks noGrp="1" noChangeAspect="1"/>
          </p:cNvPicPr>
          <p:nvPr>
            <p:ph idx="1"/>
          </p:nvPr>
        </p:nvPicPr>
        <p:blipFill>
          <a:blip r:embed="rId3"/>
          <a:stretch>
            <a:fillRect/>
          </a:stretch>
        </p:blipFill>
        <p:spPr>
          <a:xfrm>
            <a:off x="211137" y="1601964"/>
            <a:ext cx="11571288" cy="4445507"/>
          </a:xfrm>
          <a:prstGeom prst="rect">
            <a:avLst/>
          </a:prstGeom>
        </p:spPr>
      </p:pic>
    </p:spTree>
    <p:extLst>
      <p:ext uri="{BB962C8B-B14F-4D97-AF65-F5344CB8AC3E}">
        <p14:creationId xmlns:p14="http://schemas.microsoft.com/office/powerpoint/2010/main" val="2881207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2BAB4-04A5-4205-9E30-884983E29E21}"/>
              </a:ext>
            </a:extLst>
          </p:cNvPr>
          <p:cNvSpPr>
            <a:spLocks noGrp="1"/>
          </p:cNvSpPr>
          <p:nvPr>
            <p:ph type="title"/>
          </p:nvPr>
        </p:nvSpPr>
        <p:spPr/>
        <p:txBody>
          <a:bodyPr/>
          <a:lstStyle/>
          <a:p>
            <a:r>
              <a:rPr lang="en-US" dirty="0"/>
              <a:t>Sec E:  Interactive Display</a:t>
            </a:r>
          </a:p>
        </p:txBody>
      </p:sp>
      <p:sp>
        <p:nvSpPr>
          <p:cNvPr id="3" name="Content Placeholder 2">
            <a:extLst>
              <a:ext uri="{FF2B5EF4-FFF2-40B4-BE49-F238E27FC236}">
                <a16:creationId xmlns:a16="http://schemas.microsoft.com/office/drawing/2014/main" id="{EF9404D5-BD8D-4F1C-AC6C-602FE87F94CB}"/>
              </a:ext>
            </a:extLst>
          </p:cNvPr>
          <p:cNvSpPr>
            <a:spLocks noGrp="1"/>
          </p:cNvSpPr>
          <p:nvPr>
            <p:ph idx="1"/>
          </p:nvPr>
        </p:nvSpPr>
        <p:spPr/>
        <p:txBody>
          <a:bodyPr/>
          <a:lstStyle/>
          <a:p>
            <a:r>
              <a:rPr lang="en-US" dirty="0"/>
              <a:t>In R, the pipe operator is, as you have already seen, </a:t>
            </a:r>
            <a:r>
              <a:rPr lang="en-US" dirty="0">
                <a:solidFill>
                  <a:srgbClr val="FF0000"/>
                </a:solidFill>
              </a:rPr>
              <a:t>%&gt;%</a:t>
            </a:r>
            <a:r>
              <a:rPr lang="en-US" dirty="0"/>
              <a:t> :  you can think of this operator as being similar to the </a:t>
            </a:r>
            <a:r>
              <a:rPr lang="en-US" dirty="0">
                <a:solidFill>
                  <a:srgbClr val="FF0000"/>
                </a:solidFill>
              </a:rPr>
              <a:t>+ in a ggplot2 </a:t>
            </a:r>
            <a:r>
              <a:rPr lang="en-US" dirty="0"/>
              <a:t>statement.   It takes the output of one statement and makes it the input of the next statement.  When describing it, you can think of it as a "THEN".</a:t>
            </a:r>
          </a:p>
          <a:p>
            <a:r>
              <a:rPr lang="en-US" dirty="0"/>
              <a:t> iris %&gt;%</a:t>
            </a:r>
          </a:p>
          <a:p>
            <a:r>
              <a:rPr lang="en-US" dirty="0"/>
              <a:t>   subset(</a:t>
            </a:r>
            <a:r>
              <a:rPr lang="en-US" dirty="0" err="1"/>
              <a:t>Sepal.Length</a:t>
            </a:r>
            <a:r>
              <a:rPr lang="en-US" dirty="0"/>
              <a:t> &gt; 5) %&gt;%</a:t>
            </a:r>
          </a:p>
          <a:p>
            <a:r>
              <a:rPr lang="en-US" dirty="0"/>
              <a:t>   aggregate(. ~ Species, ., mean)</a:t>
            </a:r>
          </a:p>
          <a:p>
            <a:endParaRPr lang="en-US" dirty="0">
              <a:sym typeface="Wingdings" panose="05000000000000000000" pitchFamily="2" charset="2"/>
            </a:endParaRPr>
          </a:p>
          <a:p>
            <a:r>
              <a:rPr lang="en-US" dirty="0">
                <a:sym typeface="Wingdings" panose="05000000000000000000" pitchFamily="2" charset="2"/>
              </a:rPr>
              <a:t> Pipeline: </a:t>
            </a:r>
            <a:r>
              <a:rPr lang="en-US" dirty="0"/>
              <a:t>you take the Iris data, then you subset the data and then you aggregate the data</a:t>
            </a:r>
          </a:p>
          <a:p>
            <a:r>
              <a:rPr lang="en-US" dirty="0">
                <a:sym typeface="Wingdings" panose="05000000000000000000" pitchFamily="2" charset="2"/>
              </a:rPr>
              <a:t> %&gt;% can be used in </a:t>
            </a:r>
            <a:r>
              <a:rPr lang="en-US" dirty="0" err="1">
                <a:sym typeface="Wingdings" panose="05000000000000000000" pitchFamily="2" charset="2"/>
              </a:rPr>
              <a:t>ggvis</a:t>
            </a:r>
            <a:r>
              <a:rPr lang="en-US" dirty="0">
                <a:sym typeface="Wingdings" panose="05000000000000000000" pitchFamily="2" charset="2"/>
              </a:rPr>
              <a:t> as well as data processing steps.</a:t>
            </a:r>
            <a:endParaRPr lang="en-US" dirty="0"/>
          </a:p>
        </p:txBody>
      </p:sp>
      <p:pic>
        <p:nvPicPr>
          <p:cNvPr id="5" name="Picture 4">
            <a:extLst>
              <a:ext uri="{FF2B5EF4-FFF2-40B4-BE49-F238E27FC236}">
                <a16:creationId xmlns:a16="http://schemas.microsoft.com/office/drawing/2014/main" id="{A06F1937-B2E6-4330-87CE-08DB99057E7A}"/>
              </a:ext>
            </a:extLst>
          </p:cNvPr>
          <p:cNvPicPr>
            <a:picLocks noChangeAspect="1"/>
          </p:cNvPicPr>
          <p:nvPr/>
        </p:nvPicPr>
        <p:blipFill>
          <a:blip r:embed="rId3"/>
          <a:stretch>
            <a:fillRect/>
          </a:stretch>
        </p:blipFill>
        <p:spPr>
          <a:xfrm>
            <a:off x="5132278" y="3219450"/>
            <a:ext cx="5811947" cy="1202472"/>
          </a:xfrm>
          <a:prstGeom prst="rect">
            <a:avLst/>
          </a:prstGeom>
        </p:spPr>
      </p:pic>
      <p:pic>
        <p:nvPicPr>
          <p:cNvPr id="4" name="Picture 3">
            <a:extLst>
              <a:ext uri="{FF2B5EF4-FFF2-40B4-BE49-F238E27FC236}">
                <a16:creationId xmlns:a16="http://schemas.microsoft.com/office/drawing/2014/main" id="{5537AF17-7C1A-47A3-BF44-AE211BE8E4EF}"/>
              </a:ext>
            </a:extLst>
          </p:cNvPr>
          <p:cNvPicPr>
            <a:picLocks noChangeAspect="1"/>
          </p:cNvPicPr>
          <p:nvPr/>
        </p:nvPicPr>
        <p:blipFill>
          <a:blip r:embed="rId4"/>
          <a:stretch>
            <a:fillRect/>
          </a:stretch>
        </p:blipFill>
        <p:spPr>
          <a:xfrm>
            <a:off x="385762" y="357187"/>
            <a:ext cx="3386138" cy="515585"/>
          </a:xfrm>
          <a:prstGeom prst="rect">
            <a:avLst/>
          </a:prstGeom>
        </p:spPr>
      </p:pic>
    </p:spTree>
    <p:extLst>
      <p:ext uri="{BB962C8B-B14F-4D97-AF65-F5344CB8AC3E}">
        <p14:creationId xmlns:p14="http://schemas.microsoft.com/office/powerpoint/2010/main" val="2167192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1575-0117-4978-B400-26821B4E7081}"/>
              </a:ext>
            </a:extLst>
          </p:cNvPr>
          <p:cNvSpPr>
            <a:spLocks noGrp="1"/>
          </p:cNvSpPr>
          <p:nvPr>
            <p:ph type="title"/>
          </p:nvPr>
        </p:nvSpPr>
        <p:spPr>
          <a:xfrm>
            <a:off x="1186926" y="663120"/>
            <a:ext cx="10839347" cy="1450757"/>
          </a:xfrm>
        </p:spPr>
        <p:txBody>
          <a:bodyPr>
            <a:normAutofit/>
          </a:bodyPr>
          <a:lstStyle/>
          <a:p>
            <a:r>
              <a:rPr lang="en-US" b="1" dirty="0" err="1"/>
              <a:t>htmlwidgets</a:t>
            </a:r>
            <a:r>
              <a:rPr lang="en-US" b="1" dirty="0"/>
              <a:t> for R </a:t>
            </a:r>
            <a:br>
              <a:rPr lang="en-US" b="1" dirty="0"/>
            </a:br>
            <a:endParaRPr lang="en-US" dirty="0"/>
          </a:p>
        </p:txBody>
      </p:sp>
      <p:sp>
        <p:nvSpPr>
          <p:cNvPr id="3" name="Content Placeholder 2">
            <a:extLst>
              <a:ext uri="{FF2B5EF4-FFF2-40B4-BE49-F238E27FC236}">
                <a16:creationId xmlns:a16="http://schemas.microsoft.com/office/drawing/2014/main" id="{872A5494-81C8-4746-933E-5F7919FF9587}"/>
              </a:ext>
            </a:extLst>
          </p:cNvPr>
          <p:cNvSpPr>
            <a:spLocks noGrp="1"/>
          </p:cNvSpPr>
          <p:nvPr>
            <p:ph idx="1"/>
          </p:nvPr>
        </p:nvSpPr>
        <p:spPr>
          <a:xfrm>
            <a:off x="1097279" y="1833377"/>
            <a:ext cx="10058400" cy="4023360"/>
          </a:xfrm>
        </p:spPr>
        <p:txBody>
          <a:bodyPr>
            <a:normAutofit fontScale="85000" lnSpcReduction="20000"/>
          </a:bodyPr>
          <a:lstStyle/>
          <a:p>
            <a:r>
              <a:rPr lang="en-US" sz="2800" b="1" dirty="0"/>
              <a:t>Interactivity:  </a:t>
            </a:r>
            <a:r>
              <a:rPr lang="en-US" sz="2800" dirty="0"/>
              <a:t>Any HTML format (document, notebook, presentation, or dashboard) can contain interactive components.</a:t>
            </a:r>
          </a:p>
          <a:p>
            <a:r>
              <a:rPr lang="en-US" sz="2800" dirty="0">
                <a:hlinkClick r:id="rId3"/>
              </a:rPr>
              <a:t>https://www.htmlwidgets.org/</a:t>
            </a:r>
            <a:r>
              <a:rPr lang="en-US" sz="2800" dirty="0"/>
              <a:t>   (see showcase)</a:t>
            </a:r>
          </a:p>
          <a:p>
            <a:r>
              <a:rPr lang="en-US" sz="2800" b="1" dirty="0" err="1"/>
              <a:t>Dygraphs</a:t>
            </a:r>
            <a:r>
              <a:rPr lang="en-US" sz="2800" dirty="0"/>
              <a:t>: provides rich facilities for charting time-series data in R and includes support for many interactive features including series/point highlighting, zooming, etc.</a:t>
            </a:r>
          </a:p>
          <a:p>
            <a:r>
              <a:rPr lang="en-US" sz="2800" b="1" dirty="0" err="1"/>
              <a:t>Plotly</a:t>
            </a:r>
            <a:r>
              <a:rPr lang="en-US" sz="2800" dirty="0"/>
              <a:t>: allows you to easily translate your ggplot2 graphics to an interactive web-based version: </a:t>
            </a:r>
          </a:p>
          <a:p>
            <a:r>
              <a:rPr lang="en-US" sz="2800" dirty="0">
                <a:hlinkClick r:id="rId4"/>
              </a:rPr>
              <a:t>https://images.plot.ly/plotly-documentation/images/r_cheat_sheet.pdf</a:t>
            </a:r>
            <a:r>
              <a:rPr lang="en-US" sz="2800" dirty="0"/>
              <a:t> </a:t>
            </a:r>
          </a:p>
          <a:p>
            <a:r>
              <a:rPr lang="en-US" sz="2400" dirty="0"/>
              <a:t>Image can save as webpage- html file and include in R markdown file</a:t>
            </a:r>
            <a:endParaRPr lang="en-US" sz="2400" b="1" dirty="0"/>
          </a:p>
          <a:p>
            <a:r>
              <a:rPr lang="en-US" b="1" dirty="0"/>
              <a:t>Other interesting ones: </a:t>
            </a:r>
            <a:r>
              <a:rPr lang="en-US" sz="2400" b="1" dirty="0" err="1"/>
              <a:t>Highcharter</a:t>
            </a:r>
            <a:r>
              <a:rPr lang="en-US" sz="2400" b="1" dirty="0"/>
              <a:t>; d3heatmap, </a:t>
            </a:r>
            <a:r>
              <a:rPr lang="en-US" sz="2400" b="1" dirty="0" err="1"/>
              <a:t>threejs</a:t>
            </a:r>
            <a:r>
              <a:rPr lang="en-US" sz="2400" dirty="0"/>
              <a:t>, </a:t>
            </a:r>
            <a:r>
              <a:rPr lang="en-US" sz="2400" dirty="0" err="1"/>
              <a:t>etc</a:t>
            </a:r>
            <a:endParaRPr lang="en-US" dirty="0"/>
          </a:p>
          <a:p>
            <a:endParaRPr lang="en-US" dirty="0"/>
          </a:p>
        </p:txBody>
      </p:sp>
    </p:spTree>
    <p:extLst>
      <p:ext uri="{BB962C8B-B14F-4D97-AF65-F5344CB8AC3E}">
        <p14:creationId xmlns:p14="http://schemas.microsoft.com/office/powerpoint/2010/main" val="3943267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DC42-30D7-402E-958D-4AAF27575E40}"/>
              </a:ext>
            </a:extLst>
          </p:cNvPr>
          <p:cNvSpPr>
            <a:spLocks noGrp="1"/>
          </p:cNvSpPr>
          <p:nvPr>
            <p:ph type="title"/>
          </p:nvPr>
        </p:nvSpPr>
        <p:spPr>
          <a:xfrm>
            <a:off x="1097279" y="286603"/>
            <a:ext cx="10913745" cy="1450757"/>
          </a:xfrm>
        </p:spPr>
        <p:txBody>
          <a:bodyPr/>
          <a:lstStyle/>
          <a:p>
            <a:r>
              <a:rPr lang="en-US" dirty="0">
                <a:solidFill>
                  <a:schemeClr val="bg2">
                    <a:lumMod val="50000"/>
                  </a:schemeClr>
                </a:solidFill>
              </a:rPr>
              <a:t>Agenda  </a:t>
            </a:r>
            <a:r>
              <a:rPr lang="en-US" sz="4000" dirty="0">
                <a:solidFill>
                  <a:schemeClr val="bg2">
                    <a:lumMod val="50000"/>
                  </a:schemeClr>
                </a:solidFill>
              </a:rPr>
              <a:t>(breaks:  2*15min @10a, 3p &amp; lunch)   </a:t>
            </a:r>
            <a:endParaRPr lang="en-US" dirty="0">
              <a:solidFill>
                <a:schemeClr val="bg2">
                  <a:lumMod val="50000"/>
                </a:schemeClr>
              </a:solidFill>
            </a:endParaRPr>
          </a:p>
        </p:txBody>
      </p:sp>
      <p:sp>
        <p:nvSpPr>
          <p:cNvPr id="3" name="Content Placeholder 2">
            <a:extLst>
              <a:ext uri="{FF2B5EF4-FFF2-40B4-BE49-F238E27FC236}">
                <a16:creationId xmlns:a16="http://schemas.microsoft.com/office/drawing/2014/main" id="{5BC4202E-1CCD-4FBD-84E3-46B0119D40C8}"/>
              </a:ext>
            </a:extLst>
          </p:cNvPr>
          <p:cNvSpPr>
            <a:spLocks noGrp="1"/>
          </p:cNvSpPr>
          <p:nvPr>
            <p:ph idx="1"/>
          </p:nvPr>
        </p:nvSpPr>
        <p:spPr/>
        <p:txBody>
          <a:bodyPr>
            <a:normAutofit fontScale="92500" lnSpcReduction="20000"/>
          </a:bodyPr>
          <a:lstStyle/>
          <a:p>
            <a:pPr marL="284163" indent="-284163">
              <a:buFont typeface="Wingdings" panose="05000000000000000000" pitchFamily="2" charset="2"/>
              <a:buChar char="Ø"/>
              <a:tabLst>
                <a:tab pos="569913" algn="l"/>
              </a:tabLst>
            </a:pPr>
            <a:r>
              <a:rPr lang="en-US" dirty="0">
                <a:solidFill>
                  <a:schemeClr val="bg1">
                    <a:lumMod val="50000"/>
                  </a:schemeClr>
                </a:solidFill>
              </a:rPr>
              <a:t>A :  </a:t>
            </a:r>
            <a:r>
              <a:rPr lang="en-US" sz="2200" dirty="0">
                <a:solidFill>
                  <a:schemeClr val="bg1">
                    <a:lumMod val="50000"/>
                  </a:schemeClr>
                </a:solidFill>
              </a:rPr>
              <a:t>R basics</a:t>
            </a:r>
          </a:p>
          <a:p>
            <a:pPr marL="284163" indent="-284163">
              <a:buFont typeface="Wingdings" panose="05000000000000000000" pitchFamily="2" charset="2"/>
              <a:buChar char="Ø"/>
              <a:tabLst>
                <a:tab pos="569913" algn="l"/>
              </a:tabLst>
            </a:pPr>
            <a:r>
              <a:rPr lang="en-US" sz="2200" u="sng" dirty="0">
                <a:solidFill>
                  <a:schemeClr val="bg1">
                    <a:lumMod val="50000"/>
                  </a:schemeClr>
                </a:solidFill>
              </a:rPr>
              <a:t>B :  Graphics systems in R</a:t>
            </a:r>
          </a:p>
          <a:p>
            <a:pPr marL="284163" indent="-284163">
              <a:buFont typeface="Wingdings" panose="05000000000000000000" pitchFamily="2" charset="2"/>
              <a:buChar char="Ø"/>
              <a:tabLst>
                <a:tab pos="569913" algn="l"/>
              </a:tabLst>
            </a:pPr>
            <a:r>
              <a:rPr lang="en-US" b="1" dirty="0">
                <a:solidFill>
                  <a:schemeClr val="tx1"/>
                </a:solidFill>
              </a:rPr>
              <a:t>C :   Using color in R</a:t>
            </a:r>
          </a:p>
          <a:p>
            <a:pPr marL="284163" indent="-284163">
              <a:buFont typeface="Wingdings" panose="05000000000000000000" pitchFamily="2" charset="2"/>
              <a:buChar char="Ø"/>
              <a:tabLst>
                <a:tab pos="569913" algn="l"/>
              </a:tabLst>
            </a:pPr>
            <a:r>
              <a:rPr lang="en-US" b="1" dirty="0">
                <a:solidFill>
                  <a:schemeClr val="tx1"/>
                </a:solidFill>
              </a:rPr>
              <a:t>D :  </a:t>
            </a:r>
            <a:r>
              <a:rPr lang="en-US" b="1" dirty="0"/>
              <a:t>R Graphics Devices –  static plots</a:t>
            </a:r>
            <a:endParaRPr lang="en-US" b="1" dirty="0">
              <a:solidFill>
                <a:schemeClr val="tx1"/>
              </a:solidFill>
            </a:endParaRPr>
          </a:p>
          <a:p>
            <a:pPr marL="284163" indent="-284163">
              <a:buFont typeface="Wingdings" panose="05000000000000000000" pitchFamily="2" charset="2"/>
              <a:buChar char="Ø"/>
              <a:tabLst>
                <a:tab pos="569913" algn="l"/>
              </a:tabLst>
            </a:pPr>
            <a:r>
              <a:rPr lang="en-US" b="1" dirty="0">
                <a:solidFill>
                  <a:schemeClr val="tx1"/>
                </a:solidFill>
              </a:rPr>
              <a:t>E:    </a:t>
            </a:r>
            <a:r>
              <a:rPr lang="en-US" b="1" dirty="0"/>
              <a:t>R Graphics  Devices – interactive plots</a:t>
            </a:r>
          </a:p>
          <a:p>
            <a:pPr marL="284163" indent="-284163">
              <a:buFont typeface="Wingdings" panose="05000000000000000000" pitchFamily="2" charset="2"/>
              <a:buChar char="Ø"/>
              <a:tabLst>
                <a:tab pos="569913" algn="l"/>
              </a:tabLst>
            </a:pPr>
            <a:r>
              <a:rPr lang="en-US" u="sng" dirty="0"/>
              <a:t>Q &amp; A,  hands-on and discuss your own research data </a:t>
            </a:r>
          </a:p>
          <a:p>
            <a:pPr marL="284163" indent="-284163">
              <a:buFont typeface="Wingdings" panose="05000000000000000000" pitchFamily="2" charset="2"/>
              <a:buChar char="Ø"/>
              <a:tabLst>
                <a:tab pos="569913" algn="l"/>
              </a:tabLst>
            </a:pPr>
            <a:r>
              <a:rPr lang="en-US" b="1" dirty="0">
                <a:highlight>
                  <a:srgbClr val="C0C0C0"/>
                </a:highlight>
              </a:rPr>
              <a:t>F:    Working with Maps</a:t>
            </a:r>
          </a:p>
          <a:p>
            <a:pPr marL="284163" indent="-284163">
              <a:buFont typeface="Wingdings" panose="05000000000000000000" pitchFamily="2" charset="2"/>
              <a:buChar char="Ø"/>
              <a:tabLst>
                <a:tab pos="569913" algn="l"/>
              </a:tabLst>
            </a:pPr>
            <a:r>
              <a:rPr lang="en-US" b="1" dirty="0">
                <a:highlight>
                  <a:srgbClr val="C0C0C0"/>
                </a:highlight>
              </a:rPr>
              <a:t>G:   Network plots</a:t>
            </a:r>
          </a:p>
          <a:p>
            <a:pPr marL="284163" indent="-284163">
              <a:buFont typeface="Wingdings" panose="05000000000000000000" pitchFamily="2" charset="2"/>
              <a:buChar char="Ø"/>
              <a:tabLst>
                <a:tab pos="569913" algn="l"/>
              </a:tabLst>
            </a:pPr>
            <a:r>
              <a:rPr lang="en-US" b="1" dirty="0">
                <a:highlight>
                  <a:srgbClr val="C0C0C0"/>
                </a:highlight>
              </a:rPr>
              <a:t>H:   Specialty Figures</a:t>
            </a:r>
          </a:p>
          <a:p>
            <a:pPr marL="284163" indent="-284163">
              <a:buFont typeface="Wingdings" panose="05000000000000000000" pitchFamily="2" charset="2"/>
              <a:buChar char="Ø"/>
              <a:tabLst>
                <a:tab pos="569913" algn="l"/>
              </a:tabLst>
            </a:pPr>
            <a:r>
              <a:rPr lang="en-US" u="sng" dirty="0">
                <a:highlight>
                  <a:srgbClr val="C0C0C0"/>
                </a:highlight>
              </a:rPr>
              <a:t>Q &amp; A,  hands on your own research data </a:t>
            </a:r>
          </a:p>
        </p:txBody>
      </p:sp>
    </p:spTree>
    <p:extLst>
      <p:ext uri="{BB962C8B-B14F-4D97-AF65-F5344CB8AC3E}">
        <p14:creationId xmlns:p14="http://schemas.microsoft.com/office/powerpoint/2010/main" val="3819289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DC42-30D7-402E-958D-4AAF27575E40}"/>
              </a:ext>
            </a:extLst>
          </p:cNvPr>
          <p:cNvSpPr>
            <a:spLocks noGrp="1"/>
          </p:cNvSpPr>
          <p:nvPr>
            <p:ph type="title"/>
          </p:nvPr>
        </p:nvSpPr>
        <p:spPr>
          <a:xfrm>
            <a:off x="1097279" y="286603"/>
            <a:ext cx="10913745" cy="1450757"/>
          </a:xfrm>
        </p:spPr>
        <p:txBody>
          <a:bodyPr/>
          <a:lstStyle/>
          <a:p>
            <a:r>
              <a:rPr lang="en-US" dirty="0">
                <a:solidFill>
                  <a:schemeClr val="bg2">
                    <a:lumMod val="50000"/>
                  </a:schemeClr>
                </a:solidFill>
              </a:rPr>
              <a:t>Why we need plots/figures?</a:t>
            </a:r>
          </a:p>
        </p:txBody>
      </p:sp>
      <p:sp>
        <p:nvSpPr>
          <p:cNvPr id="3" name="Content Placeholder 2">
            <a:extLst>
              <a:ext uri="{FF2B5EF4-FFF2-40B4-BE49-F238E27FC236}">
                <a16:creationId xmlns:a16="http://schemas.microsoft.com/office/drawing/2014/main" id="{5BC4202E-1CCD-4FBD-84E3-46B0119D40C8}"/>
              </a:ext>
            </a:extLst>
          </p:cNvPr>
          <p:cNvSpPr>
            <a:spLocks noGrp="1"/>
          </p:cNvSpPr>
          <p:nvPr>
            <p:ph idx="1"/>
          </p:nvPr>
        </p:nvSpPr>
        <p:spPr>
          <a:xfrm>
            <a:off x="963930" y="1807634"/>
            <a:ext cx="10058400" cy="4023360"/>
          </a:xfrm>
        </p:spPr>
        <p:txBody>
          <a:bodyPr>
            <a:normAutofit/>
          </a:bodyPr>
          <a:lstStyle/>
          <a:p>
            <a:pPr marL="284163" indent="-284163">
              <a:buFont typeface="Wingdings" panose="05000000000000000000" pitchFamily="2" charset="2"/>
              <a:buChar char="Ø"/>
              <a:tabLst>
                <a:tab pos="569913" algn="l"/>
              </a:tabLst>
            </a:pPr>
            <a:r>
              <a:rPr lang="en-US" sz="3200" i="1" dirty="0">
                <a:solidFill>
                  <a:schemeClr val="accent6">
                    <a:lumMod val="50000"/>
                  </a:schemeClr>
                </a:solidFill>
              </a:rPr>
              <a:t> “A picture is worth a thousand words.”</a:t>
            </a:r>
          </a:p>
          <a:p>
            <a:pPr marL="284163" indent="-284163">
              <a:buFont typeface="Wingdings" panose="05000000000000000000" pitchFamily="2" charset="2"/>
              <a:buChar char="Ø"/>
              <a:tabLst>
                <a:tab pos="569913" algn="l"/>
              </a:tabLst>
            </a:pPr>
            <a:r>
              <a:rPr lang="en-US" sz="3200" i="1" dirty="0">
                <a:solidFill>
                  <a:schemeClr val="accent6">
                    <a:lumMod val="50000"/>
                  </a:schemeClr>
                </a:solidFill>
              </a:rPr>
              <a:t>  “Every picture tells a story.”</a:t>
            </a:r>
          </a:p>
          <a:p>
            <a:pPr marL="514350" indent="-514350">
              <a:buFont typeface="Wingdings" panose="05000000000000000000" pitchFamily="2" charset="2"/>
              <a:buChar char="Ø"/>
              <a:tabLst>
                <a:tab pos="569913" algn="l"/>
              </a:tabLst>
            </a:pPr>
            <a:r>
              <a:rPr lang="en-US" sz="3200" i="1" dirty="0">
                <a:solidFill>
                  <a:schemeClr val="accent6">
                    <a:lumMod val="50000"/>
                  </a:schemeClr>
                </a:solidFill>
              </a:rPr>
              <a:t>“The graphical display of data is among the most powerful tools available for communicating medical research findings, given the increasing complexity of study designs and the mind’s preference for information conveyed in pictorial format.” – </a:t>
            </a:r>
            <a:r>
              <a:rPr lang="en-US" sz="2800" i="1" dirty="0">
                <a:solidFill>
                  <a:srgbClr val="0070C0"/>
                </a:solidFill>
              </a:rPr>
              <a:t>Stuart Pocock in ‘</a:t>
            </a:r>
            <a:r>
              <a:rPr lang="en-US" sz="3200" i="1" dirty="0">
                <a:solidFill>
                  <a:srgbClr val="0070C0"/>
                </a:solidFill>
              </a:rPr>
              <a:t>H</a:t>
            </a:r>
            <a:r>
              <a:rPr lang="en-US" sz="2800" i="1" dirty="0">
                <a:solidFill>
                  <a:srgbClr val="0070C0"/>
                </a:solidFill>
              </a:rPr>
              <a:t>ow</a:t>
            </a:r>
            <a:r>
              <a:rPr lang="en-US" sz="2800" dirty="0">
                <a:solidFill>
                  <a:srgbClr val="0070C0"/>
                </a:solidFill>
              </a:rPr>
              <a:t> to interpret figures in reports of clinical trials’, BMJ, 2008</a:t>
            </a:r>
            <a:endParaRPr lang="en-US" sz="3200" i="1" dirty="0">
              <a:solidFill>
                <a:srgbClr val="0070C0"/>
              </a:solidFill>
              <a:highlight>
                <a:srgbClr val="C0C0C0"/>
              </a:highlight>
            </a:endParaRPr>
          </a:p>
        </p:txBody>
      </p:sp>
    </p:spTree>
    <p:extLst>
      <p:ext uri="{BB962C8B-B14F-4D97-AF65-F5344CB8AC3E}">
        <p14:creationId xmlns:p14="http://schemas.microsoft.com/office/powerpoint/2010/main" val="2189098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B9C36D-5C9E-48FE-8649-308EBE5459D9}"/>
              </a:ext>
            </a:extLst>
          </p:cNvPr>
          <p:cNvPicPr>
            <a:picLocks noChangeAspect="1"/>
          </p:cNvPicPr>
          <p:nvPr/>
        </p:nvPicPr>
        <p:blipFill>
          <a:blip r:embed="rId3"/>
          <a:stretch>
            <a:fillRect/>
          </a:stretch>
        </p:blipFill>
        <p:spPr>
          <a:xfrm>
            <a:off x="6797448" y="2040983"/>
            <a:ext cx="5394552" cy="4195763"/>
          </a:xfrm>
          <a:prstGeom prst="rect">
            <a:avLst/>
          </a:prstGeom>
        </p:spPr>
      </p:pic>
      <p:pic>
        <p:nvPicPr>
          <p:cNvPr id="5" name="Picture 4">
            <a:extLst>
              <a:ext uri="{FF2B5EF4-FFF2-40B4-BE49-F238E27FC236}">
                <a16:creationId xmlns:a16="http://schemas.microsoft.com/office/drawing/2014/main" id="{6D683E45-AA20-4556-9BD1-891604046F43}"/>
              </a:ext>
            </a:extLst>
          </p:cNvPr>
          <p:cNvPicPr>
            <a:picLocks noChangeAspect="1"/>
          </p:cNvPicPr>
          <p:nvPr/>
        </p:nvPicPr>
        <p:blipFill>
          <a:blip r:embed="rId4"/>
          <a:stretch>
            <a:fillRect/>
          </a:stretch>
        </p:blipFill>
        <p:spPr>
          <a:xfrm>
            <a:off x="124052" y="97546"/>
            <a:ext cx="6771287" cy="4195763"/>
          </a:xfrm>
          <a:prstGeom prst="rect">
            <a:avLst/>
          </a:prstGeom>
        </p:spPr>
      </p:pic>
    </p:spTree>
    <p:extLst>
      <p:ext uri="{BB962C8B-B14F-4D97-AF65-F5344CB8AC3E}">
        <p14:creationId xmlns:p14="http://schemas.microsoft.com/office/powerpoint/2010/main" val="3339005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DDA841-5AAA-4CD1-919E-901676023607}"/>
              </a:ext>
            </a:extLst>
          </p:cNvPr>
          <p:cNvPicPr>
            <a:picLocks noGrp="1" noChangeAspect="1"/>
          </p:cNvPicPr>
          <p:nvPr>
            <p:ph idx="1"/>
          </p:nvPr>
        </p:nvPicPr>
        <p:blipFill>
          <a:blip r:embed="rId3"/>
          <a:stretch>
            <a:fillRect/>
          </a:stretch>
        </p:blipFill>
        <p:spPr>
          <a:xfrm>
            <a:off x="1714574" y="754277"/>
            <a:ext cx="1931226" cy="2287949"/>
          </a:xfrm>
          <a:prstGeom prst="rect">
            <a:avLst/>
          </a:prstGeom>
        </p:spPr>
      </p:pic>
      <p:sp>
        <p:nvSpPr>
          <p:cNvPr id="2" name="Title 1">
            <a:extLst>
              <a:ext uri="{FF2B5EF4-FFF2-40B4-BE49-F238E27FC236}">
                <a16:creationId xmlns:a16="http://schemas.microsoft.com/office/drawing/2014/main" id="{23510D18-C65C-4801-8F61-4C1729F28D26}"/>
              </a:ext>
            </a:extLst>
          </p:cNvPr>
          <p:cNvSpPr>
            <a:spLocks noGrp="1"/>
          </p:cNvSpPr>
          <p:nvPr>
            <p:ph type="title"/>
          </p:nvPr>
        </p:nvSpPr>
        <p:spPr>
          <a:xfrm>
            <a:off x="190113" y="44411"/>
            <a:ext cx="10058400" cy="765820"/>
          </a:xfrm>
        </p:spPr>
        <p:txBody>
          <a:bodyPr>
            <a:normAutofit/>
          </a:bodyPr>
          <a:lstStyle/>
          <a:p>
            <a:r>
              <a:rPr lang="en-US" dirty="0">
                <a:solidFill>
                  <a:schemeClr val="bg2">
                    <a:lumMod val="50000"/>
                  </a:schemeClr>
                </a:solidFill>
              </a:rPr>
              <a:t>R Figures for My research </a:t>
            </a:r>
          </a:p>
        </p:txBody>
      </p:sp>
      <p:sp>
        <p:nvSpPr>
          <p:cNvPr id="6" name="TextBox 5">
            <a:extLst>
              <a:ext uri="{FF2B5EF4-FFF2-40B4-BE49-F238E27FC236}">
                <a16:creationId xmlns:a16="http://schemas.microsoft.com/office/drawing/2014/main" id="{824BB7A0-1133-4E8F-B2D1-618A84BB0AF7}"/>
              </a:ext>
            </a:extLst>
          </p:cNvPr>
          <p:cNvSpPr txBox="1"/>
          <p:nvPr/>
        </p:nvSpPr>
        <p:spPr>
          <a:xfrm>
            <a:off x="2103478" y="3316239"/>
            <a:ext cx="1350050" cy="369332"/>
          </a:xfrm>
          <a:prstGeom prst="rect">
            <a:avLst/>
          </a:prstGeom>
          <a:noFill/>
        </p:spPr>
        <p:txBody>
          <a:bodyPr wrap="none" rtlCol="0">
            <a:spAutoFit/>
          </a:bodyPr>
          <a:lstStyle/>
          <a:p>
            <a:r>
              <a:rPr lang="en-US" i="1" dirty="0"/>
              <a:t>Blood,  2017</a:t>
            </a:r>
          </a:p>
        </p:txBody>
      </p:sp>
      <p:pic>
        <p:nvPicPr>
          <p:cNvPr id="7" name="Picture 6">
            <a:extLst>
              <a:ext uri="{FF2B5EF4-FFF2-40B4-BE49-F238E27FC236}">
                <a16:creationId xmlns:a16="http://schemas.microsoft.com/office/drawing/2014/main" id="{6BC0582A-B286-451C-A495-CDD17DF6D2D7}"/>
              </a:ext>
            </a:extLst>
          </p:cNvPr>
          <p:cNvPicPr>
            <a:picLocks noChangeAspect="1"/>
          </p:cNvPicPr>
          <p:nvPr/>
        </p:nvPicPr>
        <p:blipFill>
          <a:blip r:embed="rId4"/>
          <a:stretch>
            <a:fillRect/>
          </a:stretch>
        </p:blipFill>
        <p:spPr>
          <a:xfrm>
            <a:off x="3838072" y="707822"/>
            <a:ext cx="3102048" cy="3865629"/>
          </a:xfrm>
          <a:prstGeom prst="rect">
            <a:avLst/>
          </a:prstGeom>
        </p:spPr>
      </p:pic>
      <p:sp>
        <p:nvSpPr>
          <p:cNvPr id="8" name="TextBox 7">
            <a:extLst>
              <a:ext uri="{FF2B5EF4-FFF2-40B4-BE49-F238E27FC236}">
                <a16:creationId xmlns:a16="http://schemas.microsoft.com/office/drawing/2014/main" id="{69152FF4-366A-4A24-B768-F9F3769F4F9E}"/>
              </a:ext>
            </a:extLst>
          </p:cNvPr>
          <p:cNvSpPr txBox="1"/>
          <p:nvPr/>
        </p:nvSpPr>
        <p:spPr>
          <a:xfrm>
            <a:off x="4356994" y="4670289"/>
            <a:ext cx="2201706" cy="646331"/>
          </a:xfrm>
          <a:prstGeom prst="rect">
            <a:avLst/>
          </a:prstGeom>
          <a:noFill/>
        </p:spPr>
        <p:txBody>
          <a:bodyPr wrap="square" rtlCol="0">
            <a:spAutoFit/>
          </a:bodyPr>
          <a:lstStyle/>
          <a:p>
            <a:r>
              <a:rPr lang="en-US" i="1" dirty="0"/>
              <a:t>  British J. </a:t>
            </a:r>
          </a:p>
          <a:p>
            <a:r>
              <a:rPr lang="en-US" i="1" dirty="0"/>
              <a:t> Haematology 2016</a:t>
            </a:r>
          </a:p>
        </p:txBody>
      </p:sp>
      <p:sp>
        <p:nvSpPr>
          <p:cNvPr id="10" name="TextBox 9">
            <a:extLst>
              <a:ext uri="{FF2B5EF4-FFF2-40B4-BE49-F238E27FC236}">
                <a16:creationId xmlns:a16="http://schemas.microsoft.com/office/drawing/2014/main" id="{869EDE23-D60D-4524-8612-61C8C9CB293D}"/>
              </a:ext>
            </a:extLst>
          </p:cNvPr>
          <p:cNvSpPr txBox="1"/>
          <p:nvPr/>
        </p:nvSpPr>
        <p:spPr>
          <a:xfrm>
            <a:off x="7088156" y="3658872"/>
            <a:ext cx="2240229" cy="369332"/>
          </a:xfrm>
          <a:prstGeom prst="rect">
            <a:avLst/>
          </a:prstGeom>
          <a:noFill/>
        </p:spPr>
        <p:txBody>
          <a:bodyPr wrap="none" rtlCol="0">
            <a:spAutoFit/>
          </a:bodyPr>
          <a:lstStyle/>
          <a:p>
            <a:r>
              <a:rPr lang="en-US" i="1" dirty="0" err="1"/>
              <a:t>Haematologica</a:t>
            </a:r>
            <a:r>
              <a:rPr lang="en-US" i="1" dirty="0"/>
              <a:t>,  2017</a:t>
            </a:r>
          </a:p>
        </p:txBody>
      </p:sp>
      <p:pic>
        <p:nvPicPr>
          <p:cNvPr id="11" name="Picture 10">
            <a:extLst>
              <a:ext uri="{FF2B5EF4-FFF2-40B4-BE49-F238E27FC236}">
                <a16:creationId xmlns:a16="http://schemas.microsoft.com/office/drawing/2014/main" id="{850E4ACD-BC18-4188-AC07-27BF5D79389A}"/>
              </a:ext>
            </a:extLst>
          </p:cNvPr>
          <p:cNvPicPr>
            <a:picLocks noChangeAspect="1"/>
          </p:cNvPicPr>
          <p:nvPr/>
        </p:nvPicPr>
        <p:blipFill>
          <a:blip r:embed="rId5"/>
          <a:stretch>
            <a:fillRect/>
          </a:stretch>
        </p:blipFill>
        <p:spPr>
          <a:xfrm>
            <a:off x="9486397" y="651999"/>
            <a:ext cx="2565418" cy="3401077"/>
          </a:xfrm>
          <a:prstGeom prst="rect">
            <a:avLst/>
          </a:prstGeom>
        </p:spPr>
      </p:pic>
      <p:pic>
        <p:nvPicPr>
          <p:cNvPr id="9" name="Picture 8">
            <a:extLst>
              <a:ext uri="{FF2B5EF4-FFF2-40B4-BE49-F238E27FC236}">
                <a16:creationId xmlns:a16="http://schemas.microsoft.com/office/drawing/2014/main" id="{E8B2C870-EB17-4C08-8F12-4C810418FFDF}"/>
              </a:ext>
            </a:extLst>
          </p:cNvPr>
          <p:cNvPicPr>
            <a:picLocks noChangeAspect="1"/>
          </p:cNvPicPr>
          <p:nvPr/>
        </p:nvPicPr>
        <p:blipFill>
          <a:blip r:embed="rId6"/>
          <a:stretch>
            <a:fillRect/>
          </a:stretch>
        </p:blipFill>
        <p:spPr>
          <a:xfrm>
            <a:off x="6758706" y="918994"/>
            <a:ext cx="3612997" cy="2656041"/>
          </a:xfrm>
          <a:prstGeom prst="rect">
            <a:avLst/>
          </a:prstGeom>
        </p:spPr>
      </p:pic>
      <p:pic>
        <p:nvPicPr>
          <p:cNvPr id="4" name="Picture 3">
            <a:extLst>
              <a:ext uri="{FF2B5EF4-FFF2-40B4-BE49-F238E27FC236}">
                <a16:creationId xmlns:a16="http://schemas.microsoft.com/office/drawing/2014/main" id="{7382F750-78AA-4EFC-B957-6DE7BA240096}"/>
              </a:ext>
            </a:extLst>
          </p:cNvPr>
          <p:cNvPicPr>
            <a:picLocks noChangeAspect="1"/>
          </p:cNvPicPr>
          <p:nvPr/>
        </p:nvPicPr>
        <p:blipFill>
          <a:blip r:embed="rId7"/>
          <a:stretch>
            <a:fillRect/>
          </a:stretch>
        </p:blipFill>
        <p:spPr>
          <a:xfrm>
            <a:off x="27138" y="1825120"/>
            <a:ext cx="1984335" cy="2853605"/>
          </a:xfrm>
          <a:prstGeom prst="rect">
            <a:avLst/>
          </a:prstGeom>
        </p:spPr>
      </p:pic>
      <p:sp>
        <p:nvSpPr>
          <p:cNvPr id="13" name="Rectangle 12">
            <a:extLst>
              <a:ext uri="{FF2B5EF4-FFF2-40B4-BE49-F238E27FC236}">
                <a16:creationId xmlns:a16="http://schemas.microsoft.com/office/drawing/2014/main" id="{39E778E5-8922-4DA7-B178-6FCE4F4165C4}"/>
              </a:ext>
            </a:extLst>
          </p:cNvPr>
          <p:cNvSpPr/>
          <p:nvPr/>
        </p:nvSpPr>
        <p:spPr>
          <a:xfrm>
            <a:off x="10549749" y="6070486"/>
            <a:ext cx="1140056" cy="369332"/>
          </a:xfrm>
          <a:prstGeom prst="rect">
            <a:avLst/>
          </a:prstGeom>
        </p:spPr>
        <p:txBody>
          <a:bodyPr wrap="none">
            <a:spAutoFit/>
          </a:bodyPr>
          <a:lstStyle/>
          <a:p>
            <a:r>
              <a:rPr lang="en-US" i="1" dirty="0"/>
              <a:t>BMT 2018</a:t>
            </a:r>
            <a:endParaRPr lang="en-US" dirty="0"/>
          </a:p>
        </p:txBody>
      </p:sp>
      <p:pic>
        <p:nvPicPr>
          <p:cNvPr id="14" name="Picture 13">
            <a:extLst>
              <a:ext uri="{FF2B5EF4-FFF2-40B4-BE49-F238E27FC236}">
                <a16:creationId xmlns:a16="http://schemas.microsoft.com/office/drawing/2014/main" id="{DB33B4C2-527B-4CDC-978B-D7740AE1C3FD}"/>
              </a:ext>
            </a:extLst>
          </p:cNvPr>
          <p:cNvPicPr>
            <a:picLocks noChangeAspect="1"/>
          </p:cNvPicPr>
          <p:nvPr/>
        </p:nvPicPr>
        <p:blipFill>
          <a:blip r:embed="rId8"/>
          <a:stretch>
            <a:fillRect/>
          </a:stretch>
        </p:blipFill>
        <p:spPr>
          <a:xfrm>
            <a:off x="10204573" y="4267471"/>
            <a:ext cx="1705746" cy="1699854"/>
          </a:xfrm>
          <a:prstGeom prst="rect">
            <a:avLst/>
          </a:prstGeom>
        </p:spPr>
      </p:pic>
      <p:pic>
        <p:nvPicPr>
          <p:cNvPr id="3" name="Picture 2">
            <a:extLst>
              <a:ext uri="{FF2B5EF4-FFF2-40B4-BE49-F238E27FC236}">
                <a16:creationId xmlns:a16="http://schemas.microsoft.com/office/drawing/2014/main" id="{25C1423A-C895-4670-AC50-F7B06725754D}"/>
              </a:ext>
            </a:extLst>
          </p:cNvPr>
          <p:cNvPicPr>
            <a:picLocks noChangeAspect="1"/>
          </p:cNvPicPr>
          <p:nvPr/>
        </p:nvPicPr>
        <p:blipFill>
          <a:blip r:embed="rId9"/>
          <a:stretch>
            <a:fillRect/>
          </a:stretch>
        </p:blipFill>
        <p:spPr>
          <a:xfrm>
            <a:off x="7308381" y="4033654"/>
            <a:ext cx="2859233" cy="2172347"/>
          </a:xfrm>
          <a:prstGeom prst="rect">
            <a:avLst/>
          </a:prstGeom>
        </p:spPr>
      </p:pic>
      <p:sp>
        <p:nvSpPr>
          <p:cNvPr id="15" name="TextBox 14">
            <a:extLst>
              <a:ext uri="{FF2B5EF4-FFF2-40B4-BE49-F238E27FC236}">
                <a16:creationId xmlns:a16="http://schemas.microsoft.com/office/drawing/2014/main" id="{9DD00C77-23A1-416C-A432-7AD10E238058}"/>
              </a:ext>
            </a:extLst>
          </p:cNvPr>
          <p:cNvSpPr txBox="1"/>
          <p:nvPr/>
        </p:nvSpPr>
        <p:spPr>
          <a:xfrm>
            <a:off x="8716185" y="6021335"/>
            <a:ext cx="1350050" cy="369332"/>
          </a:xfrm>
          <a:prstGeom prst="rect">
            <a:avLst/>
          </a:prstGeom>
          <a:noFill/>
        </p:spPr>
        <p:txBody>
          <a:bodyPr wrap="none" rtlCol="0">
            <a:spAutoFit/>
          </a:bodyPr>
          <a:lstStyle/>
          <a:p>
            <a:r>
              <a:rPr lang="en-US" i="1" dirty="0"/>
              <a:t>Blood,  2018</a:t>
            </a:r>
          </a:p>
        </p:txBody>
      </p:sp>
      <p:sp>
        <p:nvSpPr>
          <p:cNvPr id="16" name="TextBox 15">
            <a:extLst>
              <a:ext uri="{FF2B5EF4-FFF2-40B4-BE49-F238E27FC236}">
                <a16:creationId xmlns:a16="http://schemas.microsoft.com/office/drawing/2014/main" id="{7E7EE991-6DC9-446D-A700-609715CF439E}"/>
              </a:ext>
            </a:extLst>
          </p:cNvPr>
          <p:cNvSpPr txBox="1"/>
          <p:nvPr/>
        </p:nvSpPr>
        <p:spPr>
          <a:xfrm>
            <a:off x="199657" y="4659077"/>
            <a:ext cx="1719894" cy="369332"/>
          </a:xfrm>
          <a:prstGeom prst="rect">
            <a:avLst/>
          </a:prstGeom>
          <a:noFill/>
        </p:spPr>
        <p:txBody>
          <a:bodyPr wrap="none" rtlCol="0">
            <a:spAutoFit/>
          </a:bodyPr>
          <a:lstStyle/>
          <a:p>
            <a:r>
              <a:rPr lang="en-US" i="1" dirty="0"/>
              <a:t>CRC press,  2018</a:t>
            </a:r>
          </a:p>
        </p:txBody>
      </p:sp>
      <p:sp>
        <p:nvSpPr>
          <p:cNvPr id="12" name="Rectangle 11">
            <a:extLst>
              <a:ext uri="{FF2B5EF4-FFF2-40B4-BE49-F238E27FC236}">
                <a16:creationId xmlns:a16="http://schemas.microsoft.com/office/drawing/2014/main" id="{A2BCBB4A-6787-4307-B028-6C480542BEFE}"/>
              </a:ext>
            </a:extLst>
          </p:cNvPr>
          <p:cNvSpPr/>
          <p:nvPr/>
        </p:nvSpPr>
        <p:spPr>
          <a:xfrm>
            <a:off x="1434774" y="5974163"/>
            <a:ext cx="3624197" cy="307777"/>
          </a:xfrm>
          <a:prstGeom prst="rect">
            <a:avLst/>
          </a:prstGeom>
        </p:spPr>
        <p:txBody>
          <a:bodyPr wrap="none">
            <a:spAutoFit/>
          </a:bodyPr>
          <a:lstStyle/>
          <a:p>
            <a:r>
              <a:rPr lang="en-US" sz="1400" i="1" dirty="0">
                <a:latin typeface="Helvetica Neue"/>
              </a:rPr>
              <a:t>Biology of Blood &amp; Marrow Transplant 2019</a:t>
            </a:r>
            <a:endParaRPr lang="en-US" sz="2400" i="1" dirty="0"/>
          </a:p>
        </p:txBody>
      </p:sp>
      <p:pic>
        <p:nvPicPr>
          <p:cNvPr id="17" name="Picture 16">
            <a:extLst>
              <a:ext uri="{FF2B5EF4-FFF2-40B4-BE49-F238E27FC236}">
                <a16:creationId xmlns:a16="http://schemas.microsoft.com/office/drawing/2014/main" id="{2061FBF7-7529-41D2-8279-DC82FA520259}"/>
              </a:ext>
            </a:extLst>
          </p:cNvPr>
          <p:cNvPicPr>
            <a:picLocks noChangeAspect="1"/>
          </p:cNvPicPr>
          <p:nvPr/>
        </p:nvPicPr>
        <p:blipFill>
          <a:blip r:embed="rId10"/>
          <a:stretch>
            <a:fillRect/>
          </a:stretch>
        </p:blipFill>
        <p:spPr>
          <a:xfrm>
            <a:off x="2159509" y="3879246"/>
            <a:ext cx="2144738" cy="1901242"/>
          </a:xfrm>
          <a:prstGeom prst="rect">
            <a:avLst/>
          </a:prstGeom>
        </p:spPr>
      </p:pic>
    </p:spTree>
    <p:extLst>
      <p:ext uri="{BB962C8B-B14F-4D97-AF65-F5344CB8AC3E}">
        <p14:creationId xmlns:p14="http://schemas.microsoft.com/office/powerpoint/2010/main" val="4006962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AE29-4D68-4952-A71E-7C60FB2356FF}"/>
              </a:ext>
            </a:extLst>
          </p:cNvPr>
          <p:cNvSpPr>
            <a:spLocks noGrp="1"/>
          </p:cNvSpPr>
          <p:nvPr>
            <p:ph type="title"/>
          </p:nvPr>
        </p:nvSpPr>
        <p:spPr>
          <a:xfrm>
            <a:off x="420414" y="282862"/>
            <a:ext cx="10698465" cy="895216"/>
          </a:xfrm>
        </p:spPr>
        <p:txBody>
          <a:bodyPr>
            <a:normAutofit fontScale="90000"/>
          </a:bodyPr>
          <a:lstStyle/>
          <a:p>
            <a:r>
              <a:rPr lang="en-US" sz="4000" b="1" dirty="0">
                <a:solidFill>
                  <a:schemeClr val="bg2">
                    <a:lumMod val="50000"/>
                  </a:schemeClr>
                </a:solidFill>
              </a:rPr>
              <a:t>Grammar of R graphics = layers of elements/building blocks </a:t>
            </a:r>
          </a:p>
        </p:txBody>
      </p:sp>
      <p:sp>
        <p:nvSpPr>
          <p:cNvPr id="3" name="Content Placeholder 2">
            <a:extLst>
              <a:ext uri="{FF2B5EF4-FFF2-40B4-BE49-F238E27FC236}">
                <a16:creationId xmlns:a16="http://schemas.microsoft.com/office/drawing/2014/main" id="{EAD3B491-DF82-4944-B8DD-EFA72C07CFAF}"/>
              </a:ext>
            </a:extLst>
          </p:cNvPr>
          <p:cNvSpPr>
            <a:spLocks noGrp="1"/>
          </p:cNvSpPr>
          <p:nvPr>
            <p:ph idx="1"/>
          </p:nvPr>
        </p:nvSpPr>
        <p:spPr>
          <a:xfrm>
            <a:off x="1119583" y="1853334"/>
            <a:ext cx="4021130" cy="4023360"/>
          </a:xfrm>
        </p:spPr>
        <p:txBody>
          <a:bodyPr>
            <a:normAutofit/>
          </a:bodyPr>
          <a:lstStyle/>
          <a:p>
            <a:pPr>
              <a:buFont typeface="Wingdings" panose="05000000000000000000" pitchFamily="2" charset="2"/>
              <a:buChar char="Ø"/>
            </a:pPr>
            <a:r>
              <a:rPr lang="en-US" b="1" dirty="0"/>
              <a:t>  </a:t>
            </a:r>
            <a:r>
              <a:rPr lang="en-US" sz="2400" b="1" dirty="0"/>
              <a:t>Traditional R plots </a:t>
            </a:r>
            <a:endParaRPr lang="en-US" b="1" dirty="0"/>
          </a:p>
          <a:p>
            <a:pPr>
              <a:buFont typeface="Wingdings" panose="05000000000000000000" pitchFamily="2" charset="2"/>
              <a:buChar char="§"/>
            </a:pPr>
            <a:r>
              <a:rPr lang="en-US" dirty="0"/>
              <a:t>   plot();  hist(); boxplot() ; </a:t>
            </a:r>
            <a:r>
              <a:rPr lang="en-US" dirty="0" err="1"/>
              <a:t>barplot</a:t>
            </a:r>
            <a:r>
              <a:rPr lang="en-US" dirty="0"/>
              <a:t>()</a:t>
            </a:r>
          </a:p>
          <a:p>
            <a:pPr>
              <a:buFont typeface="Wingdings" panose="05000000000000000000" pitchFamily="2" charset="2"/>
              <a:buChar char="§"/>
            </a:pPr>
            <a:r>
              <a:rPr lang="en-US" dirty="0"/>
              <a:t>   lines(); </a:t>
            </a:r>
            <a:r>
              <a:rPr lang="en-US" dirty="0" err="1"/>
              <a:t>abline</a:t>
            </a:r>
            <a:r>
              <a:rPr lang="en-US" dirty="0"/>
              <a:t>(); points()</a:t>
            </a:r>
          </a:p>
          <a:p>
            <a:pPr>
              <a:buFont typeface="Wingdings" panose="05000000000000000000" pitchFamily="2" charset="2"/>
              <a:buChar char="§"/>
            </a:pPr>
            <a:r>
              <a:rPr lang="en-US" dirty="0"/>
              <a:t>   arrows(); segments()</a:t>
            </a:r>
          </a:p>
          <a:p>
            <a:pPr>
              <a:buFont typeface="Wingdings" panose="05000000000000000000" pitchFamily="2" charset="2"/>
              <a:buChar char="§"/>
            </a:pPr>
            <a:r>
              <a:rPr lang="en-US" dirty="0"/>
              <a:t>   axis(), title(), legend() </a:t>
            </a:r>
          </a:p>
          <a:p>
            <a:pPr>
              <a:buFont typeface="Wingdings" panose="05000000000000000000" pitchFamily="2" charset="2"/>
              <a:buChar char="§"/>
            </a:pPr>
            <a:r>
              <a:rPr lang="en-US" dirty="0"/>
              <a:t>   text(), </a:t>
            </a:r>
            <a:r>
              <a:rPr lang="en-US" dirty="0" err="1"/>
              <a:t>mtext</a:t>
            </a:r>
            <a:r>
              <a:rPr lang="en-US" dirty="0"/>
              <a:t>()</a:t>
            </a:r>
          </a:p>
          <a:p>
            <a:pPr>
              <a:buFont typeface="Wingdings" panose="05000000000000000000" pitchFamily="2" charset="2"/>
              <a:buChar char="§"/>
            </a:pPr>
            <a:r>
              <a:rPr lang="en-US" dirty="0"/>
              <a:t>   grid(), box()</a:t>
            </a:r>
          </a:p>
          <a:p>
            <a:pPr>
              <a:buFont typeface="Wingdings" panose="05000000000000000000" pitchFamily="2" charset="2"/>
              <a:buChar char="§"/>
            </a:pPr>
            <a:r>
              <a:rPr lang="en-US" dirty="0"/>
              <a:t>  par(), layout()</a:t>
            </a:r>
          </a:p>
          <a:p>
            <a:pPr>
              <a:buFont typeface="Wingdings" panose="05000000000000000000" pitchFamily="2" charset="2"/>
              <a:buChar char="§"/>
            </a:pPr>
            <a:endParaRPr lang="en-US" dirty="0"/>
          </a:p>
        </p:txBody>
      </p:sp>
      <p:sp>
        <p:nvSpPr>
          <p:cNvPr id="4" name="Content Placeholder 2">
            <a:extLst>
              <a:ext uri="{FF2B5EF4-FFF2-40B4-BE49-F238E27FC236}">
                <a16:creationId xmlns:a16="http://schemas.microsoft.com/office/drawing/2014/main" id="{0F71D9B4-3B19-46B9-AD84-824CF3237F9C}"/>
              </a:ext>
            </a:extLst>
          </p:cNvPr>
          <p:cNvSpPr txBox="1">
            <a:spLocks/>
          </p:cNvSpPr>
          <p:nvPr/>
        </p:nvSpPr>
        <p:spPr>
          <a:xfrm>
            <a:off x="5533716" y="1835827"/>
            <a:ext cx="4838886"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b="1" dirty="0"/>
              <a:t> </a:t>
            </a:r>
            <a:r>
              <a:rPr lang="en-US" sz="2400" b="1" dirty="0"/>
              <a:t>ggplot2 package</a:t>
            </a:r>
            <a:endParaRPr lang="en-US" dirty="0"/>
          </a:p>
        </p:txBody>
      </p:sp>
      <p:pic>
        <p:nvPicPr>
          <p:cNvPr id="5" name="Picture 4">
            <a:extLst>
              <a:ext uri="{FF2B5EF4-FFF2-40B4-BE49-F238E27FC236}">
                <a16:creationId xmlns:a16="http://schemas.microsoft.com/office/drawing/2014/main" id="{F9B50BAB-8884-4D8D-BEC3-EFD7693C3803}"/>
              </a:ext>
            </a:extLst>
          </p:cNvPr>
          <p:cNvPicPr>
            <a:picLocks noChangeAspect="1"/>
          </p:cNvPicPr>
          <p:nvPr/>
        </p:nvPicPr>
        <p:blipFill>
          <a:blip r:embed="rId3"/>
          <a:stretch>
            <a:fillRect/>
          </a:stretch>
        </p:blipFill>
        <p:spPr>
          <a:xfrm>
            <a:off x="5848420" y="2383954"/>
            <a:ext cx="5047819" cy="3355570"/>
          </a:xfrm>
          <a:prstGeom prst="rect">
            <a:avLst/>
          </a:prstGeom>
        </p:spPr>
      </p:pic>
    </p:spTree>
    <p:extLst>
      <p:ext uri="{BB962C8B-B14F-4D97-AF65-F5344CB8AC3E}">
        <p14:creationId xmlns:p14="http://schemas.microsoft.com/office/powerpoint/2010/main" val="4236534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D2A69CD-B5D2-445B-B7D0-1D2D2A194DA8}"/>
              </a:ext>
            </a:extLst>
          </p:cNvPr>
          <p:cNvPicPr>
            <a:picLocks noGrp="1" noChangeAspect="1"/>
          </p:cNvPicPr>
          <p:nvPr>
            <p:ph idx="1"/>
          </p:nvPr>
        </p:nvPicPr>
        <p:blipFill>
          <a:blip r:embed="rId3"/>
          <a:stretch>
            <a:fillRect/>
          </a:stretch>
        </p:blipFill>
        <p:spPr>
          <a:xfrm>
            <a:off x="3458272" y="361209"/>
            <a:ext cx="7984172" cy="5667871"/>
          </a:xfrm>
          <a:prstGeom prst="rect">
            <a:avLst/>
          </a:prstGeom>
          <a:ln>
            <a:solidFill>
              <a:schemeClr val="accent2">
                <a:lumMod val="60000"/>
                <a:lumOff val="40000"/>
              </a:schemeClr>
            </a:solidFill>
          </a:ln>
        </p:spPr>
      </p:pic>
      <p:pic>
        <p:nvPicPr>
          <p:cNvPr id="5" name="Picture 4">
            <a:extLst>
              <a:ext uri="{FF2B5EF4-FFF2-40B4-BE49-F238E27FC236}">
                <a16:creationId xmlns:a16="http://schemas.microsoft.com/office/drawing/2014/main" id="{3AF99FCE-FB9C-4CCF-BB8C-C2DDEC784AC4}"/>
              </a:ext>
            </a:extLst>
          </p:cNvPr>
          <p:cNvPicPr>
            <a:picLocks noChangeAspect="1"/>
          </p:cNvPicPr>
          <p:nvPr/>
        </p:nvPicPr>
        <p:blipFill>
          <a:blip r:embed="rId4"/>
          <a:stretch>
            <a:fillRect/>
          </a:stretch>
        </p:blipFill>
        <p:spPr>
          <a:xfrm>
            <a:off x="349941" y="1569070"/>
            <a:ext cx="3108331" cy="3534936"/>
          </a:xfrm>
          <a:prstGeom prst="rect">
            <a:avLst/>
          </a:prstGeom>
        </p:spPr>
      </p:pic>
      <p:sp>
        <p:nvSpPr>
          <p:cNvPr id="6" name="Oval 5">
            <a:extLst>
              <a:ext uri="{FF2B5EF4-FFF2-40B4-BE49-F238E27FC236}">
                <a16:creationId xmlns:a16="http://schemas.microsoft.com/office/drawing/2014/main" id="{F7F11F42-F24B-490B-8110-60DFC7522E0C}"/>
              </a:ext>
            </a:extLst>
          </p:cNvPr>
          <p:cNvSpPr/>
          <p:nvPr/>
        </p:nvSpPr>
        <p:spPr>
          <a:xfrm>
            <a:off x="7192031" y="2695574"/>
            <a:ext cx="981075" cy="49957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35514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DFEB-D46E-46E7-83FD-7ABC4E8FDC09}"/>
              </a:ext>
            </a:extLst>
          </p:cNvPr>
          <p:cNvSpPr>
            <a:spLocks noGrp="1"/>
          </p:cNvSpPr>
          <p:nvPr>
            <p:ph type="title"/>
          </p:nvPr>
        </p:nvSpPr>
        <p:spPr>
          <a:xfrm>
            <a:off x="1066800" y="456951"/>
            <a:ext cx="10058400" cy="1026414"/>
          </a:xfrm>
        </p:spPr>
        <p:txBody>
          <a:bodyPr>
            <a:normAutofit/>
          </a:bodyPr>
          <a:lstStyle/>
          <a:p>
            <a:r>
              <a:rPr lang="en-US" sz="4400" b="1" dirty="0">
                <a:solidFill>
                  <a:schemeClr val="bg2">
                    <a:lumMod val="50000"/>
                  </a:schemeClr>
                </a:solidFill>
              </a:rPr>
              <a:t>Sec C 1-3: Using color in R- </a:t>
            </a:r>
            <a:r>
              <a:rPr lang="en-US" sz="4400" b="1" dirty="0"/>
              <a:t>R can be colorful </a:t>
            </a:r>
            <a:endParaRPr lang="en-US" sz="4400" b="1" dirty="0">
              <a:solidFill>
                <a:schemeClr val="bg2">
                  <a:lumMod val="50000"/>
                </a:schemeClr>
              </a:solidFill>
            </a:endParaRPr>
          </a:p>
        </p:txBody>
      </p:sp>
      <p:sp>
        <p:nvSpPr>
          <p:cNvPr id="3" name="Content Placeholder 2">
            <a:extLst>
              <a:ext uri="{FF2B5EF4-FFF2-40B4-BE49-F238E27FC236}">
                <a16:creationId xmlns:a16="http://schemas.microsoft.com/office/drawing/2014/main" id="{70BA1798-6000-48A0-B243-C4A8FB843A05}"/>
              </a:ext>
            </a:extLst>
          </p:cNvPr>
          <p:cNvSpPr>
            <a:spLocks noGrp="1"/>
          </p:cNvSpPr>
          <p:nvPr>
            <p:ph idx="1"/>
          </p:nvPr>
        </p:nvSpPr>
        <p:spPr>
          <a:xfrm>
            <a:off x="955130" y="1887776"/>
            <a:ext cx="10710001" cy="4023360"/>
          </a:xfrm>
        </p:spPr>
        <p:txBody>
          <a:bodyPr>
            <a:normAutofit lnSpcReduction="10000"/>
          </a:bodyPr>
          <a:lstStyle/>
          <a:p>
            <a:pPr>
              <a:buFont typeface="Wingdings" panose="05000000000000000000" pitchFamily="2" charset="2"/>
              <a:buChar char="Ø"/>
            </a:pPr>
            <a:r>
              <a:rPr lang="en-US" dirty="0"/>
              <a:t>   </a:t>
            </a:r>
            <a:r>
              <a:rPr lang="en-US" b="1" dirty="0"/>
              <a:t>Colors in R  : </a:t>
            </a:r>
            <a:r>
              <a:rPr lang="en-US" dirty="0">
                <a:hlinkClick r:id="rId3"/>
              </a:rPr>
              <a:t>http://research.stowers−institute.org/</a:t>
            </a:r>
            <a:r>
              <a:rPr lang="en-US" dirty="0" err="1">
                <a:hlinkClick r:id="rId3"/>
              </a:rPr>
              <a:t>efg</a:t>
            </a:r>
            <a:r>
              <a:rPr lang="en-US" dirty="0">
                <a:hlinkClick r:id="rId3"/>
              </a:rPr>
              <a:t>/R/Color/Chart </a:t>
            </a:r>
            <a:endParaRPr lang="en-US" dirty="0"/>
          </a:p>
          <a:p>
            <a:pPr lvl="1">
              <a:buFont typeface="Wingdings" panose="05000000000000000000" pitchFamily="2" charset="2"/>
              <a:buChar char="§"/>
            </a:pPr>
            <a:r>
              <a:rPr lang="en-US" dirty="0"/>
              <a:t> &gt; par( ),  arguments:  col =“name” or number ,  </a:t>
            </a:r>
            <a:r>
              <a:rPr lang="en-US" dirty="0" err="1"/>
              <a:t>col.axis</a:t>
            </a:r>
            <a:r>
              <a:rPr lang="en-US" dirty="0"/>
              <a:t>=,  </a:t>
            </a:r>
            <a:r>
              <a:rPr lang="en-US" dirty="0" err="1"/>
              <a:t>col.lab</a:t>
            </a:r>
            <a:r>
              <a:rPr lang="en-US" dirty="0"/>
              <a:t>=,  </a:t>
            </a:r>
            <a:r>
              <a:rPr lang="en-US" dirty="0" err="1"/>
              <a:t>col.main</a:t>
            </a:r>
            <a:r>
              <a:rPr lang="en-US" dirty="0"/>
              <a:t>=,  </a:t>
            </a:r>
            <a:r>
              <a:rPr lang="en-US" dirty="0" err="1"/>
              <a:t>col.sub</a:t>
            </a:r>
            <a:r>
              <a:rPr lang="en-US" dirty="0"/>
              <a:t> =   &amp; color/fill in ggplot2</a:t>
            </a:r>
          </a:p>
          <a:p>
            <a:pPr lvl="1">
              <a:buFont typeface="Wingdings" panose="05000000000000000000" pitchFamily="2" charset="2"/>
              <a:buChar char="§"/>
            </a:pPr>
            <a:r>
              <a:rPr lang="en-US" dirty="0"/>
              <a:t> &gt;  colors() : 657 build in colors</a:t>
            </a:r>
          </a:p>
          <a:p>
            <a:pPr lvl="1">
              <a:buFont typeface="Wingdings" panose="05000000000000000000" pitchFamily="2" charset="2"/>
              <a:buChar char="§"/>
            </a:pPr>
            <a:r>
              <a:rPr lang="en-US" dirty="0"/>
              <a:t>Use simple </a:t>
            </a:r>
            <a:r>
              <a:rPr lang="en-US" b="1" dirty="0"/>
              <a:t>numbers,  co1=1 ~ 8 : </a:t>
            </a:r>
            <a:r>
              <a:rPr lang="en-US" dirty="0"/>
              <a:t>default </a:t>
            </a:r>
            <a:r>
              <a:rPr lang="en-US" dirty="0">
                <a:solidFill>
                  <a:schemeClr val="bg2">
                    <a:lumMod val="50000"/>
                  </a:schemeClr>
                </a:solidFill>
              </a:rPr>
              <a:t>palette() </a:t>
            </a:r>
          </a:p>
          <a:p>
            <a:pPr lvl="1">
              <a:buFont typeface="Wingdings" panose="05000000000000000000" pitchFamily="2" charset="2"/>
              <a:buChar char="§"/>
            </a:pPr>
            <a:r>
              <a:rPr lang="en-US" b="1" dirty="0"/>
              <a:t>use color na</a:t>
            </a:r>
            <a:r>
              <a:rPr lang="en-US" dirty="0"/>
              <a:t>m</a:t>
            </a:r>
            <a:r>
              <a:rPr lang="en-US" b="1" dirty="0"/>
              <a:t>es</a:t>
            </a:r>
            <a:r>
              <a:rPr lang="en-US" dirty="0"/>
              <a:t>  (check the color-chart)	 				                            </a:t>
            </a:r>
            <a:r>
              <a:rPr lang="en-US" sz="1900" dirty="0"/>
              <a:t>              ‘red’, “black”, “green”, “purple”                                                                                                                                           or the Hex notation,  </a:t>
            </a:r>
            <a:r>
              <a:rPr lang="en-US" sz="1700" dirty="0"/>
              <a:t>“coral”== “#FF7F50”</a:t>
            </a:r>
          </a:p>
          <a:p>
            <a:pPr marL="0" indent="0">
              <a:buNone/>
            </a:pPr>
            <a:endParaRPr lang="en-US" dirty="0"/>
          </a:p>
          <a:p>
            <a:pPr>
              <a:buFont typeface="Wingdings" panose="05000000000000000000" pitchFamily="2" charset="2"/>
              <a:buChar char="Ø"/>
            </a:pPr>
            <a:r>
              <a:rPr lang="en-US" b="1" dirty="0"/>
              <a:t> </a:t>
            </a:r>
            <a:r>
              <a:rPr lang="en-US" dirty="0"/>
              <a:t>R color </a:t>
            </a:r>
            <a:r>
              <a:rPr lang="en-US" dirty="0" err="1"/>
              <a:t>cheatsheet</a:t>
            </a:r>
            <a:r>
              <a:rPr lang="en-US" dirty="0"/>
              <a:t> :  </a:t>
            </a:r>
            <a:r>
              <a:rPr lang="en-US" dirty="0">
                <a:hlinkClick r:id="rId4"/>
              </a:rPr>
              <a:t>https://www.nceas.ucsb.edu/~frazier/RSpatialGuides/colorPaletteCheatsheet.pdf</a:t>
            </a:r>
            <a:r>
              <a:rPr lang="en-US" dirty="0"/>
              <a:t>    (w. examples)</a:t>
            </a:r>
          </a:p>
          <a:p>
            <a:pPr>
              <a:buFont typeface="Wingdings" panose="05000000000000000000" pitchFamily="2" charset="2"/>
              <a:buChar char="Ø"/>
            </a:pPr>
            <a:r>
              <a:rPr lang="en-US" dirty="0"/>
              <a:t> R palettes packages: </a:t>
            </a:r>
            <a:r>
              <a:rPr lang="en-US" dirty="0" err="1"/>
              <a:t>grDevices</a:t>
            </a:r>
            <a:r>
              <a:rPr lang="en-US" dirty="0"/>
              <a:t> and </a:t>
            </a:r>
            <a:r>
              <a:rPr lang="en-US" dirty="0" err="1"/>
              <a:t>colorRamps</a:t>
            </a:r>
            <a:r>
              <a:rPr lang="en-US" dirty="0"/>
              <a:t>, </a:t>
            </a:r>
            <a:r>
              <a:rPr lang="en-US" dirty="0" err="1"/>
              <a:t>RcolorBrewer</a:t>
            </a:r>
            <a:r>
              <a:rPr lang="en-US" dirty="0"/>
              <a:t>, </a:t>
            </a:r>
            <a:r>
              <a:rPr lang="en-US" dirty="0" err="1"/>
              <a:t>colorspace</a:t>
            </a:r>
            <a:r>
              <a:rPr lang="en-US" dirty="0"/>
              <a:t>; </a:t>
            </a:r>
          </a:p>
          <a:p>
            <a:pPr>
              <a:buFont typeface="Wingdings" panose="05000000000000000000" pitchFamily="2" charset="2"/>
              <a:buChar char="Ø"/>
            </a:pPr>
            <a:r>
              <a:rPr lang="en-US" dirty="0"/>
              <a:t> Interactive Tools: </a:t>
            </a:r>
            <a:r>
              <a:rPr lang="en-US" dirty="0">
                <a:hlinkClick r:id="rId5"/>
              </a:rPr>
              <a:t>http://colorbrewer2.org</a:t>
            </a:r>
            <a:r>
              <a:rPr lang="en-US" dirty="0"/>
              <a:t> ; use pal&lt;- </a:t>
            </a:r>
            <a:r>
              <a:rPr lang="en-US" dirty="0" err="1"/>
              <a:t>choose_palette</a:t>
            </a:r>
            <a:r>
              <a:rPr lang="en-US" dirty="0"/>
              <a:t> () </a:t>
            </a:r>
          </a:p>
          <a:p>
            <a:pPr marL="0" indent="0">
              <a:buNone/>
            </a:pPr>
            <a:endParaRPr lang="en-US" dirty="0"/>
          </a:p>
          <a:p>
            <a:pPr>
              <a:buFont typeface="Wingdings" panose="05000000000000000000" pitchFamily="2" charset="2"/>
              <a:buChar char="Ø"/>
            </a:pPr>
            <a:endParaRPr lang="en-US" dirty="0">
              <a:hlinkClick r:id="rId4"/>
            </a:endParaRPr>
          </a:p>
          <a:p>
            <a:pPr>
              <a:buFont typeface="Wingdings" panose="05000000000000000000" pitchFamily="2" charset="2"/>
              <a:buChar char="Ø"/>
            </a:pPr>
            <a:endParaRPr lang="en-US" dirty="0">
              <a:hlinkClick r:id="rId6"/>
            </a:endParaRPr>
          </a:p>
          <a:p>
            <a:pPr>
              <a:buFont typeface="Wingdings" panose="05000000000000000000" pitchFamily="2" charset="2"/>
              <a:buChar char="Ø"/>
            </a:pPr>
            <a:endParaRPr lang="en-US" dirty="0"/>
          </a:p>
        </p:txBody>
      </p:sp>
      <p:pic>
        <p:nvPicPr>
          <p:cNvPr id="6" name="Picture 5">
            <a:extLst>
              <a:ext uri="{FF2B5EF4-FFF2-40B4-BE49-F238E27FC236}">
                <a16:creationId xmlns:a16="http://schemas.microsoft.com/office/drawing/2014/main" id="{8918D466-E412-4691-86D3-41520840CF30}"/>
              </a:ext>
            </a:extLst>
          </p:cNvPr>
          <p:cNvPicPr>
            <a:picLocks noChangeAspect="1"/>
          </p:cNvPicPr>
          <p:nvPr/>
        </p:nvPicPr>
        <p:blipFill>
          <a:blip r:embed="rId7"/>
          <a:stretch>
            <a:fillRect/>
          </a:stretch>
        </p:blipFill>
        <p:spPr>
          <a:xfrm>
            <a:off x="6215559" y="2412441"/>
            <a:ext cx="1582241" cy="2269016"/>
          </a:xfrm>
          <a:prstGeom prst="rect">
            <a:avLst/>
          </a:prstGeom>
        </p:spPr>
      </p:pic>
      <p:pic>
        <p:nvPicPr>
          <p:cNvPr id="4" name="Picture 3">
            <a:extLst>
              <a:ext uri="{FF2B5EF4-FFF2-40B4-BE49-F238E27FC236}">
                <a16:creationId xmlns:a16="http://schemas.microsoft.com/office/drawing/2014/main" id="{5BCF607D-F5CC-4EA3-8B30-1DFC214B9F6F}"/>
              </a:ext>
            </a:extLst>
          </p:cNvPr>
          <p:cNvPicPr>
            <a:picLocks noChangeAspect="1"/>
          </p:cNvPicPr>
          <p:nvPr/>
        </p:nvPicPr>
        <p:blipFill>
          <a:blip r:embed="rId8"/>
          <a:stretch>
            <a:fillRect/>
          </a:stretch>
        </p:blipFill>
        <p:spPr>
          <a:xfrm>
            <a:off x="88353" y="1281552"/>
            <a:ext cx="2433950" cy="435549"/>
          </a:xfrm>
          <a:prstGeom prst="rect">
            <a:avLst/>
          </a:prstGeom>
        </p:spPr>
      </p:pic>
    </p:spTree>
    <p:extLst>
      <p:ext uri="{BB962C8B-B14F-4D97-AF65-F5344CB8AC3E}">
        <p14:creationId xmlns:p14="http://schemas.microsoft.com/office/powerpoint/2010/main" val="2500368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9CE0E-0B3E-40B0-9ED6-F49E18DAC755}"/>
              </a:ext>
            </a:extLst>
          </p:cNvPr>
          <p:cNvSpPr>
            <a:spLocks noGrp="1"/>
          </p:cNvSpPr>
          <p:nvPr>
            <p:ph type="title"/>
          </p:nvPr>
        </p:nvSpPr>
        <p:spPr>
          <a:xfrm>
            <a:off x="631371" y="466512"/>
            <a:ext cx="10058400" cy="1084997"/>
          </a:xfrm>
        </p:spPr>
        <p:txBody>
          <a:bodyPr/>
          <a:lstStyle/>
          <a:p>
            <a:r>
              <a:rPr lang="en-US" b="1" dirty="0">
                <a:solidFill>
                  <a:schemeClr val="bg2">
                    <a:lumMod val="50000"/>
                  </a:schemeClr>
                </a:solidFill>
              </a:rPr>
              <a:t>Sec 3.4: Plotting with Color</a:t>
            </a:r>
            <a:endParaRPr lang="en-US" dirty="0"/>
          </a:p>
        </p:txBody>
      </p:sp>
      <p:sp>
        <p:nvSpPr>
          <p:cNvPr id="3" name="Content Placeholder 2">
            <a:extLst>
              <a:ext uri="{FF2B5EF4-FFF2-40B4-BE49-F238E27FC236}">
                <a16:creationId xmlns:a16="http://schemas.microsoft.com/office/drawing/2014/main" id="{84A45930-644C-48C5-A05F-E2B671069505}"/>
              </a:ext>
            </a:extLst>
          </p:cNvPr>
          <p:cNvSpPr>
            <a:spLocks noGrp="1"/>
          </p:cNvSpPr>
          <p:nvPr>
            <p:ph idx="1"/>
          </p:nvPr>
        </p:nvSpPr>
        <p:spPr>
          <a:xfrm>
            <a:off x="762575" y="1785349"/>
            <a:ext cx="10393105" cy="4023360"/>
          </a:xfrm>
        </p:spPr>
        <p:txBody>
          <a:bodyPr/>
          <a:lstStyle/>
          <a:p>
            <a:pPr>
              <a:buFont typeface="Wingdings" panose="05000000000000000000" pitchFamily="2" charset="2"/>
              <a:buChar char="Ø"/>
            </a:pPr>
            <a:r>
              <a:rPr lang="en-US" dirty="0"/>
              <a:t> </a:t>
            </a:r>
            <a:r>
              <a:rPr lang="en-US" b="1" dirty="0"/>
              <a:t>Hierarchical Clustering / Dendrogram: Definition, Examples</a:t>
            </a:r>
          </a:p>
          <a:p>
            <a:pPr marL="0" indent="0">
              <a:buNone/>
            </a:pPr>
            <a:endParaRPr lang="en-US" b="1" dirty="0"/>
          </a:p>
          <a:p>
            <a:pPr fontAlgn="base"/>
            <a:endParaRPr lang="en-US" sz="1400" dirty="0"/>
          </a:p>
          <a:p>
            <a:endParaRPr lang="en-US" dirty="0"/>
          </a:p>
        </p:txBody>
      </p:sp>
      <p:pic>
        <p:nvPicPr>
          <p:cNvPr id="4" name="Picture 3">
            <a:extLst>
              <a:ext uri="{FF2B5EF4-FFF2-40B4-BE49-F238E27FC236}">
                <a16:creationId xmlns:a16="http://schemas.microsoft.com/office/drawing/2014/main" id="{F50BF778-4CFB-46D3-A241-451DF20D9A3E}"/>
              </a:ext>
            </a:extLst>
          </p:cNvPr>
          <p:cNvPicPr>
            <a:picLocks noChangeAspect="1"/>
          </p:cNvPicPr>
          <p:nvPr/>
        </p:nvPicPr>
        <p:blipFill>
          <a:blip r:embed="rId3"/>
          <a:stretch>
            <a:fillRect/>
          </a:stretch>
        </p:blipFill>
        <p:spPr>
          <a:xfrm>
            <a:off x="6096000" y="2201143"/>
            <a:ext cx="4778334" cy="3021713"/>
          </a:xfrm>
          <a:prstGeom prst="rect">
            <a:avLst/>
          </a:prstGeom>
        </p:spPr>
      </p:pic>
      <p:graphicFrame>
        <p:nvGraphicFramePr>
          <p:cNvPr id="5" name="Table 4">
            <a:extLst>
              <a:ext uri="{FF2B5EF4-FFF2-40B4-BE49-F238E27FC236}">
                <a16:creationId xmlns:a16="http://schemas.microsoft.com/office/drawing/2014/main" id="{16A97833-8E61-4278-84D1-37429E518853}"/>
              </a:ext>
            </a:extLst>
          </p:cNvPr>
          <p:cNvGraphicFramePr>
            <a:graphicFrameLocks noGrp="1"/>
          </p:cNvGraphicFramePr>
          <p:nvPr>
            <p:extLst>
              <p:ext uri="{D42A27DB-BD31-4B8C-83A1-F6EECF244321}">
                <p14:modId xmlns:p14="http://schemas.microsoft.com/office/powerpoint/2010/main" val="2160952153"/>
              </p:ext>
            </p:extLst>
          </p:nvPr>
        </p:nvGraphicFramePr>
        <p:xfrm>
          <a:off x="631371" y="2097626"/>
          <a:ext cx="10524310" cy="3840480"/>
        </p:xfrm>
        <a:graphic>
          <a:graphicData uri="http://schemas.openxmlformats.org/drawingml/2006/table">
            <a:tbl>
              <a:tblPr firstRow="1" bandRow="1">
                <a:tableStyleId>{5C22544A-7EE6-4342-B048-85BDC9FD1C3A}</a:tableStyleId>
              </a:tblPr>
              <a:tblGrid>
                <a:gridCol w="5512254">
                  <a:extLst>
                    <a:ext uri="{9D8B030D-6E8A-4147-A177-3AD203B41FA5}">
                      <a16:colId xmlns:a16="http://schemas.microsoft.com/office/drawing/2014/main" val="3402400856"/>
                    </a:ext>
                  </a:extLst>
                </a:gridCol>
                <a:gridCol w="5012056">
                  <a:extLst>
                    <a:ext uri="{9D8B030D-6E8A-4147-A177-3AD203B41FA5}">
                      <a16:colId xmlns:a16="http://schemas.microsoft.com/office/drawing/2014/main" val="3524682432"/>
                    </a:ext>
                  </a:extLst>
                </a:gridCol>
              </a:tblGrid>
              <a:tr h="3717984">
                <a:tc>
                  <a:txBody>
                    <a:bodyPr/>
                    <a:lstStyle/>
                    <a:p>
                      <a:r>
                        <a:rPr lang="en-US" sz="1600" b="1" dirty="0">
                          <a:solidFill>
                            <a:schemeClr val="tx1"/>
                          </a:solidFill>
                        </a:rPr>
                        <a:t>Hierarchical clustering </a:t>
                      </a:r>
                      <a:r>
                        <a:rPr lang="en-US" sz="1600" b="0" dirty="0">
                          <a:solidFill>
                            <a:schemeClr val="tx1"/>
                          </a:solidFill>
                        </a:rPr>
                        <a:t>is where you build a cluster tree (a </a:t>
                      </a:r>
                      <a:r>
                        <a:rPr lang="en-US" sz="1600" b="1" dirty="0">
                          <a:solidFill>
                            <a:schemeClr val="tx1"/>
                          </a:solidFill>
                        </a:rPr>
                        <a:t>dendrogram</a:t>
                      </a:r>
                      <a:r>
                        <a:rPr lang="en-US" sz="1600" b="0" dirty="0">
                          <a:solidFill>
                            <a:schemeClr val="tx1"/>
                          </a:solidFill>
                        </a:rPr>
                        <a:t>) to represent data, where each group (or “node”) links to two or more successor groups. The groups are nested and organized as a tree, which ideally ends up as a meaningful classification scheme.</a:t>
                      </a:r>
                    </a:p>
                    <a:p>
                      <a:endParaRPr lang="en-US" sz="1200" b="0" dirty="0">
                        <a:solidFill>
                          <a:schemeClr val="tx1"/>
                        </a:solidFill>
                      </a:endParaRPr>
                    </a:p>
                    <a:p>
                      <a:r>
                        <a:rPr lang="en-US" sz="1600" b="0" dirty="0">
                          <a:solidFill>
                            <a:schemeClr val="tx1"/>
                          </a:solidFill>
                        </a:rPr>
                        <a:t>Each node in the cluster tree contains a group of similar data; </a:t>
                      </a:r>
                    </a:p>
                    <a:p>
                      <a:r>
                        <a:rPr lang="en-US" sz="1600" b="0" dirty="0">
                          <a:solidFill>
                            <a:schemeClr val="tx1"/>
                          </a:solidFill>
                        </a:rPr>
                        <a:t>Initially, each object is assigned to its own cluster and then the algorithm proceeds iteratively, at each stage joining the two most similar clusters, continuing until there is just a single cluster. The tree gives a visual snapshot of the data contained in the whole set. The total number of clusters is not predetermined before you start the tree creation. </a:t>
                      </a:r>
                    </a:p>
                    <a:p>
                      <a:r>
                        <a:rPr lang="en-US" sz="1400" b="1" dirty="0">
                          <a:solidFill>
                            <a:schemeClr val="tx1"/>
                          </a:solidFill>
                        </a:rPr>
                        <a:t>Unsupervised Learning</a:t>
                      </a:r>
                      <a:r>
                        <a:rPr lang="en-US" sz="1400" b="0" dirty="0">
                          <a:solidFill>
                            <a:schemeClr val="tx1"/>
                          </a:solidFill>
                        </a:rPr>
                        <a:t>. </a:t>
                      </a:r>
                      <a:r>
                        <a:rPr lang="en-US" sz="1400" b="0" dirty="0">
                          <a:solidFill>
                            <a:schemeClr val="tx1"/>
                          </a:solidFill>
                          <a:hlinkClick r:id="rId4"/>
                        </a:rPr>
                        <a:t>https://www.statisticshowto.datasciencecentral.com/hierarchical-clustering</a:t>
                      </a:r>
                      <a:r>
                        <a:rPr lang="en-US" sz="14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6017537"/>
                  </a:ext>
                </a:extLst>
              </a:tr>
            </a:tbl>
          </a:graphicData>
        </a:graphic>
      </p:graphicFrame>
      <p:cxnSp>
        <p:nvCxnSpPr>
          <p:cNvPr id="7" name="Straight Connector 6">
            <a:extLst>
              <a:ext uri="{FF2B5EF4-FFF2-40B4-BE49-F238E27FC236}">
                <a16:creationId xmlns:a16="http://schemas.microsoft.com/office/drawing/2014/main" id="{A7580DDD-43E6-4E82-B2A4-89E48A1CC803}"/>
              </a:ext>
            </a:extLst>
          </p:cNvPr>
          <p:cNvCxnSpPr/>
          <p:nvPr/>
        </p:nvCxnSpPr>
        <p:spPr>
          <a:xfrm>
            <a:off x="8952411" y="3429000"/>
            <a:ext cx="173736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79805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3190</TotalTime>
  <Words>719</Words>
  <Application>Microsoft Office PowerPoint</Application>
  <PresentationFormat>Widescreen</PresentationFormat>
  <Paragraphs>106</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 Unicode MS</vt:lpstr>
      <vt:lpstr>Arial</vt:lpstr>
      <vt:lpstr>Calibri</vt:lpstr>
      <vt:lpstr>Calibri Light</vt:lpstr>
      <vt:lpstr>Courier New</vt:lpstr>
      <vt:lpstr>Helvetica Neue</vt:lpstr>
      <vt:lpstr>Wingdings</vt:lpstr>
      <vt:lpstr>Retrospect</vt:lpstr>
      <vt:lpstr>BioTech 76  Creating Plots, Graph and Maps using R</vt:lpstr>
      <vt:lpstr>Agenda  (breaks:  2*15min @10a, 3p &amp; lunch)   </vt:lpstr>
      <vt:lpstr>Why we need plots/figures?</vt:lpstr>
      <vt:lpstr>PowerPoint Presentation</vt:lpstr>
      <vt:lpstr>R Figures for My research </vt:lpstr>
      <vt:lpstr>Grammar of R graphics = layers of elements/building blocks </vt:lpstr>
      <vt:lpstr>PowerPoint Presentation</vt:lpstr>
      <vt:lpstr>Sec C 1-3: Using color in R- R can be colorful </vt:lpstr>
      <vt:lpstr>Sec 3.4: Plotting with Color</vt:lpstr>
      <vt:lpstr>Sec C4.3.2 (p51) Heatmap (color-matrix)</vt:lpstr>
      <vt:lpstr>Sec D: R graphic Devices (static)</vt:lpstr>
      <vt:lpstr>Ex3.3</vt:lpstr>
      <vt:lpstr>Sec E:  Interactive Display</vt:lpstr>
      <vt:lpstr>htmlwidgets for 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colors and graphics</dc:title>
  <dc:creator>Tian, Xin (NIH/NHLBI) [E]</dc:creator>
  <cp:lastModifiedBy>Tian, Xin (NIH/NHLBI) [E]</cp:lastModifiedBy>
  <cp:revision>202</cp:revision>
  <dcterms:created xsi:type="dcterms:W3CDTF">2018-10-03T03:21:48Z</dcterms:created>
  <dcterms:modified xsi:type="dcterms:W3CDTF">2019-02-14T06:00:23Z</dcterms:modified>
</cp:coreProperties>
</file>