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485AD-FE77-4082-84EC-AED234BB3E1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C6740-ABDD-403B-BA7C-6B67F5DB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60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C6740-ABDD-403B-BA7C-6B67F5DB3C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7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7E05-FAE6-4563-A6CD-6B68B122D3A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0A03-1F01-4931-B909-022B986D33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918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7E05-FAE6-4563-A6CD-6B68B122D3A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0A03-1F01-4931-B909-022B986D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7E05-FAE6-4563-A6CD-6B68B122D3A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0A03-1F01-4931-B909-022B986D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9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7E05-FAE6-4563-A6CD-6B68B122D3A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0A03-1F01-4931-B909-022B986D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5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7E05-FAE6-4563-A6CD-6B68B122D3A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0A03-1F01-4931-B909-022B986D33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56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7E05-FAE6-4563-A6CD-6B68B122D3A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0A03-1F01-4931-B909-022B986D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5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7E05-FAE6-4563-A6CD-6B68B122D3A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0A03-1F01-4931-B909-022B986D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2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7E05-FAE6-4563-A6CD-6B68B122D3A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0A03-1F01-4931-B909-022B986D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0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7E05-FAE6-4563-A6CD-6B68B122D3A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0A03-1F01-4931-B909-022B986D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1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F37E05-FAE6-4563-A6CD-6B68B122D3A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5A0A03-1F01-4931-B909-022B986D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9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7E05-FAE6-4563-A6CD-6B68B122D3A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0A03-1F01-4931-B909-022B986D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7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F37E05-FAE6-4563-A6CD-6B68B122D3A5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D5A0A03-1F01-4931-B909-022B986D337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19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ianx@nhlbi.nih.go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npmldabook/rplot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.plot.ly/plotly-documentation/images/r_cheat_sheet.pdf" TargetMode="External"/><Relationship Id="rId2" Type="http://schemas.openxmlformats.org/officeDocument/2006/relationships/hyperlink" Target="https://www.htmlwidget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eas.ucsb.edu/~frazier/RSpatialGuides/colorPaletteCheatsheet.pdf" TargetMode="External"/><Relationship Id="rId2" Type="http://schemas.openxmlformats.org/officeDocument/2006/relationships/hyperlink" Target="http://www.stat.columbia.edu/~tzheng/files/Rcolo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icshowto.datasciencecentral.com/hierarchical-clusteri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127.0.0.1:36658/help/library/grDevices/help/cairo_pdf" TargetMode="External"/><Relationship Id="rId13" Type="http://schemas.openxmlformats.org/officeDocument/2006/relationships/hyperlink" Target="http://127.0.0.1:36658/help/library/grDevices/help/tiff" TargetMode="External"/><Relationship Id="rId3" Type="http://schemas.openxmlformats.org/officeDocument/2006/relationships/hyperlink" Target="http://127.0.0.1:36658/help/library/grDevices/help/pdf" TargetMode="External"/><Relationship Id="rId7" Type="http://schemas.openxmlformats.org/officeDocument/2006/relationships/hyperlink" Target="http://127.0.0.1:36658/help/library/grDevices/help/pictex" TargetMode="External"/><Relationship Id="rId12" Type="http://schemas.openxmlformats.org/officeDocument/2006/relationships/hyperlink" Target="http://127.0.0.1:36658/help/library/grDevices/help/bmp" TargetMode="External"/><Relationship Id="rId2" Type="http://schemas.openxmlformats.org/officeDocument/2006/relationships/hyperlink" Target="http://127.0.0.1:36658/help/library/grDevices/help/window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27.0.0.1:36658/help/library/grDevices/help/bitmap" TargetMode="External"/><Relationship Id="rId11" Type="http://schemas.openxmlformats.org/officeDocument/2006/relationships/hyperlink" Target="http://127.0.0.1:36658/help/library/grDevices/help/jpeg" TargetMode="External"/><Relationship Id="rId5" Type="http://schemas.openxmlformats.org/officeDocument/2006/relationships/hyperlink" Target="http://127.0.0.1:36658/help/library/grDevices/help/xfig" TargetMode="External"/><Relationship Id="rId10" Type="http://schemas.openxmlformats.org/officeDocument/2006/relationships/hyperlink" Target="http://127.0.0.1:36658/help/library/grDevices/help/png" TargetMode="External"/><Relationship Id="rId4" Type="http://schemas.openxmlformats.org/officeDocument/2006/relationships/hyperlink" Target="http://127.0.0.1:36658/help/library/grDevices/help/postscript" TargetMode="External"/><Relationship Id="rId9" Type="http://schemas.openxmlformats.org/officeDocument/2006/relationships/hyperlink" Target="http://127.0.0.1:36658/help/library/grDevices/help/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69AD-C366-4C6C-A012-E8277E501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3020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b="1" dirty="0" err="1"/>
              <a:t>BioTech</a:t>
            </a:r>
            <a:r>
              <a:rPr lang="en-US" sz="4800" b="1" dirty="0"/>
              <a:t> 76 </a:t>
            </a:r>
            <a:br>
              <a:rPr lang="en-US" sz="4800" b="1" dirty="0"/>
            </a:br>
            <a:r>
              <a:rPr lang="en-US" sz="4000" dirty="0"/>
              <a:t>computing Plots, </a:t>
            </a:r>
            <a:r>
              <a:rPr lang="en-US" sz="4000" dirty="0" err="1"/>
              <a:t>Gragph</a:t>
            </a:r>
            <a:r>
              <a:rPr lang="en-US" sz="4000" dirty="0"/>
              <a:t> and Maps using R</a:t>
            </a:r>
            <a:endParaRPr lang="en-US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243E1-2C4A-4F47-B6E8-97108EB28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401716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Xin Tian,  Ph.D., Mathematical Statistician</a:t>
            </a:r>
          </a:p>
          <a:p>
            <a:pPr>
              <a:lnSpc>
                <a:spcPct val="120000"/>
              </a:lnSpc>
            </a:pPr>
            <a:r>
              <a:rPr lang="en-US" sz="2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of Biostatistics Research</a:t>
            </a:r>
            <a:br>
              <a:rPr lang="en-US" sz="2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 Heart, lung and Blood Institute, NIH</a:t>
            </a:r>
            <a:br>
              <a:rPr lang="en-US" sz="2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Email: </a:t>
            </a:r>
            <a:r>
              <a:rPr lang="en-US" sz="2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tianx@nhlbi.nih.gov</a:t>
            </a:r>
            <a:r>
              <a:rPr lang="en-US" sz="2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en-US" sz="26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6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https://github.com/npmldabook/rplots</a:t>
            </a:r>
            <a:r>
              <a:rPr lang="en-US" sz="2600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25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BAB4-04A5-4205-9E30-884983E2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 E:  Interactive Display (P60)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404D5-BD8D-4F1C-AC6C-602FE87F9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R, the pipe operator is, as you have already seen, </a:t>
            </a:r>
            <a:r>
              <a:rPr lang="en-US" dirty="0">
                <a:solidFill>
                  <a:srgbClr val="FF0000"/>
                </a:solidFill>
              </a:rPr>
              <a:t>%&gt;%</a:t>
            </a:r>
            <a:r>
              <a:rPr lang="en-US" dirty="0"/>
              <a:t> :  you can think of this operator as being similar to the </a:t>
            </a:r>
            <a:r>
              <a:rPr lang="en-US" dirty="0">
                <a:solidFill>
                  <a:srgbClr val="FF0000"/>
                </a:solidFill>
              </a:rPr>
              <a:t>+ in a ggplot2 </a:t>
            </a:r>
            <a:r>
              <a:rPr lang="en-US" dirty="0"/>
              <a:t>statement. Its function is very similar to that one that you have seen of the F# operator: it takes the output of one statement and makes it the input of the next statement. When describing it, you can think of it as a "THEN".</a:t>
            </a:r>
          </a:p>
          <a:p>
            <a:r>
              <a:rPr lang="en-US" dirty="0"/>
              <a:t> iris %&gt;%</a:t>
            </a:r>
          </a:p>
          <a:p>
            <a:r>
              <a:rPr lang="en-US" dirty="0"/>
              <a:t>   subset(</a:t>
            </a:r>
            <a:r>
              <a:rPr lang="en-US" dirty="0" err="1"/>
              <a:t>Sepal.Length</a:t>
            </a:r>
            <a:r>
              <a:rPr lang="en-US" dirty="0"/>
              <a:t> &gt; 5) %&gt;%</a:t>
            </a:r>
          </a:p>
          <a:p>
            <a:r>
              <a:rPr lang="en-US" dirty="0"/>
              <a:t>   aggregate(. ~ Species, ., mean)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 Pipeline: </a:t>
            </a:r>
            <a:r>
              <a:rPr lang="en-US" dirty="0"/>
              <a:t>you take the Iris data, then you subset the data and then you aggregate the data</a:t>
            </a:r>
          </a:p>
          <a:p>
            <a:r>
              <a:rPr lang="en-US" dirty="0">
                <a:sym typeface="Wingdings" panose="05000000000000000000" pitchFamily="2" charset="2"/>
              </a:rPr>
              <a:t> %&gt;% used in </a:t>
            </a:r>
            <a:r>
              <a:rPr lang="en-US" dirty="0" err="1">
                <a:sym typeface="Wingdings" panose="05000000000000000000" pitchFamily="2" charset="2"/>
              </a:rPr>
              <a:t>ggvis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F1937-B2E6-4330-87CE-08DB99057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00" y="3200399"/>
            <a:ext cx="6271052" cy="129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92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1575-0117-4978-B400-26821B4E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926" y="663120"/>
            <a:ext cx="10839347" cy="1450757"/>
          </a:xfrm>
        </p:spPr>
        <p:txBody>
          <a:bodyPr>
            <a:normAutofit/>
          </a:bodyPr>
          <a:lstStyle/>
          <a:p>
            <a:r>
              <a:rPr lang="en-US" b="1" dirty="0" err="1"/>
              <a:t>htmlwidgets</a:t>
            </a:r>
            <a:r>
              <a:rPr lang="en-US" b="1" dirty="0"/>
              <a:t> for 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A5494-81C8-4746-933E-5F7919FF9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33377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hlinkClick r:id="rId2"/>
              </a:rPr>
              <a:t>https://www.htmlwidgets.org/</a:t>
            </a:r>
            <a:r>
              <a:rPr lang="en-US" sz="2800" dirty="0"/>
              <a:t>  </a:t>
            </a:r>
          </a:p>
          <a:p>
            <a:r>
              <a:rPr lang="en-US" sz="2800" b="1" dirty="0" err="1"/>
              <a:t>Dygraphs</a:t>
            </a:r>
            <a:r>
              <a:rPr lang="en-US" sz="2800" dirty="0"/>
              <a:t>: provides rich facilities for charting time-series data in R and includes support for many interactive features including series/point highlighting, zooming, etc.</a:t>
            </a:r>
          </a:p>
          <a:p>
            <a:r>
              <a:rPr lang="en-US" sz="2800" b="1" dirty="0" err="1"/>
              <a:t>Plotly</a:t>
            </a:r>
            <a:r>
              <a:rPr lang="en-US" sz="2800" dirty="0"/>
              <a:t>: allows you to easily translate your ggplot2 graphics to an interactive web-based version: </a:t>
            </a:r>
          </a:p>
          <a:p>
            <a:r>
              <a:rPr lang="en-US" sz="2800" dirty="0">
                <a:hlinkClick r:id="rId3"/>
              </a:rPr>
              <a:t>https://images.plot.ly/plotly-documentation/images/r_cheat_sheet.pdf</a:t>
            </a:r>
            <a:r>
              <a:rPr lang="en-US" sz="2800" dirty="0"/>
              <a:t> </a:t>
            </a:r>
          </a:p>
          <a:p>
            <a:r>
              <a:rPr lang="en-US" sz="2400" dirty="0"/>
              <a:t>Image can save as webpage- html file.</a:t>
            </a:r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6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9DC42-30D7-402E-958D-4AAF2757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Agenda 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(break 15 mins *2, lunch 12-1 PM)  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4202E-1CCD-4FBD-84E3-46B0119D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4163" indent="-284163">
              <a:buFont typeface="Wingdings" panose="05000000000000000000" pitchFamily="2" charset="2"/>
              <a:buChar char="Ø"/>
              <a:tabLst>
                <a:tab pos="569913" algn="l"/>
              </a:tabLs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:  R basics</a:t>
            </a:r>
          </a:p>
          <a:p>
            <a:pPr marL="284163" indent="-284163">
              <a:buFont typeface="Wingdings" panose="05000000000000000000" pitchFamily="2" charset="2"/>
              <a:buChar char="Ø"/>
              <a:tabLst>
                <a:tab pos="569913" algn="l"/>
              </a:tabLst>
            </a:pP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B :  Graphics systems in R</a:t>
            </a:r>
          </a:p>
          <a:p>
            <a:pPr marL="284163" indent="-284163">
              <a:buFont typeface="Wingdings" panose="05000000000000000000" pitchFamily="2" charset="2"/>
              <a:buChar char="Ø"/>
              <a:tabLst>
                <a:tab pos="569913" algn="l"/>
              </a:tabLst>
            </a:pPr>
            <a:r>
              <a:rPr lang="en-US" b="1" dirty="0">
                <a:solidFill>
                  <a:schemeClr val="tx1"/>
                </a:solidFill>
              </a:rPr>
              <a:t>C :   Using color in R</a:t>
            </a:r>
          </a:p>
          <a:p>
            <a:pPr marL="284163" indent="-284163">
              <a:buFont typeface="Wingdings" panose="05000000000000000000" pitchFamily="2" charset="2"/>
              <a:buChar char="Ø"/>
              <a:tabLst>
                <a:tab pos="569913" algn="l"/>
              </a:tabLst>
            </a:pPr>
            <a:r>
              <a:rPr lang="en-US" b="1" dirty="0">
                <a:solidFill>
                  <a:schemeClr val="tx1"/>
                </a:solidFill>
              </a:rPr>
              <a:t>D :   </a:t>
            </a:r>
            <a:r>
              <a:rPr lang="en-US" b="1" dirty="0"/>
              <a:t>R Graphics Devices – Static display</a:t>
            </a:r>
            <a:endParaRPr lang="en-US" b="1" dirty="0">
              <a:solidFill>
                <a:schemeClr val="tx1"/>
              </a:solidFill>
            </a:endParaRPr>
          </a:p>
          <a:p>
            <a:pPr marL="284163" indent="-284163">
              <a:buFont typeface="Wingdings" panose="05000000000000000000" pitchFamily="2" charset="2"/>
              <a:buChar char="Ø"/>
              <a:tabLst>
                <a:tab pos="569913" algn="l"/>
              </a:tabLst>
            </a:pPr>
            <a:r>
              <a:rPr lang="en-US" b="1" dirty="0">
                <a:solidFill>
                  <a:schemeClr val="tx1"/>
                </a:solidFill>
              </a:rPr>
              <a:t>E:    </a:t>
            </a:r>
            <a:r>
              <a:rPr lang="en-US" b="1" dirty="0"/>
              <a:t>R Graphics  Devices – Interactive display</a:t>
            </a:r>
          </a:p>
          <a:p>
            <a:pPr marL="284163" indent="-284163">
              <a:buFont typeface="Wingdings" panose="05000000000000000000" pitchFamily="2" charset="2"/>
              <a:buChar char="Ø"/>
              <a:tabLst>
                <a:tab pos="569913" algn="l"/>
              </a:tabLst>
            </a:pPr>
            <a:r>
              <a:rPr lang="en-US" u="sng" dirty="0"/>
              <a:t>Q &amp; A,  hands on your own research data </a:t>
            </a:r>
          </a:p>
          <a:p>
            <a:pPr marL="284163" indent="-284163">
              <a:buFont typeface="Wingdings" panose="05000000000000000000" pitchFamily="2" charset="2"/>
              <a:buChar char="Ø"/>
              <a:tabLst>
                <a:tab pos="569913" algn="l"/>
              </a:tabLst>
            </a:pPr>
            <a:r>
              <a:rPr lang="en-US" b="1" dirty="0"/>
              <a:t>F:    Working with Maps</a:t>
            </a:r>
          </a:p>
          <a:p>
            <a:pPr marL="284163" indent="-284163">
              <a:buFont typeface="Wingdings" panose="05000000000000000000" pitchFamily="2" charset="2"/>
              <a:buChar char="Ø"/>
              <a:tabLst>
                <a:tab pos="569913" algn="l"/>
              </a:tabLst>
            </a:pPr>
            <a:r>
              <a:rPr lang="en-US" b="1" dirty="0"/>
              <a:t>G:   Network plots</a:t>
            </a:r>
          </a:p>
          <a:p>
            <a:pPr marL="284163" indent="-284163">
              <a:buFont typeface="Wingdings" panose="05000000000000000000" pitchFamily="2" charset="2"/>
              <a:buChar char="Ø"/>
              <a:tabLst>
                <a:tab pos="569913" algn="l"/>
              </a:tabLst>
            </a:pPr>
            <a:r>
              <a:rPr lang="en-US" b="1" dirty="0"/>
              <a:t>H:   Specialty Figures</a:t>
            </a:r>
          </a:p>
          <a:p>
            <a:pPr marL="284163" indent="-284163">
              <a:buFont typeface="Wingdings" panose="05000000000000000000" pitchFamily="2" charset="2"/>
              <a:buChar char="Ø"/>
              <a:tabLst>
                <a:tab pos="569913" algn="l"/>
              </a:tabLst>
            </a:pPr>
            <a:r>
              <a:rPr lang="en-US" u="sng" dirty="0"/>
              <a:t>Q &amp; A,  hands on your own research data </a:t>
            </a:r>
          </a:p>
        </p:txBody>
      </p:sp>
    </p:spTree>
    <p:extLst>
      <p:ext uri="{BB962C8B-B14F-4D97-AF65-F5344CB8AC3E}">
        <p14:creationId xmlns:p14="http://schemas.microsoft.com/office/powerpoint/2010/main" val="381928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0D18-C65C-4801-8F61-4C1729F2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47" y="154681"/>
            <a:ext cx="10058400" cy="7658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Data visualization in R for My research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BB7A0-1133-4E8F-B2D1-618A84BB0AF7}"/>
              </a:ext>
            </a:extLst>
          </p:cNvPr>
          <p:cNvSpPr txBox="1"/>
          <p:nvPr/>
        </p:nvSpPr>
        <p:spPr>
          <a:xfrm>
            <a:off x="2134009" y="4006970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Blood,  2017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C0582A-B286-451C-A495-CDD17DF6D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059" y="862853"/>
            <a:ext cx="3102048" cy="38656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152FF4-366A-4A24-B768-F9F3769F4F9E}"/>
              </a:ext>
            </a:extLst>
          </p:cNvPr>
          <p:cNvSpPr txBox="1"/>
          <p:nvPr/>
        </p:nvSpPr>
        <p:spPr>
          <a:xfrm>
            <a:off x="3893734" y="4728482"/>
            <a:ext cx="2319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British J. Haematology,</a:t>
            </a:r>
          </a:p>
          <a:p>
            <a:r>
              <a:rPr lang="en-US" i="1" dirty="0"/>
              <a:t>  2016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9EDE23-D60D-4524-8612-61C8C9CB293D}"/>
              </a:ext>
            </a:extLst>
          </p:cNvPr>
          <p:cNvSpPr txBox="1"/>
          <p:nvPr/>
        </p:nvSpPr>
        <p:spPr>
          <a:xfrm>
            <a:off x="7088156" y="3658872"/>
            <a:ext cx="2240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Haematologica</a:t>
            </a:r>
            <a:r>
              <a:rPr lang="en-US" i="1" dirty="0"/>
              <a:t>,  2017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E4ACD-BC18-4188-AC07-27BF5D793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397" y="651999"/>
            <a:ext cx="2565418" cy="34010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B2C870-EB17-4C08-8F12-4C810418F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706" y="918994"/>
            <a:ext cx="3612997" cy="265604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DDA841-5AAA-4CD1-919E-901676023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277498" y="1052424"/>
            <a:ext cx="2382537" cy="28226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82F750-78AA-4EFC-B957-6DE7BA2400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13" y="2521208"/>
            <a:ext cx="1984335" cy="285360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E778E5-8922-4DA7-B178-6FCE4F4165C4}"/>
              </a:ext>
            </a:extLst>
          </p:cNvPr>
          <p:cNvSpPr/>
          <p:nvPr/>
        </p:nvSpPr>
        <p:spPr>
          <a:xfrm>
            <a:off x="10549749" y="6070486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BMT 2018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33B4C2-527B-4CDC-978B-D7740AE1C3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4573" y="4267471"/>
            <a:ext cx="1705746" cy="16998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C1423A-C895-4670-AC50-F7B0672575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1052" y="4082805"/>
            <a:ext cx="2859233" cy="21723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D00C77-23A1-416C-A432-7AD10E238058}"/>
              </a:ext>
            </a:extLst>
          </p:cNvPr>
          <p:cNvSpPr txBox="1"/>
          <p:nvPr/>
        </p:nvSpPr>
        <p:spPr>
          <a:xfrm>
            <a:off x="8716185" y="6021335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Blood,  2018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7EE991-6DC9-446D-A700-609715CF439E}"/>
              </a:ext>
            </a:extLst>
          </p:cNvPr>
          <p:cNvSpPr txBox="1"/>
          <p:nvPr/>
        </p:nvSpPr>
        <p:spPr>
          <a:xfrm>
            <a:off x="313754" y="5436244"/>
            <a:ext cx="171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CRC press,  2018</a:t>
            </a:r>
          </a:p>
        </p:txBody>
      </p:sp>
    </p:spTree>
    <p:extLst>
      <p:ext uri="{BB962C8B-B14F-4D97-AF65-F5344CB8AC3E}">
        <p14:creationId xmlns:p14="http://schemas.microsoft.com/office/powerpoint/2010/main" val="400696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AE29-4D68-4952-A71E-7C60FB235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767" y="541298"/>
            <a:ext cx="10511139" cy="89521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Grammar of R graphics= layers of elements/building blocks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3B491-DF82-4944-B8DD-EFA72C07C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583" y="1853334"/>
            <a:ext cx="4021130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 </a:t>
            </a:r>
            <a:r>
              <a:rPr lang="en-US" sz="2400" b="1" dirty="0"/>
              <a:t>Traditional R plots </a:t>
            </a: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plot();  hist(); boxplot() ; </a:t>
            </a:r>
            <a:r>
              <a:rPr lang="en-US" dirty="0" err="1"/>
              <a:t>barplot</a:t>
            </a:r>
            <a:r>
              <a:rPr lang="en-US" dirty="0"/>
              <a:t>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lines(); </a:t>
            </a:r>
            <a:r>
              <a:rPr lang="en-US" dirty="0" err="1"/>
              <a:t>abline</a:t>
            </a:r>
            <a:r>
              <a:rPr lang="en-US" dirty="0"/>
              <a:t>();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points()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arrows(); segments()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axis(), title(), legend(),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text(), </a:t>
            </a:r>
            <a:r>
              <a:rPr lang="en-US" dirty="0" err="1"/>
              <a:t>mtext</a:t>
            </a:r>
            <a:r>
              <a:rPr lang="en-US" dirty="0"/>
              <a:t>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grid(), box()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par(), layout(), </a:t>
            </a:r>
            <a:r>
              <a:rPr lang="en-US" dirty="0" err="1"/>
              <a:t>grid.arrange</a:t>
            </a:r>
            <a:r>
              <a:rPr lang="en-US" dirty="0"/>
              <a:t>()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71D9B4-3B19-46B9-AD84-824CF3237F9C}"/>
              </a:ext>
            </a:extLst>
          </p:cNvPr>
          <p:cNvSpPr txBox="1">
            <a:spLocks/>
          </p:cNvSpPr>
          <p:nvPr/>
        </p:nvSpPr>
        <p:spPr>
          <a:xfrm>
            <a:off x="5587504" y="1853334"/>
            <a:ext cx="483888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sz="2400" b="1" dirty="0"/>
              <a:t>GGPLOT2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50BAB-8884-4D8D-BEC3-EFD7693C3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547" y="2329027"/>
            <a:ext cx="4682569" cy="311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3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2A69CD-B5D2-445B-B7D0-1D2D2A194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3428" y="452361"/>
            <a:ext cx="7846640" cy="5570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F99FCE-FB9C-4CCF-BB8C-C2DDEC784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91" y="1550020"/>
            <a:ext cx="3108331" cy="353493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7F11F42-F24B-490B-8110-60DFC7522E0C}"/>
              </a:ext>
            </a:extLst>
          </p:cNvPr>
          <p:cNvSpPr/>
          <p:nvPr/>
        </p:nvSpPr>
        <p:spPr>
          <a:xfrm>
            <a:off x="6981824" y="2705100"/>
            <a:ext cx="981075" cy="295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1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DFEB-D46E-46E7-83FD-7ABC4E8F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005" y="372869"/>
            <a:ext cx="10058400" cy="1026414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bg2">
                    <a:lumMod val="50000"/>
                  </a:schemeClr>
                </a:solidFill>
              </a:rPr>
              <a:t>Sec C3 (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p40</a:t>
            </a:r>
            <a:r>
              <a:rPr lang="en-US" sz="4400" b="1" dirty="0">
                <a:solidFill>
                  <a:schemeClr val="bg2">
                    <a:lumMod val="50000"/>
                  </a:schemeClr>
                </a:solidFill>
              </a:rPr>
              <a:t>): Using color in R- </a:t>
            </a:r>
            <a:r>
              <a:rPr lang="en-US" sz="4400" b="1" dirty="0"/>
              <a:t>R can be colorful </a:t>
            </a:r>
            <a:endParaRPr lang="en-US" sz="4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A1798-6000-48A0-B243-C4A8FB843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</a:t>
            </a:r>
            <a:r>
              <a:rPr lang="en-US" b="1" dirty="0"/>
              <a:t>Colors in R  </a:t>
            </a:r>
            <a:r>
              <a:rPr lang="en-US" dirty="0">
                <a:hlinkClick r:id="rId2"/>
              </a:rPr>
              <a:t>http://www.stat.columbia.edu/~tzheng/files/Rcolor.pdf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 &gt; par( ),  arguments:  col =“ color name” ,  </a:t>
            </a:r>
            <a:r>
              <a:rPr lang="en-US" dirty="0" err="1"/>
              <a:t>col.axis</a:t>
            </a:r>
            <a:r>
              <a:rPr lang="en-US" dirty="0"/>
              <a:t>=, </a:t>
            </a:r>
            <a:r>
              <a:rPr lang="en-US" dirty="0" err="1"/>
              <a:t>col.lab</a:t>
            </a:r>
            <a:r>
              <a:rPr lang="en-US" dirty="0"/>
              <a:t>=, </a:t>
            </a:r>
            <a:r>
              <a:rPr lang="en-US" dirty="0" err="1"/>
              <a:t>col.main</a:t>
            </a:r>
            <a:r>
              <a:rPr lang="en-US" dirty="0"/>
              <a:t>=, </a:t>
            </a:r>
            <a:r>
              <a:rPr lang="en-US" dirty="0" err="1"/>
              <a:t>col.sub</a:t>
            </a:r>
            <a:r>
              <a:rPr lang="en-US" dirty="0"/>
              <a:t>= 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&gt; colors()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 simple </a:t>
            </a:r>
            <a:r>
              <a:rPr lang="en-US" b="1" dirty="0"/>
              <a:t>numbers</a:t>
            </a:r>
            <a:r>
              <a:rPr lang="en-US" dirty="0"/>
              <a:t>: 1:8                                                   Or </a:t>
            </a:r>
            <a:r>
              <a:rPr lang="en-US" b="1" dirty="0"/>
              <a:t>use color names (657 build-in): </a:t>
            </a:r>
            <a:r>
              <a:rPr lang="en-US" dirty="0"/>
              <a:t>check the cheat- 	 						sheet: “red”,  “black”, “green”, “purple”,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R color </a:t>
            </a:r>
            <a:r>
              <a:rPr lang="en-US" dirty="0" err="1"/>
              <a:t>cheatsheet</a:t>
            </a:r>
            <a:r>
              <a:rPr lang="en-US" dirty="0"/>
              <a:t> :  </a:t>
            </a:r>
            <a:r>
              <a:rPr lang="en-US" dirty="0">
                <a:hlinkClick r:id="rId3"/>
              </a:rPr>
              <a:t>https://www.nceas.ucsb.edu/~frazier/RSpatialGuides/colorPaletteCheatsheet.pdf</a:t>
            </a:r>
            <a:r>
              <a:rPr lang="en-US" dirty="0"/>
              <a:t>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 palettes </a:t>
            </a:r>
            <a:r>
              <a:rPr lang="en-US" dirty="0" err="1"/>
              <a:t>packaes</a:t>
            </a:r>
            <a:r>
              <a:rPr lang="en-US" dirty="0"/>
              <a:t>: </a:t>
            </a:r>
            <a:r>
              <a:rPr lang="en-US" dirty="0" err="1"/>
              <a:t>grDevices</a:t>
            </a:r>
            <a:r>
              <a:rPr lang="en-US" dirty="0"/>
              <a:t> and </a:t>
            </a:r>
            <a:r>
              <a:rPr lang="en-US" dirty="0" err="1"/>
              <a:t>colorRamps</a:t>
            </a:r>
            <a:r>
              <a:rPr lang="en-US" dirty="0"/>
              <a:t>, </a:t>
            </a:r>
            <a:r>
              <a:rPr lang="en-US" dirty="0" err="1"/>
              <a:t>RcolorBrewer</a:t>
            </a:r>
            <a:r>
              <a:rPr lang="en-US" dirty="0"/>
              <a:t>, </a:t>
            </a:r>
            <a:r>
              <a:rPr lang="en-US" dirty="0" err="1"/>
              <a:t>colorspace</a:t>
            </a:r>
            <a:r>
              <a:rPr lang="en-US" dirty="0"/>
              <a:t>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 help: &gt;? </a:t>
            </a:r>
            <a:r>
              <a:rPr lang="en-US" dirty="0" err="1"/>
              <a:t>rainbow_hcl</a:t>
            </a:r>
            <a:r>
              <a:rPr lang="en-US" dirty="0"/>
              <a:t> ;  use pal&lt;- </a:t>
            </a:r>
            <a:r>
              <a:rPr lang="en-US" dirty="0" err="1">
                <a:highlight>
                  <a:srgbClr val="FFFF00"/>
                </a:highlight>
              </a:rPr>
              <a:t>choose_palette</a:t>
            </a:r>
            <a:r>
              <a:rPr lang="en-US" dirty="0">
                <a:highlight>
                  <a:srgbClr val="FFFF00"/>
                </a:highlight>
              </a:rPr>
              <a:t>()</a:t>
            </a:r>
            <a:r>
              <a:rPr lang="en-US" dirty="0"/>
              <a:t> ; check on examples in R color </a:t>
            </a:r>
            <a:r>
              <a:rPr lang="en-US" dirty="0" err="1"/>
              <a:t>cheatsheet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hlinkClick r:id="rId3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hlinkClick r:id="rId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18D466-E412-4691-86D3-41520840C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862" y="2433426"/>
            <a:ext cx="1614487" cy="231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6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CE0E-0B3E-40B0-9ED6-F49E18DA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84997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Sec 3.4 (</a:t>
            </a:r>
            <a:r>
              <a:rPr lang="en-US" sz="4400" b="1" dirty="0">
                <a:solidFill>
                  <a:schemeClr val="bg2">
                    <a:lumMod val="50000"/>
                  </a:schemeClr>
                </a:solidFill>
              </a:rPr>
              <a:t>p46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): Plotting with Color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45930-644C-48C5-A05F-E2B671069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575" y="1785349"/>
            <a:ext cx="10393105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Hierarchical Clustering / Dendrogram: Definition, Examples</a:t>
            </a:r>
          </a:p>
          <a:p>
            <a:pPr marL="0" indent="0">
              <a:buNone/>
            </a:pPr>
            <a:endParaRPr lang="en-US" b="1" dirty="0"/>
          </a:p>
          <a:p>
            <a:pPr fontAlgn="base"/>
            <a:endParaRPr lang="en-US" sz="14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BF778-4CFB-46D3-A241-451DF20D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01143"/>
            <a:ext cx="4778334" cy="302171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A97833-8E61-4278-84D1-37429E518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492860"/>
              </p:ext>
            </p:extLst>
          </p:nvPr>
        </p:nvGraphicFramePr>
        <p:xfrm>
          <a:off x="762575" y="2097626"/>
          <a:ext cx="10393106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6301">
                  <a:extLst>
                    <a:ext uri="{9D8B030D-6E8A-4147-A177-3AD203B41FA5}">
                      <a16:colId xmlns:a16="http://schemas.microsoft.com/office/drawing/2014/main" val="3402400856"/>
                    </a:ext>
                  </a:extLst>
                </a:gridCol>
                <a:gridCol w="5056805">
                  <a:extLst>
                    <a:ext uri="{9D8B030D-6E8A-4147-A177-3AD203B41FA5}">
                      <a16:colId xmlns:a16="http://schemas.microsoft.com/office/drawing/2014/main" val="3524682432"/>
                    </a:ext>
                  </a:extLst>
                </a:gridCol>
              </a:tblGrid>
              <a:tr h="3717984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Hierarchical clustering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is where you build a cluster tree (a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dendrogram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) to represent data, where each group (or “node”) links to two or more successor groups. The groups are nested and organized as a tree, which ideally ends up as a meaningful classification scheme.</a:t>
                      </a: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Each node in the cluster tree contains a group of similar data; Nodes group on the graph next to other, similar nodes. Clusters at one level join with clusters in the next level up, using a degree of similarity; The process carries on until all nodes are in the tree, which gives a visual snapshot of the data contained in the whole set. The total number of clusters is not predetermined before you start the tree creation.-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Unsupervised Learning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hlinkClick r:id="rId3"/>
                        </a:rPr>
                        <a:t>https://www.statisticshowto.datasciencecentral.com/hierarchical-clustering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6017537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580DDD-43E6-4E82-B2A4-89E48A1CC803}"/>
              </a:ext>
            </a:extLst>
          </p:cNvPr>
          <p:cNvCxnSpPr/>
          <p:nvPr/>
        </p:nvCxnSpPr>
        <p:spPr>
          <a:xfrm>
            <a:off x="8952411" y="3591741"/>
            <a:ext cx="1737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798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64E3-CC9E-453E-8B16-CFEC6B65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 C4.3.2 (p51) Heatmap (color-matrix)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9F3C9-622A-455F-9199-160A2054B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288" y="1845734"/>
            <a:ext cx="6156672" cy="417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5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92A08-BB67-4C08-BA8F-D3F0957D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 D (p55) R graphic Devices (static)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4A083-543E-47F0-8632-62CC4F303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Graphic output in screen device or file device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following graphics devices are currently available:</a:t>
            </a:r>
            <a:endParaRPr lang="en-US" altLang="en-US" sz="1300" dirty="0">
              <a:solidFill>
                <a:schemeClr val="tx1"/>
              </a:solidFill>
            </a:endParaRPr>
          </a:p>
          <a:p>
            <a:pPr marL="284163" lvl="0" indent="-111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700" dirty="0">
                <a:solidFill>
                  <a:srgbClr val="800080"/>
                </a:solidFill>
                <a:latin typeface="Arial Unicode MS" panose="020B0604020202020204" pitchFamily="34" charset="-128"/>
                <a:cs typeface="Arial" panose="020B0604020202020204" pitchFamily="34" charset="0"/>
                <a:hlinkClick r:id="rId2"/>
              </a:rPr>
              <a:t>windows</a:t>
            </a:r>
            <a:r>
              <a:rPr lang="en-US" alt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The graphics device for Windows (on screen, to printer and to Windows metafile).</a:t>
            </a:r>
          </a:p>
          <a:p>
            <a:pPr marL="284163" lvl="0" indent="-111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700" dirty="0">
                <a:solidFill>
                  <a:srgbClr val="800080"/>
                </a:solidFill>
                <a:latin typeface="Arial Unicode MS" panose="020B0604020202020204" pitchFamily="34" charset="-128"/>
                <a:cs typeface="Arial" panose="020B0604020202020204" pitchFamily="34" charset="0"/>
                <a:hlinkClick r:id="rId3"/>
              </a:rPr>
              <a:t>pdf</a:t>
            </a:r>
            <a:r>
              <a:rPr lang="en-US" alt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Write PDF graphics commands to a file</a:t>
            </a:r>
          </a:p>
          <a:p>
            <a:pPr marL="284163" lvl="0" indent="-111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700" dirty="0">
                <a:solidFill>
                  <a:srgbClr val="800080"/>
                </a:solidFill>
                <a:latin typeface="Arial Unicode MS" panose="020B0604020202020204" pitchFamily="34" charset="-128"/>
                <a:cs typeface="Arial" panose="020B0604020202020204" pitchFamily="34" charset="0"/>
                <a:hlinkClick r:id="rId4"/>
              </a:rPr>
              <a:t>postscript</a:t>
            </a:r>
            <a:r>
              <a:rPr lang="en-US" alt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Writes PostScript graphics commands to a file</a:t>
            </a:r>
          </a:p>
          <a:p>
            <a:pPr marL="284163" lvl="0" indent="-111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700" dirty="0" err="1">
                <a:solidFill>
                  <a:srgbClr val="800080"/>
                </a:solidFill>
                <a:latin typeface="Arial Unicode MS" panose="020B0604020202020204" pitchFamily="34" charset="-128"/>
                <a:cs typeface="Arial" panose="020B0604020202020204" pitchFamily="34" charset="0"/>
                <a:hlinkClick r:id="rId5"/>
              </a:rPr>
              <a:t>xfig</a:t>
            </a:r>
            <a:r>
              <a:rPr lang="en-US" alt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Device for XFIG graphics file format</a:t>
            </a:r>
          </a:p>
          <a:p>
            <a:pPr marL="284163" lvl="0" indent="-111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700" dirty="0">
                <a:solidFill>
                  <a:srgbClr val="800080"/>
                </a:solidFill>
                <a:latin typeface="Arial Unicode MS" panose="020B0604020202020204" pitchFamily="34" charset="-128"/>
                <a:cs typeface="Arial" panose="020B0604020202020204" pitchFamily="34" charset="0"/>
                <a:hlinkClick r:id="rId6"/>
              </a:rPr>
              <a:t>bitmap</a:t>
            </a:r>
            <a:r>
              <a:rPr lang="en-US" alt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en-US" sz="1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bitmap</a:t>
            </a:r>
            <a:r>
              <a:rPr lang="en-US" alt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pseudo-device via </a:t>
            </a:r>
            <a:r>
              <a:rPr lang="en-US" altLang="en-US" sz="1700" dirty="0" err="1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Ghostscript</a:t>
            </a:r>
            <a:r>
              <a:rPr lang="en-US" alt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(if available).</a:t>
            </a:r>
          </a:p>
          <a:p>
            <a:pPr marL="284163" lvl="0" indent="-111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700" dirty="0" err="1">
                <a:solidFill>
                  <a:srgbClr val="800080"/>
                </a:solidFill>
                <a:latin typeface="Arial Unicode MS" panose="020B0604020202020204" pitchFamily="34" charset="-128"/>
                <a:cs typeface="Arial" panose="020B0604020202020204" pitchFamily="34" charset="0"/>
                <a:hlinkClick r:id="rId7"/>
              </a:rPr>
              <a:t>pictex</a:t>
            </a:r>
            <a:r>
              <a:rPr lang="en-US" alt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Writes </a:t>
            </a:r>
            <a:r>
              <a:rPr lang="en-US" altLang="en-US" sz="1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en-US" alt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1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PicTeX</a:t>
            </a:r>
            <a:r>
              <a:rPr lang="en-US" alt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graphics commands to a file (of historical interest only)</a:t>
            </a:r>
          </a:p>
          <a:p>
            <a:pPr marL="284163" indent="-111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following devices will be functional if </a:t>
            </a:r>
            <a:r>
              <a:rPr lang="en-US" altLang="en-US" sz="1500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was compiled to use them (they exist but will return with a warning on other systems):</a:t>
            </a:r>
            <a:endParaRPr lang="en-US" altLang="en-US" sz="1300" dirty="0">
              <a:solidFill>
                <a:schemeClr val="tx1"/>
              </a:solidFill>
            </a:endParaRPr>
          </a:p>
          <a:p>
            <a:pPr marL="284163" lvl="0" indent="-111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700" dirty="0" err="1">
                <a:solidFill>
                  <a:srgbClr val="800080"/>
                </a:solidFill>
                <a:latin typeface="Arial Unicode MS" panose="020B0604020202020204" pitchFamily="34" charset="-128"/>
                <a:cs typeface="Arial" panose="020B0604020202020204" pitchFamily="34" charset="0"/>
                <a:hlinkClick r:id="rId8"/>
              </a:rPr>
              <a:t>cairo_pdf</a:t>
            </a:r>
            <a:r>
              <a:rPr lang="en-US" alt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altLang="en-US" sz="1700" dirty="0" err="1">
                <a:solidFill>
                  <a:srgbClr val="000000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cairo_ps</a:t>
            </a:r>
            <a:r>
              <a:rPr lang="en-US" alt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PDF and PostScript devices based on </a:t>
            </a:r>
            <a:r>
              <a:rPr lang="en-US" altLang="en-US" sz="1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cairo</a:t>
            </a:r>
            <a:r>
              <a:rPr lang="en-US" alt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graphics.</a:t>
            </a:r>
          </a:p>
          <a:p>
            <a:pPr marL="284163" lvl="0" indent="-111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700" dirty="0" err="1">
                <a:solidFill>
                  <a:srgbClr val="800080"/>
                </a:solidFill>
                <a:latin typeface="Arial Unicode MS" panose="020B0604020202020204" pitchFamily="34" charset="-128"/>
                <a:cs typeface="Arial" panose="020B0604020202020204" pitchFamily="34" charset="0"/>
                <a:hlinkClick r:id="rId9"/>
              </a:rPr>
              <a:t>svg</a:t>
            </a:r>
            <a:r>
              <a:rPr lang="en-US" alt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SVG device based on </a:t>
            </a:r>
            <a:r>
              <a:rPr lang="en-US" altLang="en-US" sz="1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cairo</a:t>
            </a:r>
            <a:r>
              <a:rPr lang="en-US" alt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graphics.</a:t>
            </a:r>
          </a:p>
          <a:p>
            <a:pPr marL="284163" lvl="0" indent="-111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700" dirty="0" err="1">
                <a:solidFill>
                  <a:srgbClr val="800080"/>
                </a:solidFill>
                <a:latin typeface="Arial Unicode MS" panose="020B0604020202020204" pitchFamily="34" charset="-128"/>
                <a:cs typeface="Arial" panose="020B0604020202020204" pitchFamily="34" charset="0"/>
                <a:hlinkClick r:id="rId10"/>
              </a:rPr>
              <a:t>png</a:t>
            </a:r>
            <a:r>
              <a:rPr lang="en-US" alt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PNG bitmap device</a:t>
            </a:r>
          </a:p>
          <a:p>
            <a:pPr marL="284163" lvl="0" indent="-111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700" dirty="0">
                <a:solidFill>
                  <a:srgbClr val="800080"/>
                </a:solidFill>
                <a:latin typeface="Arial Unicode MS" panose="020B0604020202020204" pitchFamily="34" charset="-128"/>
                <a:cs typeface="Arial" panose="020B0604020202020204" pitchFamily="34" charset="0"/>
                <a:hlinkClick r:id="rId11"/>
              </a:rPr>
              <a:t>jpeg</a:t>
            </a:r>
            <a:r>
              <a:rPr lang="en-US" alt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en-US" sz="1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JPEG</a:t>
            </a:r>
            <a:r>
              <a:rPr lang="en-US" alt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bitmap device</a:t>
            </a:r>
          </a:p>
          <a:p>
            <a:pPr marL="284163" lvl="0" indent="-111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700" dirty="0">
                <a:solidFill>
                  <a:srgbClr val="800080"/>
                </a:solidFill>
                <a:latin typeface="Arial Unicode MS" panose="020B0604020202020204" pitchFamily="34" charset="-128"/>
                <a:cs typeface="Arial" panose="020B0604020202020204" pitchFamily="34" charset="0"/>
                <a:hlinkClick r:id="rId12"/>
              </a:rPr>
              <a:t>bmp</a:t>
            </a:r>
            <a:r>
              <a:rPr lang="en-US" alt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en-US" sz="1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BMP</a:t>
            </a:r>
            <a:r>
              <a:rPr lang="en-US" alt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bitmap device</a:t>
            </a:r>
          </a:p>
          <a:p>
            <a:pPr marL="284163" lvl="0" indent="-111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700" dirty="0">
                <a:solidFill>
                  <a:srgbClr val="800080"/>
                </a:solidFill>
                <a:latin typeface="Arial Unicode MS" panose="020B0604020202020204" pitchFamily="34" charset="-128"/>
                <a:cs typeface="Arial" panose="020B0604020202020204" pitchFamily="34" charset="0"/>
                <a:hlinkClick r:id="rId13"/>
              </a:rPr>
              <a:t>tiff</a:t>
            </a:r>
            <a:r>
              <a:rPr lang="en-US" alt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en-US" sz="1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TIFF</a:t>
            </a:r>
            <a:r>
              <a:rPr lang="en-US" alt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bitmap device</a:t>
            </a:r>
          </a:p>
        </p:txBody>
      </p:sp>
    </p:spTree>
    <p:extLst>
      <p:ext uri="{BB962C8B-B14F-4D97-AF65-F5344CB8AC3E}">
        <p14:creationId xmlns:p14="http://schemas.microsoft.com/office/powerpoint/2010/main" val="42852126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2048</TotalTime>
  <Words>582</Words>
  <Application>Microsoft Office PowerPoint</Application>
  <PresentationFormat>Widescreen</PresentationFormat>
  <Paragraphs>84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Courier New</vt:lpstr>
      <vt:lpstr>Wingdings</vt:lpstr>
      <vt:lpstr>Retrospect</vt:lpstr>
      <vt:lpstr>BioTech 76  computing Plots, Gragph and Maps using R</vt:lpstr>
      <vt:lpstr>Agenda (break 15 mins *2, lunch 12-1 PM)  </vt:lpstr>
      <vt:lpstr>Data visualization in R for My research</vt:lpstr>
      <vt:lpstr>Grammar of R graphics= layers of elements/building blocks </vt:lpstr>
      <vt:lpstr>PowerPoint Presentation</vt:lpstr>
      <vt:lpstr>Sec C3 (p40): Using color in R- R can be colorful </vt:lpstr>
      <vt:lpstr>Sec 3.4 (p46): Plotting with Color</vt:lpstr>
      <vt:lpstr>Sec C4.3.2 (p51) Heatmap (color-matrix)</vt:lpstr>
      <vt:lpstr>Sec D (p55) R graphic Devices (static)</vt:lpstr>
      <vt:lpstr>Sec E:  Interactive Display (P60)</vt:lpstr>
      <vt:lpstr>htmlwidgets for 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colors and graphics</dc:title>
  <dc:creator>Tian, Xin (NIH/NHLBI) [E]</dc:creator>
  <cp:lastModifiedBy>Tian, Xin (NIH/NHLBI) [E]</cp:lastModifiedBy>
  <cp:revision>100</cp:revision>
  <dcterms:created xsi:type="dcterms:W3CDTF">2018-10-03T03:21:48Z</dcterms:created>
  <dcterms:modified xsi:type="dcterms:W3CDTF">2018-10-04T22:55:22Z</dcterms:modified>
</cp:coreProperties>
</file>