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7" r:id="rId4"/>
    <p:sldId id="268" r:id="rId5"/>
    <p:sldId id="270" r:id="rId6"/>
    <p:sldId id="271" r:id="rId7"/>
    <p:sldId id="272" r:id="rId8"/>
    <p:sldId id="273"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6374" autoAdjust="0"/>
  </p:normalViewPr>
  <p:slideViewPr>
    <p:cSldViewPr snapToGrid="0">
      <p:cViewPr>
        <p:scale>
          <a:sx n="125" d="100"/>
          <a:sy n="125" d="100"/>
        </p:scale>
        <p:origin x="-12"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485AD-FE77-4082-84EC-AED234BB3E15}" type="datetimeFigureOut">
              <a:rPr lang="en-US" smtClean="0"/>
              <a:t>10/5/2018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C6740-ABDD-403B-BA7C-6B67F5DB3C77}" type="slidenum">
              <a:rPr lang="en-US" smtClean="0"/>
              <a:t>‹#›</a:t>
            </a:fld>
            <a:endParaRPr lang="en-US"/>
          </a:p>
        </p:txBody>
      </p:sp>
    </p:spTree>
    <p:extLst>
      <p:ext uri="{BB962C8B-B14F-4D97-AF65-F5344CB8AC3E}">
        <p14:creationId xmlns:p14="http://schemas.microsoft.com/office/powerpoint/2010/main" val="126226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1</a:t>
            </a:fld>
            <a:endParaRPr lang="en-US"/>
          </a:p>
        </p:txBody>
      </p:sp>
    </p:spTree>
    <p:extLst>
      <p:ext uri="{BB962C8B-B14F-4D97-AF65-F5344CB8AC3E}">
        <p14:creationId xmlns:p14="http://schemas.microsoft.com/office/powerpoint/2010/main" val="81747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91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29497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239169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34055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37E05-FAE6-4563-A6CD-6B68B122D3A5}"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5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37E05-FAE6-4563-A6CD-6B68B122D3A5}"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76955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37E05-FAE6-4563-A6CD-6B68B122D3A5}"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81132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37E05-FAE6-4563-A6CD-6B68B122D3A5}"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15080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F37E05-FAE6-4563-A6CD-6B68B122D3A5}" type="datetimeFigureOut">
              <a:rPr lang="en-US" smtClean="0"/>
              <a:t>10/5/2018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28721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F37E05-FAE6-4563-A6CD-6B68B122D3A5}" type="datetimeFigureOut">
              <a:rPr lang="en-US" smtClean="0"/>
              <a:t>10/5/2018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5A0A03-1F01-4931-B909-022B986D3375}" type="slidenum">
              <a:rPr lang="en-US" smtClean="0"/>
              <a:t>‹#›</a:t>
            </a:fld>
            <a:endParaRPr lang="en-US"/>
          </a:p>
        </p:txBody>
      </p:sp>
    </p:spTree>
    <p:extLst>
      <p:ext uri="{BB962C8B-B14F-4D97-AF65-F5344CB8AC3E}">
        <p14:creationId xmlns:p14="http://schemas.microsoft.com/office/powerpoint/2010/main" val="288959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F37E05-FAE6-4563-A6CD-6B68B122D3A5}"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86337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F37E05-FAE6-4563-A6CD-6B68B122D3A5}" type="datetimeFigureOut">
              <a:rPr lang="en-US" smtClean="0"/>
              <a:t>10/5/2018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5A0A03-1F01-4931-B909-022B986D337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198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anx@nhlbi.nih.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npmldabook/rplo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mages.plot.ly/plotly-documentation/images/r_cheat_sheet.pdf" TargetMode="External"/><Relationship Id="rId2" Type="http://schemas.openxmlformats.org/officeDocument/2006/relationships/hyperlink" Target="https://www.htmlwidgets.org/" TargetMode="External"/><Relationship Id="rId1" Type="http://schemas.openxmlformats.org/officeDocument/2006/relationships/slideLayout" Target="../slideLayouts/slideLayout2.xml"/><Relationship Id="rId4" Type="http://schemas.openxmlformats.org/officeDocument/2006/relationships/hyperlink" Target="https://www.r-graph-gallery.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rmarkdown.rstudio.com/" TargetMode="External"/><Relationship Id="rId3" Type="http://schemas.openxmlformats.org/officeDocument/2006/relationships/hyperlink" Target="http://leafletjs.com/" TargetMode="External"/><Relationship Id="rId7" Type="http://schemas.openxmlformats.org/officeDocument/2006/relationships/hyperlink" Target="https://www.flickr.com/ma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blog/1528-there-s-a-map-for-that" TargetMode="External"/><Relationship Id="rId5" Type="http://schemas.openxmlformats.org/officeDocument/2006/relationships/hyperlink" Target="http://www.washingtonpost.com/sf/local/2013/11/09/washington-a-world-apart/" TargetMode="External"/><Relationship Id="rId10" Type="http://schemas.openxmlformats.org/officeDocument/2006/relationships/hyperlink" Target="https://rstudio.github.io/leaflet/" TargetMode="External"/><Relationship Id="rId4" Type="http://schemas.openxmlformats.org/officeDocument/2006/relationships/hyperlink" Target="http://www.nytimes.com/projects/elections/2013/nyc-primary/mayor/map.html" TargetMode="External"/><Relationship Id="rId9" Type="http://schemas.openxmlformats.org/officeDocument/2006/relationships/hyperlink" Target="http://shiny.rstudio.co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sthda.com/english/wiki/text-mining-and-word-cloud-fundamentals-in-r-5-simple-steps-you-should-know#step-5-generate-the-word-cloud" TargetMode="External"/><Relationship Id="rId3" Type="http://schemas.openxmlformats.org/officeDocument/2006/relationships/hyperlink" Target="http://www.sthda.com/english/wiki/text-mining-and-word-cloud-fundamentals-in-r-5-simple-steps-you-should-know#the-5-main-steps-to-create-word-clouds-in-r" TargetMode="External"/><Relationship Id="rId7" Type="http://schemas.openxmlformats.org/officeDocument/2006/relationships/hyperlink" Target="http://www.sthda.com/english/wiki/text-mining-and-word-cloud-fundamentals-in-r-5-simple-steps-you-should-know#step-4-build-a-term-document-matrix" TargetMode="External"/><Relationship Id="rId12" Type="http://schemas.openxmlformats.org/officeDocument/2006/relationships/hyperlink" Target="http://www.sthda.com/english/wiki/text-mining-and-word-cloud-fundamentals-in-r-5-simple-steps-you-should-know#plot-word-frequencies" TargetMode="External"/><Relationship Id="rId2" Type="http://schemas.openxmlformats.org/officeDocument/2006/relationships/hyperlink" Target="http://www.sthda.com/english/wiki/text-mining-and-word-cloud-fundamentals-in-r-5-simple-steps-you-should-know" TargetMode="External"/><Relationship Id="rId1" Type="http://schemas.openxmlformats.org/officeDocument/2006/relationships/slideLayout" Target="../slideLayouts/slideLayout2.xml"/><Relationship Id="rId6" Type="http://schemas.openxmlformats.org/officeDocument/2006/relationships/hyperlink" Target="http://www.sthda.com/english/wiki/text-mining-and-word-cloud-fundamentals-in-r-5-simple-steps-you-should-know#step-3-text-mining" TargetMode="External"/><Relationship Id="rId11" Type="http://schemas.openxmlformats.org/officeDocument/2006/relationships/hyperlink" Target="http://www.sthda.com/english/wiki/text-mining-and-word-cloud-fundamentals-in-r-5-simple-steps-you-should-know#the-frequency-table-of-words" TargetMode="External"/><Relationship Id="rId5" Type="http://schemas.openxmlformats.org/officeDocument/2006/relationships/hyperlink" Target="http://www.sthda.com/english/wiki/text-mining-and-word-cloud-fundamentals-in-r-5-simple-steps-you-should-know#step-2-install-and-load-the-required-packages" TargetMode="External"/><Relationship Id="rId10" Type="http://schemas.openxmlformats.org/officeDocument/2006/relationships/hyperlink" Target="http://www.sthda.com/english/wiki/text-mining-and-word-cloud-fundamentals-in-r-5-simple-steps-you-should-know#explore-frequent-terms-and-their-associations" TargetMode="External"/><Relationship Id="rId4" Type="http://schemas.openxmlformats.org/officeDocument/2006/relationships/hyperlink" Target="http://www.sthda.com/english/wiki/text-mining-and-word-cloud-fundamentals-in-r-5-simple-steps-you-should-know#step-1-create-a-text-file" TargetMode="External"/><Relationship Id="rId9" Type="http://schemas.openxmlformats.org/officeDocument/2006/relationships/hyperlink" Target="http://www.sthda.com/english/wiki/text-mining-and-word-cloud-fundamentals-in-r-5-simple-steps-you-should-know#go-furth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r-bloggers.com/computing-and-visualizing-pca-in-r/" TargetMode="External"/><Relationship Id="rId2" Type="http://schemas.openxmlformats.org/officeDocument/2006/relationships/hyperlink" Target="https://tgmstat.wordpress.com/2013/11/21/introduction-to-principal-component-analysis-pca/"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datacamp.com/community/tutorials/pca-analysis-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bioconductor.org/packages/release/bioc/html/ggbio.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Manhattan" TargetMode="External"/><Relationship Id="rId3" Type="http://schemas.openxmlformats.org/officeDocument/2006/relationships/hyperlink" Target="https://en.wikipedia.org/wiki/Genome-wide_association_study" TargetMode="External"/><Relationship Id="rId7" Type="http://schemas.openxmlformats.org/officeDocument/2006/relationships/hyperlink" Target="https://en.wikipedia.org/wiki/Single_nucleotide_polymorphism" TargetMode="External"/><Relationship Id="rId2" Type="http://schemas.openxmlformats.org/officeDocument/2006/relationships/hyperlink" Target="https://en.wikipedia.org/wiki/Scatter_plot" TargetMode="External"/><Relationship Id="rId1" Type="http://schemas.openxmlformats.org/officeDocument/2006/relationships/slideLayout" Target="../slideLayouts/slideLayout2.xml"/><Relationship Id="rId6" Type="http://schemas.openxmlformats.org/officeDocument/2006/relationships/hyperlink" Target="https://en.wikipedia.org/wiki/P-value" TargetMode="External"/><Relationship Id="rId11" Type="http://schemas.openxmlformats.org/officeDocument/2006/relationships/hyperlink" Target="https://www.r-graph-gallery.com/wp-content/uploads/2018/02/Manhattan_plot_in_R.html" TargetMode="External"/><Relationship Id="rId5" Type="http://schemas.openxmlformats.org/officeDocument/2006/relationships/hyperlink" Target="https://en.wikipedia.org/wiki/Logarithm" TargetMode="External"/><Relationship Id="rId10" Type="http://schemas.openxmlformats.org/officeDocument/2006/relationships/hyperlink" Target="https://en.wikipedia.org/wiki/Skyscrapers" TargetMode="External"/><Relationship Id="rId4" Type="http://schemas.openxmlformats.org/officeDocument/2006/relationships/hyperlink" Target="https://en.wikipedia.org/wiki/Manhattan_plot#cite_note-East-1" TargetMode="External"/><Relationship Id="rId9" Type="http://schemas.openxmlformats.org/officeDocument/2006/relationships/hyperlink" Target="https://en.wikipedia.org/wiki/Skylin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kateto.net/networks-r-igrap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69AD-C366-4C6C-A012-E8277E5019C6}"/>
              </a:ext>
            </a:extLst>
          </p:cNvPr>
          <p:cNvSpPr>
            <a:spLocks noGrp="1"/>
          </p:cNvSpPr>
          <p:nvPr>
            <p:ph type="ctrTitle"/>
          </p:nvPr>
        </p:nvSpPr>
        <p:spPr>
          <a:xfrm>
            <a:off x="1524000" y="553020"/>
            <a:ext cx="9144000" cy="2387600"/>
          </a:xfrm>
        </p:spPr>
        <p:txBody>
          <a:bodyPr>
            <a:noAutofit/>
          </a:bodyPr>
          <a:lstStyle/>
          <a:p>
            <a:r>
              <a:rPr lang="en-US" sz="4800" b="1" dirty="0" err="1"/>
              <a:t>BioTech</a:t>
            </a:r>
            <a:r>
              <a:rPr lang="en-US" sz="4800" b="1" dirty="0"/>
              <a:t> 76 </a:t>
            </a:r>
            <a:br>
              <a:rPr lang="en-US" sz="4800" b="1" dirty="0"/>
            </a:br>
            <a:r>
              <a:rPr lang="en-US" sz="4000" dirty="0"/>
              <a:t>computing Plots, </a:t>
            </a:r>
            <a:r>
              <a:rPr lang="en-US" sz="4000" dirty="0" err="1"/>
              <a:t>Gragph</a:t>
            </a:r>
            <a:r>
              <a:rPr lang="en-US" sz="4000" dirty="0"/>
              <a:t> and Maps using R</a:t>
            </a:r>
            <a:endParaRPr lang="en-US" sz="4800" b="1" dirty="0"/>
          </a:p>
        </p:txBody>
      </p:sp>
      <p:sp>
        <p:nvSpPr>
          <p:cNvPr id="3" name="Subtitle 2">
            <a:extLst>
              <a:ext uri="{FF2B5EF4-FFF2-40B4-BE49-F238E27FC236}">
                <a16:creationId xmlns:a16="http://schemas.microsoft.com/office/drawing/2014/main" id="{9D6243E1-2C4A-4F47-B6E8-97108EB28EBB}"/>
              </a:ext>
            </a:extLst>
          </p:cNvPr>
          <p:cNvSpPr>
            <a:spLocks noGrp="1"/>
          </p:cNvSpPr>
          <p:nvPr>
            <p:ph type="subTitle" idx="1"/>
          </p:nvPr>
        </p:nvSpPr>
        <p:spPr>
          <a:xfrm>
            <a:off x="1100051" y="4455620"/>
            <a:ext cx="10058400" cy="1401716"/>
          </a:xfrm>
        </p:spPr>
        <p:txBody>
          <a:bodyPr>
            <a:normAutofit fontScale="47500" lnSpcReduction="20000"/>
          </a:bodyPr>
          <a:lstStyle/>
          <a:p>
            <a:pPr>
              <a:lnSpc>
                <a:spcPct val="120000"/>
              </a:lnSpc>
            </a:pPr>
            <a:r>
              <a:rPr lang="en-US" sz="2600" cap="none" dirty="0">
                <a:solidFill>
                  <a:schemeClr val="tx1"/>
                </a:solidFill>
                <a:latin typeface="Arial" panose="020B0604020202020204" pitchFamily="34" charset="0"/>
                <a:cs typeface="Arial" panose="020B0604020202020204" pitchFamily="34" charset="0"/>
              </a:rPr>
              <a:t>Xin Tian,  Ph.D., Mathematical Statistician</a:t>
            </a:r>
          </a:p>
          <a:p>
            <a:pPr>
              <a:lnSpc>
                <a:spcPct val="120000"/>
              </a:lnSpc>
            </a:pPr>
            <a:r>
              <a:rPr lang="en-US" sz="2600" cap="none" dirty="0">
                <a:solidFill>
                  <a:schemeClr val="tx1"/>
                </a:solidFill>
                <a:latin typeface="Arial" panose="020B0604020202020204" pitchFamily="34" charset="0"/>
                <a:cs typeface="Arial" panose="020B0604020202020204" pitchFamily="34" charset="0"/>
              </a:rPr>
              <a:t>Office of Biostatistics Research</a:t>
            </a:r>
            <a:br>
              <a:rPr lang="en-US" sz="2600" cap="none" dirty="0">
                <a:solidFill>
                  <a:schemeClr val="tx1"/>
                </a:solidFill>
                <a:latin typeface="Arial" panose="020B0604020202020204" pitchFamily="34" charset="0"/>
                <a:cs typeface="Arial" panose="020B0604020202020204" pitchFamily="34" charset="0"/>
              </a:rPr>
            </a:br>
            <a:r>
              <a:rPr lang="en-US" sz="2600" cap="none" dirty="0">
                <a:solidFill>
                  <a:schemeClr val="tx1"/>
                </a:solidFill>
                <a:latin typeface="Arial" panose="020B0604020202020204" pitchFamily="34" charset="0"/>
                <a:cs typeface="Arial" panose="020B0604020202020204" pitchFamily="34" charset="0"/>
              </a:rPr>
              <a:t>National Heart, lung and Blood Institute, NIH</a:t>
            </a:r>
            <a:br>
              <a:rPr lang="en-US" sz="2600" cap="none" dirty="0">
                <a:solidFill>
                  <a:schemeClr val="tx1"/>
                </a:solidFill>
                <a:latin typeface="Arial" panose="020B0604020202020204" pitchFamily="34" charset="0"/>
                <a:cs typeface="Arial" panose="020B0604020202020204" pitchFamily="34" charset="0"/>
              </a:rPr>
            </a:br>
            <a:r>
              <a:rPr lang="en-US" sz="2600" cap="none" dirty="0">
                <a:solidFill>
                  <a:schemeClr val="tx1"/>
                </a:solidFill>
                <a:latin typeface="Arial" panose="020B0604020202020204" pitchFamily="34" charset="0"/>
                <a:cs typeface="Arial" panose="020B0604020202020204" pitchFamily="34" charset="0"/>
              </a:rPr>
              <a:t>Email: </a:t>
            </a:r>
            <a:r>
              <a:rPr lang="en-US" sz="2600" cap="none"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tianx@nhlbi.nih.gov</a:t>
            </a:r>
            <a:r>
              <a:rPr lang="en-US" sz="2600" cap="none" dirty="0">
                <a:solidFill>
                  <a:schemeClr val="tx1"/>
                </a:solidFill>
                <a:latin typeface="Arial" panose="020B0604020202020204" pitchFamily="34" charset="0"/>
                <a:cs typeface="Arial" panose="020B0604020202020204" pitchFamily="34" charset="0"/>
              </a:rPr>
              <a:t>  </a:t>
            </a:r>
          </a:p>
          <a:p>
            <a:pPr>
              <a:lnSpc>
                <a:spcPct val="120000"/>
              </a:lnSpc>
            </a:pPr>
            <a:r>
              <a:rPr lang="en-US" sz="2600" cap="none" dirty="0" err="1">
                <a:solidFill>
                  <a:schemeClr val="tx1"/>
                </a:solidFill>
                <a:latin typeface="Arial" panose="020B0604020202020204" pitchFamily="34" charset="0"/>
                <a:cs typeface="Arial" panose="020B0604020202020204" pitchFamily="34" charset="0"/>
              </a:rPr>
              <a:t>Github</a:t>
            </a:r>
            <a:r>
              <a:rPr lang="en-US" sz="2600" cap="none" dirty="0">
                <a:solidFill>
                  <a:schemeClr val="tx1"/>
                </a:solidFill>
                <a:latin typeface="Arial" panose="020B0604020202020204" pitchFamily="34" charset="0"/>
                <a:cs typeface="Arial" panose="020B0604020202020204" pitchFamily="34" charset="0"/>
              </a:rPr>
              <a:t>: </a:t>
            </a:r>
            <a:r>
              <a:rPr lang="en-US" sz="2600" b="1" cap="none"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https://github.com/npmldabook/rplots</a:t>
            </a:r>
            <a:r>
              <a:rPr lang="en-US" sz="2600" b="1" cap="none" dirty="0">
                <a:solidFill>
                  <a:schemeClr val="tx1"/>
                </a:solidFill>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95722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DC42-30D7-402E-958D-4AAF27575E40}"/>
              </a:ext>
            </a:extLst>
          </p:cNvPr>
          <p:cNvSpPr>
            <a:spLocks noGrp="1"/>
          </p:cNvSpPr>
          <p:nvPr>
            <p:ph type="title"/>
          </p:nvPr>
        </p:nvSpPr>
        <p:spPr/>
        <p:txBody>
          <a:bodyPr/>
          <a:lstStyle/>
          <a:p>
            <a:r>
              <a:rPr lang="en-US" dirty="0">
                <a:solidFill>
                  <a:schemeClr val="bg2">
                    <a:lumMod val="50000"/>
                  </a:schemeClr>
                </a:solidFill>
              </a:rPr>
              <a:t>Agenda </a:t>
            </a:r>
            <a:r>
              <a:rPr lang="en-US" sz="4000" dirty="0">
                <a:solidFill>
                  <a:schemeClr val="bg2">
                    <a:lumMod val="50000"/>
                  </a:schemeClr>
                </a:solidFill>
              </a:rPr>
              <a:t>(break 15 mins *2, lunch 12-1 PM)  </a:t>
            </a: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5BC4202E-1CCD-4FBD-84E3-46B0119D40C8}"/>
              </a:ext>
            </a:extLst>
          </p:cNvPr>
          <p:cNvSpPr>
            <a:spLocks noGrp="1"/>
          </p:cNvSpPr>
          <p:nvPr>
            <p:ph idx="1"/>
          </p:nvPr>
        </p:nvSpPr>
        <p:spPr/>
        <p:txBody>
          <a:bodyPr>
            <a:normAutofit fontScale="92500" lnSpcReduction="10000"/>
          </a:bodyPr>
          <a:lstStyle/>
          <a:p>
            <a:pPr marL="284163" indent="-284163">
              <a:buFont typeface="Wingdings" panose="05000000000000000000" pitchFamily="2" charset="2"/>
              <a:buChar char="Ø"/>
              <a:tabLst>
                <a:tab pos="569913" algn="l"/>
              </a:tabLst>
            </a:pPr>
            <a:r>
              <a:rPr lang="en-US" dirty="0">
                <a:solidFill>
                  <a:schemeClr val="bg1">
                    <a:lumMod val="50000"/>
                  </a:schemeClr>
                </a:solidFill>
              </a:rPr>
              <a:t>A :  R basics</a:t>
            </a:r>
          </a:p>
          <a:p>
            <a:pPr marL="284163" indent="-284163">
              <a:buFont typeface="Wingdings" panose="05000000000000000000" pitchFamily="2" charset="2"/>
              <a:buChar char="Ø"/>
              <a:tabLst>
                <a:tab pos="569913" algn="l"/>
              </a:tabLst>
            </a:pPr>
            <a:r>
              <a:rPr lang="en-US" u="sng" dirty="0">
                <a:solidFill>
                  <a:schemeClr val="bg1">
                    <a:lumMod val="50000"/>
                  </a:schemeClr>
                </a:solidFill>
              </a:rPr>
              <a:t>B :  Graphics systems in R</a:t>
            </a:r>
          </a:p>
          <a:p>
            <a:pPr marL="284163" indent="-284163">
              <a:buFont typeface="Wingdings" panose="05000000000000000000" pitchFamily="2" charset="2"/>
              <a:buChar char="Ø"/>
              <a:tabLst>
                <a:tab pos="569913" algn="l"/>
              </a:tabLst>
            </a:pPr>
            <a:r>
              <a:rPr lang="en-US" b="1" dirty="0">
                <a:solidFill>
                  <a:schemeClr val="bg1">
                    <a:lumMod val="65000"/>
                  </a:schemeClr>
                </a:solidFill>
              </a:rPr>
              <a:t>C :   Using color in R</a:t>
            </a:r>
          </a:p>
          <a:p>
            <a:pPr marL="284163" indent="-284163">
              <a:buFont typeface="Wingdings" panose="05000000000000000000" pitchFamily="2" charset="2"/>
              <a:buChar char="Ø"/>
              <a:tabLst>
                <a:tab pos="569913" algn="l"/>
              </a:tabLst>
            </a:pPr>
            <a:r>
              <a:rPr lang="en-US" b="1" dirty="0">
                <a:solidFill>
                  <a:schemeClr val="bg1">
                    <a:lumMod val="65000"/>
                  </a:schemeClr>
                </a:solidFill>
              </a:rPr>
              <a:t>D :   R Graphics Devices – Static display</a:t>
            </a:r>
          </a:p>
          <a:p>
            <a:pPr marL="284163" indent="-284163">
              <a:buFont typeface="Wingdings" panose="05000000000000000000" pitchFamily="2" charset="2"/>
              <a:buChar char="Ø"/>
              <a:tabLst>
                <a:tab pos="569913" algn="l"/>
              </a:tabLst>
            </a:pPr>
            <a:r>
              <a:rPr lang="en-US" b="1" dirty="0">
                <a:solidFill>
                  <a:schemeClr val="bg1">
                    <a:lumMod val="65000"/>
                  </a:schemeClr>
                </a:solidFill>
              </a:rPr>
              <a:t>E:    R Graphics  Devices – Interactive display</a:t>
            </a:r>
          </a:p>
          <a:p>
            <a:pPr marL="284163" indent="-284163">
              <a:buFont typeface="Wingdings" panose="05000000000000000000" pitchFamily="2" charset="2"/>
              <a:buChar char="Ø"/>
              <a:tabLst>
                <a:tab pos="569913" algn="l"/>
              </a:tabLst>
            </a:pPr>
            <a:r>
              <a:rPr lang="en-US" u="sng" dirty="0">
                <a:solidFill>
                  <a:schemeClr val="bg1">
                    <a:lumMod val="65000"/>
                  </a:schemeClr>
                </a:solidFill>
              </a:rPr>
              <a:t>Q &amp; A,  hands on your own research data </a:t>
            </a:r>
          </a:p>
          <a:p>
            <a:pPr marL="284163" indent="-284163">
              <a:buFont typeface="Wingdings" panose="05000000000000000000" pitchFamily="2" charset="2"/>
              <a:buChar char="Ø"/>
              <a:tabLst>
                <a:tab pos="569913" algn="l"/>
              </a:tabLst>
            </a:pPr>
            <a:r>
              <a:rPr lang="en-US" b="1" dirty="0"/>
              <a:t>F:    Working with Maps</a:t>
            </a:r>
          </a:p>
          <a:p>
            <a:pPr marL="284163" indent="-284163">
              <a:buFont typeface="Wingdings" panose="05000000000000000000" pitchFamily="2" charset="2"/>
              <a:buChar char="Ø"/>
              <a:tabLst>
                <a:tab pos="569913" algn="l"/>
              </a:tabLst>
            </a:pPr>
            <a:r>
              <a:rPr lang="en-US" b="1" dirty="0"/>
              <a:t>H:   Specialty Figures</a:t>
            </a:r>
          </a:p>
          <a:p>
            <a:pPr marL="284163" indent="-284163">
              <a:buFont typeface="Wingdings" panose="05000000000000000000" pitchFamily="2" charset="2"/>
              <a:buChar char="Ø"/>
              <a:tabLst>
                <a:tab pos="569913" algn="l"/>
              </a:tabLst>
            </a:pPr>
            <a:r>
              <a:rPr lang="en-US" b="1" dirty="0"/>
              <a:t>G:   Network plots</a:t>
            </a:r>
          </a:p>
          <a:p>
            <a:pPr marL="284163" indent="-284163">
              <a:buFont typeface="Wingdings" panose="05000000000000000000" pitchFamily="2" charset="2"/>
              <a:buChar char="Ø"/>
              <a:tabLst>
                <a:tab pos="569913" algn="l"/>
              </a:tabLst>
            </a:pPr>
            <a:r>
              <a:rPr lang="en-US" u="sng" dirty="0"/>
              <a:t>Q &amp; A,  hands on your own research data </a:t>
            </a:r>
          </a:p>
        </p:txBody>
      </p:sp>
    </p:spTree>
    <p:extLst>
      <p:ext uri="{BB962C8B-B14F-4D97-AF65-F5344CB8AC3E}">
        <p14:creationId xmlns:p14="http://schemas.microsoft.com/office/powerpoint/2010/main" val="381928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575-0117-4978-B400-26821B4E7081}"/>
              </a:ext>
            </a:extLst>
          </p:cNvPr>
          <p:cNvSpPr>
            <a:spLocks noGrp="1"/>
          </p:cNvSpPr>
          <p:nvPr>
            <p:ph type="title"/>
          </p:nvPr>
        </p:nvSpPr>
        <p:spPr>
          <a:xfrm>
            <a:off x="1097279" y="770697"/>
            <a:ext cx="10839347" cy="1450757"/>
          </a:xfrm>
        </p:spPr>
        <p:txBody>
          <a:bodyPr>
            <a:normAutofit/>
          </a:bodyPr>
          <a:lstStyle/>
          <a:p>
            <a:r>
              <a:rPr lang="en-US" b="1" dirty="0" err="1"/>
              <a:t>htmlwidgets</a:t>
            </a:r>
            <a:r>
              <a:rPr lang="en-US" b="1" dirty="0"/>
              <a:t> for R</a:t>
            </a:r>
            <a:br>
              <a:rPr lang="en-US" b="1" dirty="0"/>
            </a:br>
            <a:endParaRPr lang="en-US" dirty="0"/>
          </a:p>
        </p:txBody>
      </p:sp>
      <p:sp>
        <p:nvSpPr>
          <p:cNvPr id="3" name="Content Placeholder 2">
            <a:extLst>
              <a:ext uri="{FF2B5EF4-FFF2-40B4-BE49-F238E27FC236}">
                <a16:creationId xmlns:a16="http://schemas.microsoft.com/office/drawing/2014/main" id="{872A5494-81C8-4746-933E-5F7919FF9587}"/>
              </a:ext>
            </a:extLst>
          </p:cNvPr>
          <p:cNvSpPr>
            <a:spLocks noGrp="1"/>
          </p:cNvSpPr>
          <p:nvPr>
            <p:ph idx="1"/>
          </p:nvPr>
        </p:nvSpPr>
        <p:spPr>
          <a:xfrm>
            <a:off x="1097279" y="1833377"/>
            <a:ext cx="10058400" cy="4023360"/>
          </a:xfrm>
        </p:spPr>
        <p:txBody>
          <a:bodyPr>
            <a:normAutofit/>
          </a:bodyPr>
          <a:lstStyle/>
          <a:p>
            <a:r>
              <a:rPr lang="en-US" sz="2400" dirty="0">
                <a:hlinkClick r:id="rId2"/>
              </a:rPr>
              <a:t>https://www.htmlwidgets.org/</a:t>
            </a:r>
            <a:r>
              <a:rPr lang="en-US" sz="2400" dirty="0"/>
              <a:t>  </a:t>
            </a:r>
          </a:p>
          <a:p>
            <a:r>
              <a:rPr lang="en-US" sz="2400" b="1" dirty="0" err="1"/>
              <a:t>Dygraphs</a:t>
            </a:r>
            <a:r>
              <a:rPr lang="en-US" sz="2400" dirty="0"/>
              <a:t>: provides rich facilities for charting time-series data in R and includes support for many interactive features including series/point highlighting, zooming, etc.</a:t>
            </a:r>
          </a:p>
          <a:p>
            <a:r>
              <a:rPr lang="en-US" sz="2400" b="1" dirty="0" err="1"/>
              <a:t>Plotly</a:t>
            </a:r>
            <a:r>
              <a:rPr lang="en-US" sz="2400" dirty="0"/>
              <a:t>: allows you to easily translate your ggplot2 graphics to an interactive web-based version.</a:t>
            </a:r>
          </a:p>
          <a:p>
            <a:r>
              <a:rPr lang="en-US" dirty="0">
                <a:hlinkClick r:id="rId3"/>
              </a:rPr>
              <a:t>https://images.plot.ly/plotly-documentation/images/r_cheat_sheet.pdf</a:t>
            </a:r>
            <a:r>
              <a:rPr lang="en-US" dirty="0"/>
              <a:t> </a:t>
            </a:r>
          </a:p>
          <a:p>
            <a:r>
              <a:rPr lang="en-US" sz="2400" i="1" dirty="0">
                <a:solidFill>
                  <a:srgbClr val="FF0000"/>
                </a:solidFill>
              </a:rPr>
              <a:t>Image can save as webpage (html) format to open from browser</a:t>
            </a:r>
            <a:endParaRPr lang="en-US" sz="2400" b="1" i="1" dirty="0">
              <a:solidFill>
                <a:srgbClr val="FF0000"/>
              </a:solidFill>
            </a:endParaRPr>
          </a:p>
          <a:p>
            <a:r>
              <a:rPr lang="en-US" sz="2400" dirty="0"/>
              <a:t>Websites: </a:t>
            </a:r>
            <a:r>
              <a:rPr lang="en-US" sz="2400" dirty="0">
                <a:hlinkClick r:id="rId4"/>
              </a:rPr>
              <a:t>https://www.r-graph-gallery.com/</a:t>
            </a:r>
            <a:r>
              <a:rPr lang="en-US" sz="2400" dirty="0"/>
              <a:t> </a:t>
            </a:r>
          </a:p>
        </p:txBody>
      </p:sp>
    </p:spTree>
    <p:extLst>
      <p:ext uri="{BB962C8B-B14F-4D97-AF65-F5344CB8AC3E}">
        <p14:creationId xmlns:p14="http://schemas.microsoft.com/office/powerpoint/2010/main" val="394326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F700D-13F0-492C-A46C-B0F9303FE0C0}"/>
              </a:ext>
            </a:extLst>
          </p:cNvPr>
          <p:cNvPicPr>
            <a:picLocks noChangeAspect="1"/>
          </p:cNvPicPr>
          <p:nvPr/>
        </p:nvPicPr>
        <p:blipFill>
          <a:blip r:embed="rId2"/>
          <a:stretch>
            <a:fillRect/>
          </a:stretch>
        </p:blipFill>
        <p:spPr>
          <a:xfrm>
            <a:off x="3290608" y="265527"/>
            <a:ext cx="3343275" cy="1457325"/>
          </a:xfrm>
          <a:prstGeom prst="rect">
            <a:avLst/>
          </a:prstGeom>
        </p:spPr>
      </p:pic>
      <p:sp>
        <p:nvSpPr>
          <p:cNvPr id="3" name="Content Placeholder 2">
            <a:extLst>
              <a:ext uri="{FF2B5EF4-FFF2-40B4-BE49-F238E27FC236}">
                <a16:creationId xmlns:a16="http://schemas.microsoft.com/office/drawing/2014/main" id="{D19F18F2-860D-4700-A6FC-E6227915E1CE}"/>
              </a:ext>
            </a:extLst>
          </p:cNvPr>
          <p:cNvSpPr>
            <a:spLocks noGrp="1"/>
          </p:cNvSpPr>
          <p:nvPr>
            <p:ph idx="1"/>
          </p:nvPr>
        </p:nvSpPr>
        <p:spPr>
          <a:xfrm>
            <a:off x="1097280" y="1863664"/>
            <a:ext cx="10058400" cy="4023360"/>
          </a:xfrm>
        </p:spPr>
        <p:txBody>
          <a:bodyPr>
            <a:normAutofit fontScale="85000" lnSpcReduction="20000"/>
          </a:bodyPr>
          <a:lstStyle/>
          <a:p>
            <a:pPr>
              <a:buFont typeface="Wingdings" panose="05000000000000000000" pitchFamily="2" charset="2"/>
              <a:buChar char="§"/>
            </a:pPr>
            <a:r>
              <a:rPr lang="en-US" dirty="0"/>
              <a:t> </a:t>
            </a:r>
            <a:r>
              <a:rPr lang="en-US" dirty="0">
                <a:hlinkClick r:id="rId3"/>
              </a:rPr>
              <a:t>Leaflet</a:t>
            </a:r>
            <a:r>
              <a:rPr lang="en-US" dirty="0"/>
              <a:t> is one of the most popular open-source JavaScript libraries for interactive maps. It’s used by websites ranging from </a:t>
            </a:r>
            <a:r>
              <a:rPr lang="en-US" dirty="0">
                <a:hlinkClick r:id="rId4"/>
              </a:rPr>
              <a:t>The New York Times</a:t>
            </a:r>
            <a:r>
              <a:rPr lang="en-US" dirty="0"/>
              <a:t> and </a:t>
            </a:r>
            <a:r>
              <a:rPr lang="en-US" dirty="0">
                <a:hlinkClick r:id="rId5"/>
              </a:rPr>
              <a:t>The Washington Post</a:t>
            </a:r>
            <a:r>
              <a:rPr lang="en-US" dirty="0"/>
              <a:t> to </a:t>
            </a:r>
            <a:r>
              <a:rPr lang="en-US" dirty="0">
                <a:hlinkClick r:id="rId6"/>
              </a:rPr>
              <a:t>GitHub</a:t>
            </a:r>
            <a:r>
              <a:rPr lang="en-US" dirty="0"/>
              <a:t> and </a:t>
            </a:r>
            <a:r>
              <a:rPr lang="en-US" dirty="0">
                <a:hlinkClick r:id="rId7"/>
              </a:rPr>
              <a:t>Flickr</a:t>
            </a:r>
            <a:endParaRPr lang="en-US" dirty="0"/>
          </a:p>
          <a:p>
            <a:pPr>
              <a:buFont typeface="Wingdings" panose="05000000000000000000" pitchFamily="2" charset="2"/>
              <a:buChar char="§"/>
            </a:pPr>
            <a:r>
              <a:rPr lang="en-US" dirty="0"/>
              <a:t>This R package makes it easy to integrate and control Leaflet maps in R.</a:t>
            </a:r>
          </a:p>
          <a:p>
            <a:pPr>
              <a:buFont typeface="Wingdings" panose="05000000000000000000" pitchFamily="2" charset="2"/>
              <a:buChar char="§"/>
            </a:pPr>
            <a:r>
              <a:rPr lang="en-US" b="1" dirty="0"/>
              <a:t>Features (</a:t>
            </a:r>
            <a:r>
              <a:rPr lang="en-US" i="1" dirty="0"/>
              <a:t>layers) </a:t>
            </a:r>
            <a:r>
              <a:rPr lang="en-US" dirty="0"/>
              <a:t>: </a:t>
            </a:r>
            <a:r>
              <a:rPr lang="en-US" b="1" dirty="0"/>
              <a:t>Interactive panning/zooming</a:t>
            </a:r>
          </a:p>
          <a:p>
            <a:pPr marL="0" indent="0">
              <a:buNone/>
            </a:pPr>
            <a:r>
              <a:rPr lang="en-US" b="1" dirty="0"/>
              <a:t>  A) </a:t>
            </a:r>
            <a:r>
              <a:rPr lang="en-US" dirty="0"/>
              <a:t>  leaflet() returns a Leaflet map widget,</a:t>
            </a:r>
            <a:endParaRPr lang="en-US" b="1" dirty="0"/>
          </a:p>
          <a:p>
            <a:r>
              <a:rPr lang="en-US" b="1" dirty="0"/>
              <a:t>B) </a:t>
            </a:r>
            <a:r>
              <a:rPr lang="en-US" dirty="0"/>
              <a:t>Compose maps using arbitrary combinations of: %&gt;% (pipe operator) </a:t>
            </a:r>
          </a:p>
          <a:p>
            <a:pPr lvl="1"/>
            <a:r>
              <a:rPr lang="en-US" sz="1900" dirty="0"/>
              <a:t>Map tiles</a:t>
            </a:r>
          </a:p>
          <a:p>
            <a:pPr lvl="1"/>
            <a:r>
              <a:rPr lang="en-US" sz="1900" dirty="0"/>
              <a:t>Markers</a:t>
            </a:r>
          </a:p>
          <a:p>
            <a:pPr lvl="1"/>
            <a:r>
              <a:rPr lang="en-US" sz="1900" dirty="0"/>
              <a:t>Polygons</a:t>
            </a:r>
          </a:p>
          <a:p>
            <a:pPr lvl="1"/>
            <a:r>
              <a:rPr lang="en-US" sz="1900" dirty="0"/>
              <a:t>Lines</a:t>
            </a:r>
          </a:p>
          <a:p>
            <a:pPr lvl="1"/>
            <a:r>
              <a:rPr lang="en-US" sz="1900" dirty="0"/>
              <a:t>Popups , </a:t>
            </a:r>
            <a:r>
              <a:rPr lang="en-US" sz="1900" dirty="0" err="1"/>
              <a:t>etc</a:t>
            </a:r>
            <a:endParaRPr lang="en-US" sz="1900" dirty="0"/>
          </a:p>
          <a:p>
            <a:r>
              <a:rPr lang="en-US" dirty="0"/>
              <a:t>Create maps right from the R console or </a:t>
            </a:r>
            <a:r>
              <a:rPr lang="en-US" dirty="0" err="1"/>
              <a:t>Rstudio</a:t>
            </a:r>
            <a:r>
              <a:rPr lang="en-US" dirty="0"/>
              <a:t>, Embed maps in </a:t>
            </a:r>
            <a:r>
              <a:rPr lang="en-US" dirty="0">
                <a:hlinkClick r:id="rId8"/>
              </a:rPr>
              <a:t>R Markdown</a:t>
            </a:r>
            <a:r>
              <a:rPr lang="en-US" dirty="0"/>
              <a:t> docs and </a:t>
            </a:r>
            <a:r>
              <a:rPr lang="en-US" dirty="0">
                <a:hlinkClick r:id="rId9"/>
              </a:rPr>
              <a:t>Shiny</a:t>
            </a:r>
            <a:r>
              <a:rPr lang="en-US" dirty="0"/>
              <a:t> apps</a:t>
            </a:r>
          </a:p>
          <a:p>
            <a:pPr>
              <a:buFont typeface="Wingdings" panose="05000000000000000000" pitchFamily="2" charset="2"/>
              <a:buChar char="§"/>
            </a:pPr>
            <a:r>
              <a:rPr lang="en-US" dirty="0"/>
              <a:t> </a:t>
            </a:r>
            <a:r>
              <a:rPr lang="en-US" sz="2100" dirty="0"/>
              <a:t>See website for lots of examples:   </a:t>
            </a:r>
            <a:r>
              <a:rPr lang="en-US" sz="2100" dirty="0">
                <a:hlinkClick r:id="rId10"/>
              </a:rPr>
              <a:t>https://rstudio.github.io/leaflet/</a:t>
            </a:r>
            <a:r>
              <a:rPr lang="en-US" sz="2100" dirty="0"/>
              <a:t> </a:t>
            </a:r>
            <a:endParaRPr lang="en-US" dirty="0"/>
          </a:p>
        </p:txBody>
      </p:sp>
      <p:sp>
        <p:nvSpPr>
          <p:cNvPr id="5" name="Rectangle 1">
            <a:extLst>
              <a:ext uri="{FF2B5EF4-FFF2-40B4-BE49-F238E27FC236}">
                <a16:creationId xmlns:a16="http://schemas.microsoft.com/office/drawing/2014/main" id="{0BF3EF70-2CFC-4F50-9828-A3A23E8CEDA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panose="020B0604020202020204" pitchFamily="34" charset="-128"/>
              </a:rPr>
              <a:t>addPopups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itle 7">
            <a:extLst>
              <a:ext uri="{FF2B5EF4-FFF2-40B4-BE49-F238E27FC236}">
                <a16:creationId xmlns:a16="http://schemas.microsoft.com/office/drawing/2014/main" id="{1689AF04-6EB9-4D65-8F23-7553DCE81491}"/>
              </a:ext>
            </a:extLst>
          </p:cNvPr>
          <p:cNvSpPr>
            <a:spLocks noGrp="1"/>
          </p:cNvSpPr>
          <p:nvPr>
            <p:ph type="title"/>
          </p:nvPr>
        </p:nvSpPr>
        <p:spPr>
          <a:xfrm>
            <a:off x="1097280" y="265527"/>
            <a:ext cx="10058400" cy="1450757"/>
          </a:xfrm>
        </p:spPr>
        <p:txBody>
          <a:bodyPr/>
          <a:lstStyle/>
          <a:p>
            <a:r>
              <a:rPr lang="en-US" dirty="0"/>
              <a:t>F. (P61)</a:t>
            </a:r>
          </a:p>
        </p:txBody>
      </p:sp>
    </p:spTree>
    <p:extLst>
      <p:ext uri="{BB962C8B-B14F-4D97-AF65-F5344CB8AC3E}">
        <p14:creationId xmlns:p14="http://schemas.microsoft.com/office/powerpoint/2010/main" val="320238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808F-E3DC-459D-BA96-CA1C02ECFDCF}"/>
              </a:ext>
            </a:extLst>
          </p:cNvPr>
          <p:cNvSpPr>
            <a:spLocks noGrp="1"/>
          </p:cNvSpPr>
          <p:nvPr>
            <p:ph type="title"/>
          </p:nvPr>
        </p:nvSpPr>
        <p:spPr/>
        <p:txBody>
          <a:bodyPr/>
          <a:lstStyle/>
          <a:p>
            <a:r>
              <a:rPr lang="en-US" dirty="0"/>
              <a:t>H. (P74) Specialty Figures: </a:t>
            </a:r>
            <a:r>
              <a:rPr lang="en-US" b="1" dirty="0"/>
              <a:t>Word Cloud</a:t>
            </a:r>
          </a:p>
        </p:txBody>
      </p:sp>
      <p:sp>
        <p:nvSpPr>
          <p:cNvPr id="3" name="Content Placeholder 2">
            <a:extLst>
              <a:ext uri="{FF2B5EF4-FFF2-40B4-BE49-F238E27FC236}">
                <a16:creationId xmlns:a16="http://schemas.microsoft.com/office/drawing/2014/main" id="{15BECC9C-6A50-446F-AFA4-C4880C016752}"/>
              </a:ext>
            </a:extLst>
          </p:cNvPr>
          <p:cNvSpPr>
            <a:spLocks noGrp="1"/>
          </p:cNvSpPr>
          <p:nvPr>
            <p:ph idx="1"/>
          </p:nvPr>
        </p:nvSpPr>
        <p:spPr/>
        <p:txBody>
          <a:bodyPr>
            <a:normAutofit fontScale="77500" lnSpcReduction="20000"/>
          </a:bodyPr>
          <a:lstStyle/>
          <a:p>
            <a:r>
              <a:rPr lang="en-US" dirty="0"/>
              <a:t>1. Word Cloud:  text mining that highlights the most frequently used words in a text</a:t>
            </a:r>
          </a:p>
          <a:p>
            <a:r>
              <a:rPr lang="en-US" dirty="0"/>
              <a:t>One can create a </a:t>
            </a:r>
            <a:r>
              <a:rPr lang="en-US" b="1" dirty="0"/>
              <a:t>word cloud</a:t>
            </a:r>
            <a:r>
              <a:rPr lang="en-US" dirty="0"/>
              <a:t>, also referred as </a:t>
            </a:r>
            <a:r>
              <a:rPr lang="en-US" i="1" dirty="0"/>
              <a:t>text cloud</a:t>
            </a:r>
            <a:r>
              <a:rPr lang="en-US" dirty="0"/>
              <a:t> or </a:t>
            </a:r>
            <a:r>
              <a:rPr lang="en-US" i="1" dirty="0"/>
              <a:t>tag cloud</a:t>
            </a:r>
            <a:r>
              <a:rPr lang="en-US" dirty="0"/>
              <a:t>, which is a visual representation of text data.</a:t>
            </a:r>
          </a:p>
          <a:p>
            <a:r>
              <a:rPr lang="en-US" dirty="0"/>
              <a:t>The text mining package (</a:t>
            </a:r>
            <a:r>
              <a:rPr lang="en-US" b="1" i="1" dirty="0"/>
              <a:t>tm</a:t>
            </a:r>
            <a:r>
              <a:rPr lang="en-US" dirty="0"/>
              <a:t>) and the word cloud generator package (</a:t>
            </a:r>
            <a:r>
              <a:rPr lang="en-US" b="1" i="1" dirty="0" err="1"/>
              <a:t>wordcloud</a:t>
            </a:r>
            <a:r>
              <a:rPr lang="en-US" dirty="0"/>
              <a:t>) are available in R for helping us to analyze texts and to quickly visualize the keywords as a word cloud.</a:t>
            </a:r>
          </a:p>
          <a:p>
            <a:r>
              <a:rPr lang="en-US" sz="1600" dirty="0">
                <a:hlinkClick r:id="rId2"/>
              </a:rPr>
              <a:t>http://www.sthda.com/english/wiki/text-mining-and-word-cloud-fundamentals-in-r-5-simple-steps-you-should-know</a:t>
            </a:r>
            <a:r>
              <a:rPr lang="en-US" sz="1600" dirty="0"/>
              <a:t> </a:t>
            </a:r>
          </a:p>
          <a:p>
            <a:r>
              <a:rPr lang="en-US" dirty="0">
                <a:hlinkClick r:id="rId3"/>
              </a:rPr>
              <a:t>The 5 main steps to create word clouds in R</a:t>
            </a:r>
            <a:endParaRPr lang="en-US" dirty="0"/>
          </a:p>
          <a:p>
            <a:pPr lvl="1"/>
            <a:r>
              <a:rPr lang="en-US" dirty="0">
                <a:hlinkClick r:id="rId4"/>
              </a:rPr>
              <a:t>Step 1: Create a text file</a:t>
            </a:r>
            <a:endParaRPr lang="en-US" dirty="0"/>
          </a:p>
          <a:p>
            <a:pPr lvl="1"/>
            <a:r>
              <a:rPr lang="en-US" dirty="0">
                <a:hlinkClick r:id="rId5"/>
              </a:rPr>
              <a:t>Step 2 : Install and load the required packages</a:t>
            </a:r>
            <a:endParaRPr lang="en-US" dirty="0"/>
          </a:p>
          <a:p>
            <a:pPr lvl="1"/>
            <a:r>
              <a:rPr lang="en-US" dirty="0">
                <a:hlinkClick r:id="rId6"/>
              </a:rPr>
              <a:t>Step 3 : Text mining</a:t>
            </a:r>
            <a:endParaRPr lang="en-US" dirty="0"/>
          </a:p>
          <a:p>
            <a:pPr lvl="1"/>
            <a:r>
              <a:rPr lang="en-US" dirty="0">
                <a:hlinkClick r:id="rId7"/>
              </a:rPr>
              <a:t>Step 4 : Build a term-document matrix</a:t>
            </a:r>
            <a:endParaRPr lang="en-US" dirty="0"/>
          </a:p>
          <a:p>
            <a:pPr lvl="1"/>
            <a:r>
              <a:rPr lang="en-US" dirty="0">
                <a:hlinkClick r:id="rId8"/>
              </a:rPr>
              <a:t>Step 5 : Generate the Word cloud</a:t>
            </a:r>
            <a:endParaRPr lang="en-US" dirty="0"/>
          </a:p>
          <a:p>
            <a:r>
              <a:rPr lang="en-US" dirty="0">
                <a:hlinkClick r:id="rId9"/>
              </a:rPr>
              <a:t>Go further</a:t>
            </a:r>
            <a:endParaRPr lang="en-US" dirty="0"/>
          </a:p>
          <a:p>
            <a:pPr lvl="1"/>
            <a:r>
              <a:rPr lang="en-US" dirty="0">
                <a:hlinkClick r:id="rId10"/>
              </a:rPr>
              <a:t>Explore frequent terms and their associations</a:t>
            </a:r>
            <a:endParaRPr lang="en-US" dirty="0"/>
          </a:p>
          <a:p>
            <a:pPr lvl="1"/>
            <a:r>
              <a:rPr lang="en-US" dirty="0">
                <a:hlinkClick r:id="rId11"/>
              </a:rPr>
              <a:t>The frequency table of words</a:t>
            </a:r>
            <a:endParaRPr lang="en-US" dirty="0"/>
          </a:p>
          <a:p>
            <a:pPr lvl="1"/>
            <a:r>
              <a:rPr lang="en-US" dirty="0">
                <a:hlinkClick r:id="rId12"/>
              </a:rPr>
              <a:t>Plot word frequencies</a:t>
            </a:r>
            <a:endParaRPr lang="en-US" dirty="0"/>
          </a:p>
          <a:p>
            <a:endParaRPr lang="en-US" sz="1600" dirty="0"/>
          </a:p>
        </p:txBody>
      </p:sp>
    </p:spTree>
    <p:extLst>
      <p:ext uri="{BB962C8B-B14F-4D97-AF65-F5344CB8AC3E}">
        <p14:creationId xmlns:p14="http://schemas.microsoft.com/office/powerpoint/2010/main" val="184152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04E6-FE43-426C-BCD9-86C08523AC3A}"/>
              </a:ext>
            </a:extLst>
          </p:cNvPr>
          <p:cNvSpPr>
            <a:spLocks noGrp="1"/>
          </p:cNvSpPr>
          <p:nvPr>
            <p:ph type="title"/>
          </p:nvPr>
        </p:nvSpPr>
        <p:spPr/>
        <p:txBody>
          <a:bodyPr/>
          <a:lstStyle/>
          <a:p>
            <a:r>
              <a:rPr lang="en-US" b="1" dirty="0"/>
              <a:t>PCA plot- 2D/3D (P75)</a:t>
            </a:r>
          </a:p>
        </p:txBody>
      </p:sp>
      <p:sp>
        <p:nvSpPr>
          <p:cNvPr id="3" name="Content Placeholder 2">
            <a:extLst>
              <a:ext uri="{FF2B5EF4-FFF2-40B4-BE49-F238E27FC236}">
                <a16:creationId xmlns:a16="http://schemas.microsoft.com/office/drawing/2014/main" id="{969E732B-0FDF-4112-95B8-130F6457815F}"/>
              </a:ext>
            </a:extLst>
          </p:cNvPr>
          <p:cNvSpPr>
            <a:spLocks noGrp="1"/>
          </p:cNvSpPr>
          <p:nvPr>
            <p:ph idx="1"/>
          </p:nvPr>
        </p:nvSpPr>
        <p:spPr/>
        <p:txBody>
          <a:bodyPr>
            <a:normAutofit fontScale="70000" lnSpcReduction="20000"/>
          </a:bodyPr>
          <a:lstStyle/>
          <a:p>
            <a:r>
              <a:rPr lang="en-US" sz="2500" b="1" dirty="0"/>
              <a:t>Principal Component Analysis (PCA)- </a:t>
            </a:r>
            <a:r>
              <a:rPr lang="en-US" sz="2500" dirty="0"/>
              <a:t> dimensionality reduction technique, lower dimension to 2-3 dim for visualization, clustering (unknow class) and linear discriminative analysis (when the class is known). </a:t>
            </a:r>
            <a:endParaRPr lang="en-US" sz="2500" b="1" dirty="0"/>
          </a:p>
          <a:p>
            <a:r>
              <a:rPr lang="en-US" sz="2300" dirty="0">
                <a:hlinkClick r:id="rId2"/>
              </a:rPr>
              <a:t>https://tgmstat.wordpress.com/2013/11/21/introduction-to-principal-com </a:t>
            </a:r>
            <a:r>
              <a:rPr lang="en-US" sz="2300" dirty="0" err="1">
                <a:hlinkClick r:id="rId2"/>
              </a:rPr>
              <a:t>ponent</a:t>
            </a:r>
            <a:r>
              <a:rPr lang="en-US" sz="2300" dirty="0">
                <a:hlinkClick r:id="rId2"/>
              </a:rPr>
              <a:t>-analysis-</a:t>
            </a:r>
            <a:r>
              <a:rPr lang="en-US" sz="2300" dirty="0" err="1">
                <a:hlinkClick r:id="rId2"/>
              </a:rPr>
              <a:t>pca</a:t>
            </a:r>
            <a:r>
              <a:rPr lang="en-US" sz="2300" dirty="0">
                <a:hlinkClick r:id="rId2"/>
              </a:rPr>
              <a:t>/</a:t>
            </a:r>
            <a:r>
              <a:rPr lang="en-US" sz="2300" dirty="0"/>
              <a:t>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2900" dirty="0">
                <a:hlinkClick r:id="rId3"/>
              </a:rPr>
              <a:t>https://www.r-bloggers.com/computing-and-visualizing-pca-in-r/</a:t>
            </a:r>
            <a:r>
              <a:rPr lang="en-US" sz="2900" dirty="0"/>
              <a:t>  </a:t>
            </a:r>
          </a:p>
          <a:p>
            <a:r>
              <a:rPr lang="en-US" sz="2900" dirty="0">
                <a:hlinkClick r:id="rId4"/>
              </a:rPr>
              <a:t>https://www.datacamp.com/community/tutorials/pca-analysis-r</a:t>
            </a:r>
            <a:r>
              <a:rPr lang="en-US" sz="2900" dirty="0"/>
              <a:t> </a:t>
            </a:r>
          </a:p>
        </p:txBody>
      </p:sp>
      <p:pic>
        <p:nvPicPr>
          <p:cNvPr id="4" name="Picture 3">
            <a:extLst>
              <a:ext uri="{FF2B5EF4-FFF2-40B4-BE49-F238E27FC236}">
                <a16:creationId xmlns:a16="http://schemas.microsoft.com/office/drawing/2014/main" id="{65823109-59C2-4162-BFFD-607714B5F949}"/>
              </a:ext>
            </a:extLst>
          </p:cNvPr>
          <p:cNvPicPr>
            <a:picLocks noChangeAspect="1"/>
          </p:cNvPicPr>
          <p:nvPr/>
        </p:nvPicPr>
        <p:blipFill>
          <a:blip r:embed="rId5"/>
          <a:stretch>
            <a:fillRect/>
          </a:stretch>
        </p:blipFill>
        <p:spPr>
          <a:xfrm>
            <a:off x="1173480" y="2827442"/>
            <a:ext cx="8227291" cy="1356561"/>
          </a:xfrm>
          <a:prstGeom prst="rect">
            <a:avLst/>
          </a:prstGeom>
        </p:spPr>
      </p:pic>
      <p:pic>
        <p:nvPicPr>
          <p:cNvPr id="7" name="Picture 6">
            <a:extLst>
              <a:ext uri="{FF2B5EF4-FFF2-40B4-BE49-F238E27FC236}">
                <a16:creationId xmlns:a16="http://schemas.microsoft.com/office/drawing/2014/main" id="{CFFC5D1B-FE02-46E9-AA07-FBE9618659D4}"/>
              </a:ext>
            </a:extLst>
          </p:cNvPr>
          <p:cNvPicPr>
            <a:picLocks noChangeAspect="1"/>
          </p:cNvPicPr>
          <p:nvPr/>
        </p:nvPicPr>
        <p:blipFill>
          <a:blip r:embed="rId6"/>
          <a:stretch>
            <a:fillRect/>
          </a:stretch>
        </p:blipFill>
        <p:spPr>
          <a:xfrm>
            <a:off x="4340309" y="4292377"/>
            <a:ext cx="1786171" cy="688785"/>
          </a:xfrm>
          <a:prstGeom prst="rect">
            <a:avLst/>
          </a:prstGeom>
        </p:spPr>
      </p:pic>
    </p:spTree>
    <p:extLst>
      <p:ext uri="{BB962C8B-B14F-4D97-AF65-F5344CB8AC3E}">
        <p14:creationId xmlns:p14="http://schemas.microsoft.com/office/powerpoint/2010/main" val="169239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922-B956-40DD-B30A-C6C447D9C390}"/>
              </a:ext>
            </a:extLst>
          </p:cNvPr>
          <p:cNvSpPr>
            <a:spLocks noGrp="1"/>
          </p:cNvSpPr>
          <p:nvPr>
            <p:ph type="title"/>
          </p:nvPr>
        </p:nvSpPr>
        <p:spPr/>
        <p:txBody>
          <a:bodyPr/>
          <a:lstStyle/>
          <a:p>
            <a:r>
              <a:rPr lang="en-US" dirty="0"/>
              <a:t>Genomic plots -</a:t>
            </a:r>
            <a:r>
              <a:rPr lang="en-US" dirty="0" err="1"/>
              <a:t>ggbio</a:t>
            </a:r>
            <a:endParaRPr lang="en-US" dirty="0"/>
          </a:p>
        </p:txBody>
      </p:sp>
      <p:sp>
        <p:nvSpPr>
          <p:cNvPr id="3" name="Content Placeholder 2">
            <a:extLst>
              <a:ext uri="{FF2B5EF4-FFF2-40B4-BE49-F238E27FC236}">
                <a16:creationId xmlns:a16="http://schemas.microsoft.com/office/drawing/2014/main" id="{B33AE918-5285-47D5-B96C-5A58B0A32553}"/>
              </a:ext>
            </a:extLst>
          </p:cNvPr>
          <p:cNvSpPr>
            <a:spLocks noGrp="1"/>
          </p:cNvSpPr>
          <p:nvPr>
            <p:ph idx="1"/>
          </p:nvPr>
        </p:nvSpPr>
        <p:spPr/>
        <p:txBody>
          <a:bodyPr>
            <a:normAutofit/>
          </a:bodyPr>
          <a:lstStyle/>
          <a:p>
            <a:r>
              <a:rPr lang="en-US" dirty="0"/>
              <a:t>-Bioconductor packages, not from CRAN</a:t>
            </a:r>
          </a:p>
          <a:p>
            <a:r>
              <a:rPr lang="en-US" dirty="0">
                <a:hlinkClick r:id="rId2"/>
              </a:rPr>
              <a:t>http://bioconductor.org/packages/release/bioc/html/ggbio.html</a:t>
            </a:r>
            <a:endParaRPr lang="en-US" dirty="0"/>
          </a:p>
          <a:p>
            <a:r>
              <a:rPr lang="en-US" dirty="0"/>
              <a:t>source("https://bioconductor.org/</a:t>
            </a:r>
            <a:r>
              <a:rPr lang="en-US" dirty="0" err="1"/>
              <a:t>biocLite.R</a:t>
            </a:r>
            <a:r>
              <a:rPr lang="en-US" dirty="0"/>
              <a:t>")</a:t>
            </a:r>
          </a:p>
          <a:p>
            <a:r>
              <a:rPr lang="en-US" dirty="0" err="1"/>
              <a:t>biocLite</a:t>
            </a:r>
            <a:r>
              <a:rPr lang="en-US" dirty="0"/>
              <a:t>("</a:t>
            </a:r>
            <a:r>
              <a:rPr lang="en-US" dirty="0" err="1"/>
              <a:t>ggbio</a:t>
            </a:r>
            <a:r>
              <a:rPr lang="en-US" dirty="0"/>
              <a:t>") </a:t>
            </a:r>
          </a:p>
          <a:p>
            <a:r>
              <a:rPr lang="en-US" dirty="0" err="1"/>
              <a:t>biocLite</a:t>
            </a:r>
            <a:r>
              <a:rPr lang="en-US" dirty="0"/>
              <a:t>("EnsDb.Hsapiens.v75")</a:t>
            </a:r>
          </a:p>
          <a:p>
            <a:r>
              <a:rPr lang="en-US" dirty="0" err="1"/>
              <a:t>browseVignettes</a:t>
            </a:r>
            <a:r>
              <a:rPr lang="en-US" dirty="0"/>
              <a:t>("</a:t>
            </a:r>
            <a:r>
              <a:rPr lang="en-US" dirty="0" err="1"/>
              <a:t>ggbio</a:t>
            </a:r>
            <a:r>
              <a:rPr lang="en-US" dirty="0"/>
              <a:t>")   (to get pdf plot manual in </a:t>
            </a:r>
            <a:r>
              <a:rPr lang="en-US" dirty="0" err="1"/>
              <a:t>Github</a:t>
            </a:r>
            <a:r>
              <a:rPr lang="en-US" dirty="0"/>
              <a:t>: page 32-41 for circular plot).</a:t>
            </a:r>
          </a:p>
          <a:p>
            <a:r>
              <a:rPr lang="en-US" dirty="0"/>
              <a:t>The </a:t>
            </a:r>
            <a:r>
              <a:rPr lang="en-US" dirty="0" err="1"/>
              <a:t>ggbio</a:t>
            </a:r>
            <a:r>
              <a:rPr lang="en-US" dirty="0"/>
              <a:t> package extends and specializes the grammar of graphics for biological data. The graphics are designed to answer common scientific questions, in particular those often asked of high throughput genomics data. All core Bioconductor data structures are supported</a:t>
            </a:r>
          </a:p>
        </p:txBody>
      </p:sp>
    </p:spTree>
    <p:extLst>
      <p:ext uri="{BB962C8B-B14F-4D97-AF65-F5344CB8AC3E}">
        <p14:creationId xmlns:p14="http://schemas.microsoft.com/office/powerpoint/2010/main" val="256299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8D0D-87D4-4B70-BD42-0837833968AB}"/>
              </a:ext>
            </a:extLst>
          </p:cNvPr>
          <p:cNvSpPr>
            <a:spLocks noGrp="1"/>
          </p:cNvSpPr>
          <p:nvPr>
            <p:ph type="title"/>
          </p:nvPr>
        </p:nvSpPr>
        <p:spPr/>
        <p:txBody>
          <a:bodyPr/>
          <a:lstStyle/>
          <a:p>
            <a:r>
              <a:rPr lang="en-US" dirty="0"/>
              <a:t>Manhattan plot</a:t>
            </a:r>
          </a:p>
        </p:txBody>
      </p:sp>
      <p:sp>
        <p:nvSpPr>
          <p:cNvPr id="3" name="Content Placeholder 2">
            <a:extLst>
              <a:ext uri="{FF2B5EF4-FFF2-40B4-BE49-F238E27FC236}">
                <a16:creationId xmlns:a16="http://schemas.microsoft.com/office/drawing/2014/main" id="{DB9FE251-249F-4BB9-9C48-5838AC45B5F2}"/>
              </a:ext>
            </a:extLst>
          </p:cNvPr>
          <p:cNvSpPr>
            <a:spLocks noGrp="1"/>
          </p:cNvSpPr>
          <p:nvPr>
            <p:ph idx="1"/>
          </p:nvPr>
        </p:nvSpPr>
        <p:spPr/>
        <p:txBody>
          <a:bodyPr/>
          <a:lstStyle/>
          <a:p>
            <a:r>
              <a:rPr lang="en-US" dirty="0"/>
              <a:t>A </a:t>
            </a:r>
            <a:r>
              <a:rPr lang="en-US" b="1" dirty="0"/>
              <a:t>Manhattan plot</a:t>
            </a:r>
            <a:r>
              <a:rPr lang="en-US" dirty="0"/>
              <a:t> is a type of </a:t>
            </a:r>
            <a:r>
              <a:rPr lang="en-US" dirty="0">
                <a:hlinkClick r:id="rId2" tooltip="Scatter plot"/>
              </a:rPr>
              <a:t>scatter plot</a:t>
            </a:r>
            <a:r>
              <a:rPr lang="en-US" dirty="0"/>
              <a:t>, usually used to display data with a large number of data-points - many of non-zero amplitude, and with a distribution of higher-magnitude values, for instance in </a:t>
            </a:r>
            <a:r>
              <a:rPr lang="en-US" dirty="0">
                <a:hlinkClick r:id="rId3" tooltip="Genome-wide association study"/>
              </a:rPr>
              <a:t>genome-wide association studies</a:t>
            </a:r>
            <a:r>
              <a:rPr lang="en-US" dirty="0"/>
              <a:t> (GWAS).</a:t>
            </a:r>
            <a:r>
              <a:rPr lang="en-US" baseline="30000" dirty="0">
                <a:hlinkClick r:id="rId4"/>
              </a:rPr>
              <a:t>[1]</a:t>
            </a:r>
            <a:r>
              <a:rPr lang="en-US" dirty="0"/>
              <a:t> In GWAS Manhattan plots, </a:t>
            </a:r>
            <a:r>
              <a:rPr lang="en-US" dirty="0">
                <a:highlight>
                  <a:srgbClr val="FFFF00"/>
                </a:highlight>
              </a:rPr>
              <a:t>genomic coordinates are displayed along the X-axis, with the negative </a:t>
            </a:r>
            <a:r>
              <a:rPr lang="en-US" dirty="0">
                <a:highlight>
                  <a:srgbClr val="FFFF00"/>
                </a:highlight>
                <a:hlinkClick r:id="rId5" tooltip="Logarithm"/>
              </a:rPr>
              <a:t>logarithm</a:t>
            </a:r>
            <a:r>
              <a:rPr lang="en-US" dirty="0">
                <a:highlight>
                  <a:srgbClr val="FFFF00"/>
                </a:highlight>
              </a:rPr>
              <a:t> of the association </a:t>
            </a:r>
            <a:r>
              <a:rPr lang="en-US" i="1" dirty="0">
                <a:highlight>
                  <a:srgbClr val="FFFF00"/>
                </a:highlight>
                <a:hlinkClick r:id="rId6" tooltip="P-value"/>
              </a:rPr>
              <a:t>P</a:t>
            </a:r>
            <a:r>
              <a:rPr lang="en-US" dirty="0">
                <a:highlight>
                  <a:srgbClr val="FFFF00"/>
                </a:highlight>
                <a:hlinkClick r:id="rId6" tooltip="P-value"/>
              </a:rPr>
              <a:t>-value</a:t>
            </a:r>
            <a:r>
              <a:rPr lang="en-US" dirty="0"/>
              <a:t> , -log(P-value),  for each </a:t>
            </a:r>
            <a:r>
              <a:rPr lang="en-US" dirty="0">
                <a:hlinkClick r:id="rId7" tooltip="Single nucleotide polymorphism"/>
              </a:rPr>
              <a:t>single nucleotide polymorphism</a:t>
            </a:r>
            <a:r>
              <a:rPr lang="en-US" dirty="0"/>
              <a:t> (SNP) displayed on the Y-axis, meaning that each dot on the Manhattan plot signifies a SNP. </a:t>
            </a:r>
          </a:p>
          <a:p>
            <a:r>
              <a:rPr lang="en-US" dirty="0"/>
              <a:t>It gains its name from the similarity of such a plot to the </a:t>
            </a:r>
            <a:r>
              <a:rPr lang="en-US" dirty="0">
                <a:hlinkClick r:id="rId8" tooltip="Manhattan"/>
              </a:rPr>
              <a:t>Manhattan</a:t>
            </a:r>
            <a:r>
              <a:rPr lang="en-US" dirty="0"/>
              <a:t> </a:t>
            </a:r>
            <a:r>
              <a:rPr lang="en-US" dirty="0">
                <a:hlinkClick r:id="rId9" tooltip="Skyline"/>
              </a:rPr>
              <a:t>skyline</a:t>
            </a:r>
            <a:r>
              <a:rPr lang="en-US" dirty="0"/>
              <a:t>: a profile of </a:t>
            </a:r>
            <a:r>
              <a:rPr lang="en-US" dirty="0">
                <a:hlinkClick r:id="rId10" tooltip="Skyscrapers"/>
              </a:rPr>
              <a:t>skyscrapers</a:t>
            </a:r>
            <a:r>
              <a:rPr lang="en-US" dirty="0"/>
              <a:t> towering above the lower level "buildings" which vary around a lower height.</a:t>
            </a:r>
          </a:p>
          <a:p>
            <a:endParaRPr lang="en-US" dirty="0"/>
          </a:p>
          <a:p>
            <a:pPr marL="0" indent="0">
              <a:buNone/>
            </a:pPr>
            <a:r>
              <a:rPr lang="en-US" dirty="0">
                <a:hlinkClick r:id="rId11"/>
              </a:rPr>
              <a:t>https://www.r-graph-gallery.com/wp-content/uploads/2018/02/Manhattan_plot_in_R.html</a:t>
            </a:r>
            <a:r>
              <a:rPr lang="en-US" dirty="0"/>
              <a:t> </a:t>
            </a:r>
          </a:p>
        </p:txBody>
      </p:sp>
    </p:spTree>
    <p:extLst>
      <p:ext uri="{BB962C8B-B14F-4D97-AF65-F5344CB8AC3E}">
        <p14:creationId xmlns:p14="http://schemas.microsoft.com/office/powerpoint/2010/main" val="38303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66F1-2E6E-4F4F-82A8-3C1F814A4947}"/>
              </a:ext>
            </a:extLst>
          </p:cNvPr>
          <p:cNvSpPr>
            <a:spLocks noGrp="1"/>
          </p:cNvSpPr>
          <p:nvPr>
            <p:ph type="title"/>
          </p:nvPr>
        </p:nvSpPr>
        <p:spPr/>
        <p:txBody>
          <a:bodyPr/>
          <a:lstStyle/>
          <a:p>
            <a:r>
              <a:rPr lang="en-US" dirty="0"/>
              <a:t>Network plots</a:t>
            </a:r>
          </a:p>
        </p:txBody>
      </p:sp>
      <p:sp>
        <p:nvSpPr>
          <p:cNvPr id="3" name="Content Placeholder 2">
            <a:extLst>
              <a:ext uri="{FF2B5EF4-FFF2-40B4-BE49-F238E27FC236}">
                <a16:creationId xmlns:a16="http://schemas.microsoft.com/office/drawing/2014/main" id="{C77F2AD6-78B1-4F3A-B419-D2453EB7762A}"/>
              </a:ext>
            </a:extLst>
          </p:cNvPr>
          <p:cNvSpPr>
            <a:spLocks noGrp="1"/>
          </p:cNvSpPr>
          <p:nvPr>
            <p:ph idx="1"/>
          </p:nvPr>
        </p:nvSpPr>
        <p:spPr>
          <a:xfrm>
            <a:off x="1066800" y="1826684"/>
            <a:ext cx="10058400" cy="4023360"/>
          </a:xfrm>
        </p:spPr>
        <p:txBody>
          <a:bodyPr/>
          <a:lstStyle/>
          <a:p>
            <a:r>
              <a:rPr lang="en-US" dirty="0">
                <a:hlinkClick r:id="rId2"/>
              </a:rPr>
              <a:t>http://kateto.net/networks-r-igraph</a:t>
            </a:r>
            <a:r>
              <a:rPr lang="en-US" dirty="0"/>
              <a:t> </a:t>
            </a:r>
          </a:p>
        </p:txBody>
      </p:sp>
    </p:spTree>
    <p:extLst>
      <p:ext uri="{BB962C8B-B14F-4D97-AF65-F5344CB8AC3E}">
        <p14:creationId xmlns:p14="http://schemas.microsoft.com/office/powerpoint/2010/main" val="7045021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2512</TotalTime>
  <Words>365</Words>
  <Application>Microsoft Office PowerPoint</Application>
  <PresentationFormat>Widescreen</PresentationFormat>
  <Paragraphs>79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Unicode MS</vt:lpstr>
      <vt:lpstr>Arial</vt:lpstr>
      <vt:lpstr>Calibri</vt:lpstr>
      <vt:lpstr>Calibri Light</vt:lpstr>
      <vt:lpstr>Wingdings</vt:lpstr>
      <vt:lpstr>Retrospect</vt:lpstr>
      <vt:lpstr>BioTech 76  computing Plots, Gragph and Maps using R</vt:lpstr>
      <vt:lpstr>Agenda (break 15 mins *2, lunch 12-1 PM)  </vt:lpstr>
      <vt:lpstr>htmlwidgets for R </vt:lpstr>
      <vt:lpstr>F. (P61)</vt:lpstr>
      <vt:lpstr>H. (P74) Specialty Figures: Word Cloud</vt:lpstr>
      <vt:lpstr>PCA plot- 2D/3D (P75)</vt:lpstr>
      <vt:lpstr>Genomic plots -ggbio</vt:lpstr>
      <vt:lpstr>Manhattan plot</vt:lpstr>
      <vt:lpstr>Network plots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colors and graphics</dc:title>
  <dc:creator>Tian, Xin (NIH/NHLBI) [E]</dc:creator>
  <cp:lastModifiedBy>Tian, Xin (NIH/NHLBI) [E]</cp:lastModifiedBy>
  <cp:revision>123</cp:revision>
  <dcterms:created xsi:type="dcterms:W3CDTF">2018-10-03T03:21:48Z</dcterms:created>
  <dcterms:modified xsi:type="dcterms:W3CDTF">2018-10-05T14:06:12Z</dcterms:modified>
</cp:coreProperties>
</file>