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87" r:id="rId3"/>
    <p:sldId id="291" r:id="rId4"/>
    <p:sldId id="288" r:id="rId5"/>
    <p:sldId id="289" r:id="rId6"/>
    <p:sldId id="292" r:id="rId7"/>
    <p:sldId id="286" r:id="rId8"/>
    <p:sldId id="294" r:id="rId9"/>
    <p:sldId id="295" r:id="rId10"/>
    <p:sldId id="296" r:id="rId11"/>
    <p:sldId id="290" r:id="rId12"/>
    <p:sldId id="293" r:id="rId13"/>
    <p:sldId id="297" r:id="rId14"/>
    <p:sldId id="298" r:id="rId15"/>
    <p:sldId id="300" r:id="rId16"/>
    <p:sldId id="301" r:id="rId17"/>
    <p:sldId id="302" r:id="rId18"/>
    <p:sldId id="299" r:id="rId19"/>
    <p:sldId id="303" r:id="rId20"/>
    <p:sldId id="304" r:id="rId21"/>
    <p:sldId id="285" r:id="rId2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F95"/>
    <a:srgbClr val="F1EAD2"/>
    <a:srgbClr val="213F84"/>
    <a:srgbClr val="365194"/>
    <a:srgbClr val="C3A97E"/>
    <a:srgbClr val="D5C17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43" autoAdjust="0"/>
  </p:normalViewPr>
  <p:slideViewPr>
    <p:cSldViewPr snapToGrid="0" showGuides="1">
      <p:cViewPr varScale="1">
        <p:scale>
          <a:sx n="78" d="100"/>
          <a:sy n="78" d="100"/>
        </p:scale>
        <p:origin x="878" y="4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190EFE-CCCB-4DCD-B1CF-8C3CB119D6FE}" type="datetime1">
              <a:rPr lang="it-IT" smtClean="0"/>
              <a:t>18/01/2024</a:t>
            </a:fld>
            <a:endParaRPr lang="it-IT" dirty="0"/>
          </a:p>
        </p:txBody>
      </p:sp>
      <p:sp>
        <p:nvSpPr>
          <p:cNvPr id="4" name="Segnaposto piè di pa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it-IT" smtClean="0"/>
              <a:t>‹N›</a:t>
            </a:fld>
            <a:endParaRPr lang="it-IT"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C070-77AE-44FC-B0C8-108B581F9765}" type="datetime1">
              <a:rPr lang="it-IT" noProof="0" smtClean="0"/>
              <a:pPr/>
              <a:t>16/01/2024</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it-IT" noProof="0" smtClean="0"/>
              <a:t>‹N›</a:t>
            </a:fld>
            <a:endParaRPr lang="it-IT"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a:t>
            </a:fld>
            <a:endParaRPr lang="it-IT"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3</a:t>
            </a:fld>
            <a:endParaRPr lang="it-IT" dirty="0"/>
          </a:p>
        </p:txBody>
      </p:sp>
    </p:spTree>
    <p:extLst>
      <p:ext uri="{BB962C8B-B14F-4D97-AF65-F5344CB8AC3E}">
        <p14:creationId xmlns:p14="http://schemas.microsoft.com/office/powerpoint/2010/main" val="104698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6</a:t>
            </a:fld>
            <a:endParaRPr lang="it-IT" dirty="0"/>
          </a:p>
        </p:txBody>
      </p:sp>
    </p:spTree>
    <p:extLst>
      <p:ext uri="{BB962C8B-B14F-4D97-AF65-F5344CB8AC3E}">
        <p14:creationId xmlns:p14="http://schemas.microsoft.com/office/powerpoint/2010/main" val="28445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11</a:t>
            </a:fld>
            <a:endParaRPr lang="it-IT" dirty="0"/>
          </a:p>
        </p:txBody>
      </p:sp>
    </p:spTree>
    <p:extLst>
      <p:ext uri="{BB962C8B-B14F-4D97-AF65-F5344CB8AC3E}">
        <p14:creationId xmlns:p14="http://schemas.microsoft.com/office/powerpoint/2010/main" val="87974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represents a theoretical estimate of the parallel time if the work is evenly distributed among processes without significant overhead. Keep in mind that, in practice, factors such as communication between processes and load balancing can impact the actual time.</a:t>
            </a:r>
            <a:endParaRPr lang="en-GB" dirty="0"/>
          </a:p>
        </p:txBody>
      </p:sp>
      <p:sp>
        <p:nvSpPr>
          <p:cNvPr id="4" name="Segnaposto numero diapositiva 3"/>
          <p:cNvSpPr>
            <a:spLocks noGrp="1"/>
          </p:cNvSpPr>
          <p:nvPr>
            <p:ph type="sldNum" sz="quarter" idx="5"/>
          </p:nvPr>
        </p:nvSpPr>
        <p:spPr/>
        <p:txBody>
          <a:bodyPr/>
          <a:lstStyle/>
          <a:p>
            <a:pPr rtl="0"/>
            <a:fld id="{BE60DC36-8EFA-4378-9855-E019C55AC472}" type="slidenum">
              <a:rPr lang="it-IT" noProof="0" smtClean="0"/>
              <a:t>18</a:t>
            </a:fld>
            <a:endParaRPr lang="it-IT" noProof="0" dirty="0"/>
          </a:p>
        </p:txBody>
      </p:sp>
    </p:spTree>
    <p:extLst>
      <p:ext uri="{BB962C8B-B14F-4D97-AF65-F5344CB8AC3E}">
        <p14:creationId xmlns:p14="http://schemas.microsoft.com/office/powerpoint/2010/main" val="242130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pPr rtl="0"/>
            <a:fld id="{BE60DC36-8EFA-4378-9855-E019C55AC472}" type="slidenum">
              <a:rPr lang="it-IT" noProof="0" smtClean="0"/>
              <a:t>19</a:t>
            </a:fld>
            <a:endParaRPr lang="it-IT" noProof="0" dirty="0"/>
          </a:p>
        </p:txBody>
      </p:sp>
    </p:spTree>
    <p:extLst>
      <p:ext uri="{BB962C8B-B14F-4D97-AF65-F5344CB8AC3E}">
        <p14:creationId xmlns:p14="http://schemas.microsoft.com/office/powerpoint/2010/main" val="241314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pPr rtl="0"/>
            <a:fld id="{BE60DC36-8EFA-4378-9855-E019C55AC472}" type="slidenum">
              <a:rPr lang="it-IT" noProof="0" smtClean="0"/>
              <a:t>20</a:t>
            </a:fld>
            <a:endParaRPr lang="it-IT" noProof="0" dirty="0"/>
          </a:p>
        </p:txBody>
      </p:sp>
    </p:spTree>
    <p:extLst>
      <p:ext uri="{BB962C8B-B14F-4D97-AF65-F5344CB8AC3E}">
        <p14:creationId xmlns:p14="http://schemas.microsoft.com/office/powerpoint/2010/main" val="225041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E60DC36-8EFA-4378-9855-E019C55AC472}" type="slidenum">
              <a:rPr lang="it-IT" smtClean="0"/>
              <a:t>21</a:t>
            </a:fld>
            <a:endParaRPr lang="it-IT"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3953276-A596-464E-8131-16FDC4642D35}" type="datetime1">
              <a:rPr lang="it-IT" noProof="0" smtClean="0"/>
              <a:t>16/01/2024</a:t>
            </a:fld>
            <a:endParaRPr lang="it-IT" noProof="0" dirty="0"/>
          </a:p>
        </p:txBody>
      </p:sp>
      <p:sp>
        <p:nvSpPr>
          <p:cNvPr id="5" name="Segnaposto piè di pa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59F66E3F-D06F-47DA-A95C-C846DE23F8C0}" type="datetime1">
              <a:rPr lang="it-IT" noProof="0" smtClean="0"/>
              <a:t>16/01/2024</a:t>
            </a:fld>
            <a:endParaRPr lang="it-IT" noProof="0" dirty="0"/>
          </a:p>
        </p:txBody>
      </p:sp>
      <p:sp>
        <p:nvSpPr>
          <p:cNvPr id="5" name="Segnaposto piè di pa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FE6513-E3C7-4048-AC2F-41B0D1F6D895}" type="datetime1">
              <a:rPr lang="it-IT" noProof="0" smtClean="0"/>
              <a:t>16/01/2024</a:t>
            </a:fld>
            <a:endParaRPr lang="it-IT" noProof="0" dirty="0"/>
          </a:p>
        </p:txBody>
      </p:sp>
      <p:sp>
        <p:nvSpPr>
          <p:cNvPr id="5" name="Segnaposto piè di pa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CA1E7DF-6F8F-47CE-8C70-53A994FBF180}" type="datetime1">
              <a:rPr lang="it-IT" noProof="0" smtClean="0"/>
              <a:t>16/01/2024</a:t>
            </a:fld>
            <a:endParaRPr lang="it-IT" noProof="0" dirty="0"/>
          </a:p>
        </p:txBody>
      </p:sp>
      <p:sp>
        <p:nvSpPr>
          <p:cNvPr id="5" name="Segnaposto piè di pa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2CFB8710-ABAB-4285-AF31-02779743E1F4}" type="datetime1">
              <a:rPr lang="it-IT" noProof="0" smtClean="0"/>
              <a:t>16/01/2024</a:t>
            </a:fld>
            <a:endParaRPr lang="it-IT" noProof="0" dirty="0"/>
          </a:p>
        </p:txBody>
      </p:sp>
      <p:sp>
        <p:nvSpPr>
          <p:cNvPr id="5" name="Segnaposto piè di pa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FE1FD3F1-0F70-4F3C-841E-3B4B1A9982AD}" type="datetime1">
              <a:rPr lang="it-IT" noProof="0" smtClean="0"/>
              <a:t>16/01/2024</a:t>
            </a:fld>
            <a:endParaRPr lang="it-IT" noProof="0" dirty="0"/>
          </a:p>
        </p:txBody>
      </p:sp>
      <p:sp>
        <p:nvSpPr>
          <p:cNvPr id="6" name="Segnaposto piè di pa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3195CD94-E959-4436-A899-6BFB5CD81E9E}" type="datetime1">
              <a:rPr lang="it-IT" noProof="0" smtClean="0"/>
              <a:t>16/01/2024</a:t>
            </a:fld>
            <a:endParaRPr lang="it-IT" noProof="0" dirty="0"/>
          </a:p>
        </p:txBody>
      </p:sp>
      <p:sp>
        <p:nvSpPr>
          <p:cNvPr id="8" name="Segnaposto piè di pa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327B0C7F-749B-466A-A38A-03B1C8A2F06C}" type="datetime1">
              <a:rPr lang="it-IT" noProof="0" smtClean="0"/>
              <a:t>16/01/2024</a:t>
            </a:fld>
            <a:endParaRPr lang="it-IT" noProof="0" dirty="0"/>
          </a:p>
        </p:txBody>
      </p:sp>
      <p:sp>
        <p:nvSpPr>
          <p:cNvPr id="4" name="Segnaposto piè di pa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EC309BE-2E90-45F2-A626-98CE1308C9C4}" type="datetime1">
              <a:rPr lang="it-IT" noProof="0" smtClean="0"/>
              <a:t>16/01/2024</a:t>
            </a:fld>
            <a:endParaRPr lang="it-IT" noProof="0" dirty="0"/>
          </a:p>
        </p:txBody>
      </p:sp>
      <p:sp>
        <p:nvSpPr>
          <p:cNvPr id="3" name="Segnaposto piè di pa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D7D791A9-9A19-4C7D-9EDF-F6B9F670B73C}" type="datetime1">
              <a:rPr lang="it-IT" noProof="0" smtClean="0"/>
              <a:t>16/01/2024</a:t>
            </a:fld>
            <a:endParaRPr lang="it-IT" noProof="0" dirty="0"/>
          </a:p>
        </p:txBody>
      </p:sp>
      <p:sp>
        <p:nvSpPr>
          <p:cNvPr id="6" name="Segnaposto piè di pa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1C87147A-BE07-4D89-850F-642EAF1AAEA9}" type="datetime1">
              <a:rPr lang="it-IT" noProof="0" smtClean="0"/>
              <a:t>16/01/2024</a:t>
            </a:fld>
            <a:endParaRPr lang="it-IT" noProof="0" dirty="0"/>
          </a:p>
        </p:txBody>
      </p:sp>
      <p:sp>
        <p:nvSpPr>
          <p:cNvPr id="6" name="Segnaposto piè di pa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50AD8DE-E201-43F1-B9CB-48547493CA6A}" type="datetime1">
              <a:rPr lang="it-IT" noProof="0" smtClean="0"/>
              <a:t>16/01/2024</a:t>
            </a:fld>
            <a:endParaRPr lang="it-IT" noProof="0" dirty="0"/>
          </a:p>
        </p:txBody>
      </p:sp>
      <p:sp>
        <p:nvSpPr>
          <p:cNvPr id="5" name="Segnaposto piè di pa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it-IT" noProof="0" smtClean="0"/>
              <a:t>‹N›</a:t>
            </a:fld>
            <a:endParaRPr lang="it-IT"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mslaurea.unibo.it/21266/1/Tesi_Laura_Gurioli.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ivot">
          <a:fgClr>
            <a:srgbClr val="365194"/>
          </a:fgClr>
          <a:bgClr>
            <a:srgbClr val="C3A97E"/>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00AEF-1595-4419-801B-6E36A33BB8CF}"/>
              </a:ext>
            </a:extLst>
          </p:cNvPr>
          <p:cNvSpPr>
            <a:spLocks noGrp="1"/>
          </p:cNvSpPr>
          <p:nvPr>
            <p:ph type="ctrTitle"/>
          </p:nvPr>
        </p:nvSpPr>
        <p:spPr>
          <a:xfrm>
            <a:off x="1524000" y="2576385"/>
            <a:ext cx="9144000" cy="1685077"/>
          </a:xfrm>
        </p:spPr>
        <p:txBody>
          <a:bodyPr lIns="0" tIns="0" rIns="0" bIns="0" rtlCol="0" anchor="t">
            <a:spAutoFit/>
          </a:bodyPr>
          <a:lstStyle/>
          <a:p>
            <a:pPr rtl="0"/>
            <a:r>
              <a:rPr lang="en-GB" dirty="0">
                <a:solidFill>
                  <a:schemeClr val="bg1"/>
                </a:solidFill>
                <a:latin typeface="Aharoni" panose="02010803020104030203" pitchFamily="2" charset="-79"/>
                <a:cs typeface="Aharoni" panose="02010803020104030203" pitchFamily="2" charset="-79"/>
              </a:rPr>
              <a:t>Transport Equation Parallelization</a:t>
            </a: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397564"/>
            <a:ext cx="2607364" cy="2607364"/>
          </a:xfrm>
          <a:prstGeom prst="diamond">
            <a:avLst/>
          </a:prstGeom>
          <a:no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1632720"/>
            <a:ext cx="3541486" cy="3541486"/>
          </a:xfrm>
          <a:prstGeom prst="diamond">
            <a:avLst/>
          </a:prstGeom>
          <a:no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3" name="Titolo 1">
            <a:extLst>
              <a:ext uri="{FF2B5EF4-FFF2-40B4-BE49-F238E27FC236}">
                <a16:creationId xmlns:a16="http://schemas.microsoft.com/office/drawing/2014/main" id="{962833D1-FFDE-5CA9-F235-03096BD9175C}"/>
              </a:ext>
            </a:extLst>
          </p:cNvPr>
          <p:cNvSpPr txBox="1">
            <a:spLocks/>
          </p:cNvSpPr>
          <p:nvPr/>
        </p:nvSpPr>
        <p:spPr>
          <a:xfrm>
            <a:off x="1524000" y="4401981"/>
            <a:ext cx="9144000" cy="838691"/>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i="1" dirty="0">
                <a:solidFill>
                  <a:schemeClr val="bg1"/>
                </a:solidFill>
                <a:latin typeface="Aharoni" panose="02010803020104030203" pitchFamily="2" charset="-79"/>
                <a:cs typeface="Aharoni" panose="02010803020104030203" pitchFamily="2" charset="-79"/>
              </a:rPr>
              <a:t>Francesca Maria Palazzotto</a:t>
            </a:r>
          </a:p>
          <a:p>
            <a:r>
              <a:rPr lang="en-GB" sz="2000" i="1" dirty="0">
                <a:solidFill>
                  <a:schemeClr val="bg1"/>
                </a:solidFill>
                <a:latin typeface="Aharoni" panose="02010803020104030203" pitchFamily="2" charset="-79"/>
                <a:cs typeface="Aharoni" panose="02010803020104030203" pitchFamily="2" charset="-79"/>
              </a:rPr>
              <a:t>Cloud and High-Performance Computing assignment</a:t>
            </a:r>
          </a:p>
          <a:p>
            <a:r>
              <a:rPr lang="en-GB" sz="2000" i="1" dirty="0">
                <a:solidFill>
                  <a:schemeClr val="bg1"/>
                </a:solidFill>
                <a:latin typeface="Aharoni" panose="02010803020104030203" pitchFamily="2" charset="-79"/>
                <a:cs typeface="Aharoni" panose="02010803020104030203" pitchFamily="2" charset="-79"/>
              </a:rPr>
              <a:t>University of Palermo</a:t>
            </a:r>
          </a:p>
        </p:txBody>
      </p:sp>
      <p:pic>
        <p:nvPicPr>
          <p:cNvPr id="11" name="Immagine 10" descr="Immagine che contiene logo, Carattere, Elementi grafici, simbolo&#10;&#10;Descrizione generata automaticamente">
            <a:extLst>
              <a:ext uri="{FF2B5EF4-FFF2-40B4-BE49-F238E27FC236}">
                <a16:creationId xmlns:a16="http://schemas.microsoft.com/office/drawing/2014/main" id="{407EE958-9999-D87E-07B3-BBDE2DEB8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900" y="4821326"/>
            <a:ext cx="1678200" cy="1678200"/>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a:solidFill>
                  <a:srgbClr val="213F84"/>
                </a:solidFill>
                <a:latin typeface="Aharoni" panose="02010803020104030203" pitchFamily="2" charset="-79"/>
                <a:cs typeface="Aharoni" panose="02010803020104030203" pitchFamily="2" charset="-79"/>
              </a:rPr>
              <a:t>Serial Code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825625"/>
                <a:ext cx="5257800" cy="1969998"/>
              </a:xfrm>
            </p:spPr>
            <p:txBody>
              <a:bodyPr>
                <a:normAutofit/>
              </a:bodyPr>
              <a:lstStyle/>
              <a:p>
                <a:pPr marL="0" indent="0" algn="just">
                  <a:buNone/>
                </a:pPr>
                <a:r>
                  <a:rPr lang="en-US" sz="1600" dirty="0">
                    <a:solidFill>
                      <a:srgbClr val="C3A97E"/>
                    </a:solidFill>
                    <a:latin typeface="Times New Roman" panose="02020603050405020304" pitchFamily="18" charset="0"/>
                    <a:cs typeface="Times New Roman" panose="02020603050405020304" pitchFamily="18" charset="0"/>
                  </a:rPr>
                  <a:t>By running the serial code, the time taken to compute the solution of the equation was </a:t>
                </a:r>
                <a14:m>
                  <m:oMath xmlns:m="http://schemas.openxmlformats.org/officeDocument/2006/math">
                    <m:r>
                      <a:rPr lang="it-IT" sz="1600" b="1" i="1" dirty="0">
                        <a:solidFill>
                          <a:srgbClr val="C3A97E"/>
                        </a:solidFill>
                        <a:latin typeface="Cambria Math" panose="02040503050406030204" pitchFamily="18" charset="0"/>
                        <a:cs typeface="Times New Roman" panose="02020603050405020304" pitchFamily="18" charset="0"/>
                      </a:rPr>
                      <m:t>𝟎</m:t>
                    </m:r>
                    <m:r>
                      <a:rPr lang="it-IT" sz="1600" b="1" i="1" dirty="0">
                        <a:solidFill>
                          <a:srgbClr val="C3A97E"/>
                        </a:solidFill>
                        <a:latin typeface="Cambria Math" panose="02040503050406030204" pitchFamily="18" charset="0"/>
                        <a:cs typeface="Times New Roman" panose="02020603050405020304" pitchFamily="18" charset="0"/>
                      </a:rPr>
                      <m:t>:</m:t>
                    </m:r>
                    <m:r>
                      <a:rPr lang="it-IT" sz="1600" b="1" i="1" dirty="0">
                        <a:solidFill>
                          <a:srgbClr val="C3A97E"/>
                        </a:solidFill>
                        <a:latin typeface="Cambria Math" panose="02040503050406030204" pitchFamily="18" charset="0"/>
                        <a:cs typeface="Times New Roman" panose="02020603050405020304" pitchFamily="18" charset="0"/>
                      </a:rPr>
                      <m:t>𝟎𝟕</m:t>
                    </m:r>
                    <m:r>
                      <a:rPr lang="it-IT" sz="1600" b="1" i="1" dirty="0">
                        <a:solidFill>
                          <a:srgbClr val="C3A97E"/>
                        </a:solidFill>
                        <a:latin typeface="Cambria Math" panose="02040503050406030204" pitchFamily="18" charset="0"/>
                        <a:cs typeface="Times New Roman" panose="02020603050405020304" pitchFamily="18" charset="0"/>
                      </a:rPr>
                      <m:t>:</m:t>
                    </m:r>
                    <m:r>
                      <a:rPr lang="it-IT" sz="1600" b="1" i="1" dirty="0">
                        <a:solidFill>
                          <a:srgbClr val="C3A97E"/>
                        </a:solidFill>
                        <a:latin typeface="Cambria Math" panose="02040503050406030204" pitchFamily="18" charset="0"/>
                        <a:cs typeface="Times New Roman" panose="02020603050405020304" pitchFamily="18" charset="0"/>
                      </a:rPr>
                      <m:t>𝟏𝟔</m:t>
                    </m:r>
                    <m:r>
                      <a:rPr lang="it-IT" sz="1600" b="1" i="1" dirty="0">
                        <a:solidFill>
                          <a:srgbClr val="C3A97E"/>
                        </a:solidFill>
                        <a:latin typeface="Cambria Math" panose="02040503050406030204" pitchFamily="18" charset="0"/>
                        <a:cs typeface="Times New Roman" panose="02020603050405020304" pitchFamily="18" charset="0"/>
                      </a:rPr>
                      <m:t>.</m:t>
                    </m:r>
                    <m:r>
                      <a:rPr lang="it-IT" sz="1600" b="1" i="1" dirty="0">
                        <a:solidFill>
                          <a:srgbClr val="C3A97E"/>
                        </a:solidFill>
                        <a:latin typeface="Cambria Math" panose="02040503050406030204" pitchFamily="18" charset="0"/>
                        <a:cs typeface="Times New Roman" panose="02020603050405020304" pitchFamily="18" charset="0"/>
                      </a:rPr>
                      <m:t>𝟐𝟒𝟖𝟎𝟒𝟖</m:t>
                    </m:r>
                    <m:r>
                      <a:rPr lang="it-IT" sz="1600" b="1" i="1" dirty="0">
                        <a:solidFill>
                          <a:srgbClr val="C3A97E"/>
                        </a:solidFill>
                        <a:latin typeface="Cambria Math" panose="02040503050406030204" pitchFamily="18" charset="0"/>
                        <a:cs typeface="Times New Roman" panose="02020603050405020304" pitchFamily="18" charset="0"/>
                      </a:rPr>
                      <m:t>≅</m:t>
                    </m:r>
                    <m:r>
                      <a:rPr lang="it-IT" sz="1600" b="1" i="1" dirty="0" smtClean="0">
                        <a:solidFill>
                          <a:srgbClr val="C3A97E"/>
                        </a:solidFill>
                        <a:latin typeface="Cambria Math" panose="02040503050406030204" pitchFamily="18" charset="0"/>
                        <a:cs typeface="Times New Roman" panose="02020603050405020304" pitchFamily="18" charset="0"/>
                      </a:rPr>
                      <m:t>𝟒𝟑𝟔</m:t>
                    </m:r>
                    <m:r>
                      <a:rPr lang="it-IT" sz="1600" b="1" i="1" dirty="0" smtClean="0">
                        <a:solidFill>
                          <a:srgbClr val="C3A97E"/>
                        </a:solidFill>
                        <a:latin typeface="Cambria Math" panose="02040503050406030204" pitchFamily="18" charset="0"/>
                        <a:cs typeface="Times New Roman" panose="02020603050405020304" pitchFamily="18" charset="0"/>
                      </a:rPr>
                      <m:t> </m:t>
                    </m:r>
                    <m:r>
                      <a:rPr lang="it-IT" sz="1600" b="1" i="1" dirty="0" smtClean="0">
                        <a:solidFill>
                          <a:srgbClr val="C3A97E"/>
                        </a:solidFill>
                        <a:latin typeface="Cambria Math" panose="02040503050406030204" pitchFamily="18" charset="0"/>
                        <a:cs typeface="Times New Roman" panose="02020603050405020304" pitchFamily="18" charset="0"/>
                      </a:rPr>
                      <m:t>𝒔</m:t>
                    </m:r>
                  </m:oMath>
                </a14:m>
                <a:r>
                  <a:rPr lang="en-US" sz="1600" b="1" i="1" dirty="0">
                    <a:solidFill>
                      <a:srgbClr val="C3A97E"/>
                    </a:solidFill>
                    <a:latin typeface="Times New Roman" panose="02020603050405020304" pitchFamily="18" charset="0"/>
                    <a:cs typeface="Times New Roman" panose="02020603050405020304" pitchFamily="18" charset="0"/>
                  </a:rPr>
                  <a:t>. </a:t>
                </a:r>
              </a:p>
              <a:p>
                <a:pPr marL="0" indent="0" algn="just">
                  <a:buNone/>
                </a:pPr>
                <a:r>
                  <a:rPr lang="en-US" sz="1600" dirty="0">
                    <a:solidFill>
                      <a:srgbClr val="C3A97E"/>
                    </a:solidFill>
                    <a:latin typeface="Times New Roman" panose="02020603050405020304" pitchFamily="18" charset="0"/>
                    <a:cs typeface="Times New Roman" panose="02020603050405020304" pitchFamily="18" charset="0"/>
                  </a:rPr>
                  <a:t>The solution can be visualized through the following two graphs, which we will use to compare the results with the parallel code.</a:t>
                </a:r>
                <a:endParaRPr lang="it-IT" sz="1600" dirty="0">
                  <a:solidFill>
                    <a:srgbClr val="C3A97E"/>
                  </a:solidFill>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xfrm>
                <a:off x="838200" y="1825625"/>
                <a:ext cx="5257800" cy="1969998"/>
              </a:xfrm>
              <a:blipFill>
                <a:blip r:embed="rId2"/>
                <a:stretch>
                  <a:fillRect l="-696" t="-2160" r="-580"/>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t>
            </a:r>
            <a:r>
              <a:rPr lang="it-IT" sz="1000" dirty="0" err="1">
                <a:solidFill>
                  <a:srgbClr val="213F84"/>
                </a:solidFill>
                <a:latin typeface="Aharoni" panose="02010803020104030203" pitchFamily="2" charset="-79"/>
                <a:cs typeface="Aharoni" panose="02010803020104030203" pitchFamily="2" charset="-79"/>
              </a:rPr>
              <a:t>Graphical</a:t>
            </a:r>
            <a:r>
              <a:rPr lang="it-IT" sz="1000" dirty="0">
                <a:solidFill>
                  <a:srgbClr val="213F84"/>
                </a:solidFill>
                <a:latin typeface="Aharoni" panose="02010803020104030203" pitchFamily="2" charset="-79"/>
                <a:cs typeface="Aharoni" panose="02010803020104030203" pitchFamily="2" charset="-79"/>
              </a:rPr>
              <a:t> </a:t>
            </a:r>
            <a:r>
              <a:rPr lang="it-IT" sz="1000" dirty="0" err="1">
                <a:solidFill>
                  <a:srgbClr val="213F84"/>
                </a:solidFill>
                <a:latin typeface="Aharoni" panose="02010803020104030203" pitchFamily="2" charset="-79"/>
                <a:cs typeface="Aharoni" panose="02010803020104030203" pitchFamily="2" charset="-79"/>
              </a:rPr>
              <a:t>visualization</a:t>
            </a:r>
            <a:endParaRPr lang="it-IT" sz="1000" dirty="0">
              <a:solidFill>
                <a:srgbClr val="213F84"/>
              </a:solidFill>
              <a:latin typeface="Aharoni" panose="02010803020104030203" pitchFamily="2" charset="-79"/>
              <a:cs typeface="Aharoni" panose="02010803020104030203" pitchFamily="2" charset="-79"/>
            </a:endParaRPr>
          </a:p>
        </p:txBody>
      </p:sp>
      <p:sp>
        <p:nvSpPr>
          <p:cNvPr id="5" name="Segnaposto contenuto 2">
            <a:extLst>
              <a:ext uri="{FF2B5EF4-FFF2-40B4-BE49-F238E27FC236}">
                <a16:creationId xmlns:a16="http://schemas.microsoft.com/office/drawing/2014/main" id="{F6D70104-9481-554D-49CA-5BD937350FF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it-IT" sz="2000" dirty="0">
              <a:solidFill>
                <a:srgbClr val="C3A97E"/>
              </a:solidFill>
              <a:latin typeface="Times New Roman" panose="02020603050405020304" pitchFamily="18" charset="0"/>
              <a:cs typeface="Times New Roman" panose="02020603050405020304" pitchFamily="18" charset="0"/>
            </a:endParaRPr>
          </a:p>
        </p:txBody>
      </p:sp>
      <p:pic>
        <p:nvPicPr>
          <p:cNvPr id="7" name="Immagine 6" descr="Immagine che contiene schermata, testo, Diagramma, diagramma&#10;&#10;Descrizione generata automaticamente">
            <a:extLst>
              <a:ext uri="{FF2B5EF4-FFF2-40B4-BE49-F238E27FC236}">
                <a16:creationId xmlns:a16="http://schemas.microsoft.com/office/drawing/2014/main" id="{F76461DD-B540-111D-121E-C33D9006A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88" y="3429000"/>
            <a:ext cx="5123731" cy="2675281"/>
          </a:xfrm>
          <a:prstGeom prst="rect">
            <a:avLst/>
          </a:prstGeom>
        </p:spPr>
      </p:pic>
      <p:pic>
        <p:nvPicPr>
          <p:cNvPr id="9" name="Immagine 8" descr="Immagine che contiene schermata, design&#10;&#10;Descrizione generata automaticamente">
            <a:extLst>
              <a:ext uri="{FF2B5EF4-FFF2-40B4-BE49-F238E27FC236}">
                <a16:creationId xmlns:a16="http://schemas.microsoft.com/office/drawing/2014/main" id="{F1A0B85F-2ABF-EB53-4E44-39721D66795D}"/>
              </a:ext>
            </a:extLst>
          </p:cNvPr>
          <p:cNvPicPr>
            <a:picLocks noChangeAspect="1"/>
          </p:cNvPicPr>
          <p:nvPr/>
        </p:nvPicPr>
        <p:blipFill rotWithShape="1">
          <a:blip r:embed="rId4">
            <a:extLst>
              <a:ext uri="{28A0092B-C50C-407E-A947-70E740481C1C}">
                <a14:useLocalDpi xmlns:a14="http://schemas.microsoft.com/office/drawing/2010/main" val="0"/>
              </a:ext>
            </a:extLst>
          </a:blip>
          <a:srcRect l="21298" r="15235" b="-2917"/>
          <a:stretch/>
        </p:blipFill>
        <p:spPr>
          <a:xfrm>
            <a:off x="6098694" y="1825625"/>
            <a:ext cx="5188071" cy="4392657"/>
          </a:xfrm>
          <a:prstGeom prst="rect">
            <a:avLst/>
          </a:prstGeom>
        </p:spPr>
      </p:pic>
      <p:sp>
        <p:nvSpPr>
          <p:cNvPr id="10" name="CasellaDiTesto 9">
            <a:extLst>
              <a:ext uri="{FF2B5EF4-FFF2-40B4-BE49-F238E27FC236}">
                <a16:creationId xmlns:a16="http://schemas.microsoft.com/office/drawing/2014/main" id="{58403EA0-A86F-A723-8225-412218B3E813}"/>
              </a:ext>
            </a:extLst>
          </p:cNvPr>
          <p:cNvSpPr txBox="1">
            <a:spLocks noGrp="1" noRot="1" noMove="1" noResize="1" noEditPoints="1" noAdjustHandles="1" noChangeArrowheads="1" noChangeShapeType="1"/>
          </p:cNvSpPr>
          <p:nvPr/>
        </p:nvSpPr>
        <p:spPr>
          <a:xfrm>
            <a:off x="6870221" y="6074512"/>
            <a:ext cx="3709358" cy="246221"/>
          </a:xfrm>
          <a:prstGeom prst="rect">
            <a:avLst/>
          </a:prstGeom>
          <a:noFill/>
        </p:spPr>
        <p:txBody>
          <a:bodyPr wrap="square" rtlCol="0">
            <a:spAutoFit/>
          </a:bodyPr>
          <a:lstStyle/>
          <a:p>
            <a:pPr algn="ctr"/>
            <a:r>
              <a:rPr lang="en-GB" sz="1000" dirty="0">
                <a:solidFill>
                  <a:srgbClr val="213F84"/>
                </a:solidFill>
                <a:latin typeface="Abadi" panose="020B0604020104020204" pitchFamily="34" charset="0"/>
              </a:rPr>
              <a:t>3D visualization of solution</a:t>
            </a:r>
          </a:p>
        </p:txBody>
      </p:sp>
      <p:sp>
        <p:nvSpPr>
          <p:cNvPr id="11" name="CasellaDiTesto 10">
            <a:extLst>
              <a:ext uri="{FF2B5EF4-FFF2-40B4-BE49-F238E27FC236}">
                <a16:creationId xmlns:a16="http://schemas.microsoft.com/office/drawing/2014/main" id="{B6C0C3D0-D76C-B83A-F1FA-240B3882B78B}"/>
              </a:ext>
            </a:extLst>
          </p:cNvPr>
          <p:cNvSpPr txBox="1">
            <a:spLocks noGrp="1" noRot="1" noMove="1" noResize="1" noEditPoints="1" noAdjustHandles="1" noChangeArrowheads="1" noChangeShapeType="1"/>
          </p:cNvSpPr>
          <p:nvPr/>
        </p:nvSpPr>
        <p:spPr>
          <a:xfrm>
            <a:off x="1611074" y="6104281"/>
            <a:ext cx="3709358" cy="246221"/>
          </a:xfrm>
          <a:prstGeom prst="rect">
            <a:avLst/>
          </a:prstGeom>
          <a:noFill/>
        </p:spPr>
        <p:txBody>
          <a:bodyPr wrap="square" rtlCol="0">
            <a:spAutoFit/>
          </a:bodyPr>
          <a:lstStyle/>
          <a:p>
            <a:pPr algn="ctr"/>
            <a:r>
              <a:rPr lang="en-GB" sz="1000" dirty="0">
                <a:solidFill>
                  <a:srgbClr val="213F84"/>
                </a:solidFill>
                <a:latin typeface="Abadi" panose="020B0604020104020204" pitchFamily="34" charset="0"/>
              </a:rPr>
              <a:t>Levels visualization of solution</a:t>
            </a:r>
          </a:p>
        </p:txBody>
      </p:sp>
    </p:spTree>
    <p:extLst>
      <p:ext uri="{BB962C8B-B14F-4D97-AF65-F5344CB8AC3E}">
        <p14:creationId xmlns:p14="http://schemas.microsoft.com/office/powerpoint/2010/main" val="89834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ivot">
          <a:fgClr>
            <a:srgbClr val="365194"/>
          </a:fgClr>
          <a:bgClr>
            <a:srgbClr val="C3A97E"/>
          </a:bgClr>
        </a:patt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a:noFill/>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3087369"/>
            <a:ext cx="9144000" cy="683264"/>
          </a:xfrm>
        </p:spPr>
        <p:txBody>
          <a:bodyPr lIns="0" tIns="0" rIns="0" bIns="0" rtlCol="0" anchor="ctr">
            <a:spAutoFit/>
          </a:bodyPr>
          <a:lstStyle/>
          <a:p>
            <a:pPr rtl="0"/>
            <a:r>
              <a:rPr lang="it-IT" sz="4800" dirty="0" err="1">
                <a:solidFill>
                  <a:schemeClr val="bg1"/>
                </a:solidFill>
                <a:latin typeface="Aharoni" panose="02010803020104030203" pitchFamily="2" charset="-79"/>
                <a:cs typeface="Aharoni" panose="02010803020104030203" pitchFamily="2" charset="-79"/>
              </a:rPr>
              <a:t>Parallel</a:t>
            </a:r>
            <a:r>
              <a:rPr lang="it-IT" sz="4800" dirty="0">
                <a:solidFill>
                  <a:schemeClr val="bg1"/>
                </a:solidFill>
                <a:latin typeface="Aharoni" panose="02010803020104030203" pitchFamily="2" charset="-79"/>
                <a:cs typeface="Aharoni" panose="02010803020104030203" pitchFamily="2" charset="-79"/>
              </a:rPr>
              <a:t> Code</a:t>
            </a:r>
            <a:endParaRPr lang="it-IT" sz="4800" dirty="0">
              <a:solidFill>
                <a:schemeClr val="accent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170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825625"/>
            <a:ext cx="5257800" cy="4351338"/>
          </a:xfrm>
        </p:spPr>
        <p:txBody>
          <a:bodyPr>
            <a:normAutofit fontScale="92500" lnSpcReduction="10000"/>
          </a:bodyPr>
          <a:lstStyle/>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The parallel code was constructed using the </a:t>
            </a:r>
            <a:r>
              <a:rPr lang="en-US" sz="2000" b="1" dirty="0">
                <a:solidFill>
                  <a:srgbClr val="C3A97E"/>
                </a:solidFill>
                <a:latin typeface="Times New Roman" panose="02020603050405020304" pitchFamily="18" charset="0"/>
                <a:cs typeface="Times New Roman" panose="02020603050405020304" pitchFamily="18" charset="0"/>
              </a:rPr>
              <a:t>Message Passing model </a:t>
            </a:r>
            <a:r>
              <a:rPr lang="en-US" sz="2000" dirty="0">
                <a:solidFill>
                  <a:srgbClr val="C3A97E"/>
                </a:solidFill>
                <a:latin typeface="Times New Roman" panose="02020603050405020304" pitchFamily="18" charset="0"/>
                <a:cs typeface="Times New Roman" panose="02020603050405020304" pitchFamily="18" charset="0"/>
              </a:rPr>
              <a:t>in which a set of tasks utilize their local memory during computation. </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Tasks exchange data through communications by sending and receiving messages.</a:t>
            </a:r>
            <a:r>
              <a:rPr lang="it-IT" sz="2000" dirty="0">
                <a:solidFill>
                  <a:srgbClr val="C3A97E"/>
                </a:solidFill>
                <a:latin typeface="Times New Roman" panose="02020603050405020304" pitchFamily="18" charset="0"/>
                <a:cs typeface="Times New Roman" panose="02020603050405020304" pitchFamily="18" charset="0"/>
              </a:rPr>
              <a:t> </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For the implementation of the parallel code, the </a:t>
            </a:r>
            <a:r>
              <a:rPr lang="en-US" sz="2000" b="1" dirty="0">
                <a:solidFill>
                  <a:srgbClr val="C3A97E"/>
                </a:solidFill>
                <a:latin typeface="Times New Roman" panose="02020603050405020304" pitchFamily="18" charset="0"/>
                <a:cs typeface="Times New Roman" panose="02020603050405020304" pitchFamily="18" charset="0"/>
              </a:rPr>
              <a:t>mpi4py</a:t>
            </a:r>
            <a:r>
              <a:rPr lang="en-US" sz="2000" dirty="0">
                <a:solidFill>
                  <a:srgbClr val="C3A97E"/>
                </a:solidFill>
                <a:latin typeface="Times New Roman" panose="02020603050405020304" pitchFamily="18" charset="0"/>
                <a:cs typeface="Times New Roman" panose="02020603050405020304" pitchFamily="18" charset="0"/>
              </a:rPr>
              <a:t> library was used. </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The </a:t>
            </a:r>
            <a:r>
              <a:rPr lang="en-US" sz="2000" b="1" dirty="0">
                <a:solidFill>
                  <a:srgbClr val="C3A97E"/>
                </a:solidFill>
                <a:latin typeface="Times New Roman" panose="02020603050405020304" pitchFamily="18" charset="0"/>
                <a:cs typeface="Times New Roman" panose="02020603050405020304" pitchFamily="18" charset="0"/>
              </a:rPr>
              <a:t>SPMD (Single Program Multiple Data) </a:t>
            </a:r>
            <a:r>
              <a:rPr lang="en-US" sz="2000" dirty="0">
                <a:solidFill>
                  <a:srgbClr val="C3A97E"/>
                </a:solidFill>
                <a:latin typeface="Times New Roman" panose="02020603050405020304" pitchFamily="18" charset="0"/>
                <a:cs typeface="Times New Roman" panose="02020603050405020304" pitchFamily="18" charset="0"/>
              </a:rPr>
              <a:t>program has been constructed: all tasks execute their copy of the program simultaneously, working on their respective portions and processing different data.</a:t>
            </a:r>
          </a:p>
          <a:p>
            <a:pPr marL="0" indent="0" algn="ctr">
              <a:buNone/>
            </a:pPr>
            <a:r>
              <a:rPr lang="en-US" sz="2000" b="1" dirty="0">
                <a:solidFill>
                  <a:srgbClr val="C3A97E"/>
                </a:solidFill>
                <a:latin typeface="Times New Roman" panose="02020603050405020304" pitchFamily="18" charset="0"/>
                <a:cs typeface="Times New Roman" panose="02020603050405020304" pitchFamily="18" charset="0"/>
              </a:rPr>
              <a:t>DOMAIN DECOMPOSITION</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Each parallel task works on a portion of the data which was decomposed in the figure.</a:t>
            </a: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t>
            </a:r>
            <a:r>
              <a:rPr lang="it-IT" sz="1000" dirty="0" err="1">
                <a:solidFill>
                  <a:srgbClr val="213F84"/>
                </a:solidFill>
                <a:latin typeface="Aharoni" panose="02010803020104030203" pitchFamily="2" charset="-79"/>
                <a:cs typeface="Aharoni" panose="02010803020104030203" pitchFamily="2" charset="-79"/>
              </a:rPr>
              <a:t>Theoretical</a:t>
            </a:r>
            <a:r>
              <a:rPr lang="it-IT" sz="1000" dirty="0">
                <a:solidFill>
                  <a:srgbClr val="213F84"/>
                </a:solidFill>
                <a:latin typeface="Aharoni" panose="02010803020104030203" pitchFamily="2" charset="-79"/>
                <a:cs typeface="Aharoni" panose="02010803020104030203" pitchFamily="2" charset="-79"/>
              </a:rPr>
              <a:t> </a:t>
            </a:r>
            <a:r>
              <a:rPr lang="it-IT" sz="1000" dirty="0" err="1">
                <a:solidFill>
                  <a:srgbClr val="213F84"/>
                </a:solidFill>
                <a:latin typeface="Aharoni" panose="02010803020104030203" pitchFamily="2" charset="-79"/>
                <a:cs typeface="Aharoni" panose="02010803020104030203" pitchFamily="2" charset="-79"/>
              </a:rPr>
              <a:t>description</a:t>
            </a:r>
            <a:endParaRPr lang="it-IT" sz="1000" dirty="0">
              <a:solidFill>
                <a:srgbClr val="213F84"/>
              </a:solidFill>
              <a:latin typeface="Aharoni" panose="02010803020104030203" pitchFamily="2" charset="-79"/>
              <a:cs typeface="Aharoni" panose="02010803020104030203" pitchFamily="2" charset="-79"/>
            </a:endParaRPr>
          </a:p>
        </p:txBody>
      </p:sp>
      <p:pic>
        <p:nvPicPr>
          <p:cNvPr id="6" name="Immagine 5" descr="Immagine che contiene testo, linea, ricevuta&#10;&#10;Descrizione generata automaticamente">
            <a:extLst>
              <a:ext uri="{FF2B5EF4-FFF2-40B4-BE49-F238E27FC236}">
                <a16:creationId xmlns:a16="http://schemas.microsoft.com/office/drawing/2014/main" id="{070D98E2-FB41-5A96-CA24-1D2348E2DF4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203897" y="2008396"/>
            <a:ext cx="5149903" cy="3537525"/>
          </a:xfrm>
          <a:prstGeom prst="rect">
            <a:avLst/>
          </a:prstGeom>
        </p:spPr>
      </p:pic>
      <p:cxnSp>
        <p:nvCxnSpPr>
          <p:cNvPr id="8" name="Connettore diritto 7">
            <a:extLst>
              <a:ext uri="{FF2B5EF4-FFF2-40B4-BE49-F238E27FC236}">
                <a16:creationId xmlns:a16="http://schemas.microsoft.com/office/drawing/2014/main" id="{74E095D2-55C6-C9FF-7D1F-C28507D915CA}"/>
              </a:ext>
            </a:extLst>
          </p:cNvPr>
          <p:cNvCxnSpPr>
            <a:cxnSpLocks noGrp="1" noRot="1" noMove="1" noResize="1" noEditPoints="1" noAdjustHandles="1" noChangeArrowheads="1" noChangeShapeType="1"/>
          </p:cNvCxnSpPr>
          <p:nvPr/>
        </p:nvCxnSpPr>
        <p:spPr>
          <a:xfrm flipV="1">
            <a:off x="7660640" y="2408098"/>
            <a:ext cx="0" cy="27531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D3975FAC-7667-C2C3-F1D3-981097AA2F32}"/>
              </a:ext>
            </a:extLst>
          </p:cNvPr>
          <p:cNvCxnSpPr>
            <a:cxnSpLocks noGrp="1" noRot="1" noMove="1" noResize="1" noEditPoints="1" noAdjustHandles="1" noChangeArrowheads="1" noChangeShapeType="1"/>
          </p:cNvCxnSpPr>
          <p:nvPr/>
        </p:nvCxnSpPr>
        <p:spPr>
          <a:xfrm flipV="1">
            <a:off x="8483600" y="2408098"/>
            <a:ext cx="0" cy="27531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4F107AF4-3377-926A-CA2F-4B332A17389E}"/>
              </a:ext>
            </a:extLst>
          </p:cNvPr>
          <p:cNvCxnSpPr>
            <a:cxnSpLocks noGrp="1" noRot="1" noMove="1" noResize="1" noEditPoints="1" noAdjustHandles="1" noChangeArrowheads="1" noChangeShapeType="1"/>
          </p:cNvCxnSpPr>
          <p:nvPr/>
        </p:nvCxnSpPr>
        <p:spPr>
          <a:xfrm flipV="1">
            <a:off x="9301480" y="2408098"/>
            <a:ext cx="0" cy="27531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121DD808-6370-08C7-C522-74CFB2978EBB}"/>
              </a:ext>
            </a:extLst>
          </p:cNvPr>
          <p:cNvCxnSpPr>
            <a:cxnSpLocks noGrp="1" noRot="1" noMove="1" noResize="1" noEditPoints="1" noAdjustHandles="1" noChangeArrowheads="1" noChangeShapeType="1"/>
          </p:cNvCxnSpPr>
          <p:nvPr/>
        </p:nvCxnSpPr>
        <p:spPr>
          <a:xfrm flipV="1">
            <a:off x="10104120" y="2400567"/>
            <a:ext cx="0" cy="275318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Rettangolo 12">
            <a:extLst>
              <a:ext uri="{FF2B5EF4-FFF2-40B4-BE49-F238E27FC236}">
                <a16:creationId xmlns:a16="http://schemas.microsoft.com/office/drawing/2014/main" id="{00D51BF0-CCC6-DDC5-4072-8F38F0BE571B}"/>
              </a:ext>
            </a:extLst>
          </p:cNvPr>
          <p:cNvSpPr>
            <a:spLocks/>
          </p:cNvSpPr>
          <p:nvPr/>
        </p:nvSpPr>
        <p:spPr>
          <a:xfrm>
            <a:off x="6842758" y="2453640"/>
            <a:ext cx="3992879" cy="2707640"/>
          </a:xfrm>
          <a:prstGeom prst="rect">
            <a:avLst/>
          </a:prstGeom>
          <a:solidFill>
            <a:schemeClr val="accent1">
              <a:alpha val="3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CasellaDiTesto 13">
            <a:extLst>
              <a:ext uri="{FF2B5EF4-FFF2-40B4-BE49-F238E27FC236}">
                <a16:creationId xmlns:a16="http://schemas.microsoft.com/office/drawing/2014/main" id="{605B04C1-74BC-15DD-4123-F2BCCCE1968B}"/>
              </a:ext>
            </a:extLst>
          </p:cNvPr>
          <p:cNvSpPr txBox="1">
            <a:spLocks noGrp="1" noRot="1" noMove="1" noResize="1" noEditPoints="1" noAdjustHandles="1" noChangeArrowheads="1" noChangeShapeType="1"/>
          </p:cNvSpPr>
          <p:nvPr/>
        </p:nvSpPr>
        <p:spPr>
          <a:xfrm>
            <a:off x="6954590" y="3507690"/>
            <a:ext cx="609462" cy="276999"/>
          </a:xfrm>
          <a:prstGeom prst="rect">
            <a:avLst/>
          </a:prstGeom>
          <a:noFill/>
        </p:spPr>
        <p:txBody>
          <a:bodyPr wrap="none" rtlCol="0">
            <a:spAutoFit/>
          </a:bodyPr>
          <a:lstStyle/>
          <a:p>
            <a:r>
              <a:rPr lang="en-GB" sz="1200" b="1" dirty="0">
                <a:latin typeface="Abadi" panose="020B0604020104020204" pitchFamily="34" charset="0"/>
              </a:rPr>
              <a:t>Task 0</a:t>
            </a:r>
          </a:p>
        </p:txBody>
      </p:sp>
      <p:sp>
        <p:nvSpPr>
          <p:cNvPr id="15" name="CasellaDiTesto 14">
            <a:extLst>
              <a:ext uri="{FF2B5EF4-FFF2-40B4-BE49-F238E27FC236}">
                <a16:creationId xmlns:a16="http://schemas.microsoft.com/office/drawing/2014/main" id="{9D59194C-6F17-59F0-33D7-E144D0ABE177}"/>
              </a:ext>
            </a:extLst>
          </p:cNvPr>
          <p:cNvSpPr txBox="1">
            <a:spLocks noGrp="1" noRot="1" noMove="1" noResize="1" noEditPoints="1" noAdjustHandles="1" noChangeArrowheads="1" noChangeShapeType="1"/>
          </p:cNvSpPr>
          <p:nvPr/>
        </p:nvSpPr>
        <p:spPr>
          <a:xfrm>
            <a:off x="7764849" y="3515582"/>
            <a:ext cx="609462" cy="276999"/>
          </a:xfrm>
          <a:prstGeom prst="rect">
            <a:avLst/>
          </a:prstGeom>
          <a:noFill/>
        </p:spPr>
        <p:txBody>
          <a:bodyPr wrap="none" rtlCol="0">
            <a:spAutoFit/>
          </a:bodyPr>
          <a:lstStyle/>
          <a:p>
            <a:r>
              <a:rPr lang="en-GB" sz="1200" b="1" dirty="0">
                <a:latin typeface="Abadi" panose="020B0604020104020204" pitchFamily="34" charset="0"/>
              </a:rPr>
              <a:t>Task 1</a:t>
            </a:r>
          </a:p>
        </p:txBody>
      </p:sp>
      <p:sp>
        <p:nvSpPr>
          <p:cNvPr id="16" name="CasellaDiTesto 15">
            <a:extLst>
              <a:ext uri="{FF2B5EF4-FFF2-40B4-BE49-F238E27FC236}">
                <a16:creationId xmlns:a16="http://schemas.microsoft.com/office/drawing/2014/main" id="{F43EE72F-ADC2-F844-0D9B-00F8FBB664C0}"/>
              </a:ext>
            </a:extLst>
          </p:cNvPr>
          <p:cNvSpPr txBox="1">
            <a:spLocks noGrp="1" noRot="1" noMove="1" noResize="1" noEditPoints="1" noAdjustHandles="1" noChangeArrowheads="1" noChangeShapeType="1"/>
          </p:cNvSpPr>
          <p:nvPr/>
        </p:nvSpPr>
        <p:spPr>
          <a:xfrm>
            <a:off x="8539479" y="3515582"/>
            <a:ext cx="609462" cy="276999"/>
          </a:xfrm>
          <a:prstGeom prst="rect">
            <a:avLst/>
          </a:prstGeom>
          <a:noFill/>
        </p:spPr>
        <p:txBody>
          <a:bodyPr wrap="none" rtlCol="0">
            <a:spAutoFit/>
          </a:bodyPr>
          <a:lstStyle/>
          <a:p>
            <a:r>
              <a:rPr lang="en-GB" sz="1200" b="1" dirty="0">
                <a:latin typeface="Abadi" panose="020B0604020104020204" pitchFamily="34" charset="0"/>
              </a:rPr>
              <a:t>Task 2</a:t>
            </a:r>
          </a:p>
        </p:txBody>
      </p:sp>
      <p:sp>
        <p:nvSpPr>
          <p:cNvPr id="17" name="CasellaDiTesto 16">
            <a:extLst>
              <a:ext uri="{FF2B5EF4-FFF2-40B4-BE49-F238E27FC236}">
                <a16:creationId xmlns:a16="http://schemas.microsoft.com/office/drawing/2014/main" id="{EA339CF5-25CE-E0FE-01E1-C5FF508DE983}"/>
              </a:ext>
            </a:extLst>
          </p:cNvPr>
          <p:cNvSpPr txBox="1">
            <a:spLocks noGrp="1" noRot="1" noMove="1" noResize="1" noEditPoints="1" noAdjustHandles="1" noChangeArrowheads="1" noChangeShapeType="1"/>
          </p:cNvSpPr>
          <p:nvPr/>
        </p:nvSpPr>
        <p:spPr>
          <a:xfrm>
            <a:off x="9386761" y="3509680"/>
            <a:ext cx="609462" cy="276999"/>
          </a:xfrm>
          <a:prstGeom prst="rect">
            <a:avLst/>
          </a:prstGeom>
          <a:noFill/>
        </p:spPr>
        <p:txBody>
          <a:bodyPr wrap="none" rtlCol="0">
            <a:spAutoFit/>
          </a:bodyPr>
          <a:lstStyle/>
          <a:p>
            <a:r>
              <a:rPr lang="en-GB" sz="1200" b="1" dirty="0">
                <a:latin typeface="Abadi" panose="020B0604020104020204" pitchFamily="34" charset="0"/>
              </a:rPr>
              <a:t>Task 3</a:t>
            </a:r>
          </a:p>
        </p:txBody>
      </p:sp>
      <p:sp>
        <p:nvSpPr>
          <p:cNvPr id="18" name="CasellaDiTesto 17">
            <a:extLst>
              <a:ext uri="{FF2B5EF4-FFF2-40B4-BE49-F238E27FC236}">
                <a16:creationId xmlns:a16="http://schemas.microsoft.com/office/drawing/2014/main" id="{623EEC5B-33A8-DC1D-B43B-AD1CDD82C5CA}"/>
              </a:ext>
            </a:extLst>
          </p:cNvPr>
          <p:cNvSpPr txBox="1">
            <a:spLocks noGrp="1" noRot="1" noMove="1" noResize="1" noEditPoints="1" noAdjustHandles="1" noChangeArrowheads="1" noChangeShapeType="1"/>
          </p:cNvSpPr>
          <p:nvPr/>
        </p:nvSpPr>
        <p:spPr>
          <a:xfrm>
            <a:off x="10180526" y="3509680"/>
            <a:ext cx="609462" cy="276999"/>
          </a:xfrm>
          <a:prstGeom prst="rect">
            <a:avLst/>
          </a:prstGeom>
          <a:noFill/>
        </p:spPr>
        <p:txBody>
          <a:bodyPr wrap="none" rtlCol="0">
            <a:spAutoFit/>
          </a:bodyPr>
          <a:lstStyle/>
          <a:p>
            <a:r>
              <a:rPr lang="en-GB" sz="1200" b="1" dirty="0">
                <a:latin typeface="Abadi" panose="020B0604020104020204" pitchFamily="34" charset="0"/>
              </a:rPr>
              <a:t>Task 4</a:t>
            </a:r>
          </a:p>
        </p:txBody>
      </p:sp>
      <p:sp>
        <p:nvSpPr>
          <p:cNvPr id="19" name="CasellaDiTesto 18">
            <a:extLst>
              <a:ext uri="{FF2B5EF4-FFF2-40B4-BE49-F238E27FC236}">
                <a16:creationId xmlns:a16="http://schemas.microsoft.com/office/drawing/2014/main" id="{A966FE1C-7AFB-0770-1725-177BF87DABE6}"/>
              </a:ext>
            </a:extLst>
          </p:cNvPr>
          <p:cNvSpPr txBox="1">
            <a:spLocks noGrp="1" noRot="1" noMove="1" noResize="1" noEditPoints="1" noAdjustHandles="1" noChangeArrowheads="1" noChangeShapeType="1"/>
          </p:cNvSpPr>
          <p:nvPr/>
        </p:nvSpPr>
        <p:spPr>
          <a:xfrm>
            <a:off x="6984518" y="5560982"/>
            <a:ext cx="3709358" cy="246221"/>
          </a:xfrm>
          <a:prstGeom prst="rect">
            <a:avLst/>
          </a:prstGeom>
          <a:noFill/>
        </p:spPr>
        <p:txBody>
          <a:bodyPr wrap="square" rtlCol="0">
            <a:spAutoFit/>
          </a:bodyPr>
          <a:lstStyle/>
          <a:p>
            <a:pPr algn="ctr"/>
            <a:r>
              <a:rPr lang="en-GB" sz="1000" dirty="0">
                <a:solidFill>
                  <a:srgbClr val="213F84"/>
                </a:solidFill>
                <a:latin typeface="Abadi" panose="020B0604020104020204" pitchFamily="34" charset="0"/>
              </a:rPr>
              <a:t>Sample of domain decomposition</a:t>
            </a:r>
          </a:p>
        </p:txBody>
      </p:sp>
    </p:spTree>
    <p:extLst>
      <p:ext uri="{BB962C8B-B14F-4D97-AF65-F5344CB8AC3E}">
        <p14:creationId xmlns:p14="http://schemas.microsoft.com/office/powerpoint/2010/main" val="306049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775429"/>
                <a:ext cx="5257800" cy="4401534"/>
              </a:xfrm>
            </p:spPr>
            <p:txBody>
              <a:bodyPr>
                <a:normAutofit fontScale="85000" lnSpcReduction="20000"/>
              </a:bodyPr>
              <a:lstStyle/>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In the implemented model, the </a:t>
                </a:r>
                <a:r>
                  <a:rPr lang="en-US" sz="2000" b="1" dirty="0">
                    <a:solidFill>
                      <a:srgbClr val="C3A97E"/>
                    </a:solidFill>
                    <a:latin typeface="Times New Roman" panose="02020603050405020304" pitchFamily="18" charset="0"/>
                    <a:cs typeface="Times New Roman" panose="02020603050405020304" pitchFamily="18" charset="0"/>
                  </a:rPr>
                  <a:t>Master process</a:t>
                </a:r>
                <a:r>
                  <a:rPr lang="en-US" sz="2000" dirty="0">
                    <a:solidFill>
                      <a:srgbClr val="C3A97E"/>
                    </a:solidFill>
                    <a:latin typeface="Times New Roman" panose="02020603050405020304" pitchFamily="18" charset="0"/>
                    <a:cs typeface="Times New Roman" panose="02020603050405020304" pitchFamily="18" charset="0"/>
                  </a:rPr>
                  <a:t>, which corresponds to </a:t>
                </a:r>
                <a:r>
                  <a:rPr lang="en-US" sz="2000" i="1" dirty="0">
                    <a:solidFill>
                      <a:srgbClr val="C3A97E"/>
                    </a:solidFill>
                    <a:latin typeface="Times New Roman" panose="02020603050405020304" pitchFamily="18" charset="0"/>
                    <a:cs typeface="Times New Roman" panose="02020603050405020304" pitchFamily="18" charset="0"/>
                  </a:rPr>
                  <a:t>Task 0</a:t>
                </a:r>
                <a:r>
                  <a:rPr lang="en-US" sz="2000" dirty="0">
                    <a:solidFill>
                      <a:srgbClr val="C3A97E"/>
                    </a:solidFill>
                    <a:latin typeface="Times New Roman" panose="02020603050405020304" pitchFamily="18" charset="0"/>
                    <a:cs typeface="Times New Roman" panose="02020603050405020304" pitchFamily="18" charset="0"/>
                  </a:rPr>
                  <a:t>, sends information to the slave tasks, and waits to collect the results obtained from their work. </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The </a:t>
                </a:r>
                <a:r>
                  <a:rPr lang="en-US" sz="2000" b="1" dirty="0">
                    <a:solidFill>
                      <a:srgbClr val="C3A97E"/>
                    </a:solidFill>
                    <a:latin typeface="Times New Roman" panose="02020603050405020304" pitchFamily="18" charset="0"/>
                    <a:cs typeface="Times New Roman" panose="02020603050405020304" pitchFamily="18" charset="0"/>
                  </a:rPr>
                  <a:t>Slave processes </a:t>
                </a:r>
                <a:r>
                  <a:rPr lang="en-US" sz="2000" dirty="0">
                    <a:solidFill>
                      <a:srgbClr val="C3A97E"/>
                    </a:solidFill>
                    <a:latin typeface="Times New Roman" panose="02020603050405020304" pitchFamily="18" charset="0"/>
                    <a:cs typeface="Times New Roman" panose="02020603050405020304" pitchFamily="18" charset="0"/>
                  </a:rPr>
                  <a:t>calculate the solution in their portion of the array over a specific number of time steps and communicate with neighboring processes.</a:t>
                </a:r>
              </a:p>
              <a:p>
                <a:pPr marL="0" indent="0" algn="ctr">
                  <a:buNone/>
                </a:pPr>
                <a:r>
                  <a:rPr lang="en-US" sz="2000" b="1" dirty="0">
                    <a:solidFill>
                      <a:srgbClr val="C3A97E"/>
                    </a:solidFill>
                    <a:latin typeface="Times New Roman" panose="02020603050405020304" pitchFamily="18" charset="0"/>
                    <a:cs typeface="Times New Roman" panose="02020603050405020304" pitchFamily="18" charset="0"/>
                  </a:rPr>
                  <a:t>COMMUNICATIONS</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To understand the communication that needs to be performed, let's observe the figure and following the solution equation:</a:t>
                </a:r>
              </a:p>
              <a:p>
                <a:pPr marL="0" indent="0" algn="just">
                  <a:buNone/>
                </a:pPr>
                <a14:m>
                  <m:oMathPara xmlns:m="http://schemas.openxmlformats.org/officeDocument/2006/math">
                    <m:oMathParaPr>
                      <m:jc m:val="centerGroup"/>
                    </m:oMathParaPr>
                    <m:oMath xmlns:m="http://schemas.openxmlformats.org/officeDocument/2006/math">
                      <m:sSubSup>
                        <m:sSubSupPr>
                          <m:ctrlPr>
                            <a:rPr lang="it-IT" sz="1800" b="0" i="1" smtClean="0">
                              <a:solidFill>
                                <a:srgbClr val="C3A97E"/>
                              </a:solidFill>
                              <a:latin typeface="Cambria Math" panose="02040503050406030204" pitchFamily="18" charset="0"/>
                              <a:cs typeface="Times New Roman" panose="02020603050405020304" pitchFamily="18" charset="0"/>
                            </a:rPr>
                          </m:ctrlPr>
                        </m:sSubSupPr>
                        <m:e>
                          <m:r>
                            <a:rPr lang="it-IT" sz="1800" b="0" i="1" smtClean="0">
                              <a:solidFill>
                                <a:srgbClr val="C3A97E"/>
                              </a:solidFill>
                              <a:latin typeface="Cambria Math" panose="02040503050406030204" pitchFamily="18" charset="0"/>
                              <a:cs typeface="Times New Roman" panose="02020603050405020304" pitchFamily="18" charset="0"/>
                            </a:rPr>
                            <m:t>𝑢</m:t>
                          </m:r>
                        </m:e>
                        <m:sub>
                          <m:r>
                            <a:rPr lang="it-IT" sz="1800" b="0" i="1" smtClean="0">
                              <a:solidFill>
                                <a:srgbClr val="C3A97E"/>
                              </a:solidFill>
                              <a:latin typeface="Cambria Math" panose="02040503050406030204" pitchFamily="18" charset="0"/>
                              <a:cs typeface="Times New Roman" panose="02020603050405020304" pitchFamily="18" charset="0"/>
                            </a:rPr>
                            <m:t>𝑖</m:t>
                          </m:r>
                        </m:sub>
                        <m:sup>
                          <m:r>
                            <a:rPr lang="it-IT" sz="1800" b="0" i="1" smtClean="0">
                              <a:solidFill>
                                <a:srgbClr val="C3A97E"/>
                              </a:solidFill>
                              <a:latin typeface="Cambria Math" panose="02040503050406030204" pitchFamily="18" charset="0"/>
                              <a:cs typeface="Times New Roman" panose="02020603050405020304" pitchFamily="18" charset="0"/>
                            </a:rPr>
                            <m:t>𝑛</m:t>
                          </m:r>
                          <m:r>
                            <a:rPr lang="it-IT" sz="1800" b="0" i="1" smtClean="0">
                              <a:solidFill>
                                <a:srgbClr val="C3A97E"/>
                              </a:solidFill>
                              <a:latin typeface="Cambria Math" panose="02040503050406030204" pitchFamily="18" charset="0"/>
                              <a:cs typeface="Times New Roman" panose="02020603050405020304" pitchFamily="18" charset="0"/>
                            </a:rPr>
                            <m:t>+1</m:t>
                          </m:r>
                        </m:sup>
                      </m:sSubSup>
                      <m:r>
                        <a:rPr lang="it-IT" sz="1800" b="0" i="1" smtClean="0">
                          <a:solidFill>
                            <a:srgbClr val="C3A97E"/>
                          </a:solidFill>
                          <a:latin typeface="Cambria Math" panose="02040503050406030204" pitchFamily="18" charset="0"/>
                          <a:cs typeface="Times New Roman" panose="02020603050405020304" pitchFamily="18" charset="0"/>
                        </a:rPr>
                        <m:t>=</m:t>
                      </m:r>
                      <m:sSubSup>
                        <m:sSubSupPr>
                          <m:ctrlPr>
                            <a:rPr lang="it-IT" sz="1800" b="0" i="1" smtClean="0">
                              <a:solidFill>
                                <a:srgbClr val="C3A97E"/>
                              </a:solidFill>
                              <a:latin typeface="Cambria Math" panose="02040503050406030204" pitchFamily="18" charset="0"/>
                              <a:cs typeface="Times New Roman" panose="02020603050405020304" pitchFamily="18" charset="0"/>
                            </a:rPr>
                          </m:ctrlPr>
                        </m:sSubSupPr>
                        <m:e>
                          <m:r>
                            <a:rPr lang="it-IT" sz="1800" b="0" i="1" smtClean="0">
                              <a:solidFill>
                                <a:srgbClr val="C3A97E"/>
                              </a:solidFill>
                              <a:latin typeface="Cambria Math" panose="02040503050406030204" pitchFamily="18" charset="0"/>
                              <a:cs typeface="Times New Roman" panose="02020603050405020304" pitchFamily="18" charset="0"/>
                            </a:rPr>
                            <m:t>𝑢</m:t>
                          </m:r>
                        </m:e>
                        <m:sub>
                          <m:r>
                            <a:rPr lang="it-IT" sz="1800" b="0" i="1" smtClean="0">
                              <a:solidFill>
                                <a:srgbClr val="C3A97E"/>
                              </a:solidFill>
                              <a:latin typeface="Cambria Math" panose="02040503050406030204" pitchFamily="18" charset="0"/>
                              <a:cs typeface="Times New Roman" panose="02020603050405020304" pitchFamily="18" charset="0"/>
                            </a:rPr>
                            <m:t>𝑖</m:t>
                          </m:r>
                        </m:sub>
                        <m:sup>
                          <m:r>
                            <a:rPr lang="it-IT" sz="1800" b="0" i="1" smtClean="0">
                              <a:solidFill>
                                <a:srgbClr val="C3A97E"/>
                              </a:solidFill>
                              <a:latin typeface="Cambria Math" panose="02040503050406030204" pitchFamily="18" charset="0"/>
                              <a:cs typeface="Times New Roman" panose="02020603050405020304" pitchFamily="18" charset="0"/>
                            </a:rPr>
                            <m:t>𝑛</m:t>
                          </m:r>
                        </m:sup>
                      </m:sSubSup>
                      <m:r>
                        <a:rPr lang="it-IT" sz="1800" b="0" i="1" smtClean="0">
                          <a:solidFill>
                            <a:srgbClr val="C3A97E"/>
                          </a:solidFill>
                          <a:latin typeface="Cambria Math" panose="02040503050406030204" pitchFamily="18" charset="0"/>
                          <a:cs typeface="Times New Roman" panose="02020603050405020304" pitchFamily="18" charset="0"/>
                        </a:rPr>
                        <m:t>−</m:t>
                      </m:r>
                      <m:r>
                        <a:rPr lang="it-IT" sz="1800" b="0" i="1" smtClean="0">
                          <a:solidFill>
                            <a:srgbClr val="C3A97E"/>
                          </a:solidFill>
                          <a:latin typeface="Cambria Math" panose="02040503050406030204" pitchFamily="18" charset="0"/>
                          <a:cs typeface="Times New Roman" panose="02020603050405020304" pitchFamily="18" charset="0"/>
                        </a:rPr>
                        <m:t>𝑏</m:t>
                      </m:r>
                      <m:r>
                        <a:rPr lang="it-IT" sz="1800" b="0" i="1" smtClean="0">
                          <a:solidFill>
                            <a:srgbClr val="C3A97E"/>
                          </a:solidFill>
                          <a:latin typeface="Cambria Math" panose="02040503050406030204" pitchFamily="18" charset="0"/>
                          <a:cs typeface="Times New Roman" panose="02020603050405020304" pitchFamily="18" charset="0"/>
                        </a:rPr>
                        <m:t>∙</m:t>
                      </m:r>
                      <m:f>
                        <m:fPr>
                          <m:ctrlPr>
                            <a:rPr lang="it-IT" sz="1800" b="0" i="1" smtClean="0">
                              <a:solidFill>
                                <a:srgbClr val="C3A97E"/>
                              </a:solidFill>
                              <a:latin typeface="Cambria Math" panose="02040503050406030204" pitchFamily="18" charset="0"/>
                              <a:cs typeface="Times New Roman" panose="02020603050405020304" pitchFamily="18" charset="0"/>
                            </a:rPr>
                          </m:ctrlPr>
                        </m:fPr>
                        <m:num>
                          <m:r>
                            <a:rPr lang="it-IT" sz="1800" b="0" i="1" smtClean="0">
                              <a:solidFill>
                                <a:srgbClr val="C3A97E"/>
                              </a:solidFill>
                              <a:latin typeface="Cambria Math" panose="02040503050406030204" pitchFamily="18" charset="0"/>
                              <a:cs typeface="Times New Roman" panose="02020603050405020304" pitchFamily="18" charset="0"/>
                            </a:rPr>
                            <m:t>𝑑𝑡</m:t>
                          </m:r>
                        </m:num>
                        <m:den>
                          <m:r>
                            <a:rPr lang="it-IT" sz="1800" b="0" i="1" smtClean="0">
                              <a:solidFill>
                                <a:srgbClr val="C3A97E"/>
                              </a:solidFill>
                              <a:latin typeface="Cambria Math" panose="02040503050406030204" pitchFamily="18" charset="0"/>
                              <a:cs typeface="Times New Roman" panose="02020603050405020304" pitchFamily="18" charset="0"/>
                            </a:rPr>
                            <m:t>𝑑𝑥</m:t>
                          </m:r>
                        </m:den>
                      </m:f>
                      <m:r>
                        <a:rPr lang="it-IT" sz="1800" b="0" i="1" smtClean="0">
                          <a:solidFill>
                            <a:srgbClr val="C3A97E"/>
                          </a:solidFill>
                          <a:latin typeface="Cambria Math" panose="02040503050406030204" pitchFamily="18" charset="0"/>
                          <a:cs typeface="Times New Roman" panose="02020603050405020304" pitchFamily="18" charset="0"/>
                        </a:rPr>
                        <m:t> </m:t>
                      </m:r>
                      <m:d>
                        <m:dPr>
                          <m:ctrlPr>
                            <a:rPr lang="it-IT" sz="1800" b="0" i="1" smtClean="0">
                              <a:solidFill>
                                <a:srgbClr val="C3A97E"/>
                              </a:solidFill>
                              <a:latin typeface="Cambria Math" panose="02040503050406030204" pitchFamily="18" charset="0"/>
                              <a:cs typeface="Times New Roman" panose="02020603050405020304" pitchFamily="18" charset="0"/>
                            </a:rPr>
                          </m:ctrlPr>
                        </m:dPr>
                        <m:e>
                          <m:r>
                            <a:rPr lang="it-IT" sz="1800" b="0" i="1" smtClean="0">
                              <a:solidFill>
                                <a:srgbClr val="C3A97E"/>
                              </a:solidFill>
                              <a:latin typeface="Cambria Math" panose="02040503050406030204" pitchFamily="18" charset="0"/>
                              <a:cs typeface="Times New Roman" panose="02020603050405020304" pitchFamily="18" charset="0"/>
                            </a:rPr>
                            <m:t> </m:t>
                          </m:r>
                          <m:sSubSup>
                            <m:sSubSupPr>
                              <m:ctrlPr>
                                <a:rPr lang="it-IT" sz="1800" b="0" i="1" smtClean="0">
                                  <a:solidFill>
                                    <a:srgbClr val="C3A97E"/>
                                  </a:solidFill>
                                  <a:latin typeface="Cambria Math" panose="02040503050406030204" pitchFamily="18" charset="0"/>
                                  <a:cs typeface="Times New Roman" panose="02020603050405020304" pitchFamily="18" charset="0"/>
                                </a:rPr>
                              </m:ctrlPr>
                            </m:sSubSupPr>
                            <m:e>
                              <m:r>
                                <a:rPr lang="it-IT" sz="1800" b="0" i="1" smtClean="0">
                                  <a:solidFill>
                                    <a:srgbClr val="C3A97E"/>
                                  </a:solidFill>
                                  <a:latin typeface="Cambria Math" panose="02040503050406030204" pitchFamily="18" charset="0"/>
                                  <a:cs typeface="Times New Roman" panose="02020603050405020304" pitchFamily="18" charset="0"/>
                                </a:rPr>
                                <m:t>𝑢</m:t>
                              </m:r>
                            </m:e>
                            <m:sub>
                              <m:r>
                                <a:rPr lang="it-IT" sz="1800" b="0" i="1" smtClean="0">
                                  <a:solidFill>
                                    <a:srgbClr val="C3A97E"/>
                                  </a:solidFill>
                                  <a:latin typeface="Cambria Math" panose="02040503050406030204" pitchFamily="18" charset="0"/>
                                  <a:cs typeface="Times New Roman" panose="02020603050405020304" pitchFamily="18" charset="0"/>
                                </a:rPr>
                                <m:t>𝑖</m:t>
                              </m:r>
                            </m:sub>
                            <m:sup>
                              <m:r>
                                <a:rPr lang="it-IT" sz="1800" b="0" i="1" smtClean="0">
                                  <a:solidFill>
                                    <a:srgbClr val="C3A97E"/>
                                  </a:solidFill>
                                  <a:latin typeface="Cambria Math" panose="02040503050406030204" pitchFamily="18" charset="0"/>
                                  <a:cs typeface="Times New Roman" panose="02020603050405020304" pitchFamily="18" charset="0"/>
                                </a:rPr>
                                <m:t>𝑛</m:t>
                              </m:r>
                            </m:sup>
                          </m:sSubSup>
                          <m:r>
                            <a:rPr lang="it-IT" sz="1800" b="0" i="1" smtClean="0">
                              <a:solidFill>
                                <a:srgbClr val="C3A97E"/>
                              </a:solidFill>
                              <a:latin typeface="Cambria Math" panose="02040503050406030204" pitchFamily="18" charset="0"/>
                              <a:cs typeface="Times New Roman" panose="02020603050405020304" pitchFamily="18" charset="0"/>
                            </a:rPr>
                            <m:t> −</m:t>
                          </m:r>
                          <m:sSubSup>
                            <m:sSubSupPr>
                              <m:ctrlPr>
                                <a:rPr lang="it-IT" sz="1800" b="0" i="1" smtClean="0">
                                  <a:solidFill>
                                    <a:srgbClr val="C3A97E"/>
                                  </a:solidFill>
                                  <a:latin typeface="Cambria Math" panose="02040503050406030204" pitchFamily="18" charset="0"/>
                                  <a:cs typeface="Times New Roman" panose="02020603050405020304" pitchFamily="18" charset="0"/>
                                </a:rPr>
                              </m:ctrlPr>
                            </m:sSubSupPr>
                            <m:e>
                              <m:r>
                                <a:rPr lang="it-IT" sz="1800" b="0" i="1" smtClean="0">
                                  <a:solidFill>
                                    <a:srgbClr val="C3A97E"/>
                                  </a:solidFill>
                                  <a:latin typeface="Cambria Math" panose="02040503050406030204" pitchFamily="18" charset="0"/>
                                  <a:cs typeface="Times New Roman" panose="02020603050405020304" pitchFamily="18" charset="0"/>
                                </a:rPr>
                                <m:t>𝑢</m:t>
                              </m:r>
                            </m:e>
                            <m:sub>
                              <m:r>
                                <a:rPr lang="it-IT" sz="1800" b="0" i="1" smtClean="0">
                                  <a:solidFill>
                                    <a:srgbClr val="C3A97E"/>
                                  </a:solidFill>
                                  <a:latin typeface="Cambria Math" panose="02040503050406030204" pitchFamily="18" charset="0"/>
                                  <a:cs typeface="Times New Roman" panose="02020603050405020304" pitchFamily="18" charset="0"/>
                                </a:rPr>
                                <m:t>𝑖</m:t>
                              </m:r>
                              <m:r>
                                <a:rPr lang="it-IT" sz="1800" b="0" i="1" smtClean="0">
                                  <a:solidFill>
                                    <a:srgbClr val="C3A97E"/>
                                  </a:solidFill>
                                  <a:latin typeface="Cambria Math" panose="02040503050406030204" pitchFamily="18" charset="0"/>
                                  <a:cs typeface="Times New Roman" panose="02020603050405020304" pitchFamily="18" charset="0"/>
                                </a:rPr>
                                <m:t>−1</m:t>
                              </m:r>
                            </m:sub>
                            <m:sup>
                              <m:r>
                                <a:rPr lang="it-IT" sz="1800" b="0" i="1" smtClean="0">
                                  <a:solidFill>
                                    <a:srgbClr val="C3A97E"/>
                                  </a:solidFill>
                                  <a:latin typeface="Cambria Math" panose="02040503050406030204" pitchFamily="18" charset="0"/>
                                  <a:cs typeface="Times New Roman" panose="02020603050405020304" pitchFamily="18" charset="0"/>
                                </a:rPr>
                                <m:t>𝑛</m:t>
                              </m:r>
                            </m:sup>
                          </m:sSubSup>
                        </m:e>
                      </m:d>
                      <m:r>
                        <a:rPr lang="it-IT" sz="1800" b="0" i="1" smtClean="0">
                          <a:solidFill>
                            <a:srgbClr val="C3A97E"/>
                          </a:solidFill>
                          <a:latin typeface="Cambria Math" panose="02040503050406030204" pitchFamily="18" charset="0"/>
                          <a:cs typeface="Times New Roman" panose="02020603050405020304" pitchFamily="18" charset="0"/>
                        </a:rPr>
                        <m:t>+</m:t>
                      </m:r>
                      <m:r>
                        <a:rPr lang="it-IT" sz="1800" b="0" i="1" smtClean="0">
                          <a:solidFill>
                            <a:srgbClr val="C3A97E"/>
                          </a:solidFill>
                          <a:latin typeface="Cambria Math" panose="02040503050406030204" pitchFamily="18" charset="0"/>
                          <a:cs typeface="Times New Roman" panose="02020603050405020304" pitchFamily="18" charset="0"/>
                        </a:rPr>
                        <m:t>𝑑𝑡</m:t>
                      </m:r>
                      <m:r>
                        <a:rPr lang="it-IT" sz="1800" b="0" i="1" smtClean="0">
                          <a:solidFill>
                            <a:srgbClr val="C3A97E"/>
                          </a:solidFill>
                          <a:latin typeface="Cambria Math" panose="02040503050406030204" pitchFamily="18" charset="0"/>
                          <a:cs typeface="Times New Roman" panose="02020603050405020304" pitchFamily="18" charset="0"/>
                        </a:rPr>
                        <m:t>∙</m:t>
                      </m:r>
                      <m:r>
                        <a:rPr lang="it-IT" sz="1800" b="0" i="1" smtClean="0">
                          <a:solidFill>
                            <a:srgbClr val="C3A97E"/>
                          </a:solidFill>
                          <a:latin typeface="Cambria Math" panose="02040503050406030204" pitchFamily="18" charset="0"/>
                          <a:cs typeface="Times New Roman" panose="02020603050405020304" pitchFamily="18" charset="0"/>
                        </a:rPr>
                        <m:t>𝑓</m:t>
                      </m:r>
                      <m:d>
                        <m:dPr>
                          <m:ctrlPr>
                            <a:rPr lang="it-IT" sz="1800" b="0" i="1" smtClean="0">
                              <a:solidFill>
                                <a:srgbClr val="C3A97E"/>
                              </a:solidFill>
                              <a:latin typeface="Cambria Math" panose="02040503050406030204" pitchFamily="18" charset="0"/>
                              <a:cs typeface="Times New Roman" panose="02020603050405020304" pitchFamily="18" charset="0"/>
                            </a:rPr>
                          </m:ctrlPr>
                        </m:dPr>
                        <m:e>
                          <m:sSub>
                            <m:sSubPr>
                              <m:ctrlPr>
                                <a:rPr lang="it-IT" sz="1800" b="0" i="1" smtClean="0">
                                  <a:solidFill>
                                    <a:srgbClr val="C3A97E"/>
                                  </a:solidFill>
                                  <a:latin typeface="Cambria Math" panose="02040503050406030204" pitchFamily="18" charset="0"/>
                                  <a:cs typeface="Times New Roman" panose="02020603050405020304" pitchFamily="18" charset="0"/>
                                </a:rPr>
                              </m:ctrlPr>
                            </m:sSubPr>
                            <m:e>
                              <m:r>
                                <a:rPr lang="it-IT" sz="1800" b="0" i="1" smtClean="0">
                                  <a:solidFill>
                                    <a:srgbClr val="C3A97E"/>
                                  </a:solidFill>
                                  <a:latin typeface="Cambria Math" panose="02040503050406030204" pitchFamily="18" charset="0"/>
                                  <a:cs typeface="Times New Roman" panose="02020603050405020304" pitchFamily="18" charset="0"/>
                                </a:rPr>
                                <m:t>𝑥</m:t>
                              </m:r>
                            </m:e>
                            <m:sub>
                              <m:r>
                                <a:rPr lang="it-IT" sz="1800" b="0" i="1" smtClean="0">
                                  <a:solidFill>
                                    <a:srgbClr val="C3A97E"/>
                                  </a:solidFill>
                                  <a:latin typeface="Cambria Math" panose="02040503050406030204" pitchFamily="18" charset="0"/>
                                  <a:cs typeface="Times New Roman" panose="02020603050405020304" pitchFamily="18" charset="0"/>
                                </a:rPr>
                                <m:t>𝑖</m:t>
                              </m:r>
                            </m:sub>
                          </m:sSub>
                          <m:r>
                            <a:rPr lang="it-IT" sz="1800" b="0" i="1" smtClean="0">
                              <a:solidFill>
                                <a:srgbClr val="C3A97E"/>
                              </a:solidFill>
                              <a:latin typeface="Cambria Math" panose="02040503050406030204" pitchFamily="18" charset="0"/>
                              <a:cs typeface="Times New Roman" panose="02020603050405020304" pitchFamily="18" charset="0"/>
                            </a:rPr>
                            <m:t>, </m:t>
                          </m:r>
                          <m:sSub>
                            <m:sSubPr>
                              <m:ctrlPr>
                                <a:rPr lang="it-IT" sz="1800" b="0" i="1" smtClean="0">
                                  <a:solidFill>
                                    <a:srgbClr val="C3A97E"/>
                                  </a:solidFill>
                                  <a:latin typeface="Cambria Math" panose="02040503050406030204" pitchFamily="18" charset="0"/>
                                  <a:cs typeface="Times New Roman" panose="02020603050405020304" pitchFamily="18" charset="0"/>
                                </a:rPr>
                              </m:ctrlPr>
                            </m:sSubPr>
                            <m:e>
                              <m:r>
                                <a:rPr lang="it-IT" sz="1800" b="0" i="1" smtClean="0">
                                  <a:solidFill>
                                    <a:srgbClr val="C3A97E"/>
                                  </a:solidFill>
                                  <a:latin typeface="Cambria Math" panose="02040503050406030204" pitchFamily="18" charset="0"/>
                                  <a:cs typeface="Times New Roman" panose="02020603050405020304" pitchFamily="18" charset="0"/>
                                </a:rPr>
                                <m:t>𝑡</m:t>
                              </m:r>
                            </m:e>
                            <m:sub>
                              <m:r>
                                <a:rPr lang="it-IT" sz="1800" b="0" i="1" smtClean="0">
                                  <a:solidFill>
                                    <a:srgbClr val="C3A97E"/>
                                  </a:solidFill>
                                  <a:latin typeface="Cambria Math" panose="02040503050406030204" pitchFamily="18" charset="0"/>
                                  <a:cs typeface="Times New Roman" panose="02020603050405020304" pitchFamily="18" charset="0"/>
                                </a:rPr>
                                <m:t>𝑛</m:t>
                              </m:r>
                            </m:sub>
                          </m:sSub>
                        </m:e>
                      </m:d>
                    </m:oMath>
                  </m:oMathPara>
                </a14:m>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endParaRPr lang="en-GB"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GB" sz="2000" dirty="0">
                    <a:solidFill>
                      <a:srgbClr val="C3A97E"/>
                    </a:solidFill>
                    <a:latin typeface="Times New Roman" panose="02020603050405020304" pitchFamily="18" charset="0"/>
                    <a:cs typeface="Times New Roman" panose="02020603050405020304" pitchFamily="18" charset="0"/>
                  </a:rPr>
                  <a:t>Since each task must wait until the communications have completed, </a:t>
                </a:r>
                <a:r>
                  <a:rPr lang="en-GB" sz="2000" b="1" i="1" dirty="0">
                    <a:solidFill>
                      <a:srgbClr val="C3A97E"/>
                    </a:solidFill>
                    <a:latin typeface="Times New Roman" panose="02020603050405020304" pitchFamily="18" charset="0"/>
                    <a:cs typeface="Times New Roman" panose="02020603050405020304" pitchFamily="18" charset="0"/>
                  </a:rPr>
                  <a:t>blocking (synchronous) communications</a:t>
                </a:r>
                <a:r>
                  <a:rPr lang="en-GB" sz="2000" dirty="0">
                    <a:solidFill>
                      <a:srgbClr val="C3A97E"/>
                    </a:solidFill>
                    <a:latin typeface="Times New Roman" panose="02020603050405020304" pitchFamily="18" charset="0"/>
                    <a:cs typeface="Times New Roman" panose="02020603050405020304" pitchFamily="18" charset="0"/>
                  </a:rPr>
                  <a:t> were used</a:t>
                </a:r>
                <a:r>
                  <a:rPr lang="it-IT" sz="2000" dirty="0">
                    <a:solidFill>
                      <a:srgbClr val="C3A97E"/>
                    </a:solidFill>
                    <a:latin typeface="Times New Roman" panose="02020603050405020304" pitchFamily="18" charset="0"/>
                    <a:cs typeface="Times New Roman" panose="02020603050405020304" pitchFamily="18" charset="0"/>
                  </a:rPr>
                  <a:t>.</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The amount of work is equally distributed: </a:t>
                </a:r>
                <a:r>
                  <a:rPr lang="en-US" sz="2000" b="1" i="1" dirty="0">
                    <a:solidFill>
                      <a:srgbClr val="C3A97E"/>
                    </a:solidFill>
                    <a:latin typeface="Times New Roman" panose="02020603050405020304" pitchFamily="18" charset="0"/>
                    <a:cs typeface="Times New Roman" panose="02020603050405020304" pitchFamily="18" charset="0"/>
                  </a:rPr>
                  <a:t>load balancing</a:t>
                </a:r>
                <a:r>
                  <a:rPr lang="en-US" sz="2000" b="1" dirty="0">
                    <a:solidFill>
                      <a:srgbClr val="C3A97E"/>
                    </a:solidFill>
                    <a:latin typeface="Times New Roman" panose="02020603050405020304" pitchFamily="18" charset="0"/>
                    <a:cs typeface="Times New Roman" panose="02020603050405020304" pitchFamily="18" charset="0"/>
                  </a:rPr>
                  <a:t> </a:t>
                </a:r>
                <a:r>
                  <a:rPr lang="en-US" sz="2000" dirty="0">
                    <a:solidFill>
                      <a:srgbClr val="C3A97E"/>
                    </a:solidFill>
                    <a:latin typeface="Times New Roman" panose="02020603050405020304" pitchFamily="18" charset="0"/>
                    <a:cs typeface="Times New Roman" panose="02020603050405020304" pitchFamily="18" charset="0"/>
                  </a:rPr>
                  <a:t>should not be a concern.</a:t>
                </a:r>
                <a:endParaRPr lang="it-IT" sz="2000" dirty="0">
                  <a:solidFill>
                    <a:srgbClr val="C3A97E"/>
                  </a:solidFill>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xfrm>
                <a:off x="838200" y="1775429"/>
                <a:ext cx="5257800" cy="4401534"/>
              </a:xfrm>
              <a:blipFill>
                <a:blip r:embed="rId2"/>
                <a:stretch>
                  <a:fillRect l="-812" t="-1939" r="-696" b="-416"/>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t>
            </a:r>
            <a:r>
              <a:rPr lang="it-IT" sz="1000" dirty="0" err="1">
                <a:solidFill>
                  <a:srgbClr val="213F84"/>
                </a:solidFill>
                <a:latin typeface="Aharoni" panose="02010803020104030203" pitchFamily="2" charset="-79"/>
                <a:cs typeface="Aharoni" panose="02010803020104030203" pitchFamily="2" charset="-79"/>
              </a:rPr>
              <a:t>Theoretical</a:t>
            </a:r>
            <a:r>
              <a:rPr lang="it-IT" sz="1000" dirty="0">
                <a:solidFill>
                  <a:srgbClr val="213F84"/>
                </a:solidFill>
                <a:latin typeface="Aharoni" panose="02010803020104030203" pitchFamily="2" charset="-79"/>
                <a:cs typeface="Aharoni" panose="02010803020104030203" pitchFamily="2" charset="-79"/>
              </a:rPr>
              <a:t> </a:t>
            </a:r>
            <a:r>
              <a:rPr lang="it-IT" sz="1000" dirty="0" err="1">
                <a:solidFill>
                  <a:srgbClr val="213F84"/>
                </a:solidFill>
                <a:latin typeface="Aharoni" panose="02010803020104030203" pitchFamily="2" charset="-79"/>
                <a:cs typeface="Aharoni" panose="02010803020104030203" pitchFamily="2" charset="-79"/>
              </a:rPr>
              <a:t>description</a:t>
            </a:r>
            <a:endParaRPr lang="it-IT" sz="1000" dirty="0">
              <a:solidFill>
                <a:srgbClr val="213F84"/>
              </a:solidFill>
              <a:latin typeface="Aharoni" panose="02010803020104030203" pitchFamily="2" charset="-79"/>
              <a:cs typeface="Aharoni" panose="02010803020104030203" pitchFamily="2" charset="-79"/>
            </a:endParaRPr>
          </a:p>
        </p:txBody>
      </p:sp>
      <p:pic>
        <p:nvPicPr>
          <p:cNvPr id="13" name="Immagine 12">
            <a:extLst>
              <a:ext uri="{FF2B5EF4-FFF2-40B4-BE49-F238E27FC236}">
                <a16:creationId xmlns:a16="http://schemas.microsoft.com/office/drawing/2014/main" id="{CBE4D2BC-AFE2-D123-73F9-201D21AA21A8}"/>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43828" t="15287" r="23282" b="14402"/>
          <a:stretch/>
        </p:blipFill>
        <p:spPr>
          <a:xfrm>
            <a:off x="7096125" y="1627092"/>
            <a:ext cx="3943350" cy="4401534"/>
          </a:xfrm>
          <a:prstGeom prst="rect">
            <a:avLst/>
          </a:prstGeom>
        </p:spPr>
      </p:pic>
      <p:sp>
        <p:nvSpPr>
          <p:cNvPr id="14" name="Rettangolo 13">
            <a:extLst>
              <a:ext uri="{FF2B5EF4-FFF2-40B4-BE49-F238E27FC236}">
                <a16:creationId xmlns:a16="http://schemas.microsoft.com/office/drawing/2014/main" id="{92642EA7-F102-2B67-A245-67AEBABC3A54}"/>
              </a:ext>
            </a:extLst>
          </p:cNvPr>
          <p:cNvSpPr>
            <a:spLocks noGrp="1" noRot="1" noMove="1" noResize="1" noEditPoints="1" noAdjustHandles="1" noChangeArrowheads="1" noChangeShapeType="1"/>
          </p:cNvSpPr>
          <p:nvPr/>
        </p:nvSpPr>
        <p:spPr>
          <a:xfrm>
            <a:off x="7096125" y="1627092"/>
            <a:ext cx="3943350" cy="4401534"/>
          </a:xfrm>
          <a:prstGeom prst="rect">
            <a:avLst/>
          </a:prstGeom>
          <a:solidFill>
            <a:schemeClr val="accent1">
              <a:alpha val="4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6" name="Connettore diritto 15">
            <a:extLst>
              <a:ext uri="{FF2B5EF4-FFF2-40B4-BE49-F238E27FC236}">
                <a16:creationId xmlns:a16="http://schemas.microsoft.com/office/drawing/2014/main" id="{7392340C-A015-9A72-4C99-D8AEE37CD0C5}"/>
              </a:ext>
            </a:extLst>
          </p:cNvPr>
          <p:cNvCxnSpPr>
            <a:cxnSpLocks noGrp="1" noRot="1" noMove="1" noResize="1" noEditPoints="1" noAdjustHandles="1" noChangeArrowheads="1" noChangeShapeType="1"/>
          </p:cNvCxnSpPr>
          <p:nvPr/>
        </p:nvCxnSpPr>
        <p:spPr>
          <a:xfrm>
            <a:off x="8915400" y="1627092"/>
            <a:ext cx="0" cy="4401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9290F50F-D9F6-8F53-FACF-DEA19E383581}"/>
              </a:ext>
            </a:extLst>
          </p:cNvPr>
          <p:cNvSpPr txBox="1">
            <a:spLocks noGrp="1" noRot="1" noMove="1" noResize="1" noEditPoints="1" noAdjustHandles="1" noChangeArrowheads="1" noChangeShapeType="1"/>
          </p:cNvSpPr>
          <p:nvPr/>
        </p:nvSpPr>
        <p:spPr>
          <a:xfrm>
            <a:off x="6938873" y="6053852"/>
            <a:ext cx="4257854" cy="246221"/>
          </a:xfrm>
          <a:prstGeom prst="rect">
            <a:avLst/>
          </a:prstGeom>
          <a:noFill/>
        </p:spPr>
        <p:txBody>
          <a:bodyPr wrap="square" rtlCol="0">
            <a:spAutoFit/>
          </a:bodyPr>
          <a:lstStyle/>
          <a:p>
            <a:pPr algn="ctr"/>
            <a:r>
              <a:rPr lang="en-GB" sz="1000" dirty="0">
                <a:solidFill>
                  <a:srgbClr val="213F84"/>
                </a:solidFill>
                <a:latin typeface="Abadi" panose="020B0604020104020204" pitchFamily="34" charset="0"/>
              </a:rPr>
              <a:t>Zoomed visualization of communication process between neighbours</a:t>
            </a:r>
          </a:p>
        </p:txBody>
      </p:sp>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E6BCC01F-ABC1-027A-B75E-4F365BC7B29D}"/>
                  </a:ext>
                </a:extLst>
              </p:cNvPr>
              <p:cNvSpPr>
                <a:spLocks noGrp="1" noRot="1" noMove="1" noResize="1" noEditPoints="1" noAdjustHandles="1" noChangeArrowheads="1" noChangeShapeType="1"/>
              </p:cNvSpPr>
              <p:nvPr/>
            </p:nvSpPr>
            <p:spPr>
              <a:xfrm>
                <a:off x="8915400" y="3378200"/>
                <a:ext cx="571500" cy="93980"/>
              </a:xfrm>
              <a:prstGeom prst="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it-IT" sz="600" b="1" i="1" smtClean="0">
                              <a:latin typeface="Cambria Math" panose="02040503050406030204" pitchFamily="18" charset="0"/>
                            </a:rPr>
                          </m:ctrlPr>
                        </m:sSubSupPr>
                        <m:e>
                          <m:r>
                            <a:rPr lang="it-IT" sz="600" b="1" i="1" smtClean="0">
                              <a:latin typeface="Cambria Math" panose="02040503050406030204" pitchFamily="18" charset="0"/>
                            </a:rPr>
                            <m:t>𝒖</m:t>
                          </m:r>
                        </m:e>
                        <m:sub>
                          <m:r>
                            <a:rPr lang="it-IT" sz="600" b="1" i="1" smtClean="0">
                              <a:latin typeface="Cambria Math" panose="02040503050406030204" pitchFamily="18" charset="0"/>
                            </a:rPr>
                            <m:t>𝒊</m:t>
                          </m:r>
                        </m:sub>
                        <m:sup>
                          <m:r>
                            <a:rPr lang="it-IT" sz="600" b="1" i="1" smtClean="0">
                              <a:latin typeface="Cambria Math" panose="02040503050406030204" pitchFamily="18" charset="0"/>
                            </a:rPr>
                            <m:t>𝒏</m:t>
                          </m:r>
                          <m:r>
                            <a:rPr lang="it-IT" sz="600" b="1" i="1" smtClean="0">
                              <a:latin typeface="Cambria Math" panose="02040503050406030204" pitchFamily="18" charset="0"/>
                            </a:rPr>
                            <m:t>+</m:t>
                          </m:r>
                          <m:r>
                            <a:rPr lang="it-IT" sz="600" b="1" i="1" smtClean="0">
                              <a:latin typeface="Cambria Math" panose="02040503050406030204" pitchFamily="18" charset="0"/>
                            </a:rPr>
                            <m:t>𝟏</m:t>
                          </m:r>
                        </m:sup>
                      </m:sSubSup>
                    </m:oMath>
                  </m:oMathPara>
                </a14:m>
                <a:endParaRPr lang="en-GB" b="1" dirty="0"/>
              </a:p>
            </p:txBody>
          </p:sp>
        </mc:Choice>
        <mc:Fallback xmlns="">
          <p:sp>
            <p:nvSpPr>
              <p:cNvPr id="18" name="Rettangolo 17">
                <a:extLst>
                  <a:ext uri="{FF2B5EF4-FFF2-40B4-BE49-F238E27FC236}">
                    <a16:creationId xmlns:a16="http://schemas.microsoft.com/office/drawing/2014/main" id="{E6BCC01F-ABC1-027A-B75E-4F365BC7B29D}"/>
                  </a:ext>
                </a:extLst>
              </p:cNvPr>
              <p:cNvSpPr>
                <a:spLocks noGrp="1" noRot="1" noChangeAspect="1" noMove="1" noResize="1" noEditPoints="1" noAdjustHandles="1" noChangeArrowheads="1" noChangeShapeType="1" noTextEdit="1"/>
              </p:cNvSpPr>
              <p:nvPr/>
            </p:nvSpPr>
            <p:spPr>
              <a:xfrm>
                <a:off x="8915400" y="3378200"/>
                <a:ext cx="571500" cy="93980"/>
              </a:xfrm>
              <a:prstGeom prst="rect">
                <a:avLst/>
              </a:prstGeom>
              <a:blipFill>
                <a:blip r:embed="rId4"/>
                <a:stretch>
                  <a:fillRect b="-16667"/>
                </a:stretch>
              </a:blipFill>
              <a:ln>
                <a:solidFill>
                  <a:srgbClr val="C0000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BE84E342-BBEF-C488-EEA8-5BAF4A37D939}"/>
                  </a:ext>
                </a:extLst>
              </p:cNvPr>
              <p:cNvSpPr>
                <a:spLocks noGrp="1" noRot="1" noMove="1" noResize="1" noEditPoints="1" noAdjustHandles="1" noChangeArrowheads="1" noChangeShapeType="1"/>
              </p:cNvSpPr>
              <p:nvPr/>
            </p:nvSpPr>
            <p:spPr>
              <a:xfrm>
                <a:off x="8343900" y="3276600"/>
                <a:ext cx="551179" cy="101600"/>
              </a:xfrm>
              <a:prstGeom prst="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it-IT" sz="700" b="1" i="1" smtClean="0">
                              <a:latin typeface="Cambria Math" panose="02040503050406030204" pitchFamily="18" charset="0"/>
                            </a:rPr>
                          </m:ctrlPr>
                        </m:sSubSupPr>
                        <m:e>
                          <m:r>
                            <a:rPr lang="it-IT" sz="700" b="1" i="1" smtClean="0">
                              <a:latin typeface="Cambria Math" panose="02040503050406030204" pitchFamily="18" charset="0"/>
                            </a:rPr>
                            <m:t>𝒖</m:t>
                          </m:r>
                        </m:e>
                        <m:sub>
                          <m:r>
                            <a:rPr lang="it-IT" sz="700" b="1" i="1" smtClean="0">
                              <a:latin typeface="Cambria Math" panose="02040503050406030204" pitchFamily="18" charset="0"/>
                            </a:rPr>
                            <m:t>𝒊</m:t>
                          </m:r>
                          <m:r>
                            <a:rPr lang="it-IT" sz="700" b="1" i="1" smtClean="0">
                              <a:latin typeface="Cambria Math" panose="02040503050406030204" pitchFamily="18" charset="0"/>
                            </a:rPr>
                            <m:t>−</m:t>
                          </m:r>
                          <m:r>
                            <a:rPr lang="it-IT" sz="700" b="1" i="1" smtClean="0">
                              <a:latin typeface="Cambria Math" panose="02040503050406030204" pitchFamily="18" charset="0"/>
                            </a:rPr>
                            <m:t>𝟏</m:t>
                          </m:r>
                        </m:sub>
                        <m:sup>
                          <m:r>
                            <a:rPr lang="it-IT" sz="700" b="1" i="1" smtClean="0">
                              <a:latin typeface="Cambria Math" panose="02040503050406030204" pitchFamily="18" charset="0"/>
                            </a:rPr>
                            <m:t>𝒏</m:t>
                          </m:r>
                        </m:sup>
                      </m:sSubSup>
                    </m:oMath>
                  </m:oMathPara>
                </a14:m>
                <a:endParaRPr lang="en-GB" b="1" dirty="0"/>
              </a:p>
            </p:txBody>
          </p:sp>
        </mc:Choice>
        <mc:Fallback xmlns="">
          <p:sp>
            <p:nvSpPr>
              <p:cNvPr id="19" name="Rettangolo 18">
                <a:extLst>
                  <a:ext uri="{FF2B5EF4-FFF2-40B4-BE49-F238E27FC236}">
                    <a16:creationId xmlns:a16="http://schemas.microsoft.com/office/drawing/2014/main" id="{BE84E342-BBEF-C488-EEA8-5BAF4A37D939}"/>
                  </a:ext>
                </a:extLst>
              </p:cNvPr>
              <p:cNvSpPr>
                <a:spLocks noGrp="1" noRot="1" noChangeAspect="1" noMove="1" noResize="1" noEditPoints="1" noAdjustHandles="1" noChangeArrowheads="1" noChangeShapeType="1" noTextEdit="1"/>
              </p:cNvSpPr>
              <p:nvPr/>
            </p:nvSpPr>
            <p:spPr>
              <a:xfrm>
                <a:off x="8343900" y="3276600"/>
                <a:ext cx="551179" cy="101600"/>
              </a:xfrm>
              <a:prstGeom prst="rect">
                <a:avLst/>
              </a:prstGeom>
              <a:blipFill>
                <a:blip r:embed="rId5"/>
                <a:stretch>
                  <a:fillRect b="-22222"/>
                </a:stretch>
              </a:blipFill>
              <a:ln>
                <a:solidFill>
                  <a:srgbClr val="C00000"/>
                </a:solidFill>
              </a:ln>
            </p:spPr>
            <p:txBody>
              <a:bodyPr/>
              <a:lstStyle/>
              <a:p>
                <a:r>
                  <a:rPr lang="en-GB">
                    <a:noFill/>
                  </a:rPr>
                  <a:t> </a:t>
                </a:r>
              </a:p>
            </p:txBody>
          </p:sp>
        </mc:Fallback>
      </mc:AlternateContent>
      <p:cxnSp>
        <p:nvCxnSpPr>
          <p:cNvPr id="21" name="Connettore 2 20">
            <a:extLst>
              <a:ext uri="{FF2B5EF4-FFF2-40B4-BE49-F238E27FC236}">
                <a16:creationId xmlns:a16="http://schemas.microsoft.com/office/drawing/2014/main" id="{C797996E-A08B-F8C7-8E91-33F547945F8E}"/>
              </a:ext>
            </a:extLst>
          </p:cNvPr>
          <p:cNvCxnSpPr>
            <a:cxnSpLocks noGrp="1" noRot="1" noMove="1" noResize="1" noEditPoints="1" noAdjustHandles="1" noChangeArrowheads="1" noChangeShapeType="1"/>
            <a:endCxn id="18" idx="1"/>
          </p:cNvCxnSpPr>
          <p:nvPr/>
        </p:nvCxnSpPr>
        <p:spPr>
          <a:xfrm>
            <a:off x="8774429" y="3327400"/>
            <a:ext cx="140971" cy="9779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9C9E68DB-D11D-028F-7048-3517E3D77655}"/>
                  </a:ext>
                </a:extLst>
              </p:cNvPr>
              <p:cNvSpPr>
                <a:spLocks noGrp="1" noRot="1" noMove="1" noResize="1" noEditPoints="1" noAdjustHandles="1" noChangeArrowheads="1" noChangeShapeType="1"/>
              </p:cNvSpPr>
              <p:nvPr/>
            </p:nvSpPr>
            <p:spPr>
              <a:xfrm>
                <a:off x="8915400" y="3276600"/>
                <a:ext cx="571495" cy="93980"/>
              </a:xfrm>
              <a:prstGeom prst="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it-IT" sz="700" b="1" i="1" smtClean="0">
                              <a:latin typeface="Cambria Math" panose="02040503050406030204" pitchFamily="18" charset="0"/>
                            </a:rPr>
                          </m:ctrlPr>
                        </m:sSubSupPr>
                        <m:e>
                          <m:r>
                            <a:rPr lang="it-IT" sz="700" b="1" i="1" smtClean="0">
                              <a:latin typeface="Cambria Math" panose="02040503050406030204" pitchFamily="18" charset="0"/>
                            </a:rPr>
                            <m:t>𝒖</m:t>
                          </m:r>
                        </m:e>
                        <m:sub>
                          <m:r>
                            <a:rPr lang="it-IT" sz="700" b="1" i="1" smtClean="0">
                              <a:latin typeface="Cambria Math" panose="02040503050406030204" pitchFamily="18" charset="0"/>
                            </a:rPr>
                            <m:t>𝒊</m:t>
                          </m:r>
                        </m:sub>
                        <m:sup>
                          <m:r>
                            <a:rPr lang="it-IT" sz="700" b="1" i="1" smtClean="0">
                              <a:latin typeface="Cambria Math" panose="02040503050406030204" pitchFamily="18" charset="0"/>
                            </a:rPr>
                            <m:t>𝒏</m:t>
                          </m:r>
                        </m:sup>
                      </m:sSubSup>
                    </m:oMath>
                  </m:oMathPara>
                </a14:m>
                <a:endParaRPr lang="en-GB" b="1" dirty="0"/>
              </a:p>
            </p:txBody>
          </p:sp>
        </mc:Choice>
        <mc:Fallback xmlns="">
          <p:sp>
            <p:nvSpPr>
              <p:cNvPr id="24" name="Rettangolo 23">
                <a:extLst>
                  <a:ext uri="{FF2B5EF4-FFF2-40B4-BE49-F238E27FC236}">
                    <a16:creationId xmlns:a16="http://schemas.microsoft.com/office/drawing/2014/main" id="{9C9E68DB-D11D-028F-7048-3517E3D77655}"/>
                  </a:ext>
                </a:extLst>
              </p:cNvPr>
              <p:cNvSpPr>
                <a:spLocks noGrp="1" noRot="1" noChangeAspect="1" noMove="1" noResize="1" noEditPoints="1" noAdjustHandles="1" noChangeArrowheads="1" noChangeShapeType="1" noTextEdit="1"/>
              </p:cNvSpPr>
              <p:nvPr/>
            </p:nvSpPr>
            <p:spPr>
              <a:xfrm>
                <a:off x="8915400" y="3276600"/>
                <a:ext cx="571495" cy="93980"/>
              </a:xfrm>
              <a:prstGeom prst="rect">
                <a:avLst/>
              </a:prstGeom>
              <a:blipFill>
                <a:blip r:embed="rId6"/>
                <a:stretch>
                  <a:fillRect b="-23529"/>
                </a:stretch>
              </a:blipFill>
              <a:ln>
                <a:solidFill>
                  <a:srgbClr val="C00000"/>
                </a:solidFill>
              </a:ln>
            </p:spPr>
            <p:txBody>
              <a:bodyPr/>
              <a:lstStyle/>
              <a:p>
                <a:r>
                  <a:rPr lang="en-GB">
                    <a:noFill/>
                  </a:rPr>
                  <a:t> </a:t>
                </a:r>
              </a:p>
            </p:txBody>
          </p:sp>
        </mc:Fallback>
      </mc:AlternateContent>
      <p:cxnSp>
        <p:nvCxnSpPr>
          <p:cNvPr id="26" name="Connettore 2 25">
            <a:extLst>
              <a:ext uri="{FF2B5EF4-FFF2-40B4-BE49-F238E27FC236}">
                <a16:creationId xmlns:a16="http://schemas.microsoft.com/office/drawing/2014/main" id="{A2DFF9C7-2B0D-9AE1-0EBA-1262B7E21D90}"/>
              </a:ext>
            </a:extLst>
          </p:cNvPr>
          <p:cNvCxnSpPr>
            <a:cxnSpLocks/>
          </p:cNvCxnSpPr>
          <p:nvPr/>
        </p:nvCxnSpPr>
        <p:spPr>
          <a:xfrm>
            <a:off x="9032240" y="3307080"/>
            <a:ext cx="0" cy="13335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28" name="CasellaDiTesto 27">
            <a:extLst>
              <a:ext uri="{FF2B5EF4-FFF2-40B4-BE49-F238E27FC236}">
                <a16:creationId xmlns:a16="http://schemas.microsoft.com/office/drawing/2014/main" id="{DBDF99C4-C40E-103C-CB95-7D5B5D57BB50}"/>
              </a:ext>
            </a:extLst>
          </p:cNvPr>
          <p:cNvSpPr txBox="1">
            <a:spLocks noGrp="1" noRot="1" noMove="1" noResize="1" noEditPoints="1" noAdjustHandles="1" noChangeArrowheads="1" noChangeShapeType="1"/>
          </p:cNvSpPr>
          <p:nvPr/>
        </p:nvSpPr>
        <p:spPr>
          <a:xfrm>
            <a:off x="7645244" y="1382911"/>
            <a:ext cx="976402" cy="307777"/>
          </a:xfrm>
          <a:prstGeom prst="rect">
            <a:avLst/>
          </a:prstGeom>
          <a:noFill/>
        </p:spPr>
        <p:txBody>
          <a:bodyPr wrap="square" rtlCol="0">
            <a:spAutoFit/>
          </a:bodyPr>
          <a:lstStyle/>
          <a:p>
            <a:r>
              <a:rPr lang="en-GB" sz="1400" b="1" dirty="0">
                <a:latin typeface="Abadi" panose="020B0604020104020204" pitchFamily="34" charset="0"/>
              </a:rPr>
              <a:t>Task_id</a:t>
            </a:r>
          </a:p>
        </p:txBody>
      </p:sp>
      <p:sp>
        <p:nvSpPr>
          <p:cNvPr id="29" name="CasellaDiTesto 28">
            <a:extLst>
              <a:ext uri="{FF2B5EF4-FFF2-40B4-BE49-F238E27FC236}">
                <a16:creationId xmlns:a16="http://schemas.microsoft.com/office/drawing/2014/main" id="{69510418-D5F7-4E47-218C-B18320EE04F5}"/>
              </a:ext>
            </a:extLst>
          </p:cNvPr>
          <p:cNvSpPr txBox="1">
            <a:spLocks noGrp="1" noRot="1" noMove="1" noResize="1" noEditPoints="1" noAdjustHandles="1" noChangeArrowheads="1" noChangeShapeType="1"/>
          </p:cNvSpPr>
          <p:nvPr/>
        </p:nvSpPr>
        <p:spPr>
          <a:xfrm>
            <a:off x="9486895" y="1390195"/>
            <a:ext cx="1080463" cy="307777"/>
          </a:xfrm>
          <a:prstGeom prst="rect">
            <a:avLst/>
          </a:prstGeom>
          <a:noFill/>
        </p:spPr>
        <p:txBody>
          <a:bodyPr wrap="square" rtlCol="0">
            <a:spAutoFit/>
          </a:bodyPr>
          <a:lstStyle/>
          <a:p>
            <a:r>
              <a:rPr lang="en-GB" sz="1400" b="1" dirty="0">
                <a:latin typeface="Abadi" panose="020B0604020104020204" pitchFamily="34" charset="0"/>
              </a:rPr>
              <a:t>Task_id +1</a:t>
            </a:r>
          </a:p>
        </p:txBody>
      </p:sp>
    </p:spTree>
    <p:extLst>
      <p:ext uri="{BB962C8B-B14F-4D97-AF65-F5344CB8AC3E}">
        <p14:creationId xmlns:p14="http://schemas.microsoft.com/office/powerpoint/2010/main" val="151098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343818"/>
            <a:ext cx="5257800" cy="4351338"/>
          </a:xfrm>
        </p:spPr>
        <p:txBody>
          <a:bodyPr>
            <a:noAutofit/>
          </a:bodyPr>
          <a:lstStyle/>
          <a:p>
            <a:pPr marL="0" indent="0">
              <a:lnSpc>
                <a:spcPct val="50000"/>
              </a:lnSpc>
              <a:buNone/>
            </a:pP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numpy</a:t>
            </a: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as</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matplotlib</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pyplot</a:t>
            </a: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as</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plt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E7E43"/>
                </a:solidFill>
                <a:effectLst/>
                <a:latin typeface="Consolas" panose="020B0609020204030204" pitchFamily="49" charset="0"/>
              </a:rPr>
              <a:t>from</a:t>
            </a:r>
            <a:r>
              <a:rPr lang="it-IT" sz="800" b="0" dirty="0">
                <a:solidFill>
                  <a:srgbClr val="BBBBBB"/>
                </a:solidFill>
                <a:effectLst/>
                <a:latin typeface="Consolas" panose="020B0609020204030204" pitchFamily="49" charset="0"/>
              </a:rPr>
              <a:t> mpi4py </a:t>
            </a: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MPI</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E7E43"/>
                </a:solidFill>
                <a:effectLst/>
                <a:latin typeface="Consolas" panose="020B0609020204030204" pitchFamily="49" charset="0"/>
              </a:rPr>
              <a:t>from</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matplotlib</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cm</a:t>
            </a: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555555"/>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Defining</a:t>
            </a:r>
            <a:r>
              <a:rPr lang="it-IT" sz="800" b="0" dirty="0">
                <a:solidFill>
                  <a:srgbClr val="555555"/>
                </a:solidFill>
                <a:effectLst/>
                <a:latin typeface="Consolas" panose="020B0609020204030204" pitchFamily="49" charset="0"/>
              </a:rPr>
              <a:t> a </a:t>
            </a:r>
            <a:r>
              <a:rPr lang="it-IT" sz="800" b="0" dirty="0" err="1">
                <a:solidFill>
                  <a:srgbClr val="555555"/>
                </a:solidFill>
                <a:effectLst/>
                <a:latin typeface="Consolas" panose="020B0609020204030204" pitchFamily="49" charset="0"/>
              </a:rPr>
              <a:t>Heat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Function</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that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represents</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term</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function</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err="1">
                <a:solidFill>
                  <a:srgbClr val="DE7E43"/>
                </a:solidFill>
                <a:effectLst/>
                <a:latin typeface="Consolas" panose="020B0609020204030204" pitchFamily="49" charset="0"/>
              </a:rPr>
              <a:t>def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heat_function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space</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ndarray</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time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ndarray</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-&gt;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ndarray</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6B69A"/>
                </a:solidFill>
                <a:effectLst/>
                <a:latin typeface="Consolas" panose="020B0609020204030204" pitchFamily="49" charset="0"/>
              </a:rPr>
              <a:t>    Using a </a:t>
            </a:r>
            <a:r>
              <a:rPr lang="it-IT" sz="800" b="0" dirty="0" err="1">
                <a:solidFill>
                  <a:srgbClr val="D6B69A"/>
                </a:solidFill>
                <a:effectLst/>
                <a:latin typeface="Consolas" panose="020B0609020204030204" pitchFamily="49" charset="0"/>
              </a:rPr>
              <a:t>fundamental</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solution</a:t>
            </a:r>
            <a:r>
              <a:rPr lang="it-IT" sz="800" b="0" dirty="0">
                <a:solidFill>
                  <a:srgbClr val="D6B69A"/>
                </a:solidFill>
                <a:effectLst/>
                <a:latin typeface="Consolas" panose="020B0609020204030204" pitchFamily="49" charset="0"/>
              </a:rPr>
              <a:t> of the </a:t>
            </a:r>
            <a:r>
              <a:rPr lang="it-IT" sz="800" b="0" dirty="0" err="1">
                <a:solidFill>
                  <a:srgbClr val="D6B69A"/>
                </a:solidFill>
                <a:effectLst/>
                <a:latin typeface="Consolas" panose="020B0609020204030204" pitchFamily="49" charset="0"/>
              </a:rPr>
              <a:t>heat</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equation</a:t>
            </a:r>
            <a:r>
              <a:rPr lang="it-IT" sz="800" b="0" dirty="0">
                <a:solidFill>
                  <a:srgbClr val="D6B69A"/>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6B69A"/>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return</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pi</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4</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time</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0.5</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2</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exp</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space</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2</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4</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time</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DE7E43"/>
                </a:solidFill>
                <a:effectLst/>
                <a:latin typeface="Consolas" panose="020B0609020204030204" pitchFamily="49" charset="0"/>
              </a:rPr>
              <a:t>if</a:t>
            </a:r>
            <a:r>
              <a:rPr lang="en-US" sz="800" b="0" dirty="0">
                <a:solidFill>
                  <a:srgbClr val="BBBBBB"/>
                </a:solidFill>
                <a:effectLst/>
                <a:latin typeface="Consolas" panose="020B0609020204030204" pitchFamily="49" charset="0"/>
              </a:rPr>
              <a:t> __name__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"__main__"</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5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Defining variables of the equation</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L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int</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20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a:t>
            </a:r>
            <a:r>
              <a:rPr lang="en-US" sz="800" b="0" dirty="0" err="1">
                <a:solidFill>
                  <a:srgbClr val="555555"/>
                </a:solidFill>
                <a:effectLst/>
                <a:latin typeface="Consolas" panose="020B0609020204030204" pitchFamily="49" charset="0"/>
              </a:rPr>
              <a:t>Lenght</a:t>
            </a:r>
            <a:r>
              <a:rPr lang="en-US" sz="800" b="0" dirty="0">
                <a:solidFill>
                  <a:srgbClr val="555555"/>
                </a:solidFill>
                <a:effectLst/>
                <a:latin typeface="Consolas" panose="020B0609020204030204" pitchFamily="49" charset="0"/>
              </a:rPr>
              <a:t> of the rod - [0,L] x-domain</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int</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30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Time interval - [0,T] t-domain</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N_x</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int</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160000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Points' number of x-domain</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int</a:t>
            </a:r>
            <a:r>
              <a:rPr lang="en-US" sz="800" b="0" dirty="0">
                <a:solidFill>
                  <a:srgbClr val="FFB459"/>
                </a:solidFill>
                <a:effectLst/>
                <a:latin typeface="Consolas" panose="020B0609020204030204" pitchFamily="49" charset="0"/>
              </a:rPr>
              <a:t>(</a:t>
            </a:r>
            <a:r>
              <a:rPr lang="en-US" sz="800" dirty="0">
                <a:solidFill>
                  <a:srgbClr val="D6B69A"/>
                </a:solidFill>
                <a:latin typeface="Consolas" panose="020B0609020204030204" pitchFamily="49" charset="0"/>
              </a:rPr>
              <a:t>1000</a:t>
            </a:r>
            <a:r>
              <a:rPr lang="en-US" sz="800" b="0" dirty="0">
                <a:solidFill>
                  <a:srgbClr val="FFB459"/>
                </a:solidFill>
                <a:effectLst/>
                <a:latin typeface="Consolas" panose="020B0609020204030204" pitchFamily="49" charset="0"/>
              </a:rPr>
              <a:t>) </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Points' number of t-domain</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b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float</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0.0030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Speed of transport</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Spatial and temporal spacing</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dx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L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N_x</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50000"/>
              </a:lnSpc>
              <a:buNone/>
            </a:pPr>
            <a:r>
              <a:rPr lang="en-US" sz="800" b="0" dirty="0">
                <a:solidFill>
                  <a:srgbClr val="BBBBBB"/>
                </a:solidFill>
                <a:effectLst/>
                <a:latin typeface="Consolas" panose="020B0609020204030204" pitchFamily="49" charset="0"/>
              </a:rPr>
              <a:t>    dt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N_t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50000"/>
              </a:lnSpc>
              <a:buNone/>
            </a:pPr>
            <a:br>
              <a:rPr lang="en-US" sz="800" b="0" dirty="0">
                <a:solidFill>
                  <a:srgbClr val="BBBBBB"/>
                </a:solidFill>
                <a:effectLst/>
                <a:latin typeface="Consolas" panose="020B0609020204030204" pitchFamily="49" charset="0"/>
              </a:rPr>
            </a:br>
            <a:endParaRPr lang="it-IT" sz="800" b="0" dirty="0">
              <a:solidFill>
                <a:srgbClr val="BBBBBB"/>
              </a:solidFill>
              <a:effectLst/>
              <a:latin typeface="Consolas" panose="020B0609020204030204" pitchFamily="49" charset="0"/>
            </a:endParaRP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Code </a:t>
            </a:r>
            <a:r>
              <a:rPr lang="it-IT" sz="1000" dirty="0" err="1">
                <a:solidFill>
                  <a:srgbClr val="213F84"/>
                </a:solidFill>
                <a:latin typeface="Aharoni" panose="02010803020104030203" pitchFamily="2" charset="-79"/>
                <a:cs typeface="Aharoni" panose="02010803020104030203" pitchFamily="2" charset="-79"/>
              </a:rPr>
              <a:t>visualization</a:t>
            </a:r>
            <a:endParaRPr lang="it-IT" sz="1000" dirty="0">
              <a:solidFill>
                <a:srgbClr val="213F84"/>
              </a:solidFill>
              <a:latin typeface="Aharoni" panose="02010803020104030203" pitchFamily="2" charset="-79"/>
              <a:cs typeface="Aharoni" panose="02010803020104030203" pitchFamily="2" charset="-79"/>
            </a:endParaRPr>
          </a:p>
        </p:txBody>
      </p:sp>
      <p:sp>
        <p:nvSpPr>
          <p:cNvPr id="5" name="Segnaposto contenuto 2">
            <a:extLst>
              <a:ext uri="{FF2B5EF4-FFF2-40B4-BE49-F238E27FC236}">
                <a16:creationId xmlns:a16="http://schemas.microsoft.com/office/drawing/2014/main" id="{9526665A-626A-5202-56FC-440E750524BC}"/>
              </a:ext>
            </a:extLst>
          </p:cNvPr>
          <p:cNvSpPr txBox="1">
            <a:spLocks/>
          </p:cNvSpPr>
          <p:nvPr/>
        </p:nvSpPr>
        <p:spPr>
          <a:xfrm>
            <a:off x="6096000" y="125333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br>
              <a:rPr lang="en-US" sz="800" b="0" dirty="0">
                <a:solidFill>
                  <a:srgbClr val="BBBBBB"/>
                </a:solidFill>
                <a:effectLst/>
                <a:latin typeface="Consolas" panose="020B0609020204030204" pitchFamily="49" charset="0"/>
              </a:rPr>
            </a:br>
            <a:br>
              <a:rPr lang="en-US" sz="800" b="0" dirty="0">
                <a:solidFill>
                  <a:srgbClr val="BBBBBB"/>
                </a:solidFill>
                <a:effectLst/>
                <a:latin typeface="Consolas" panose="020B0609020204030204" pitchFamily="49" charset="0"/>
              </a:rPr>
            </a:br>
            <a:endParaRPr lang="en-US" sz="800" b="0" dirty="0">
              <a:solidFill>
                <a:srgbClr val="BBBBBB"/>
              </a:solidFill>
              <a:effectLst/>
              <a:latin typeface="Consolas" panose="020B0609020204030204" pitchFamily="49" charset="0"/>
            </a:endParaRPr>
          </a:p>
        </p:txBody>
      </p:sp>
      <p:sp>
        <p:nvSpPr>
          <p:cNvPr id="6" name="Segnaposto contenuto 2">
            <a:extLst>
              <a:ext uri="{FF2B5EF4-FFF2-40B4-BE49-F238E27FC236}">
                <a16:creationId xmlns:a16="http://schemas.microsoft.com/office/drawing/2014/main" id="{48FB866E-E064-AA0F-0E67-B026BB556196}"/>
              </a:ext>
            </a:extLst>
          </p:cNvPr>
          <p:cNvSpPr txBox="1">
            <a:spLocks/>
          </p:cNvSpPr>
          <p:nvPr/>
        </p:nvSpPr>
        <p:spPr>
          <a:xfrm>
            <a:off x="60960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br>
              <a:rPr lang="en-US" sz="800" dirty="0">
                <a:solidFill>
                  <a:srgbClr val="BBBBBB"/>
                </a:solidFill>
                <a:latin typeface="Consolas" panose="020B0609020204030204" pitchFamily="49" charset="0"/>
              </a:rPr>
            </a:b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 Initialization MPI '''</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en-US" sz="800" dirty="0">
                <a:solidFill>
                  <a:srgbClr val="BBBBBB"/>
                </a:solidFill>
                <a:latin typeface="Consolas" panose="020B0609020204030204" pitchFamily="49" charset="0"/>
              </a:rPr>
            </a:b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array_size</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N_x</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master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0</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en-US" sz="800" dirty="0">
                <a:solidFill>
                  <a:srgbClr val="BBBBBB"/>
                </a:solidFill>
                <a:latin typeface="Consolas" panose="020B0609020204030204" pitchFamily="49" charset="0"/>
              </a:rPr>
            </a:br>
            <a:r>
              <a:rPr lang="en-US" sz="800" dirty="0">
                <a:solidFill>
                  <a:srgbClr val="BBBBBB"/>
                </a:solidFill>
                <a:latin typeface="Consolas" panose="020B0609020204030204" pitchFamily="49" charset="0"/>
              </a:rPr>
              <a:t>    </a:t>
            </a:r>
            <a:r>
              <a:rPr lang="en-US" sz="800" dirty="0">
                <a:solidFill>
                  <a:srgbClr val="555555"/>
                </a:solidFill>
                <a:latin typeface="Consolas" panose="020B0609020204030204" pitchFamily="49" charset="0"/>
              </a:rPr>
              <a:t># Checking if MPI is already initialized</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if</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not</a:t>
            </a:r>
            <a:r>
              <a:rPr lang="en-US" sz="800" dirty="0">
                <a:solidFill>
                  <a:srgbClr val="BBBBBB"/>
                </a:solidFill>
                <a:latin typeface="Consolas" panose="020B0609020204030204" pitchFamily="49" charset="0"/>
              </a:rPr>
              <a:t> </a:t>
            </a:r>
            <a:r>
              <a:rPr lang="en-US" sz="800" dirty="0" err="1">
                <a:solidFill>
                  <a:srgbClr val="D6B69A"/>
                </a:solidFill>
                <a:latin typeface="Consolas" panose="020B0609020204030204" pitchFamily="49" charset="0"/>
              </a:rPr>
              <a:t>MPI</a:t>
            </a:r>
            <a:r>
              <a:rPr lang="en-US" sz="800" dirty="0" err="1">
                <a:solidFill>
                  <a:srgbClr val="FFB459"/>
                </a:solidFill>
                <a:latin typeface="Consolas" panose="020B0609020204030204" pitchFamily="49" charset="0"/>
              </a:rPr>
              <a:t>.</a:t>
            </a:r>
            <a:r>
              <a:rPr lang="en-US" sz="800" dirty="0" err="1">
                <a:solidFill>
                  <a:srgbClr val="BBBBBB"/>
                </a:solidFill>
                <a:latin typeface="Consolas" panose="020B0609020204030204" pitchFamily="49" charset="0"/>
              </a:rPr>
              <a:t>Is_initialized</a:t>
            </a:r>
            <a:r>
              <a:rPr lang="en-US" sz="800" dirty="0">
                <a:solidFill>
                  <a:srgbClr val="FFB459"/>
                </a:solidFill>
                <a:latin typeface="Consolas" panose="020B0609020204030204" pitchFamily="49" charset="0"/>
              </a:rPr>
              <a:t>():</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a:t>
            </a:r>
            <a:r>
              <a:rPr lang="en-US" sz="800" dirty="0" err="1">
                <a:solidFill>
                  <a:srgbClr val="D6B69A"/>
                </a:solidFill>
                <a:latin typeface="Consolas" panose="020B0609020204030204" pitchFamily="49" charset="0"/>
              </a:rPr>
              <a:t>MPI</a:t>
            </a:r>
            <a:r>
              <a:rPr lang="en-US" sz="800" dirty="0" err="1">
                <a:solidFill>
                  <a:srgbClr val="FFB459"/>
                </a:solidFill>
                <a:latin typeface="Consolas" panose="020B0609020204030204" pitchFamily="49" charset="0"/>
              </a:rPr>
              <a:t>.</a:t>
            </a:r>
            <a:r>
              <a:rPr lang="en-US" sz="800" dirty="0" err="1">
                <a:solidFill>
                  <a:srgbClr val="BBBBBB"/>
                </a:solidFill>
                <a:latin typeface="Consolas" panose="020B0609020204030204" pitchFamily="49" charset="0"/>
              </a:rPr>
              <a:t>Init</a:t>
            </a:r>
            <a:r>
              <a:rPr lang="en-US" sz="800" dirty="0">
                <a:solidFill>
                  <a:srgbClr val="FFB459"/>
                </a:solidFill>
                <a:latin typeface="Consolas" panose="020B0609020204030204" pitchFamily="49" charset="0"/>
              </a:rPr>
              <a:t>()</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comm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MPI</a:t>
            </a:r>
            <a:r>
              <a:rPr lang="en-US" sz="800" dirty="0">
                <a:solidFill>
                  <a:srgbClr val="FFB459"/>
                </a:solidFill>
                <a:latin typeface="Consolas" panose="020B0609020204030204" pitchFamily="49" charset="0"/>
              </a:rPr>
              <a:t>.</a:t>
            </a:r>
            <a:r>
              <a:rPr lang="en-US" sz="800" dirty="0">
                <a:solidFill>
                  <a:srgbClr val="D6B69A"/>
                </a:solidFill>
                <a:latin typeface="Consolas" panose="020B0609020204030204" pitchFamily="49" charset="0"/>
              </a:rPr>
              <a:t>COMM_WORLD</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num_tasks</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comm</a:t>
            </a:r>
            <a:r>
              <a:rPr lang="en-US" sz="800" dirty="0" err="1">
                <a:solidFill>
                  <a:srgbClr val="FFB459"/>
                </a:solidFill>
                <a:latin typeface="Consolas" panose="020B0609020204030204" pitchFamily="49" charset="0"/>
              </a:rPr>
              <a:t>.</a:t>
            </a:r>
            <a:r>
              <a:rPr lang="en-US" sz="800" dirty="0" err="1">
                <a:solidFill>
                  <a:srgbClr val="BBBBBB"/>
                </a:solidFill>
                <a:latin typeface="Consolas" panose="020B0609020204030204" pitchFamily="49" charset="0"/>
              </a:rPr>
              <a:t>Get_size</a:t>
            </a:r>
            <a:r>
              <a:rPr lang="en-US" sz="800" dirty="0">
                <a:solidFill>
                  <a:srgbClr val="FFB459"/>
                </a:solidFill>
                <a:latin typeface="Consolas" panose="020B0609020204030204" pitchFamily="49" charset="0"/>
              </a:rPr>
              <a:t>()</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task_id</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comm</a:t>
            </a:r>
            <a:r>
              <a:rPr lang="en-US" sz="800" dirty="0" err="1">
                <a:solidFill>
                  <a:srgbClr val="FFB459"/>
                </a:solidFill>
                <a:latin typeface="Consolas" panose="020B0609020204030204" pitchFamily="49" charset="0"/>
              </a:rPr>
              <a:t>.</a:t>
            </a:r>
            <a:r>
              <a:rPr lang="en-US" sz="800" dirty="0" err="1">
                <a:solidFill>
                  <a:srgbClr val="BBBBBB"/>
                </a:solidFill>
                <a:latin typeface="Consolas" panose="020B0609020204030204" pitchFamily="49" charset="0"/>
              </a:rPr>
              <a:t>Get_rank</a:t>
            </a:r>
            <a:r>
              <a:rPr lang="en-US" sz="800" dirty="0">
                <a:solidFill>
                  <a:srgbClr val="FFB459"/>
                </a:solidFill>
                <a:latin typeface="Consolas" panose="020B0609020204030204" pitchFamily="49" charset="0"/>
              </a:rPr>
              <a:t>()</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print</a:t>
            </a:r>
            <a:r>
              <a:rPr lang="en-US" sz="800" dirty="0">
                <a:solidFill>
                  <a:srgbClr val="FFB459"/>
                </a:solidFill>
                <a:latin typeface="Consolas" panose="020B0609020204030204" pitchFamily="49" charset="0"/>
              </a:rPr>
              <a:t>(</a:t>
            </a:r>
            <a:r>
              <a:rPr lang="en-US" sz="800" dirty="0" err="1">
                <a:solidFill>
                  <a:srgbClr val="DE7E43"/>
                </a:solidFill>
                <a:latin typeface="Consolas" panose="020B0609020204030204" pitchFamily="49" charset="0"/>
              </a:rPr>
              <a:t>f</a:t>
            </a:r>
            <a:r>
              <a:rPr lang="en-US" sz="800" dirty="0" err="1">
                <a:solidFill>
                  <a:srgbClr val="D6B69A"/>
                </a:solidFill>
                <a:latin typeface="Consolas" panose="020B0609020204030204" pitchFamily="49" charset="0"/>
              </a:rPr>
              <a:t>"MPI</a:t>
            </a:r>
            <a:r>
              <a:rPr lang="en-US" sz="800" dirty="0">
                <a:solidFill>
                  <a:srgbClr val="D6B69A"/>
                </a:solidFill>
                <a:latin typeface="Consolas" panose="020B0609020204030204" pitchFamily="49" charset="0"/>
              </a:rPr>
              <a:t> Task {</a:t>
            </a:r>
            <a:r>
              <a:rPr lang="en-US" sz="800" dirty="0" err="1">
                <a:solidFill>
                  <a:srgbClr val="BBBBBB"/>
                </a:solidFill>
                <a:latin typeface="Consolas" panose="020B0609020204030204" pitchFamily="49" charset="0"/>
              </a:rPr>
              <a:t>task_id</a:t>
            </a:r>
            <a:r>
              <a:rPr lang="en-US" sz="800" dirty="0">
                <a:solidFill>
                  <a:srgbClr val="D6B69A"/>
                </a:solidFill>
                <a:latin typeface="Consolas" panose="020B0609020204030204" pitchFamily="49" charset="0"/>
              </a:rPr>
              <a:t>} has started..."</a:t>
            </a:r>
            <a:r>
              <a:rPr lang="en-US" sz="800" dirty="0">
                <a:solidFill>
                  <a:srgbClr val="FFB459"/>
                </a:solidFill>
                <a:latin typeface="Consolas" panose="020B0609020204030204" pitchFamily="49" charset="0"/>
              </a:rPr>
              <a:t>)</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slaves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num_tasks</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1</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a:t>
            </a:r>
            <a:r>
              <a:rPr lang="en-US" sz="800" dirty="0" err="1">
                <a:solidFill>
                  <a:srgbClr val="BBBBBB"/>
                </a:solidFill>
                <a:latin typeface="Consolas" panose="020B0609020204030204" pitchFamily="49" charset="0"/>
              </a:rPr>
              <a:t>chuncksize</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int</a:t>
            </a:r>
            <a:r>
              <a:rPr lang="en-US" sz="800" dirty="0">
                <a:solidFill>
                  <a:srgbClr val="FFB459"/>
                </a:solidFill>
                <a:latin typeface="Consolas" panose="020B0609020204030204" pitchFamily="49" charset="0"/>
              </a:rPr>
              <a:t>(</a:t>
            </a:r>
            <a:r>
              <a:rPr lang="en-US" sz="800" dirty="0" err="1">
                <a:solidFill>
                  <a:srgbClr val="BBBBBB"/>
                </a:solidFill>
                <a:latin typeface="Consolas" panose="020B0609020204030204" pitchFamily="49" charset="0"/>
              </a:rPr>
              <a:t>array_size</a:t>
            </a:r>
            <a:r>
              <a:rPr lang="en-US" sz="800" dirty="0">
                <a:solidFill>
                  <a:srgbClr val="BBBBBB"/>
                </a:solidFill>
                <a:latin typeface="Consolas" panose="020B0609020204030204" pitchFamily="49" charset="0"/>
              </a:rPr>
              <a:t>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slaves</a:t>
            </a:r>
            <a:r>
              <a:rPr lang="en-US" sz="800" dirty="0">
                <a:solidFill>
                  <a:srgbClr val="FFB459"/>
                </a:solidFill>
                <a:latin typeface="Consolas" panose="020B0609020204030204" pitchFamily="49" charset="0"/>
              </a:rPr>
              <a:t>)</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tag1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1</a:t>
            </a:r>
            <a:r>
              <a:rPr lang="en-US" sz="800" dirty="0">
                <a:solidFill>
                  <a:srgbClr val="BBBBBB"/>
                </a:solidFill>
                <a:latin typeface="Consolas" panose="020B0609020204030204" pitchFamily="49" charset="0"/>
              </a:rPr>
              <a:t> </a:t>
            </a:r>
            <a:r>
              <a:rPr lang="en-US" sz="800" dirty="0">
                <a:solidFill>
                  <a:srgbClr val="555555"/>
                </a:solidFill>
                <a:latin typeface="Consolas" panose="020B0609020204030204" pitchFamily="49" charset="0"/>
              </a:rPr>
              <a:t># Tag used to send the offset values of each task</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tag2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2</a:t>
            </a:r>
            <a:r>
              <a:rPr lang="en-US" sz="800" dirty="0">
                <a:solidFill>
                  <a:srgbClr val="BBBBBB"/>
                </a:solidFill>
                <a:latin typeface="Consolas" panose="020B0609020204030204" pitchFamily="49" charset="0"/>
              </a:rPr>
              <a:t> </a:t>
            </a:r>
            <a:r>
              <a:rPr lang="en-US" sz="800" dirty="0">
                <a:solidFill>
                  <a:srgbClr val="555555"/>
                </a:solidFill>
                <a:latin typeface="Consolas" panose="020B0609020204030204" pitchFamily="49" charset="0"/>
              </a:rPr>
              <a:t># Tag used to send the decomposition of the array + </a:t>
            </a:r>
            <a:r>
              <a:rPr lang="en-US" sz="800" dirty="0" err="1">
                <a:solidFill>
                  <a:srgbClr val="555555"/>
                </a:solidFill>
                <a:latin typeface="Consolas" panose="020B0609020204030204" pitchFamily="49" charset="0"/>
              </a:rPr>
              <a:t>neighbours</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en-US" sz="800" dirty="0">
                <a:solidFill>
                  <a:srgbClr val="BBBBBB"/>
                </a:solidFill>
                <a:latin typeface="Consolas" panose="020B0609020204030204" pitchFamily="49" charset="0"/>
              </a:rPr>
              <a:t>    tag3 </a:t>
            </a:r>
            <a:r>
              <a:rPr lang="en-US" sz="800" dirty="0">
                <a:solidFill>
                  <a:srgbClr val="DE7E43"/>
                </a:solidFill>
                <a:latin typeface="Consolas" panose="020B0609020204030204" pitchFamily="49" charset="0"/>
              </a:rPr>
              <a:t>=</a:t>
            </a:r>
            <a:r>
              <a:rPr lang="en-US" sz="800" dirty="0">
                <a:solidFill>
                  <a:srgbClr val="BBBBBB"/>
                </a:solidFill>
                <a:latin typeface="Consolas" panose="020B0609020204030204" pitchFamily="49" charset="0"/>
              </a:rPr>
              <a:t> </a:t>
            </a:r>
            <a:r>
              <a:rPr lang="en-US" sz="800" dirty="0">
                <a:solidFill>
                  <a:srgbClr val="D6B69A"/>
                </a:solidFill>
                <a:latin typeface="Consolas" panose="020B0609020204030204" pitchFamily="49" charset="0"/>
              </a:rPr>
              <a:t>3</a:t>
            </a:r>
            <a:r>
              <a:rPr lang="en-US" sz="800" dirty="0">
                <a:solidFill>
                  <a:srgbClr val="BBBBBB"/>
                </a:solidFill>
                <a:latin typeface="Consolas" panose="020B0609020204030204" pitchFamily="49" charset="0"/>
              </a:rPr>
              <a:t> </a:t>
            </a:r>
            <a:r>
              <a:rPr lang="en-US" sz="800" dirty="0">
                <a:solidFill>
                  <a:srgbClr val="555555"/>
                </a:solidFill>
                <a:latin typeface="Consolas" panose="020B0609020204030204" pitchFamily="49" charset="0"/>
              </a:rPr>
              <a:t># Tag used to send message between tasks</a:t>
            </a:r>
            <a:endParaRPr lang="en-US"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endParaRPr lang="it-IT" sz="800"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210895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128166"/>
            <a:ext cx="5257800" cy="4351338"/>
          </a:xfrm>
        </p:spPr>
        <p:txBody>
          <a:bodyPr>
            <a:noAutofit/>
          </a:bodyPr>
          <a:lstStyle/>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MASTER CODE - </a:t>
            </a:r>
            <a:r>
              <a:rPr lang="it-IT" sz="800" b="0" dirty="0" err="1">
                <a:solidFill>
                  <a:srgbClr val="555555"/>
                </a:solidFill>
                <a:effectLst/>
                <a:latin typeface="Consolas" panose="020B0609020204030204" pitchFamily="49" charset="0"/>
              </a:rPr>
              <a:t>domain's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decomposition</a:t>
            </a:r>
            <a:r>
              <a:rPr lang="it-IT" sz="800" b="0" dirty="0">
                <a:solidFill>
                  <a:srgbClr val="555555"/>
                </a:solidFill>
                <a:effectLst/>
                <a:latin typeface="Consolas" panose="020B0609020204030204" pitchFamily="49" charset="0"/>
              </a:rPr>
              <a:t> and distribution of work to </a:t>
            </a:r>
            <a:r>
              <a:rPr lang="it-IT" sz="800" b="0" dirty="0" err="1">
                <a:solidFill>
                  <a:srgbClr val="555555"/>
                </a:solidFill>
                <a:effectLst/>
                <a:latin typeface="Consolas" panose="020B0609020204030204" pitchFamily="49" charset="0"/>
              </a:rPr>
              <a:t>processes</a:t>
            </a:r>
            <a:r>
              <a:rPr lang="it-IT" sz="800" b="0" dirty="0">
                <a:solidFill>
                  <a:srgbClr val="555555"/>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task_id</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master</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 PARALLEL TRANSPORT EQUATION *****"</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Checking </a:t>
            </a:r>
            <a:r>
              <a:rPr lang="it-IT" sz="800" b="0" dirty="0" err="1">
                <a:solidFill>
                  <a:srgbClr val="555555"/>
                </a:solidFill>
                <a:effectLst/>
                <a:latin typeface="Consolas" panose="020B0609020204030204" pitchFamily="49" charset="0"/>
              </a:rPr>
              <a:t>if</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slaves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is</a:t>
            </a:r>
            <a:r>
              <a:rPr lang="it-IT" sz="800" b="0" dirty="0">
                <a:solidFill>
                  <a:srgbClr val="555555"/>
                </a:solidFill>
                <a:effectLst/>
                <a:latin typeface="Consolas" panose="020B0609020204030204" pitchFamily="49" charset="0"/>
              </a:rPr>
              <a:t> a divider of the </a:t>
            </a:r>
            <a:r>
              <a:rPr lang="it-IT" sz="800" b="0" dirty="0" err="1">
                <a:solidFill>
                  <a:srgbClr val="555555"/>
                </a:solidFill>
                <a:effectLst/>
                <a:latin typeface="Consolas" panose="020B0609020204030204" pitchFamily="49" charset="0"/>
              </a:rPr>
              <a:t>array_size</a:t>
            </a:r>
            <a:r>
              <a:rPr lang="it-IT" sz="800" b="0" dirty="0">
                <a:solidFill>
                  <a:srgbClr val="555555"/>
                </a:solidFill>
                <a:effectLst/>
                <a:latin typeface="Consolas" panose="020B0609020204030204" pitchFamily="49" charset="0"/>
              </a:rPr>
              <a:t> - </a:t>
            </a:r>
            <a:r>
              <a:rPr lang="it-IT" sz="800" b="0" dirty="0" err="1">
                <a:solidFill>
                  <a:srgbClr val="555555"/>
                </a:solidFill>
                <a:effectLst/>
                <a:latin typeface="Consolas" panose="020B0609020204030204" pitchFamily="49" charset="0"/>
              </a:rPr>
              <a:t>quit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if</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not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array_size</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slaves</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err="1">
                <a:solidFill>
                  <a:srgbClr val="DE7E43"/>
                </a:solidFill>
                <a:effectLst/>
                <a:latin typeface="Consolas" panose="020B0609020204030204" pitchFamily="49" charset="0"/>
              </a:rPr>
              <a:t>f</a:t>
            </a:r>
            <a:r>
              <a:rPr lang="it-IT" sz="800" b="0" dirty="0" err="1">
                <a:solidFill>
                  <a:srgbClr val="D6B69A"/>
                </a:solidFill>
                <a:effectLst/>
                <a:latin typeface="Consolas" panose="020B0609020204030204" pitchFamily="49" charset="0"/>
              </a:rPr>
              <a:t>"Quitting</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Number</a:t>
            </a:r>
            <a:r>
              <a:rPr lang="it-IT" sz="800" b="0" dirty="0">
                <a:solidFill>
                  <a:srgbClr val="D6B69A"/>
                </a:solidFill>
                <a:effectLst/>
                <a:latin typeface="Consolas" panose="020B0609020204030204" pitchFamily="49" charset="0"/>
              </a:rPr>
              <a:t> of MPI </a:t>
            </a:r>
            <a:r>
              <a:rPr lang="it-IT" sz="800" b="0" dirty="0" err="1">
                <a:solidFill>
                  <a:srgbClr val="D6B69A"/>
                </a:solidFill>
                <a:effectLst/>
                <a:latin typeface="Consolas" panose="020B0609020204030204" pitchFamily="49" charset="0"/>
              </a:rPr>
              <a:t>slaves</a:t>
            </a:r>
            <a:r>
              <a:rPr lang="it-IT" sz="800" b="0" dirty="0">
                <a:solidFill>
                  <a:srgbClr val="D6B69A"/>
                </a:solidFill>
                <a:effectLst/>
                <a:latin typeface="Consolas" panose="020B0609020204030204" pitchFamily="49" charset="0"/>
              </a:rPr>
              <a:t> must be a multiple of {</a:t>
            </a:r>
            <a:r>
              <a:rPr lang="it-IT" sz="800" b="0" dirty="0" err="1">
                <a:solidFill>
                  <a:srgbClr val="BBBBBB"/>
                </a:solidFill>
                <a:effectLst/>
                <a:latin typeface="Consolas" panose="020B0609020204030204" pitchFamily="49" charset="0"/>
              </a:rPr>
              <a:t>array_size</a:t>
            </a:r>
            <a:r>
              <a:rPr lang="it-IT" sz="800" b="0" dirty="0">
                <a:solidFill>
                  <a:srgbClr val="D6B69A"/>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Abort</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err="1">
                <a:solidFill>
                  <a:srgbClr val="DE7E43"/>
                </a:solidFill>
                <a:effectLst/>
                <a:latin typeface="Consolas" panose="020B0609020204030204" pitchFamily="49" charset="0"/>
              </a:rPr>
              <a:t>f</a:t>
            </a:r>
            <a:r>
              <a:rPr lang="it-IT" sz="800" b="0" dirty="0" err="1">
                <a:solidFill>
                  <a:srgbClr val="D6B69A"/>
                </a:solidFill>
                <a:effectLst/>
                <a:latin typeface="Consolas" panose="020B0609020204030204" pitchFamily="49" charset="0"/>
              </a:rPr>
              <a:t>"Starting</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parallelization</a:t>
            </a:r>
            <a:r>
              <a:rPr lang="it-IT" sz="800" b="0" dirty="0">
                <a:solidFill>
                  <a:srgbClr val="D6B69A"/>
                </a:solidFill>
                <a:effectLst/>
                <a:latin typeface="Consolas" panose="020B0609020204030204" pitchFamily="49" charset="0"/>
              </a:rPr>
              <a:t> with {</a:t>
            </a:r>
            <a:r>
              <a:rPr lang="it-IT" sz="800" b="0" dirty="0" err="1">
                <a:solidFill>
                  <a:srgbClr val="BBBBBB"/>
                </a:solidFill>
                <a:effectLst/>
                <a:latin typeface="Consolas" panose="020B0609020204030204" pitchFamily="49" charset="0"/>
              </a:rPr>
              <a:t>slaves</a:t>
            </a:r>
            <a:r>
              <a:rPr lang="it-IT" sz="800" b="0" dirty="0">
                <a:solidFill>
                  <a:srgbClr val="D6B69A"/>
                </a:solidFill>
                <a:effectLst/>
                <a:latin typeface="Consolas" panose="020B0609020204030204" pitchFamily="49" charset="0"/>
              </a:rPr>
              <a:t>} tasks."</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Initializing</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bidimensional</a:t>
            </a:r>
            <a:r>
              <a:rPr lang="it-IT" sz="800" b="0" dirty="0">
                <a:solidFill>
                  <a:srgbClr val="555555"/>
                </a:solidFill>
                <a:effectLst/>
                <a:latin typeface="Consolas" panose="020B0609020204030204" pitchFamily="49" charset="0"/>
              </a:rPr>
              <a:t> array </a:t>
            </a:r>
            <a:r>
              <a:rPr lang="it-IT" sz="800" b="0" dirty="0" err="1">
                <a:solidFill>
                  <a:srgbClr val="555555"/>
                </a:solidFill>
                <a:effectLst/>
                <a:latin typeface="Consolas" panose="020B0609020204030204" pitchFamily="49" charset="0"/>
              </a:rPr>
              <a:t>containing</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respective</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values</a:t>
            </a:r>
            <a:r>
              <a:rPr lang="it-IT" sz="800" b="0" dirty="0">
                <a:solidFill>
                  <a:srgbClr val="555555"/>
                </a:solidFill>
                <a:effectLst/>
                <a:latin typeface="Consolas" panose="020B0609020204030204" pitchFamily="49" charset="0"/>
              </a:rPr>
              <a:t> of u</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Inizializing</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space</a:t>
            </a:r>
            <a:r>
              <a:rPr lang="it-IT" sz="800" b="0" dirty="0">
                <a:solidFill>
                  <a:srgbClr val="555555"/>
                </a:solidFill>
                <a:effectLst/>
                <a:latin typeface="Consolas" panose="020B0609020204030204" pitchFamily="49" charset="0"/>
              </a:rPr>
              <a:t> and time </a:t>
            </a:r>
            <a:r>
              <a:rPr lang="it-IT" sz="800" b="0" dirty="0" err="1">
                <a:solidFill>
                  <a:srgbClr val="555555"/>
                </a:solidFill>
                <a:effectLst/>
                <a:latin typeface="Consolas" panose="020B0609020204030204" pitchFamily="49" charset="0"/>
              </a:rPr>
              <a:t>vectors</a:t>
            </a:r>
            <a:r>
              <a:rPr lang="it-IT" sz="800" b="0" dirty="0">
                <a:solidFill>
                  <a:srgbClr val="555555"/>
                </a:solidFill>
                <a:effectLst/>
                <a:latin typeface="Consolas" panose="020B0609020204030204" pitchFamily="49" charset="0"/>
              </a:rPr>
              <a:t> - </a:t>
            </a:r>
            <a:r>
              <a:rPr lang="it-IT" sz="800" b="0" dirty="0" err="1">
                <a:solidFill>
                  <a:srgbClr val="555555"/>
                </a:solidFill>
                <a:effectLst/>
                <a:latin typeface="Consolas" panose="020B0609020204030204" pitchFamily="49" charset="0"/>
              </a:rPr>
              <a:t>creates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two</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vectors</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containing</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number</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desidered</a:t>
            </a:r>
            <a:r>
              <a:rPr lang="it-IT" sz="800" b="0" dirty="0">
                <a:solidFill>
                  <a:srgbClr val="555555"/>
                </a:solidFill>
                <a:effectLst/>
                <a:latin typeface="Consolas" panose="020B0609020204030204" pitchFamily="49" charset="0"/>
              </a:rPr>
              <a:t> of </a:t>
            </a:r>
            <a:r>
              <a:rPr lang="it-IT" sz="800" b="0" dirty="0" err="1">
                <a:solidFill>
                  <a:srgbClr val="555555"/>
                </a:solidFill>
                <a:effectLst/>
                <a:latin typeface="Consolas" panose="020B0609020204030204" pitchFamily="49" charset="0"/>
              </a:rPr>
              <a:t>values</a:t>
            </a:r>
            <a:r>
              <a:rPr lang="it-IT" sz="800" b="0" dirty="0">
                <a:solidFill>
                  <a:srgbClr val="555555"/>
                </a:solidFill>
                <a:effectLst/>
                <a:latin typeface="Consolas" panose="020B0609020204030204" pitchFamily="49" charset="0"/>
              </a:rPr>
              <a:t> in a </a:t>
            </a:r>
            <a:r>
              <a:rPr lang="it-IT" sz="800" b="0" dirty="0" err="1">
                <a:solidFill>
                  <a:srgbClr val="555555"/>
                </a:solidFill>
                <a:effectLst/>
                <a:latin typeface="Consolas" panose="020B0609020204030204" pitchFamily="49" charset="0"/>
              </a:rPr>
              <a:t>given</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interval</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x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linspace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L</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N_x</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linspace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Creation</a:t>
            </a:r>
            <a:r>
              <a:rPr lang="it-IT" sz="800" b="0" dirty="0">
                <a:solidFill>
                  <a:srgbClr val="555555"/>
                </a:solidFill>
                <a:effectLst/>
                <a:latin typeface="Consolas" panose="020B0609020204030204" pitchFamily="49" charset="0"/>
              </a:rPr>
              <a:t> of </a:t>
            </a:r>
            <a:r>
              <a:rPr lang="it-IT" sz="800" b="0" dirty="0" err="1">
                <a:solidFill>
                  <a:srgbClr val="555555"/>
                </a:solidFill>
                <a:effectLst/>
                <a:latin typeface="Consolas" panose="020B0609020204030204" pitchFamily="49" charset="0"/>
              </a:rPr>
              <a:t>bidimensional</a:t>
            </a:r>
            <a:r>
              <a:rPr lang="it-IT" sz="800" b="0" dirty="0">
                <a:solidFill>
                  <a:srgbClr val="555555"/>
                </a:solidFill>
                <a:effectLst/>
                <a:latin typeface="Consolas" panose="020B0609020204030204" pitchFamily="49" charset="0"/>
              </a:rPr>
              <a:t> array </a:t>
            </a:r>
            <a:r>
              <a:rPr lang="it-IT" sz="800" b="0" dirty="0" err="1">
                <a:solidFill>
                  <a:srgbClr val="555555"/>
                </a:solidFill>
                <a:effectLst/>
                <a:latin typeface="Consolas" panose="020B0609020204030204" pitchFamily="49" charset="0"/>
              </a:rPr>
              <a:t>containing</a:t>
            </a:r>
            <a:r>
              <a:rPr lang="it-IT" sz="800" b="0" dirty="0">
                <a:solidFill>
                  <a:srgbClr val="555555"/>
                </a:solidFill>
                <a:effectLst/>
                <a:latin typeface="Consolas" panose="020B0609020204030204" pitchFamily="49" charset="0"/>
              </a:rPr>
              <a:t> the information </a:t>
            </a:r>
            <a:r>
              <a:rPr lang="it-IT" sz="800" b="0" dirty="0" err="1">
                <a:solidFill>
                  <a:srgbClr val="555555"/>
                </a:solidFill>
                <a:effectLst/>
                <a:latin typeface="Consolas" panose="020B0609020204030204" pitchFamily="49" charset="0"/>
              </a:rPr>
              <a:t>about</a:t>
            </a:r>
            <a:r>
              <a:rPr lang="it-IT" sz="800" b="0" dirty="0">
                <a:solidFill>
                  <a:srgbClr val="555555"/>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quantity</a:t>
            </a:r>
            <a:r>
              <a:rPr lang="it-IT" sz="800" b="0" dirty="0">
                <a:solidFill>
                  <a:srgbClr val="555555"/>
                </a:solidFill>
                <a:effectLst/>
                <a:latin typeface="Consolas" panose="020B0609020204030204" pitchFamily="49" charset="0"/>
              </a:rPr>
              <a:t> u - </a:t>
            </a:r>
            <a:r>
              <a:rPr lang="it-IT" sz="800" b="0" dirty="0" err="1">
                <a:solidFill>
                  <a:srgbClr val="555555"/>
                </a:solidFill>
                <a:effectLst/>
                <a:latin typeface="Consolas" panose="020B0609020204030204" pitchFamily="49" charset="0"/>
              </a:rPr>
              <a:t>initialized</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at</a:t>
            </a:r>
            <a:r>
              <a:rPr lang="it-IT" sz="800" b="0" dirty="0">
                <a:solidFill>
                  <a:srgbClr val="555555"/>
                </a:solidFill>
                <a:effectLst/>
                <a:latin typeface="Consolas" panose="020B0609020204030204" pitchFamily="49" charset="0"/>
              </a:rPr>
              <a:t> 0</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zeros</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N_t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N_x</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float64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Inserting</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initial</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condition</a:t>
            </a:r>
            <a:r>
              <a:rPr lang="it-IT" sz="800" b="0" dirty="0">
                <a:solidFill>
                  <a:srgbClr val="555555"/>
                </a:solidFill>
                <a:effectLst/>
                <a:latin typeface="Consolas" panose="020B0609020204030204" pitchFamily="49" charset="0"/>
              </a:rPr>
              <a:t> - Cauchy </a:t>
            </a:r>
            <a:r>
              <a:rPr lang="it-IT" sz="800" b="0" dirty="0" err="1">
                <a:solidFill>
                  <a:srgbClr val="555555"/>
                </a:solidFill>
                <a:effectLst/>
                <a:latin typeface="Consolas" panose="020B0609020204030204" pitchFamily="49" charset="0"/>
              </a:rPr>
              <a:t>condition</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time 0, the rod </a:t>
            </a:r>
            <a:r>
              <a:rPr lang="it-IT" sz="800" b="0" dirty="0" err="1">
                <a:solidFill>
                  <a:srgbClr val="555555"/>
                </a:solidFill>
                <a:effectLst/>
                <a:latin typeface="Consolas" panose="020B0609020204030204" pitchFamily="49" charset="0"/>
              </a:rPr>
              <a:t>is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completely</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cold</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0</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Inserting</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boundary</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conditions</a:t>
            </a:r>
            <a:r>
              <a:rPr lang="it-IT" sz="800" b="0" dirty="0">
                <a:solidFill>
                  <a:srgbClr val="555555"/>
                </a:solidFill>
                <a:effectLst/>
                <a:latin typeface="Consolas" panose="020B0609020204030204" pitchFamily="49" charset="0"/>
              </a:rPr>
              <a:t> - </a:t>
            </a:r>
            <a:r>
              <a:rPr lang="it-IT" sz="800" b="0" dirty="0" err="1">
                <a:solidFill>
                  <a:srgbClr val="555555"/>
                </a:solidFill>
                <a:effectLst/>
                <a:latin typeface="Consolas" panose="020B0609020204030204" pitchFamily="49" charset="0"/>
              </a:rPr>
              <a:t>Dirichlet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conditions</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ends</a:t>
            </a:r>
            <a:r>
              <a:rPr lang="it-IT" sz="800" b="0" dirty="0">
                <a:solidFill>
                  <a:srgbClr val="555555"/>
                </a:solidFill>
                <a:effectLst/>
                <a:latin typeface="Consolas" panose="020B0609020204030204" pitchFamily="49" charset="0"/>
              </a:rPr>
              <a:t> of the rod are </a:t>
            </a:r>
            <a:r>
              <a:rPr lang="it-IT" sz="800" b="0" dirty="0" err="1">
                <a:solidFill>
                  <a:srgbClr val="555555"/>
                </a:solidFill>
                <a:effectLst/>
                <a:latin typeface="Consolas" panose="020B0609020204030204" pitchFamily="49" charset="0"/>
              </a:rPr>
              <a:t>at</a:t>
            </a:r>
            <a:r>
              <a:rPr lang="it-IT" sz="800" b="0" dirty="0">
                <a:solidFill>
                  <a:srgbClr val="555555"/>
                </a:solidFill>
                <a:effectLst/>
                <a:latin typeface="Consolas" panose="020B0609020204030204" pitchFamily="49" charset="0"/>
              </a:rPr>
              <a:t> a </a:t>
            </a:r>
            <a:r>
              <a:rPr lang="it-IT" sz="800" b="0" dirty="0" err="1">
                <a:solidFill>
                  <a:srgbClr val="555555"/>
                </a:solidFill>
                <a:effectLst/>
                <a:latin typeface="Consolas" panose="020B0609020204030204" pitchFamily="49" charset="0"/>
              </a:rPr>
              <a:t>constant</a:t>
            </a:r>
            <a:r>
              <a:rPr lang="it-IT" sz="800" b="0" dirty="0">
                <a:solidFill>
                  <a:srgbClr val="555555"/>
                </a:solidFill>
                <a:effectLst/>
                <a:latin typeface="Consolas" panose="020B0609020204030204" pitchFamily="49" charset="0"/>
              </a:rPr>
              <a:t> temperature: </a:t>
            </a:r>
            <a:r>
              <a:rPr lang="it-IT" sz="800" b="0" dirty="0" err="1">
                <a:solidFill>
                  <a:srgbClr val="555555"/>
                </a:solidFill>
                <a:effectLst/>
                <a:latin typeface="Consolas" panose="020B0609020204030204" pitchFamily="49" charset="0"/>
              </a:rPr>
              <a:t>cold</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0</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N_x</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0</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"Array </a:t>
            </a:r>
            <a:r>
              <a:rPr lang="it-IT" sz="800" b="0" dirty="0" err="1">
                <a:solidFill>
                  <a:srgbClr val="D6B69A"/>
                </a:solidFill>
                <a:effectLst/>
                <a:latin typeface="Consolas" panose="020B0609020204030204" pitchFamily="49" charset="0"/>
              </a:rPr>
              <a:t>initialized</a:t>
            </a:r>
            <a:r>
              <a:rPr lang="it-IT" sz="800" b="0" dirty="0">
                <a:solidFill>
                  <a:srgbClr val="D6B69A"/>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start_time</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MPI</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Wtime</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endParaRPr lang="it-IT" sz="800" b="0" dirty="0">
              <a:solidFill>
                <a:srgbClr val="BBBBBB"/>
              </a:solidFill>
              <a:effectLst/>
              <a:latin typeface="Consolas" panose="020B0609020204030204" pitchFamily="49" charset="0"/>
            </a:endParaRP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Code </a:t>
            </a:r>
            <a:r>
              <a:rPr lang="it-IT" sz="1000" dirty="0" err="1">
                <a:solidFill>
                  <a:srgbClr val="213F84"/>
                </a:solidFill>
                <a:latin typeface="Aharoni" panose="02010803020104030203" pitchFamily="2" charset="-79"/>
                <a:cs typeface="Aharoni" panose="02010803020104030203" pitchFamily="2" charset="-79"/>
              </a:rPr>
              <a:t>visualization</a:t>
            </a:r>
            <a:endParaRPr lang="it-IT" sz="1000" dirty="0">
              <a:solidFill>
                <a:srgbClr val="213F84"/>
              </a:solidFill>
              <a:latin typeface="Aharoni" panose="02010803020104030203" pitchFamily="2" charset="-79"/>
              <a:cs typeface="Aharoni" panose="02010803020104030203" pitchFamily="2" charset="-79"/>
            </a:endParaRPr>
          </a:p>
        </p:txBody>
      </p:sp>
      <p:sp>
        <p:nvSpPr>
          <p:cNvPr id="5" name="Segnaposto contenuto 2">
            <a:extLst>
              <a:ext uri="{FF2B5EF4-FFF2-40B4-BE49-F238E27FC236}">
                <a16:creationId xmlns:a16="http://schemas.microsoft.com/office/drawing/2014/main" id="{9526665A-626A-5202-56FC-440E750524BC}"/>
              </a:ext>
            </a:extLst>
          </p:cNvPr>
          <p:cNvSpPr txBox="1">
            <a:spLocks/>
          </p:cNvSpPr>
          <p:nvPr/>
        </p:nvSpPr>
        <p:spPr>
          <a:xfrm>
            <a:off x="6096000" y="125333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br>
              <a:rPr lang="en-US" sz="800" b="0" dirty="0">
                <a:solidFill>
                  <a:srgbClr val="BBBBBB"/>
                </a:solidFill>
                <a:effectLst/>
                <a:latin typeface="Consolas" panose="020B0609020204030204" pitchFamily="49" charset="0"/>
              </a:rPr>
            </a:br>
            <a:br>
              <a:rPr lang="en-US" sz="800" b="0" dirty="0">
                <a:solidFill>
                  <a:srgbClr val="BBBBBB"/>
                </a:solidFill>
                <a:effectLst/>
                <a:latin typeface="Consolas" panose="020B0609020204030204" pitchFamily="49" charset="0"/>
              </a:rPr>
            </a:br>
            <a:endParaRPr lang="en-US" sz="800" b="0" dirty="0">
              <a:solidFill>
                <a:srgbClr val="BBBBBB"/>
              </a:solidFill>
              <a:effectLst/>
              <a:latin typeface="Consolas" panose="020B0609020204030204" pitchFamily="49" charset="0"/>
            </a:endParaRPr>
          </a:p>
        </p:txBody>
      </p:sp>
      <p:sp>
        <p:nvSpPr>
          <p:cNvPr id="6" name="Segnaposto contenuto 2">
            <a:extLst>
              <a:ext uri="{FF2B5EF4-FFF2-40B4-BE49-F238E27FC236}">
                <a16:creationId xmlns:a16="http://schemas.microsoft.com/office/drawing/2014/main" id="{48FB866E-E064-AA0F-0E67-B026BB556196}"/>
              </a:ext>
            </a:extLst>
          </p:cNvPr>
          <p:cNvSpPr txBox="1">
            <a:spLocks/>
          </p:cNvSpPr>
          <p:nvPr/>
        </p:nvSpPr>
        <p:spPr>
          <a:xfrm>
            <a:off x="60960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endParaRPr lang="it-IT" sz="800" dirty="0">
              <a:solidFill>
                <a:srgbClr val="BBBBBB"/>
              </a:solidFill>
              <a:latin typeface="Consolas" panose="020B0609020204030204" pitchFamily="49" charset="0"/>
            </a:endParaRPr>
          </a:p>
        </p:txBody>
      </p:sp>
      <p:sp>
        <p:nvSpPr>
          <p:cNvPr id="8" name="Segnaposto contenuto 2">
            <a:extLst>
              <a:ext uri="{FF2B5EF4-FFF2-40B4-BE49-F238E27FC236}">
                <a16:creationId xmlns:a16="http://schemas.microsoft.com/office/drawing/2014/main" id="{3F1444B2-41C9-7C1F-CEF0-55CFC53BDA8E}"/>
              </a:ext>
            </a:extLst>
          </p:cNvPr>
          <p:cNvSpPr txBox="1">
            <a:spLocks/>
          </p:cNvSpPr>
          <p:nvPr/>
        </p:nvSpPr>
        <p:spPr>
          <a:xfrm>
            <a:off x="6096000" y="1184522"/>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Sending</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each</a:t>
            </a:r>
            <a:r>
              <a:rPr lang="it-IT" sz="800" dirty="0">
                <a:solidFill>
                  <a:srgbClr val="555555"/>
                </a:solidFill>
                <a:latin typeface="Consolas" panose="020B0609020204030204" pitchFamily="49" charset="0"/>
              </a:rPr>
              <a:t> task </a:t>
            </a:r>
            <a:r>
              <a:rPr lang="it-IT" sz="800" dirty="0" err="1">
                <a:solidFill>
                  <a:srgbClr val="555555"/>
                </a:solidFill>
                <a:latin typeface="Consolas" panose="020B0609020204030204" pitchFamily="49" charset="0"/>
              </a:rPr>
              <a:t>its</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portion</a:t>
            </a:r>
            <a:r>
              <a:rPr lang="it-IT" sz="800" dirty="0">
                <a:solidFill>
                  <a:srgbClr val="555555"/>
                </a:solidFill>
                <a:latin typeface="Consolas" panose="020B0609020204030204" pitchFamily="49" charset="0"/>
              </a:rPr>
              <a:t> of the array</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offset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a:solidFill>
                  <a:srgbClr val="D6B69A"/>
                </a:solidFill>
                <a:latin typeface="Consolas" panose="020B0609020204030204" pitchFamily="49" charset="0"/>
              </a:rPr>
              <a:t>0</a:t>
            </a: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for</a:t>
            </a:r>
            <a:r>
              <a:rPr lang="it-IT" sz="800" dirty="0">
                <a:solidFill>
                  <a:srgbClr val="BBBBBB"/>
                </a:solidFill>
                <a:latin typeface="Consolas" panose="020B0609020204030204" pitchFamily="49" charset="0"/>
              </a:rPr>
              <a:t> id </a:t>
            </a:r>
            <a:r>
              <a:rPr lang="it-IT" sz="800" dirty="0">
                <a:solidFill>
                  <a:srgbClr val="DE7E43"/>
                </a:solidFill>
                <a:latin typeface="Consolas" panose="020B0609020204030204" pitchFamily="49" charset="0"/>
              </a:rPr>
              <a:t>in</a:t>
            </a:r>
            <a:r>
              <a:rPr lang="it-IT" sz="800" dirty="0">
                <a:solidFill>
                  <a:srgbClr val="BBBBBB"/>
                </a:solidFill>
                <a:latin typeface="Consolas" panose="020B0609020204030204" pitchFamily="49" charset="0"/>
              </a:rPr>
              <a:t> range</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slaves</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Telling </a:t>
            </a:r>
            <a:r>
              <a:rPr lang="it-IT" sz="800" dirty="0" err="1">
                <a:solidFill>
                  <a:srgbClr val="555555"/>
                </a:solidFill>
                <a:latin typeface="Consolas" panose="020B0609020204030204" pitchFamily="49" charset="0"/>
              </a:rPr>
              <a:t>each</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slaves</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who</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its</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neighours</a:t>
            </a:r>
            <a:r>
              <a:rPr lang="it-IT" sz="800" dirty="0">
                <a:solidFill>
                  <a:srgbClr val="555555"/>
                </a:solidFill>
                <a:latin typeface="Consolas" panose="020B0609020204030204" pitchFamily="49" charset="0"/>
              </a:rPr>
              <a:t> are - </a:t>
            </a:r>
            <a:r>
              <a:rPr lang="it-IT" sz="800" dirty="0" err="1">
                <a:solidFill>
                  <a:srgbClr val="555555"/>
                </a:solidFill>
                <a:latin typeface="Consolas" panose="020B0609020204030204" pitchFamily="49" charset="0"/>
              </a:rPr>
              <a:t>communication</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needed</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Inserting</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value</a:t>
            </a:r>
            <a:r>
              <a:rPr lang="it-IT" sz="800" dirty="0">
                <a:solidFill>
                  <a:srgbClr val="555555"/>
                </a:solidFill>
                <a:latin typeface="Consolas" panose="020B0609020204030204" pitchFamily="49" charset="0"/>
              </a:rPr>
              <a:t> -1 </a:t>
            </a:r>
            <a:r>
              <a:rPr lang="it-IT" sz="800" dirty="0" err="1">
                <a:solidFill>
                  <a:srgbClr val="555555"/>
                </a:solidFill>
                <a:latin typeface="Consolas" panose="020B0609020204030204" pitchFamily="49" charset="0"/>
              </a:rPr>
              <a:t>if</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there</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is</a:t>
            </a:r>
            <a:r>
              <a:rPr lang="it-IT" sz="800" dirty="0">
                <a:solidFill>
                  <a:srgbClr val="555555"/>
                </a:solidFill>
                <a:latin typeface="Consolas" panose="020B0609020204030204" pitchFamily="49" charset="0"/>
              </a:rPr>
              <a:t> no </a:t>
            </a:r>
            <a:r>
              <a:rPr lang="it-IT" sz="800" dirty="0" err="1">
                <a:solidFill>
                  <a:srgbClr val="555555"/>
                </a:solidFill>
                <a:latin typeface="Consolas" panose="020B0609020204030204" pitchFamily="49" charset="0"/>
              </a:rPr>
              <a:t>neighbour</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Left-task - first task </a:t>
            </a:r>
            <a:r>
              <a:rPr lang="it-IT" sz="800" dirty="0" err="1">
                <a:solidFill>
                  <a:srgbClr val="555555"/>
                </a:solidFill>
                <a:latin typeface="Consolas" panose="020B0609020204030204" pitchFamily="49" charset="0"/>
              </a:rPr>
              <a:t>does</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not</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have</a:t>
            </a:r>
            <a:r>
              <a:rPr lang="it-IT" sz="800" dirty="0">
                <a:solidFill>
                  <a:srgbClr val="555555"/>
                </a:solidFill>
                <a:latin typeface="Consolas" panose="020B0609020204030204" pitchFamily="49" charset="0"/>
              </a:rPr>
              <a:t> a </a:t>
            </a:r>
            <a:r>
              <a:rPr lang="it-IT" sz="800" dirty="0" err="1">
                <a:solidFill>
                  <a:srgbClr val="555555"/>
                </a:solidFill>
                <a:latin typeface="Consolas" panose="020B0609020204030204" pitchFamily="49" charset="0"/>
              </a:rPr>
              <a:t>left-neighbour</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left</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id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int64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DE7E43"/>
                </a:solidFill>
                <a:latin typeface="Consolas" panose="020B0609020204030204" pitchFamily="49" charset="0"/>
              </a:rPr>
              <a:t>if</a:t>
            </a:r>
            <a:r>
              <a:rPr lang="it-IT" sz="800" dirty="0">
                <a:solidFill>
                  <a:srgbClr val="BBBBBB"/>
                </a:solidFill>
                <a:latin typeface="Consolas" panose="020B0609020204030204" pitchFamily="49" charset="0"/>
              </a:rPr>
              <a:t> id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a:solidFill>
                  <a:srgbClr val="D6B69A"/>
                </a:solidFill>
                <a:latin typeface="Consolas" panose="020B0609020204030204" pitchFamily="49" charset="0"/>
              </a:rPr>
              <a:t>1</a:t>
            </a: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else</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int64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Right</a:t>
            </a:r>
            <a:r>
              <a:rPr lang="it-IT" sz="800" dirty="0">
                <a:solidFill>
                  <a:srgbClr val="555555"/>
                </a:solidFill>
                <a:latin typeface="Consolas" panose="020B0609020204030204" pitchFamily="49" charset="0"/>
              </a:rPr>
              <a:t>-task - last task </a:t>
            </a:r>
            <a:r>
              <a:rPr lang="it-IT" sz="800" dirty="0" err="1">
                <a:solidFill>
                  <a:srgbClr val="555555"/>
                </a:solidFill>
                <a:latin typeface="Consolas" panose="020B0609020204030204" pitchFamily="49" charset="0"/>
              </a:rPr>
              <a:t>does</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not</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have</a:t>
            </a:r>
            <a:r>
              <a:rPr lang="it-IT" sz="800" dirty="0">
                <a:solidFill>
                  <a:srgbClr val="555555"/>
                </a:solidFill>
                <a:latin typeface="Consolas" panose="020B0609020204030204" pitchFamily="49" charset="0"/>
              </a:rPr>
              <a:t> a </a:t>
            </a:r>
            <a:r>
              <a:rPr lang="it-IT" sz="800" dirty="0" err="1">
                <a:solidFill>
                  <a:srgbClr val="555555"/>
                </a:solidFill>
                <a:latin typeface="Consolas" panose="020B0609020204030204" pitchFamily="49" charset="0"/>
              </a:rPr>
              <a:t>right-neighbour</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right</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id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int64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DE7E43"/>
                </a:solidFill>
                <a:latin typeface="Consolas" panose="020B0609020204030204" pitchFamily="49" charset="0"/>
              </a:rPr>
              <a:t>if</a:t>
            </a:r>
            <a:r>
              <a:rPr lang="it-IT" sz="800" dirty="0">
                <a:solidFill>
                  <a:srgbClr val="BBBBBB"/>
                </a:solidFill>
                <a:latin typeface="Consolas" panose="020B0609020204030204" pitchFamily="49" charset="0"/>
              </a:rPr>
              <a:t> id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slaves</a:t>
            </a: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else</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int64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offset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offset</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int64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Sending</a:t>
            </a:r>
            <a:r>
              <a:rPr lang="it-IT" sz="800" dirty="0">
                <a:solidFill>
                  <a:srgbClr val="555555"/>
                </a:solidFill>
                <a:latin typeface="Consolas" panose="020B0609020204030204" pitchFamily="49" charset="0"/>
              </a:rPr>
              <a:t> startup information to </a:t>
            </a:r>
            <a:r>
              <a:rPr lang="it-IT" sz="800" dirty="0" err="1">
                <a:solidFill>
                  <a:srgbClr val="555555"/>
                </a:solidFill>
                <a:latin typeface="Consolas" panose="020B0609020204030204" pitchFamily="49" charset="0"/>
              </a:rPr>
              <a:t>each</a:t>
            </a:r>
            <a:r>
              <a:rPr lang="it-IT" sz="800" dirty="0">
                <a:solidFill>
                  <a:srgbClr val="555555"/>
                </a:solidFill>
                <a:latin typeface="Consolas" panose="020B0609020204030204" pitchFamily="49" charset="0"/>
              </a:rPr>
              <a:t> slave</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comm</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Send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offset</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dest</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id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tag</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tag1</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comm</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Send</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left</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dest</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id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tag</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tag2</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comm</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Send</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right</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dest</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id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tag</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tag2</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offset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offset</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item</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for</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row</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in</a:t>
            </a:r>
            <a:r>
              <a:rPr lang="it-IT" sz="800" dirty="0">
                <a:solidFill>
                  <a:srgbClr val="BBBBBB"/>
                </a:solidFill>
                <a:latin typeface="Consolas" panose="020B0609020204030204" pitchFamily="49" charset="0"/>
              </a:rPr>
              <a:t> range</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N_t</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row_to_send</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u</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row</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offset</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offset</a:t>
            </a:r>
            <a:r>
              <a:rPr lang="it-IT" sz="800" dirty="0" err="1">
                <a:solidFill>
                  <a:srgbClr val="DE7E43"/>
                </a:solidFill>
                <a:latin typeface="Consolas" panose="020B0609020204030204" pitchFamily="49" charset="0"/>
              </a:rPr>
              <a:t>+</a:t>
            </a:r>
            <a:r>
              <a:rPr lang="it-IT" sz="800" dirty="0" err="1">
                <a:solidFill>
                  <a:srgbClr val="BBBBBB"/>
                </a:solidFill>
                <a:latin typeface="Consolas" panose="020B0609020204030204" pitchFamily="49" charset="0"/>
              </a:rPr>
              <a:t>chuncksize</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comm</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Send</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row_to_send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dest</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id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tag</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tag2</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print</a:t>
            </a:r>
            <a:r>
              <a:rPr lang="it-IT" sz="800" dirty="0">
                <a:solidFill>
                  <a:srgbClr val="FFB459"/>
                </a:solidFill>
                <a:latin typeface="Consolas" panose="020B0609020204030204" pitchFamily="49" charset="0"/>
              </a:rPr>
              <a:t>(</a:t>
            </a:r>
            <a:r>
              <a:rPr lang="it-IT" sz="800" dirty="0" err="1">
                <a:solidFill>
                  <a:srgbClr val="DE7E43"/>
                </a:solidFill>
                <a:latin typeface="Consolas" panose="020B0609020204030204" pitchFamily="49" charset="0"/>
              </a:rPr>
              <a:t>f</a:t>
            </a:r>
            <a:r>
              <a:rPr lang="it-IT" sz="800" dirty="0" err="1">
                <a:solidFill>
                  <a:srgbClr val="D6B69A"/>
                </a:solidFill>
                <a:latin typeface="Consolas" panose="020B0609020204030204" pitchFamily="49" charset="0"/>
              </a:rPr>
              <a:t>"Sent</a:t>
            </a:r>
            <a:r>
              <a:rPr lang="it-IT" sz="800" dirty="0">
                <a:solidFill>
                  <a:srgbClr val="D6B69A"/>
                </a:solidFill>
                <a:latin typeface="Consolas" panose="020B0609020204030204" pitchFamily="49" charset="0"/>
              </a:rPr>
              <a:t> to task {</a:t>
            </a:r>
            <a:r>
              <a:rPr lang="it-IT" sz="800" dirty="0">
                <a:solidFill>
                  <a:srgbClr val="BBBBBB"/>
                </a:solidFill>
                <a:latin typeface="Consolas" panose="020B0609020204030204" pitchFamily="49" charset="0"/>
              </a:rPr>
              <a:t>id</a:t>
            </a:r>
            <a:r>
              <a:rPr lang="it-IT" sz="800" dirty="0">
                <a:solidFill>
                  <a:srgbClr val="D6B69A"/>
                </a:solidFill>
                <a:latin typeface="Consolas" panose="020B0609020204030204" pitchFamily="49" charset="0"/>
              </a:rPr>
              <a:t>} offset {</a:t>
            </a:r>
            <a:r>
              <a:rPr lang="it-IT" sz="800" dirty="0">
                <a:solidFill>
                  <a:srgbClr val="BBBBBB"/>
                </a:solidFill>
                <a:latin typeface="Consolas" panose="020B0609020204030204" pitchFamily="49" charset="0"/>
              </a:rPr>
              <a:t>offset</a:t>
            </a:r>
            <a:r>
              <a:rPr lang="it-IT" sz="800" dirty="0">
                <a:solidFill>
                  <a:srgbClr val="D6B69A"/>
                </a:solidFill>
                <a:latin typeface="Consolas" panose="020B0609020204030204" pitchFamily="49" charset="0"/>
              </a:rPr>
              <a:t>}"</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print</a:t>
            </a:r>
            <a:r>
              <a:rPr lang="it-IT" sz="800" dirty="0">
                <a:solidFill>
                  <a:srgbClr val="FFB459"/>
                </a:solidFill>
                <a:latin typeface="Consolas" panose="020B0609020204030204" pitchFamily="49" charset="0"/>
              </a:rPr>
              <a:t>(</a:t>
            </a:r>
            <a:r>
              <a:rPr lang="it-IT" sz="800" dirty="0" err="1">
                <a:solidFill>
                  <a:srgbClr val="DE7E43"/>
                </a:solidFill>
                <a:latin typeface="Consolas" panose="020B0609020204030204" pitchFamily="49" charset="0"/>
              </a:rPr>
              <a:t>f</a:t>
            </a:r>
            <a:r>
              <a:rPr lang="it-IT" sz="800" dirty="0" err="1">
                <a:solidFill>
                  <a:srgbClr val="D6B69A"/>
                </a:solidFill>
                <a:latin typeface="Consolas" panose="020B0609020204030204" pitchFamily="49" charset="0"/>
              </a:rPr>
              <a:t>"left</a:t>
            </a:r>
            <a:r>
              <a:rPr lang="it-IT" sz="800" dirty="0">
                <a:solidFill>
                  <a:srgbClr val="D6B69A"/>
                </a:solidFill>
                <a:latin typeface="Consolas" panose="020B0609020204030204" pitchFamily="49" charset="0"/>
              </a:rPr>
              <a:t>={</a:t>
            </a:r>
            <a:r>
              <a:rPr lang="it-IT" sz="800" dirty="0" err="1">
                <a:solidFill>
                  <a:srgbClr val="BBBBBB"/>
                </a:solidFill>
                <a:latin typeface="Consolas" panose="020B0609020204030204" pitchFamily="49" charset="0"/>
              </a:rPr>
              <a:t>left</a:t>
            </a:r>
            <a:r>
              <a:rPr lang="it-IT" sz="800" dirty="0">
                <a:solidFill>
                  <a:srgbClr val="D6B69A"/>
                </a:solidFill>
                <a:latin typeface="Consolas" panose="020B0609020204030204" pitchFamily="49" charset="0"/>
              </a:rPr>
              <a:t>} - </a:t>
            </a:r>
            <a:r>
              <a:rPr lang="it-IT" sz="800" dirty="0" err="1">
                <a:solidFill>
                  <a:srgbClr val="D6B69A"/>
                </a:solidFill>
                <a:latin typeface="Consolas" panose="020B0609020204030204" pitchFamily="49" charset="0"/>
              </a:rPr>
              <a:t>right</a:t>
            </a:r>
            <a:r>
              <a:rPr lang="it-IT" sz="800" dirty="0">
                <a:solidFill>
                  <a:srgbClr val="D6B69A"/>
                </a:solidFill>
                <a:latin typeface="Consolas" panose="020B0609020204030204" pitchFamily="49" charset="0"/>
              </a:rPr>
              <a:t>={</a:t>
            </a:r>
            <a:r>
              <a:rPr lang="it-IT" sz="800" dirty="0" err="1">
                <a:solidFill>
                  <a:srgbClr val="BBBBBB"/>
                </a:solidFill>
                <a:latin typeface="Consolas" panose="020B0609020204030204" pitchFamily="49" charset="0"/>
              </a:rPr>
              <a:t>right</a:t>
            </a:r>
            <a:r>
              <a:rPr lang="it-IT" sz="800" dirty="0">
                <a:solidFill>
                  <a:srgbClr val="D6B69A"/>
                </a:solidFill>
                <a:latin typeface="Consolas" panose="020B0609020204030204" pitchFamily="49" charset="0"/>
              </a:rPr>
              <a:t>}"</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offset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chuncksize</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endParaRPr lang="it-IT" sz="800"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272164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Code </a:t>
            </a:r>
            <a:r>
              <a:rPr lang="it-IT" sz="1000" dirty="0" err="1">
                <a:solidFill>
                  <a:srgbClr val="213F84"/>
                </a:solidFill>
                <a:latin typeface="Aharoni" panose="02010803020104030203" pitchFamily="2" charset="-79"/>
                <a:cs typeface="Aharoni" panose="02010803020104030203" pitchFamily="2" charset="-79"/>
              </a:rPr>
              <a:t>visualization</a:t>
            </a:r>
            <a:endParaRPr lang="it-IT" sz="1000" dirty="0">
              <a:solidFill>
                <a:srgbClr val="213F84"/>
              </a:solidFill>
              <a:latin typeface="Aharoni" panose="02010803020104030203" pitchFamily="2" charset="-79"/>
              <a:cs typeface="Aharoni" panose="02010803020104030203" pitchFamily="2" charset="-79"/>
            </a:endParaRPr>
          </a:p>
        </p:txBody>
      </p:sp>
      <p:sp>
        <p:nvSpPr>
          <p:cNvPr id="5" name="Segnaposto contenuto 2">
            <a:extLst>
              <a:ext uri="{FF2B5EF4-FFF2-40B4-BE49-F238E27FC236}">
                <a16:creationId xmlns:a16="http://schemas.microsoft.com/office/drawing/2014/main" id="{9526665A-626A-5202-56FC-440E750524BC}"/>
              </a:ext>
            </a:extLst>
          </p:cNvPr>
          <p:cNvSpPr txBox="1">
            <a:spLocks/>
          </p:cNvSpPr>
          <p:nvPr/>
        </p:nvSpPr>
        <p:spPr>
          <a:xfrm>
            <a:off x="6096000" y="125333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br>
              <a:rPr lang="en-US" sz="800" b="0" dirty="0">
                <a:solidFill>
                  <a:srgbClr val="BBBBBB"/>
                </a:solidFill>
                <a:effectLst/>
                <a:latin typeface="Consolas" panose="020B0609020204030204" pitchFamily="49" charset="0"/>
              </a:rPr>
            </a:br>
            <a:br>
              <a:rPr lang="en-US" sz="800" b="0" dirty="0">
                <a:solidFill>
                  <a:srgbClr val="BBBBBB"/>
                </a:solidFill>
                <a:effectLst/>
                <a:latin typeface="Consolas" panose="020B0609020204030204" pitchFamily="49" charset="0"/>
              </a:rPr>
            </a:br>
            <a:endParaRPr lang="en-US" sz="800" b="0" dirty="0">
              <a:solidFill>
                <a:srgbClr val="BBBBBB"/>
              </a:solidFill>
              <a:effectLst/>
              <a:latin typeface="Consolas" panose="020B0609020204030204" pitchFamily="49" charset="0"/>
            </a:endParaRPr>
          </a:p>
        </p:txBody>
      </p:sp>
      <p:sp>
        <p:nvSpPr>
          <p:cNvPr id="6" name="Segnaposto contenuto 2">
            <a:extLst>
              <a:ext uri="{FF2B5EF4-FFF2-40B4-BE49-F238E27FC236}">
                <a16:creationId xmlns:a16="http://schemas.microsoft.com/office/drawing/2014/main" id="{48FB866E-E064-AA0F-0E67-B026BB556196}"/>
              </a:ext>
            </a:extLst>
          </p:cNvPr>
          <p:cNvSpPr txBox="1">
            <a:spLocks/>
          </p:cNvSpPr>
          <p:nvPr/>
        </p:nvSpPr>
        <p:spPr>
          <a:xfrm>
            <a:off x="60960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endParaRPr lang="it-IT" sz="800" dirty="0">
              <a:solidFill>
                <a:srgbClr val="BBBBBB"/>
              </a:solidFill>
              <a:latin typeface="Consolas" panose="020B0609020204030204" pitchFamily="49" charset="0"/>
            </a:endParaRPr>
          </a:p>
        </p:txBody>
      </p:sp>
      <p:sp>
        <p:nvSpPr>
          <p:cNvPr id="8" name="Segnaposto contenuto 2">
            <a:extLst>
              <a:ext uri="{FF2B5EF4-FFF2-40B4-BE49-F238E27FC236}">
                <a16:creationId xmlns:a16="http://schemas.microsoft.com/office/drawing/2014/main" id="{3F1444B2-41C9-7C1F-CEF0-55CFC53BDA8E}"/>
              </a:ext>
            </a:extLst>
          </p:cNvPr>
          <p:cNvSpPr txBox="1">
            <a:spLocks/>
          </p:cNvSpPr>
          <p:nvPr/>
        </p:nvSpPr>
        <p:spPr>
          <a:xfrm>
            <a:off x="8382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Waiting</a:t>
            </a:r>
            <a:r>
              <a:rPr lang="it-IT" sz="800" dirty="0">
                <a:solidFill>
                  <a:srgbClr val="555555"/>
                </a:solidFill>
                <a:latin typeface="Consolas" panose="020B0609020204030204" pitchFamily="49" charset="0"/>
              </a:rPr>
              <a:t> to </a:t>
            </a:r>
            <a:r>
              <a:rPr lang="it-IT" sz="800" dirty="0" err="1">
                <a:solidFill>
                  <a:srgbClr val="555555"/>
                </a:solidFill>
                <a:latin typeface="Consolas" panose="020B0609020204030204" pitchFamily="49" charset="0"/>
              </a:rPr>
              <a:t>receive</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results</a:t>
            </a:r>
            <a:r>
              <a:rPr lang="it-IT" sz="800" dirty="0">
                <a:solidFill>
                  <a:srgbClr val="555555"/>
                </a:solidFill>
                <a:latin typeface="Consolas" panose="020B0609020204030204" pitchFamily="49" charset="0"/>
              </a:rPr>
              <a:t> from </a:t>
            </a:r>
            <a:r>
              <a:rPr lang="it-IT" sz="800" dirty="0" err="1">
                <a:solidFill>
                  <a:srgbClr val="555555"/>
                </a:solidFill>
                <a:latin typeface="Consolas" panose="020B0609020204030204" pitchFamily="49" charset="0"/>
              </a:rPr>
              <a:t>each</a:t>
            </a:r>
            <a:r>
              <a:rPr lang="it-IT" sz="800" dirty="0">
                <a:solidFill>
                  <a:srgbClr val="555555"/>
                </a:solidFill>
                <a:latin typeface="Consolas" panose="020B0609020204030204" pitchFamily="49" charset="0"/>
              </a:rPr>
              <a:t> task</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for</a:t>
            </a:r>
            <a:r>
              <a:rPr lang="it-IT" sz="800" dirty="0">
                <a:solidFill>
                  <a:srgbClr val="BBBBBB"/>
                </a:solidFill>
                <a:latin typeface="Consolas" panose="020B0609020204030204" pitchFamily="49" charset="0"/>
              </a:rPr>
              <a:t> id </a:t>
            </a:r>
            <a:r>
              <a:rPr lang="it-IT" sz="800" dirty="0">
                <a:solidFill>
                  <a:srgbClr val="DE7E43"/>
                </a:solidFill>
                <a:latin typeface="Consolas" panose="020B0609020204030204" pitchFamily="49" charset="0"/>
              </a:rPr>
              <a:t>in</a:t>
            </a:r>
            <a:r>
              <a:rPr lang="it-IT" sz="800" dirty="0">
                <a:solidFill>
                  <a:srgbClr val="BBBBBB"/>
                </a:solidFill>
                <a:latin typeface="Consolas" panose="020B0609020204030204" pitchFamily="49" charset="0"/>
              </a:rPr>
              <a:t> range</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slaves</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offset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0</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int64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comm</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Recv</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offset</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source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id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tag</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tag1</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offset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offset</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item</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for</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row</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in</a:t>
            </a:r>
            <a:r>
              <a:rPr lang="it-IT" sz="800" dirty="0">
                <a:solidFill>
                  <a:srgbClr val="BBBBBB"/>
                </a:solidFill>
                <a:latin typeface="Consolas" panose="020B0609020204030204" pitchFamily="49" charset="0"/>
              </a:rPr>
              <a:t> range</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1</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N_t</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row_recv_slave</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np</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array</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0</a:t>
            </a:r>
            <a:r>
              <a:rPr lang="it-IT" sz="800" dirty="0">
                <a:solidFill>
                  <a:srgbClr val="FFB459"/>
                </a:solidFill>
                <a:latin typeface="Consolas" panose="020B0609020204030204" pitchFamily="49" charset="0"/>
              </a:rPr>
              <a:t>]</a:t>
            </a:r>
            <a:r>
              <a:rPr lang="it-IT" sz="800" dirty="0">
                <a:solidFill>
                  <a:srgbClr val="DE7E43"/>
                </a:solidFill>
                <a:latin typeface="Consolas" panose="020B0609020204030204" pitchFamily="49" charset="0"/>
              </a:rPr>
              <a:t>*</a:t>
            </a:r>
            <a:r>
              <a:rPr lang="it-IT" sz="800" dirty="0" err="1">
                <a:solidFill>
                  <a:srgbClr val="BBBBBB"/>
                </a:solidFill>
                <a:latin typeface="Consolas" panose="020B0609020204030204" pitchFamily="49" charset="0"/>
              </a:rPr>
              <a:t>chuncksize</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dtype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np</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float64</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order</a:t>
            </a:r>
            <a:r>
              <a:rPr lang="it-IT" sz="800" dirty="0">
                <a:solidFill>
                  <a:srgbClr val="DE7E43"/>
                </a:solidFill>
                <a:latin typeface="Consolas" panose="020B0609020204030204" pitchFamily="49" charset="0"/>
              </a:rPr>
              <a:t>=</a:t>
            </a:r>
            <a:r>
              <a:rPr lang="it-IT" sz="800" dirty="0">
                <a:solidFill>
                  <a:srgbClr val="D6B69A"/>
                </a:solidFill>
                <a:latin typeface="Consolas" panose="020B0609020204030204" pitchFamily="49" charset="0"/>
              </a:rPr>
              <a:t>'C'</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comm</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Recv</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row_recv_slave</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source</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id</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tag</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tag2</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u</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row</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offset</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offset</a:t>
            </a:r>
            <a:r>
              <a:rPr lang="it-IT" sz="800" dirty="0" err="1">
                <a:solidFill>
                  <a:srgbClr val="DE7E43"/>
                </a:solidFill>
                <a:latin typeface="Consolas" panose="020B0609020204030204" pitchFamily="49" charset="0"/>
              </a:rPr>
              <a:t>+</a:t>
            </a:r>
            <a:r>
              <a:rPr lang="it-IT" sz="800" dirty="0" err="1">
                <a:solidFill>
                  <a:srgbClr val="BBBBBB"/>
                </a:solidFill>
                <a:latin typeface="Consolas" panose="020B0609020204030204" pitchFamily="49" charset="0"/>
              </a:rPr>
              <a:t>chuncksize</a:t>
            </a:r>
            <a:r>
              <a:rPr lang="it-IT" sz="800" dirty="0">
                <a:solidFill>
                  <a:srgbClr val="FFB459"/>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row_recv_slave</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a:t>
            </a:r>
            <a:r>
              <a:rPr lang="it-IT" sz="800" dirty="0" err="1">
                <a:solidFill>
                  <a:srgbClr val="555555"/>
                </a:solidFill>
                <a:latin typeface="Consolas" panose="020B0609020204030204" pitchFamily="49" charset="0"/>
              </a:rPr>
              <a:t>Final</a:t>
            </a:r>
            <a:r>
              <a:rPr lang="it-IT" sz="800" dirty="0">
                <a:solidFill>
                  <a:srgbClr val="555555"/>
                </a:solidFill>
                <a:latin typeface="Consolas" panose="020B0609020204030204" pitchFamily="49" charset="0"/>
              </a:rPr>
              <a:t> outputs and </a:t>
            </a:r>
            <a:r>
              <a:rPr lang="it-IT" sz="800" dirty="0" err="1">
                <a:solidFill>
                  <a:srgbClr val="555555"/>
                </a:solidFill>
                <a:latin typeface="Consolas" panose="020B0609020204030204" pitchFamily="49" charset="0"/>
              </a:rPr>
              <a:t>visualization</a:t>
            </a:r>
            <a:r>
              <a:rPr lang="it-IT" sz="800" dirty="0">
                <a:solidFill>
                  <a:srgbClr val="555555"/>
                </a:solidFill>
                <a:latin typeface="Consolas" panose="020B0609020204030204" pitchFamily="49" charset="0"/>
              </a:rPr>
              <a:t> of </a:t>
            </a:r>
            <a:r>
              <a:rPr lang="it-IT" sz="800" dirty="0" err="1">
                <a:solidFill>
                  <a:srgbClr val="555555"/>
                </a:solidFill>
                <a:latin typeface="Consolas" panose="020B0609020204030204" pitchFamily="49" charset="0"/>
              </a:rPr>
              <a:t>results</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print</a:t>
            </a:r>
            <a:r>
              <a:rPr lang="it-IT" sz="800" dirty="0">
                <a:solidFill>
                  <a:srgbClr val="FFB459"/>
                </a:solidFill>
                <a:latin typeface="Consolas" panose="020B0609020204030204" pitchFamily="49" charset="0"/>
              </a:rPr>
              <a:t>(</a:t>
            </a:r>
            <a:r>
              <a:rPr lang="it-IT" sz="800" dirty="0">
                <a:solidFill>
                  <a:srgbClr val="D6B69A"/>
                </a:solidFill>
                <a:latin typeface="Consolas" panose="020B0609020204030204" pitchFamily="49" charset="0"/>
              </a:rPr>
              <a:t>"</a:t>
            </a:r>
            <a:r>
              <a:rPr lang="it-IT" sz="800" dirty="0" err="1">
                <a:solidFill>
                  <a:srgbClr val="D6B69A"/>
                </a:solidFill>
                <a:latin typeface="Consolas" panose="020B0609020204030204" pitchFamily="49" charset="0"/>
              </a:rPr>
              <a:t>Parallelization</a:t>
            </a:r>
            <a:r>
              <a:rPr lang="it-IT" sz="800" dirty="0">
                <a:solidFill>
                  <a:srgbClr val="D6B69A"/>
                </a:solidFill>
                <a:latin typeface="Consolas" panose="020B0609020204030204" pitchFamily="49" charset="0"/>
              </a:rPr>
              <a:t> </a:t>
            </a:r>
            <a:r>
              <a:rPr lang="it-IT" sz="800" dirty="0" err="1">
                <a:solidFill>
                  <a:srgbClr val="D6B69A"/>
                </a:solidFill>
                <a:latin typeface="Consolas" panose="020B0609020204030204" pitchFamily="49" charset="0"/>
              </a:rPr>
              <a:t>done</a:t>
            </a:r>
            <a:r>
              <a:rPr lang="it-IT" sz="800" dirty="0">
                <a:solidFill>
                  <a:srgbClr val="D6B69A"/>
                </a:solidFill>
                <a:latin typeface="Consolas" panose="020B0609020204030204" pitchFamily="49" charset="0"/>
              </a:rPr>
              <a:t> and </a:t>
            </a:r>
            <a:r>
              <a:rPr lang="it-IT" sz="800" dirty="0" err="1">
                <a:solidFill>
                  <a:srgbClr val="D6B69A"/>
                </a:solidFill>
                <a:latin typeface="Consolas" panose="020B0609020204030204" pitchFamily="49" charset="0"/>
              </a:rPr>
              <a:t>generating</a:t>
            </a:r>
            <a:r>
              <a:rPr lang="it-IT" sz="800" dirty="0">
                <a:solidFill>
                  <a:srgbClr val="D6B69A"/>
                </a:solidFill>
                <a:latin typeface="Consolas" panose="020B0609020204030204" pitchFamily="49" charset="0"/>
              </a:rPr>
              <a:t> </a:t>
            </a:r>
            <a:r>
              <a:rPr lang="it-IT" sz="800" dirty="0" err="1">
                <a:solidFill>
                  <a:srgbClr val="D6B69A"/>
                </a:solidFill>
                <a:latin typeface="Consolas" panose="020B0609020204030204" pitchFamily="49" charset="0"/>
              </a:rPr>
              <a:t>rappresentations</a:t>
            </a:r>
            <a:r>
              <a:rPr lang="it-IT" sz="800" dirty="0">
                <a:solidFill>
                  <a:srgbClr val="D6B69A"/>
                </a:solidFill>
                <a:latin typeface="Consolas" panose="020B0609020204030204" pitchFamily="49" charset="0"/>
              </a:rPr>
              <a:t>..."</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end_time</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D6B69A"/>
                </a:solidFill>
                <a:latin typeface="Consolas" panose="020B0609020204030204" pitchFamily="49" charset="0"/>
              </a:rPr>
              <a:t>MPI</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Wtime</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elapsed_time</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end_time</a:t>
            </a:r>
            <a:r>
              <a:rPr lang="it-IT" sz="800" dirty="0">
                <a:solidFill>
                  <a:srgbClr val="BBBBBB"/>
                </a:solidFill>
                <a:latin typeface="Consolas" panose="020B0609020204030204" pitchFamily="49" charset="0"/>
              </a:rPr>
              <a:t> </a:t>
            </a:r>
            <a:r>
              <a:rPr lang="it-IT" sz="800" dirty="0">
                <a:solidFill>
                  <a:srgbClr val="DE7E43"/>
                </a:solidFill>
                <a:latin typeface="Consolas" panose="020B0609020204030204" pitchFamily="49" charset="0"/>
              </a:rPr>
              <a:t>-</a:t>
            </a: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start_time</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print</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elapsed_time</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BBBBBB"/>
                </a:solidFill>
                <a:latin typeface="Consolas" panose="020B0609020204030204" pitchFamily="49" charset="0"/>
              </a:rPr>
              <a:t>visualizations_u</a:t>
            </a:r>
            <a:r>
              <a:rPr lang="it-IT" sz="800" dirty="0">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x</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t</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u</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err="1">
                <a:solidFill>
                  <a:srgbClr val="DE7E43"/>
                </a:solidFill>
                <a:latin typeface="Consolas" panose="020B0609020204030204" pitchFamily="49" charset="0"/>
              </a:rPr>
              <a:t>if</a:t>
            </a:r>
            <a:r>
              <a:rPr lang="it-IT" sz="800" dirty="0">
                <a:solidFill>
                  <a:srgbClr val="BBBBBB"/>
                </a:solidFill>
                <a:latin typeface="Consolas" panose="020B0609020204030204" pitchFamily="49" charset="0"/>
              </a:rPr>
              <a:t> </a:t>
            </a:r>
            <a:r>
              <a:rPr lang="it-IT" sz="800" dirty="0" err="1">
                <a:solidFill>
                  <a:srgbClr val="DE7E43"/>
                </a:solidFill>
                <a:latin typeface="Consolas" panose="020B0609020204030204" pitchFamily="49" charset="0"/>
              </a:rPr>
              <a:t>not</a:t>
            </a:r>
            <a:r>
              <a:rPr lang="it-IT" sz="800" dirty="0">
                <a:solidFill>
                  <a:srgbClr val="BBBBBB"/>
                </a:solidFill>
                <a:latin typeface="Consolas" panose="020B0609020204030204" pitchFamily="49" charset="0"/>
              </a:rPr>
              <a:t> </a:t>
            </a:r>
            <a:r>
              <a:rPr lang="it-IT" sz="800" dirty="0" err="1">
                <a:solidFill>
                  <a:srgbClr val="D6B69A"/>
                </a:solidFill>
                <a:latin typeface="Consolas" panose="020B0609020204030204" pitchFamily="49" charset="0"/>
              </a:rPr>
              <a:t>MPI</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Is_finalized</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r>
              <a:rPr lang="it-IT" sz="800" dirty="0">
                <a:solidFill>
                  <a:srgbClr val="BBBBBB"/>
                </a:solidFill>
                <a:latin typeface="Consolas" panose="020B0609020204030204" pitchFamily="49" charset="0"/>
              </a:rPr>
              <a:t>            </a:t>
            </a:r>
            <a:r>
              <a:rPr lang="it-IT" sz="800" dirty="0" err="1">
                <a:solidFill>
                  <a:srgbClr val="D6B69A"/>
                </a:solidFill>
                <a:latin typeface="Consolas" panose="020B0609020204030204" pitchFamily="49" charset="0"/>
              </a:rPr>
              <a:t>MPI</a:t>
            </a:r>
            <a:r>
              <a:rPr lang="it-IT" sz="800" dirty="0" err="1">
                <a:solidFill>
                  <a:srgbClr val="FFB459"/>
                </a:solidFill>
                <a:latin typeface="Consolas" panose="020B0609020204030204" pitchFamily="49" charset="0"/>
              </a:rPr>
              <a:t>.</a:t>
            </a:r>
            <a:r>
              <a:rPr lang="it-IT" sz="800" dirty="0" err="1">
                <a:solidFill>
                  <a:srgbClr val="BBBBBB"/>
                </a:solidFill>
                <a:latin typeface="Consolas" panose="020B0609020204030204" pitchFamily="49" charset="0"/>
              </a:rPr>
              <a:t>Finalize</a:t>
            </a:r>
            <a:r>
              <a:rPr lang="it-IT" sz="800" dirty="0">
                <a:solidFill>
                  <a:srgbClr val="FFB459"/>
                </a:solidFill>
                <a:latin typeface="Consolas" panose="020B0609020204030204" pitchFamily="49" charset="0"/>
              </a:rPr>
              <a:t>()</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br>
              <a:rPr lang="it-IT" sz="800" dirty="0">
                <a:solidFill>
                  <a:srgbClr val="BBBBBB"/>
                </a:solidFill>
                <a:latin typeface="Consolas" panose="020B0609020204030204" pitchFamily="49" charset="0"/>
              </a:rPr>
            </a:br>
            <a:r>
              <a:rPr lang="it-IT" sz="800" dirty="0">
                <a:solidFill>
                  <a:srgbClr val="BBBBBB"/>
                </a:solidFill>
                <a:latin typeface="Consolas" panose="020B0609020204030204" pitchFamily="49" charset="0"/>
              </a:rPr>
              <a:t>    </a:t>
            </a:r>
            <a:r>
              <a:rPr lang="it-IT" sz="800" dirty="0">
                <a:solidFill>
                  <a:srgbClr val="555555"/>
                </a:solidFill>
                <a:latin typeface="Consolas" panose="020B0609020204030204" pitchFamily="49" charset="0"/>
              </a:rPr>
              <a:t># END MASTER CODE</a:t>
            </a:r>
            <a:endParaRPr lang="it-IT" sz="800" dirty="0">
              <a:solidFill>
                <a:srgbClr val="BBBBBB"/>
              </a:solidFill>
              <a:latin typeface="Consolas" panose="020B0609020204030204" pitchFamily="49" charset="0"/>
            </a:endParaRPr>
          </a:p>
          <a:p>
            <a:pPr marL="0" indent="0">
              <a:lnSpc>
                <a:spcPct val="50000"/>
              </a:lnSpc>
              <a:buFont typeface="Arial" panose="020B0604020202020204" pitchFamily="34" charset="0"/>
              <a:buNone/>
            </a:pPr>
            <a:endParaRPr lang="it-IT" sz="800" dirty="0">
              <a:solidFill>
                <a:srgbClr val="BBBBBB"/>
              </a:solidFill>
              <a:latin typeface="Consolas" panose="020B0609020204030204" pitchFamily="49" charset="0"/>
            </a:endParaRPr>
          </a:p>
        </p:txBody>
      </p:sp>
      <p:sp>
        <p:nvSpPr>
          <p:cNvPr id="7" name="Segnaposto contenuto 2">
            <a:extLst>
              <a:ext uri="{FF2B5EF4-FFF2-40B4-BE49-F238E27FC236}">
                <a16:creationId xmlns:a16="http://schemas.microsoft.com/office/drawing/2014/main" id="{AF3D6892-365A-6592-E2C5-29C1684530E7}"/>
              </a:ext>
            </a:extLst>
          </p:cNvPr>
          <p:cNvSpPr txBox="1">
            <a:spLocks/>
          </p:cNvSpPr>
          <p:nvPr/>
        </p:nvSpPr>
        <p:spPr>
          <a:xfrm>
            <a:off x="60960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SLAVES CODE</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task_id</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master</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err="1">
                <a:solidFill>
                  <a:srgbClr val="DE7E43"/>
                </a:solidFill>
                <a:effectLst/>
                <a:latin typeface="Consolas" panose="020B0609020204030204" pitchFamily="49" charset="0"/>
              </a:rPr>
              <a:t>f</a:t>
            </a:r>
            <a:r>
              <a:rPr lang="it-IT" sz="800" b="0" dirty="0" err="1">
                <a:solidFill>
                  <a:srgbClr val="D6B69A"/>
                </a:solidFill>
                <a:effectLst/>
                <a:latin typeface="Consolas" panose="020B0609020204030204" pitchFamily="49" charset="0"/>
              </a:rPr>
              <a:t>"Task</a:t>
            </a:r>
            <a:r>
              <a:rPr lang="it-IT" sz="800" b="0" dirty="0">
                <a:solidFill>
                  <a:srgbClr val="D6B69A"/>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task_id</a:t>
            </a:r>
            <a:r>
              <a:rPr lang="it-IT" sz="800" b="0" dirty="0">
                <a:solidFill>
                  <a:srgbClr val="D6B69A"/>
                </a:solidFill>
                <a:effectLst/>
                <a:latin typeface="Consolas" panose="020B0609020204030204" pitchFamily="49" charset="0"/>
              </a:rPr>
              <a:t>} working..."</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Receiving</a:t>
            </a:r>
            <a:r>
              <a:rPr lang="it-IT" sz="800" b="0" dirty="0">
                <a:solidFill>
                  <a:srgbClr val="555555"/>
                </a:solidFill>
                <a:effectLst/>
                <a:latin typeface="Consolas" panose="020B0609020204030204" pitchFamily="49" charset="0"/>
              </a:rPr>
              <a:t> information </a:t>
            </a:r>
            <a:r>
              <a:rPr lang="it-IT" sz="800" b="0" dirty="0" err="1">
                <a:solidFill>
                  <a:srgbClr val="555555"/>
                </a:solidFill>
                <a:effectLst/>
                <a:latin typeface="Consolas" panose="020B0609020204030204" pitchFamily="49" charset="0"/>
              </a:rPr>
              <a:t>sent</a:t>
            </a:r>
            <a:r>
              <a:rPr lang="it-IT" sz="800" b="0" dirty="0">
                <a:solidFill>
                  <a:srgbClr val="555555"/>
                </a:solidFill>
                <a:effectLst/>
                <a:latin typeface="Consolas" panose="020B0609020204030204" pitchFamily="49" charset="0"/>
              </a:rPr>
              <a:t> by master</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offset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array</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int64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left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array</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int64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right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array</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int64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Recv</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offset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source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Recv</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left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source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tag2</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Recv</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right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source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tag2</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err="1">
                <a:solidFill>
                  <a:srgbClr val="DE7E43"/>
                </a:solidFill>
                <a:effectLst/>
                <a:latin typeface="Consolas" panose="020B0609020204030204" pitchFamily="49" charset="0"/>
              </a:rPr>
              <a:t>f</a:t>
            </a:r>
            <a:r>
              <a:rPr lang="it-IT" sz="800" b="0" dirty="0" err="1">
                <a:solidFill>
                  <a:srgbClr val="D6B69A"/>
                </a:solidFill>
                <a:effectLst/>
                <a:latin typeface="Consolas" panose="020B0609020204030204" pitchFamily="49" charset="0"/>
              </a:rPr>
              <a:t>"Received</a:t>
            </a:r>
            <a:r>
              <a:rPr lang="it-IT" sz="800" b="0" dirty="0">
                <a:solidFill>
                  <a:srgbClr val="D6B69A"/>
                </a:solidFill>
                <a:effectLst/>
                <a:latin typeface="Consolas" panose="020B0609020204030204" pitchFamily="49" charset="0"/>
              </a:rPr>
              <a:t>: {</a:t>
            </a:r>
            <a:r>
              <a:rPr lang="it-IT" sz="800" b="0" dirty="0">
                <a:solidFill>
                  <a:srgbClr val="BBBBBB"/>
                </a:solidFill>
                <a:effectLst/>
                <a:latin typeface="Consolas" panose="020B0609020204030204" pitchFamily="49" charset="0"/>
              </a:rPr>
              <a:t>offset</a:t>
            </a:r>
            <a:r>
              <a:rPr lang="it-IT" sz="800" b="0" dirty="0">
                <a:solidFill>
                  <a:srgbClr val="D6B69A"/>
                </a:solidFill>
                <a:effectLst/>
                <a:latin typeface="Consolas" panose="020B0609020204030204" pitchFamily="49" charset="0"/>
              </a:rPr>
              <a:t>} - {</a:t>
            </a:r>
            <a:r>
              <a:rPr lang="it-IT" sz="800" b="0" dirty="0" err="1">
                <a:solidFill>
                  <a:srgbClr val="BBBBBB"/>
                </a:solidFill>
                <a:effectLst/>
                <a:latin typeface="Consolas" panose="020B0609020204030204" pitchFamily="49" charset="0"/>
              </a:rPr>
              <a:t>left</a:t>
            </a:r>
            <a:r>
              <a:rPr lang="it-IT" sz="800" b="0" dirty="0">
                <a:solidFill>
                  <a:srgbClr val="D6B69A"/>
                </a:solidFill>
                <a:effectLst/>
                <a:latin typeface="Consolas" panose="020B0609020204030204" pitchFamily="49" charset="0"/>
              </a:rPr>
              <a:t>} - {</a:t>
            </a:r>
            <a:r>
              <a:rPr lang="it-IT" sz="800" b="0" dirty="0" err="1">
                <a:solidFill>
                  <a:srgbClr val="BBBBBB"/>
                </a:solidFill>
                <a:effectLst/>
                <a:latin typeface="Consolas" panose="020B0609020204030204" pitchFamily="49" charset="0"/>
              </a:rPr>
              <a:t>right</a:t>
            </a:r>
            <a:r>
              <a:rPr lang="it-IT" sz="800" b="0" dirty="0">
                <a:solidFill>
                  <a:srgbClr val="D6B69A"/>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Extracting</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numeric</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value</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offset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offset</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item</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left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left</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item</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right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right</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item</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Initializing</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everything</a:t>
            </a:r>
            <a:r>
              <a:rPr lang="it-IT" sz="800" b="0" dirty="0">
                <a:solidFill>
                  <a:srgbClr val="555555"/>
                </a:solidFill>
                <a:effectLst/>
                <a:latin typeface="Consolas" panose="020B0609020204030204" pitchFamily="49" charset="0"/>
              </a:rPr>
              <a:t> - </a:t>
            </a:r>
            <a:r>
              <a:rPr lang="it-IT" sz="800" b="0" dirty="0" err="1">
                <a:solidFill>
                  <a:srgbClr val="555555"/>
                </a:solidFill>
                <a:effectLst/>
                <a:latin typeface="Consolas" panose="020B0609020204030204" pitchFamily="49" charset="0"/>
              </a:rPr>
              <a:t>including</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borders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conditions</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zeros</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N_t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N_x</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float64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Receiving</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portion</a:t>
            </a:r>
            <a:r>
              <a:rPr lang="it-IT" sz="800" b="0" dirty="0">
                <a:solidFill>
                  <a:srgbClr val="555555"/>
                </a:solidFill>
                <a:effectLst/>
                <a:latin typeface="Consolas" panose="020B0609020204030204" pitchFamily="49" charset="0"/>
              </a:rPr>
              <a:t> of the domain</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for</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row</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in</a:t>
            </a:r>
            <a:r>
              <a:rPr lang="it-IT" sz="800" b="0" dirty="0">
                <a:solidFill>
                  <a:srgbClr val="BBBBBB"/>
                </a:solidFill>
                <a:effectLst/>
                <a:latin typeface="Consolas" panose="020B0609020204030204" pitchFamily="49" charset="0"/>
              </a:rPr>
              <a:t> range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row_recv</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array</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chuncksize</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float64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Recv</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row_recv</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source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tag2</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row</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offset</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offset</a:t>
            </a:r>
            <a:r>
              <a:rPr lang="it-IT" sz="800" b="0" dirty="0" err="1">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chuncksize</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row_recv</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a:t>
            </a:r>
            <a:r>
              <a:rPr lang="it-IT" sz="800" b="0" dirty="0" err="1">
                <a:solidFill>
                  <a:srgbClr val="D6B69A"/>
                </a:solidFill>
                <a:effectLst/>
                <a:latin typeface="Consolas" panose="020B0609020204030204" pitchFamily="49" charset="0"/>
              </a:rPr>
              <a:t>Received</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rows</a:t>
            </a:r>
            <a:r>
              <a:rPr lang="it-IT" sz="800" b="0" dirty="0">
                <a:solidFill>
                  <a:srgbClr val="D6B69A"/>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endParaRPr lang="it-IT" sz="800"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171888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Code </a:t>
            </a:r>
            <a:r>
              <a:rPr lang="it-IT" sz="1000" dirty="0" err="1">
                <a:solidFill>
                  <a:srgbClr val="213F84"/>
                </a:solidFill>
                <a:latin typeface="Aharoni" panose="02010803020104030203" pitchFamily="2" charset="-79"/>
                <a:cs typeface="Aharoni" panose="02010803020104030203" pitchFamily="2" charset="-79"/>
              </a:rPr>
              <a:t>visualization</a:t>
            </a:r>
            <a:endParaRPr lang="it-IT" sz="1000" dirty="0">
              <a:solidFill>
                <a:srgbClr val="213F84"/>
              </a:solidFill>
              <a:latin typeface="Aharoni" panose="02010803020104030203" pitchFamily="2" charset="-79"/>
              <a:cs typeface="Aharoni" panose="02010803020104030203" pitchFamily="2" charset="-79"/>
            </a:endParaRPr>
          </a:p>
        </p:txBody>
      </p:sp>
      <p:sp>
        <p:nvSpPr>
          <p:cNvPr id="5" name="Segnaposto contenuto 2">
            <a:extLst>
              <a:ext uri="{FF2B5EF4-FFF2-40B4-BE49-F238E27FC236}">
                <a16:creationId xmlns:a16="http://schemas.microsoft.com/office/drawing/2014/main" id="{9526665A-626A-5202-56FC-440E750524BC}"/>
              </a:ext>
            </a:extLst>
          </p:cNvPr>
          <p:cNvSpPr txBox="1">
            <a:spLocks/>
          </p:cNvSpPr>
          <p:nvPr/>
        </p:nvSpPr>
        <p:spPr>
          <a:xfrm>
            <a:off x="6096000" y="125333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br>
              <a:rPr lang="en-US" sz="800" b="0" dirty="0">
                <a:solidFill>
                  <a:srgbClr val="BBBBBB"/>
                </a:solidFill>
                <a:effectLst/>
                <a:latin typeface="Consolas" panose="020B0609020204030204" pitchFamily="49" charset="0"/>
              </a:rPr>
            </a:br>
            <a:br>
              <a:rPr lang="en-US" sz="800" b="0" dirty="0">
                <a:solidFill>
                  <a:srgbClr val="BBBBBB"/>
                </a:solidFill>
                <a:effectLst/>
                <a:latin typeface="Consolas" panose="020B0609020204030204" pitchFamily="49" charset="0"/>
              </a:rPr>
            </a:br>
            <a:endParaRPr lang="en-US" sz="800" b="0" dirty="0">
              <a:solidFill>
                <a:srgbClr val="BBBBBB"/>
              </a:solidFill>
              <a:effectLst/>
              <a:latin typeface="Consolas" panose="020B0609020204030204" pitchFamily="49" charset="0"/>
            </a:endParaRPr>
          </a:p>
        </p:txBody>
      </p:sp>
      <p:sp>
        <p:nvSpPr>
          <p:cNvPr id="6" name="Segnaposto contenuto 2">
            <a:extLst>
              <a:ext uri="{FF2B5EF4-FFF2-40B4-BE49-F238E27FC236}">
                <a16:creationId xmlns:a16="http://schemas.microsoft.com/office/drawing/2014/main" id="{48FB866E-E064-AA0F-0E67-B026BB556196}"/>
              </a:ext>
            </a:extLst>
          </p:cNvPr>
          <p:cNvSpPr txBox="1">
            <a:spLocks/>
          </p:cNvSpPr>
          <p:nvPr/>
        </p:nvSpPr>
        <p:spPr>
          <a:xfrm>
            <a:off x="60960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endParaRPr lang="it-IT" sz="800" dirty="0">
              <a:solidFill>
                <a:srgbClr val="BBBBBB"/>
              </a:solidFill>
              <a:latin typeface="Consolas" panose="020B0609020204030204" pitchFamily="49" charset="0"/>
            </a:endParaRPr>
          </a:p>
        </p:txBody>
      </p:sp>
      <p:sp>
        <p:nvSpPr>
          <p:cNvPr id="8" name="Segnaposto contenuto 2">
            <a:extLst>
              <a:ext uri="{FF2B5EF4-FFF2-40B4-BE49-F238E27FC236}">
                <a16:creationId xmlns:a16="http://schemas.microsoft.com/office/drawing/2014/main" id="{3F1444B2-41C9-7C1F-CEF0-55CFC53BDA8E}"/>
              </a:ext>
            </a:extLst>
          </p:cNvPr>
          <p:cNvSpPr txBox="1">
            <a:spLocks/>
          </p:cNvSpPr>
          <p:nvPr/>
        </p:nvSpPr>
        <p:spPr>
          <a:xfrm>
            <a:off x="8382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endParaRPr lang="it-IT" sz="800" dirty="0">
              <a:solidFill>
                <a:srgbClr val="BBBBBB"/>
              </a:solidFill>
              <a:latin typeface="Consolas" panose="020B0609020204030204" pitchFamily="49" charset="0"/>
            </a:endParaRPr>
          </a:p>
        </p:txBody>
      </p:sp>
      <p:sp>
        <p:nvSpPr>
          <p:cNvPr id="7" name="Segnaposto contenuto 2">
            <a:extLst>
              <a:ext uri="{FF2B5EF4-FFF2-40B4-BE49-F238E27FC236}">
                <a16:creationId xmlns:a16="http://schemas.microsoft.com/office/drawing/2014/main" id="{AF3D6892-365A-6592-E2C5-29C1684530E7}"/>
              </a:ext>
            </a:extLst>
          </p:cNvPr>
          <p:cNvSpPr txBox="1">
            <a:spLocks/>
          </p:cNvSpPr>
          <p:nvPr/>
        </p:nvSpPr>
        <p:spPr>
          <a:xfrm>
            <a:off x="60960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for</a:t>
            </a:r>
            <a:r>
              <a:rPr lang="it-IT" sz="800" b="0" dirty="0">
                <a:solidFill>
                  <a:srgbClr val="BBBBBB"/>
                </a:solidFill>
                <a:effectLst/>
                <a:latin typeface="Consolas" panose="020B0609020204030204" pitchFamily="49" charset="0"/>
              </a:rPr>
              <a:t> i </a:t>
            </a:r>
            <a:r>
              <a:rPr lang="it-IT" sz="800" b="0" dirty="0">
                <a:solidFill>
                  <a:srgbClr val="DE7E43"/>
                </a:solidFill>
                <a:effectLst/>
                <a:latin typeface="Consolas" panose="020B0609020204030204" pitchFamily="49" charset="0"/>
              </a:rPr>
              <a:t>in</a:t>
            </a:r>
            <a:r>
              <a:rPr lang="it-IT" sz="800" b="0" dirty="0">
                <a:solidFill>
                  <a:srgbClr val="BBBBBB"/>
                </a:solidFill>
                <a:effectLst/>
                <a:latin typeface="Consolas" panose="020B0609020204030204" pitchFamily="49" charset="0"/>
              </a:rPr>
              <a:t> range</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start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end</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i</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i</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b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dt</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dx</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i</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i</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N_x</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heat_function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x</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i</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Sendig</a:t>
            </a:r>
            <a:r>
              <a:rPr lang="it-IT" sz="800" b="0" dirty="0">
                <a:solidFill>
                  <a:srgbClr val="555555"/>
                </a:solidFill>
                <a:effectLst/>
                <a:latin typeface="Consolas" panose="020B0609020204030204" pitchFamily="49" charset="0"/>
              </a:rPr>
              <a:t> to master the work </a:t>
            </a:r>
            <a:r>
              <a:rPr lang="it-IT" sz="800" b="0" dirty="0" err="1">
                <a:solidFill>
                  <a:srgbClr val="555555"/>
                </a:solidFill>
                <a:effectLst/>
                <a:latin typeface="Consolas" panose="020B0609020204030204" pitchFamily="49" charset="0"/>
              </a:rPr>
              <a:t>done</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offset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array</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offset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int64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Send</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offset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dest</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for</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row</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in</a:t>
            </a:r>
            <a:r>
              <a:rPr lang="it-IT" sz="800" b="0" dirty="0">
                <a:solidFill>
                  <a:srgbClr val="BBBBBB"/>
                </a:solidFill>
                <a:effectLst/>
                <a:latin typeface="Consolas" panose="020B0609020204030204" pitchFamily="49" charset="0"/>
              </a:rPr>
              <a:t> range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row_to_master</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row</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start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end</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Send</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row_to_master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dest</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master</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tag2</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not</a:t>
            </a:r>
            <a:r>
              <a:rPr lang="it-IT" sz="800" b="0" dirty="0">
                <a:solidFill>
                  <a:srgbClr val="BBBBBB"/>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MPI</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Is_finalized</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MPI</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Finalize</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END SLAVES' WORK</a:t>
            </a:r>
            <a:endParaRPr lang="it-IT" sz="800" b="0" dirty="0">
              <a:solidFill>
                <a:srgbClr val="BBBBBB"/>
              </a:solidFill>
              <a:effectLst/>
              <a:latin typeface="Consolas" panose="020B0609020204030204" pitchFamily="49" charset="0"/>
            </a:endParaRPr>
          </a:p>
        </p:txBody>
      </p:sp>
      <p:sp>
        <p:nvSpPr>
          <p:cNvPr id="3" name="Segnaposto contenuto 2">
            <a:extLst>
              <a:ext uri="{FF2B5EF4-FFF2-40B4-BE49-F238E27FC236}">
                <a16:creationId xmlns:a16="http://schemas.microsoft.com/office/drawing/2014/main" id="{6A97E0FD-0A85-D027-7328-25B55AE1987F}"/>
              </a:ext>
            </a:extLst>
          </p:cNvPr>
          <p:cNvSpPr txBox="1">
            <a:spLocks/>
          </p:cNvSpPr>
          <p:nvPr/>
        </p:nvSpPr>
        <p:spPr>
          <a:xfrm>
            <a:off x="838200" y="1366043"/>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Checking </a:t>
            </a:r>
            <a:r>
              <a:rPr lang="it-IT" sz="800" b="0" dirty="0" err="1">
                <a:solidFill>
                  <a:srgbClr val="555555"/>
                </a:solidFill>
                <a:effectLst/>
                <a:latin typeface="Consolas" panose="020B0609020204030204" pitchFamily="49" charset="0"/>
              </a:rPr>
              <a:t>if</a:t>
            </a:r>
            <a:r>
              <a:rPr lang="it-IT" sz="800" b="0" dirty="0">
                <a:solidFill>
                  <a:srgbClr val="555555"/>
                </a:solidFill>
                <a:effectLst/>
                <a:latin typeface="Consolas" panose="020B0609020204030204" pitchFamily="49" charset="0"/>
              </a:rPr>
              <a:t> task </a:t>
            </a:r>
            <a:r>
              <a:rPr lang="it-IT" sz="800" b="0" dirty="0" err="1">
                <a:solidFill>
                  <a:srgbClr val="555555"/>
                </a:solidFill>
                <a:effectLst/>
                <a:latin typeface="Consolas" panose="020B0609020204030204" pitchFamily="49" charset="0"/>
              </a:rPr>
              <a:t>operates</a:t>
            </a:r>
            <a:r>
              <a:rPr lang="it-IT" sz="800" b="0" dirty="0">
                <a:solidFill>
                  <a:srgbClr val="555555"/>
                </a:solidFill>
                <a:effectLst/>
                <a:latin typeface="Consolas" panose="020B0609020204030204" pitchFamily="49" charset="0"/>
              </a:rPr>
              <a:t> over </a:t>
            </a:r>
            <a:r>
              <a:rPr lang="it-IT" sz="800" b="0" dirty="0" err="1">
                <a:solidFill>
                  <a:srgbClr val="555555"/>
                </a:solidFill>
                <a:effectLst/>
                <a:latin typeface="Consolas" panose="020B0609020204030204" pitchFamily="49" charset="0"/>
              </a:rPr>
              <a:t>borders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elements</a:t>
            </a:r>
            <a:r>
              <a:rPr lang="it-IT" sz="800" b="0" dirty="0">
                <a:solidFill>
                  <a:srgbClr val="555555"/>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If</a:t>
            </a:r>
            <a:r>
              <a:rPr lang="it-IT" sz="800" b="0" dirty="0">
                <a:solidFill>
                  <a:srgbClr val="555555"/>
                </a:solidFill>
                <a:effectLst/>
                <a:latin typeface="Consolas" panose="020B0609020204030204" pitchFamily="49" charset="0"/>
              </a:rPr>
              <a:t> so, </a:t>
            </a:r>
            <a:r>
              <a:rPr lang="it-IT" sz="800" b="0" dirty="0" err="1">
                <a:solidFill>
                  <a:srgbClr val="555555"/>
                </a:solidFill>
                <a:effectLst/>
                <a:latin typeface="Consolas" panose="020B0609020204030204" pitchFamily="49" charset="0"/>
              </a:rPr>
              <a:t>changing</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variables</a:t>
            </a:r>
            <a:r>
              <a:rPr lang="it-IT" sz="800" b="0" dirty="0">
                <a:solidFill>
                  <a:srgbClr val="555555"/>
                </a:solidFill>
                <a:effectLst/>
                <a:latin typeface="Consolas" panose="020B0609020204030204" pitchFamily="49" charset="0"/>
              </a:rPr>
              <a:t>: first and last </a:t>
            </a:r>
            <a:r>
              <a:rPr lang="it-IT" sz="800" b="0" dirty="0" err="1">
                <a:solidFill>
                  <a:srgbClr val="555555"/>
                </a:solidFill>
                <a:effectLst/>
                <a:latin typeface="Consolas" panose="020B0609020204030204" pitchFamily="49" charset="0"/>
              </a:rPr>
              <a:t>columns</a:t>
            </a:r>
            <a:r>
              <a:rPr lang="it-IT" sz="800" b="0" dirty="0">
                <a:solidFill>
                  <a:srgbClr val="555555"/>
                </a:solidFill>
                <a:effectLst/>
                <a:latin typeface="Consolas" panose="020B0609020204030204" pitchFamily="49" charset="0"/>
              </a:rPr>
              <a:t> must be</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equal</a:t>
            </a:r>
            <a:r>
              <a:rPr lang="it-IT" sz="800" b="0" dirty="0">
                <a:solidFill>
                  <a:srgbClr val="555555"/>
                </a:solidFill>
                <a:effectLst/>
                <a:latin typeface="Consolas" panose="020B0609020204030204" pitchFamily="49" charset="0"/>
              </a:rPr>
              <a:t> to zero. </a:t>
            </a:r>
            <a:r>
              <a:rPr lang="it-IT" sz="800" b="0" dirty="0" err="1">
                <a:solidFill>
                  <a:srgbClr val="555555"/>
                </a:solidFill>
                <a:effectLst/>
                <a:latin typeface="Consolas" panose="020B0609020204030204" pitchFamily="49" charset="0"/>
              </a:rPr>
              <a:t>It</a:t>
            </a:r>
            <a:r>
              <a:rPr lang="it-IT" sz="800" b="0" dirty="0">
                <a:solidFill>
                  <a:srgbClr val="555555"/>
                </a:solidFill>
                <a:effectLst/>
                <a:latin typeface="Consolas" panose="020B0609020204030204" pitchFamily="49" charset="0"/>
              </a:rPr>
              <a:t> can cause </a:t>
            </a:r>
            <a:r>
              <a:rPr lang="it-IT" sz="800" b="0" dirty="0" err="1">
                <a:solidFill>
                  <a:srgbClr val="555555"/>
                </a:solidFill>
                <a:effectLst/>
                <a:latin typeface="Consolas" panose="020B0609020204030204" pitchFamily="49" charset="0"/>
              </a:rPr>
              <a:t>raised</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value</a:t>
            </a:r>
            <a:r>
              <a:rPr lang="it-IT" sz="800" b="0" dirty="0">
                <a:solidFill>
                  <a:srgbClr val="555555"/>
                </a:solidFill>
                <a:effectLst/>
                <a:latin typeface="Consolas" panose="020B0609020204030204" pitchFamily="49" charset="0"/>
              </a:rPr>
              <a:t> due to the </a:t>
            </a:r>
            <a:r>
              <a:rPr lang="it-IT" sz="800" b="0" dirty="0" err="1">
                <a:solidFill>
                  <a:srgbClr val="555555"/>
                </a:solidFill>
                <a:effectLst/>
                <a:latin typeface="Consolas" panose="020B0609020204030204" pitchFamily="49" charset="0"/>
              </a:rPr>
              <a:t>calculation</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of </a:t>
            </a:r>
            <a:r>
              <a:rPr lang="it-IT" sz="800" b="0" dirty="0" err="1">
                <a:solidFill>
                  <a:srgbClr val="555555"/>
                </a:solidFill>
                <a:effectLst/>
                <a:latin typeface="Consolas" panose="020B0609020204030204" pitchFamily="49" charset="0"/>
              </a:rPr>
              <a:t>solution</a:t>
            </a:r>
            <a:r>
              <a:rPr lang="it-IT" sz="800" b="0" dirty="0">
                <a:solidFill>
                  <a:srgbClr val="555555"/>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start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offset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offset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0</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else</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1</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end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min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offset</a:t>
            </a:r>
            <a:r>
              <a:rPr lang="it-IT" sz="800" b="0" dirty="0" err="1">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chuncksize</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N_x</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1</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err="1">
                <a:solidFill>
                  <a:srgbClr val="DE7E43"/>
                </a:solidFill>
                <a:effectLst/>
                <a:latin typeface="Consolas" panose="020B0609020204030204" pitchFamily="49" charset="0"/>
              </a:rPr>
              <a:t>f</a:t>
            </a:r>
            <a:r>
              <a:rPr lang="it-IT" sz="800" b="0" dirty="0" err="1">
                <a:solidFill>
                  <a:srgbClr val="D6B69A"/>
                </a:solidFill>
                <a:effectLst/>
                <a:latin typeface="Consolas" panose="020B0609020204030204" pitchFamily="49" charset="0"/>
              </a:rPr>
              <a:t>"task</a:t>
            </a:r>
            <a:r>
              <a:rPr lang="it-IT" sz="800" b="0" dirty="0">
                <a:solidFill>
                  <a:srgbClr val="D6B69A"/>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task_id</a:t>
            </a:r>
            <a:r>
              <a:rPr lang="it-IT" sz="800" b="0" dirty="0">
                <a:solidFill>
                  <a:srgbClr val="D6B69A"/>
                </a:solidFill>
                <a:effectLst/>
                <a:latin typeface="Consolas" panose="020B0609020204030204" pitchFamily="49" charset="0"/>
              </a:rPr>
              <a:t>} - start={</a:t>
            </a:r>
            <a:r>
              <a:rPr lang="it-IT" sz="800" b="0" dirty="0">
                <a:solidFill>
                  <a:srgbClr val="BBBBBB"/>
                </a:solidFill>
                <a:effectLst/>
                <a:latin typeface="Consolas" panose="020B0609020204030204" pitchFamily="49" charset="0"/>
              </a:rPr>
              <a:t>start</a:t>
            </a:r>
            <a:r>
              <a:rPr lang="it-IT" sz="800" b="0" dirty="0">
                <a:solidFill>
                  <a:srgbClr val="D6B69A"/>
                </a:solidFill>
                <a:effectLst/>
                <a:latin typeface="Consolas" panose="020B0609020204030204" pitchFamily="49" charset="0"/>
              </a:rPr>
              <a:t>} - end={</a:t>
            </a:r>
            <a:r>
              <a:rPr lang="it-IT" sz="800" b="0" dirty="0">
                <a:solidFill>
                  <a:srgbClr val="BBBBBB"/>
                </a:solidFill>
                <a:effectLst/>
                <a:latin typeface="Consolas" panose="020B0609020204030204" pitchFamily="49" charset="0"/>
              </a:rPr>
              <a:t>end</a:t>
            </a:r>
            <a:r>
              <a:rPr lang="it-IT" sz="800" b="0" dirty="0">
                <a:solidFill>
                  <a:srgbClr val="D6B69A"/>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x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linspace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L</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N_x</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linspace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N_t</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Begin </a:t>
            </a:r>
            <a:r>
              <a:rPr lang="it-IT" sz="800" b="0" dirty="0" err="1">
                <a:solidFill>
                  <a:srgbClr val="555555"/>
                </a:solidFill>
                <a:effectLst/>
                <a:latin typeface="Consolas" panose="020B0609020204030204" pitchFamily="49" charset="0"/>
              </a:rPr>
              <a:t>doing</a:t>
            </a:r>
            <a:r>
              <a:rPr lang="it-IT" sz="800" b="0" dirty="0">
                <a:solidFill>
                  <a:srgbClr val="555555"/>
                </a:solidFill>
                <a:effectLst/>
                <a:latin typeface="Consolas" panose="020B0609020204030204" pitchFamily="49" charset="0"/>
              </a:rPr>
              <a:t> work. Must </a:t>
            </a:r>
            <a:r>
              <a:rPr lang="it-IT" sz="800" b="0" dirty="0" err="1">
                <a:solidFill>
                  <a:srgbClr val="555555"/>
                </a:solidFill>
                <a:effectLst/>
                <a:latin typeface="Consolas" panose="020B0609020204030204" pitchFamily="49" charset="0"/>
              </a:rPr>
              <a:t>communicate</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border</a:t>
            </a:r>
            <a:r>
              <a:rPr lang="it-IT" sz="800" b="0" dirty="0">
                <a:solidFill>
                  <a:srgbClr val="555555"/>
                </a:solidFill>
                <a:effectLst/>
                <a:latin typeface="Consolas" panose="020B0609020204030204" pitchFamily="49" charset="0"/>
              </a:rPr>
              <a:t> information with </a:t>
            </a:r>
            <a:r>
              <a:rPr lang="it-IT" sz="800" b="0" dirty="0" err="1">
                <a:solidFill>
                  <a:srgbClr val="555555"/>
                </a:solidFill>
                <a:effectLst/>
                <a:latin typeface="Consolas" panose="020B0609020204030204" pitchFamily="49" charset="0"/>
              </a:rPr>
              <a:t>neighbours</a:t>
            </a:r>
            <a:r>
              <a:rPr lang="it-IT" sz="800" b="0" dirty="0">
                <a:solidFill>
                  <a:srgbClr val="555555"/>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If</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is</a:t>
            </a:r>
            <a:r>
              <a:rPr lang="it-IT" sz="800" b="0" dirty="0">
                <a:solidFill>
                  <a:srgbClr val="555555"/>
                </a:solidFill>
                <a:effectLst/>
                <a:latin typeface="Consolas" panose="020B0609020204030204" pitchFamily="49" charset="0"/>
              </a:rPr>
              <a:t> first or last task, </a:t>
            </a:r>
            <a:r>
              <a:rPr lang="it-IT" sz="800" b="0" dirty="0" err="1">
                <a:solidFill>
                  <a:srgbClr val="555555"/>
                </a:solidFill>
                <a:effectLst/>
                <a:latin typeface="Consolas" panose="020B0609020204030204" pitchFamily="49" charset="0"/>
              </a:rPr>
              <a:t>it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has</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only</a:t>
            </a:r>
            <a:r>
              <a:rPr lang="it-IT" sz="800" b="0" dirty="0">
                <a:solidFill>
                  <a:srgbClr val="555555"/>
                </a:solidFill>
                <a:effectLst/>
                <a:latin typeface="Consolas" panose="020B0609020204030204" pitchFamily="49" charset="0"/>
              </a:rPr>
              <a:t> one </a:t>
            </a:r>
            <a:r>
              <a:rPr lang="it-IT" sz="800" b="0" dirty="0" err="1">
                <a:solidFill>
                  <a:srgbClr val="555555"/>
                </a:solidFill>
                <a:effectLst/>
                <a:latin typeface="Consolas" panose="020B0609020204030204" pitchFamily="49" charset="0"/>
              </a:rPr>
              <a:t>neighbour</a:t>
            </a:r>
            <a:r>
              <a:rPr lang="it-IT" sz="800" b="0" dirty="0">
                <a:solidFill>
                  <a:srgbClr val="555555"/>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print</a:t>
            </a:r>
            <a:r>
              <a:rPr lang="it-IT" sz="800" b="0" dirty="0">
                <a:solidFill>
                  <a:srgbClr val="FFB459"/>
                </a:solidFill>
                <a:effectLst/>
                <a:latin typeface="Consolas" panose="020B0609020204030204" pitchFamily="49" charset="0"/>
              </a:rPr>
              <a:t>(</a:t>
            </a:r>
            <a:r>
              <a:rPr lang="it-IT" sz="800" b="0" dirty="0" err="1">
                <a:solidFill>
                  <a:srgbClr val="DE7E43"/>
                </a:solidFill>
                <a:effectLst/>
                <a:latin typeface="Consolas" panose="020B0609020204030204" pitchFamily="49" charset="0"/>
              </a:rPr>
              <a:t>f</a:t>
            </a:r>
            <a:r>
              <a:rPr lang="it-IT" sz="800" b="0" dirty="0" err="1">
                <a:solidFill>
                  <a:srgbClr val="D6B69A"/>
                </a:solidFill>
                <a:effectLst/>
                <a:latin typeface="Consolas" panose="020B0609020204030204" pitchFamily="49" charset="0"/>
              </a:rPr>
              <a:t>"Task</a:t>
            </a:r>
            <a:r>
              <a:rPr lang="it-IT" sz="800" b="0" dirty="0">
                <a:solidFill>
                  <a:srgbClr val="D6B69A"/>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task_id</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received</a:t>
            </a:r>
            <a:r>
              <a:rPr lang="it-IT" sz="800" b="0" dirty="0">
                <a:solidFill>
                  <a:srgbClr val="D6B69A"/>
                </a:solidFill>
                <a:effectLst/>
                <a:latin typeface="Consolas" panose="020B0609020204030204" pitchFamily="49" charset="0"/>
              </a:rPr>
              <a:t> work. Begin work..."</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for</a:t>
            </a:r>
            <a:r>
              <a:rPr lang="it-IT" sz="800" b="0" dirty="0">
                <a:solidFill>
                  <a:srgbClr val="BBBBBB"/>
                </a:solidFill>
                <a:effectLst/>
                <a:latin typeface="Consolas" panose="020B0609020204030204" pitchFamily="49" charset="0"/>
              </a:rPr>
              <a:t> n </a:t>
            </a:r>
            <a:r>
              <a:rPr lang="it-IT" sz="800" b="0" dirty="0">
                <a:solidFill>
                  <a:srgbClr val="DE7E43"/>
                </a:solidFill>
                <a:effectLst/>
                <a:latin typeface="Consolas" panose="020B0609020204030204" pitchFamily="49" charset="0"/>
              </a:rPr>
              <a:t>in</a:t>
            </a:r>
            <a:r>
              <a:rPr lang="it-IT" sz="800" b="0" dirty="0">
                <a:solidFill>
                  <a:srgbClr val="BBBBBB"/>
                </a:solidFill>
                <a:effectLst/>
                <a:latin typeface="Consolas" panose="020B0609020204030204" pitchFamily="49" charset="0"/>
              </a:rPr>
              <a:t> range</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N_t</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BBBBBB"/>
                </a:solidFill>
                <a:effectLst/>
                <a:latin typeface="Consolas" panose="020B0609020204030204" pitchFamily="49" charset="0"/>
              </a:rPr>
              <a:t>            </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Sending</a:t>
            </a:r>
            <a:r>
              <a:rPr lang="it-IT" sz="800" b="0" dirty="0">
                <a:solidFill>
                  <a:srgbClr val="555555"/>
                </a:solidFill>
                <a:effectLst/>
                <a:latin typeface="Consolas" panose="020B0609020204030204" pitchFamily="49" charset="0"/>
              </a:rPr>
              <a:t> information to </a:t>
            </a:r>
            <a:r>
              <a:rPr lang="it-IT" sz="800" b="0" dirty="0" err="1">
                <a:solidFill>
                  <a:srgbClr val="555555"/>
                </a:solidFill>
                <a:effectLst/>
                <a:latin typeface="Consolas" panose="020B0609020204030204" pitchFamily="49" charset="0"/>
              </a:rPr>
              <a:t>neighbours</a:t>
            </a:r>
            <a:r>
              <a:rPr lang="it-IT" sz="800" b="0" dirty="0">
                <a:solidFill>
                  <a:srgbClr val="555555"/>
                </a:solidFill>
                <a:effectLst/>
                <a:latin typeface="Consolas" panose="020B0609020204030204" pitchFamily="49" charset="0"/>
              </a:rPr>
              <a:t> - checking </a:t>
            </a:r>
            <a:r>
              <a:rPr lang="it-IT" sz="800" b="0" dirty="0" err="1">
                <a:solidFill>
                  <a:srgbClr val="555555"/>
                </a:solidFill>
                <a:effectLst/>
                <a:latin typeface="Consolas" panose="020B0609020204030204" pitchFamily="49" charset="0"/>
              </a:rPr>
              <a:t>if</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any</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right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el_send</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end</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Send</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el_send</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dest</a:t>
            </a:r>
            <a:r>
              <a:rPr lang="it-IT" sz="800" b="0" dirty="0">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right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tag3</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if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left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el_recv</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array</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0</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dtype</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np</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float64</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order</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'C'</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comm</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Recv</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el_recv</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source</a:t>
            </a:r>
            <a:r>
              <a:rPr lang="it-IT" sz="800" b="0" dirty="0">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left</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tag</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tag3</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u</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start</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1</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el_recv</a:t>
            </a:r>
            <a:endParaRPr lang="it-IT" sz="8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89545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p:txBody>
              <a:bodyPr>
                <a:normAutofit/>
              </a:bodyPr>
              <a:lstStyle/>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Let's analyze the execution of the parallel code using </a:t>
                </a:r>
                <a14:m>
                  <m:oMath xmlns:m="http://schemas.openxmlformats.org/officeDocument/2006/math">
                    <m:r>
                      <a:rPr lang="en-US" sz="2000" i="1" dirty="0" smtClean="0">
                        <a:solidFill>
                          <a:srgbClr val="C3A97E"/>
                        </a:solidFill>
                        <a:latin typeface="Cambria Math" panose="02040503050406030204" pitchFamily="18" charset="0"/>
                        <a:cs typeface="Times New Roman" panose="02020603050405020304" pitchFamily="18" charset="0"/>
                      </a:rPr>
                      <m:t>𝑝</m:t>
                    </m:r>
                    <m:r>
                      <a:rPr lang="en-US" sz="2000" i="1" dirty="0" smtClean="0">
                        <a:solidFill>
                          <a:srgbClr val="C3A97E"/>
                        </a:solidFill>
                        <a:latin typeface="Cambria Math" panose="02040503050406030204" pitchFamily="18" charset="0"/>
                        <a:cs typeface="Times New Roman" panose="02020603050405020304" pitchFamily="18" charset="0"/>
                      </a:rPr>
                      <m:t>=2, </m:t>
                    </m:r>
                    <m:r>
                      <a:rPr lang="it-IT" sz="2000" b="0" i="1" dirty="0" smtClean="0">
                        <a:solidFill>
                          <a:srgbClr val="C3A97E"/>
                        </a:solidFill>
                        <a:latin typeface="Cambria Math" panose="02040503050406030204" pitchFamily="18" charset="0"/>
                        <a:cs typeface="Times New Roman" panose="02020603050405020304" pitchFamily="18" charset="0"/>
                      </a:rPr>
                      <m:t>𝑝</m:t>
                    </m:r>
                    <m:r>
                      <a:rPr lang="it-IT" sz="2000" b="0" i="1" dirty="0" smtClean="0">
                        <a:solidFill>
                          <a:srgbClr val="C3A97E"/>
                        </a:solidFill>
                        <a:latin typeface="Cambria Math" panose="02040503050406030204" pitchFamily="18" charset="0"/>
                        <a:cs typeface="Times New Roman" panose="02020603050405020304" pitchFamily="18" charset="0"/>
                      </a:rPr>
                      <m:t>=4 </m:t>
                    </m:r>
                  </m:oMath>
                </a14:m>
                <a:r>
                  <a:rPr lang="en-US" sz="2000" i="1" dirty="0">
                    <a:solidFill>
                      <a:srgbClr val="C3A97E"/>
                    </a:solidFill>
                    <a:latin typeface="Times New Roman" panose="02020603050405020304" pitchFamily="18" charset="0"/>
                    <a:cs typeface="Times New Roman" panose="02020603050405020304" pitchFamily="18" charset="0"/>
                  </a:rPr>
                  <a:t>tasks</a:t>
                </a:r>
                <a:r>
                  <a:rPr lang="en-US" sz="2000" dirty="0">
                    <a:solidFill>
                      <a:srgbClr val="C3A97E"/>
                    </a:solidFill>
                    <a:latin typeface="Times New Roman" panose="02020603050405020304" pitchFamily="18" charset="0"/>
                    <a:cs typeface="Times New Roman" panose="02020603050405020304" pitchFamily="18" charset="0"/>
                  </a:rPr>
                  <a:t>. </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What we expect to happen is that the </a:t>
                </a:r>
                <a:r>
                  <a:rPr lang="en-US" sz="2000" b="1" dirty="0">
                    <a:solidFill>
                      <a:srgbClr val="C3A97E"/>
                    </a:solidFill>
                    <a:latin typeface="Times New Roman" panose="02020603050405020304" pitchFamily="18" charset="0"/>
                    <a:cs typeface="Times New Roman" panose="02020603050405020304" pitchFamily="18" charset="0"/>
                  </a:rPr>
                  <a:t>speed-up</a:t>
                </a:r>
                <a:r>
                  <a:rPr lang="en-US" sz="2000" dirty="0">
                    <a:solidFill>
                      <a:srgbClr val="C3A97E"/>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rgbClr val="C3A97E"/>
                        </a:solidFill>
                        <a:latin typeface="Cambria Math" panose="02040503050406030204" pitchFamily="18" charset="0"/>
                        <a:cs typeface="Times New Roman" panose="02020603050405020304" pitchFamily="18" charset="0"/>
                      </a:rPr>
                      <m:t>𝑆</m:t>
                    </m:r>
                    <m:r>
                      <a:rPr lang="en-US" sz="2000" i="1" dirty="0" smtClean="0">
                        <a:solidFill>
                          <a:srgbClr val="C3A97E"/>
                        </a:solidFill>
                        <a:latin typeface="Cambria Math" panose="02040503050406030204" pitchFamily="18" charset="0"/>
                        <a:cs typeface="Times New Roman" panose="02020603050405020304" pitchFamily="18" charset="0"/>
                      </a:rPr>
                      <m:t>≤</m:t>
                    </m:r>
                    <m:r>
                      <a:rPr lang="en-US" sz="2000" i="1" dirty="0" smtClean="0">
                        <a:solidFill>
                          <a:srgbClr val="C3A97E"/>
                        </a:solidFill>
                        <a:latin typeface="Cambria Math" panose="02040503050406030204" pitchFamily="18" charset="0"/>
                        <a:cs typeface="Times New Roman" panose="02020603050405020304" pitchFamily="18" charset="0"/>
                      </a:rPr>
                      <m:t>𝑝</m:t>
                    </m:r>
                  </m:oMath>
                </a14:m>
                <a:r>
                  <a:rPr lang="en-US" sz="2000" dirty="0">
                    <a:solidFill>
                      <a:srgbClr val="C3A97E"/>
                    </a:solidFill>
                    <a:latin typeface="Times New Roman" panose="02020603050405020304" pitchFamily="18" charset="0"/>
                    <a:cs typeface="Times New Roman" panose="02020603050405020304" pitchFamily="18" charset="0"/>
                  </a:rPr>
                  <a:t>, and the parallel time is </a:t>
                </a:r>
                <a14:m>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𝑝𝑎𝑟</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𝑠𝑒𝑞</m:t>
                            </m:r>
                          </m:sub>
                        </m:sSub>
                      </m:num>
                      <m:den>
                        <m:r>
                          <a:rPr lang="it-IT" sz="2000" b="0" i="1" smtClean="0">
                            <a:solidFill>
                              <a:srgbClr val="C3A97E"/>
                            </a:solidFill>
                            <a:latin typeface="Cambria Math" panose="02040503050406030204" pitchFamily="18" charset="0"/>
                            <a:cs typeface="Times New Roman" panose="02020603050405020304" pitchFamily="18" charset="0"/>
                          </a:rPr>
                          <m:t>𝑝</m:t>
                        </m:r>
                      </m:den>
                    </m:f>
                    <m:r>
                      <a:rPr lang="it-IT" sz="2000" b="0" i="1" smtClean="0">
                        <a:solidFill>
                          <a:srgbClr val="C3A97E"/>
                        </a:solidFill>
                        <a:latin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𝑐𝑜𝑚</m:t>
                        </m:r>
                      </m:sub>
                    </m:sSub>
                  </m:oMath>
                </a14:m>
                <a:r>
                  <a:rPr lang="en-US" sz="2000" dirty="0">
                    <a:solidFill>
                      <a:srgbClr val="C3A97E"/>
                    </a:solidFill>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𝑐𝑜𝑚</m:t>
                        </m:r>
                      </m:sub>
                    </m:sSub>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𝑐𝑜𝑠𝑡</m:t>
                    </m:r>
                  </m:oMath>
                </a14:m>
                <a:r>
                  <a:rPr lang="en-US" sz="2000" dirty="0">
                    <a:solidFill>
                      <a:srgbClr val="C3A97E"/>
                    </a:solidFill>
                    <a:latin typeface="Times New Roman" panose="02020603050405020304" pitchFamily="18" charset="0"/>
                    <a:cs typeface="Times New Roman" panose="02020603050405020304" pitchFamily="18" charset="0"/>
                  </a:rPr>
                  <a:t>.</a:t>
                </a: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Given that</a:t>
                </a:r>
              </a:p>
              <a:p>
                <a:pPr marL="0" indent="0" algn="ctr">
                  <a:buNone/>
                </a:pPr>
                <a14:m>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𝑠𝑒𝑞</m:t>
                        </m:r>
                      </m:sub>
                    </m:sSub>
                    <m:r>
                      <a:rPr lang="it-IT" sz="2000" b="0" i="1" smtClean="0">
                        <a:solidFill>
                          <a:srgbClr val="C3A97E"/>
                        </a:solidFill>
                        <a:latin typeface="Cambria Math" panose="02040503050406030204" pitchFamily="18" charset="0"/>
                        <a:cs typeface="Times New Roman" panose="02020603050405020304" pitchFamily="18" charset="0"/>
                      </a:rPr>
                      <m:t>=436 </m:t>
                    </m:r>
                    <m:r>
                      <a:rPr lang="it-IT" sz="2000" b="0" i="1" smtClean="0">
                        <a:solidFill>
                          <a:srgbClr val="C3A97E"/>
                        </a:solidFill>
                        <a:latin typeface="Cambria Math" panose="02040503050406030204" pitchFamily="18" charset="0"/>
                        <a:cs typeface="Times New Roman" panose="02020603050405020304" pitchFamily="18" charset="0"/>
                      </a:rPr>
                      <m:t>𝑠</m:t>
                    </m:r>
                  </m:oMath>
                </a14:m>
                <a:r>
                  <a:rPr lang="it-IT" sz="2000" dirty="0">
                    <a:solidFill>
                      <a:srgbClr val="C3A97E"/>
                    </a:solidFill>
                    <a:latin typeface="Times New Roman" panose="02020603050405020304" pitchFamily="18" charset="0"/>
                    <a:cs typeface="Times New Roman" panose="02020603050405020304" pitchFamily="18" charset="0"/>
                  </a:rPr>
                  <a:t> </a:t>
                </a:r>
              </a:p>
              <a:p>
                <a:pPr marL="0" indent="0" algn="just">
                  <a:buNone/>
                </a:pPr>
                <a:r>
                  <a:rPr lang="it-IT" sz="2000" dirty="0">
                    <a:solidFill>
                      <a:srgbClr val="C3A97E"/>
                    </a:solidFill>
                    <a:latin typeface="Times New Roman" panose="02020603050405020304" pitchFamily="18" charset="0"/>
                    <a:cs typeface="Times New Roman" panose="02020603050405020304" pitchFamily="18" charset="0"/>
                  </a:rPr>
                  <a:t>we </a:t>
                </a:r>
                <a:r>
                  <a:rPr lang="it-IT" sz="2000" dirty="0" err="1">
                    <a:solidFill>
                      <a:srgbClr val="C3A97E"/>
                    </a:solidFill>
                    <a:latin typeface="Times New Roman" panose="02020603050405020304" pitchFamily="18" charset="0"/>
                    <a:cs typeface="Times New Roman" panose="02020603050405020304" pitchFamily="18" charset="0"/>
                  </a:rPr>
                  <a:t>should</a:t>
                </a:r>
                <a:r>
                  <a:rPr lang="it-IT" sz="2000" dirty="0">
                    <a:solidFill>
                      <a:srgbClr val="C3A97E"/>
                    </a:solidFill>
                    <a:latin typeface="Times New Roman" panose="02020603050405020304" pitchFamily="18" charset="0"/>
                    <a:cs typeface="Times New Roman" panose="02020603050405020304" pitchFamily="18" charset="0"/>
                  </a:rPr>
                  <a:t> </a:t>
                </a:r>
                <a:r>
                  <a:rPr lang="it-IT" sz="2000" dirty="0" err="1">
                    <a:solidFill>
                      <a:srgbClr val="C3A97E"/>
                    </a:solidFill>
                    <a:latin typeface="Times New Roman" panose="02020603050405020304" pitchFamily="18" charset="0"/>
                    <a:cs typeface="Times New Roman" panose="02020603050405020304" pitchFamily="18" charset="0"/>
                  </a:rPr>
                  <a:t>expect</a:t>
                </a:r>
                <a:r>
                  <a:rPr lang="it-IT" sz="2000" dirty="0">
                    <a:solidFill>
                      <a:srgbClr val="C3A97E"/>
                    </a:solidFill>
                    <a:latin typeface="Times New Roman" panose="02020603050405020304" pitchFamily="18" charset="0"/>
                    <a:cs typeface="Times New Roman" panose="02020603050405020304" pitchFamily="18" charset="0"/>
                  </a:rPr>
                  <a:t> </a:t>
                </a:r>
                <a:r>
                  <a:rPr lang="it-IT" sz="2000" dirty="0" err="1">
                    <a:solidFill>
                      <a:srgbClr val="C3A97E"/>
                    </a:solidFill>
                    <a:latin typeface="Times New Roman" panose="02020603050405020304" pitchFamily="18" charset="0"/>
                    <a:cs typeface="Times New Roman" panose="02020603050405020304" pitchFamily="18" charset="0"/>
                  </a:rPr>
                  <a:t>that</a:t>
                </a:r>
                <a:r>
                  <a:rPr lang="it-IT" sz="2000" dirty="0">
                    <a:solidFill>
                      <a:srgbClr val="C3A97E"/>
                    </a:solidFill>
                    <a:latin typeface="Times New Roman" panose="02020603050405020304" pitchFamily="18" charset="0"/>
                    <a:cs typeface="Times New Roman" panose="02020603050405020304" pitchFamily="18" charset="0"/>
                  </a:rPr>
                  <a:t> </a:t>
                </a:r>
              </a:p>
              <a:p>
                <a:pPr marL="0" indent="0" algn="ctr">
                  <a:buNone/>
                </a:pPr>
                <a14:m>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𝑝𝑎</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𝑟</m:t>
                            </m:r>
                          </m:e>
                          <m:sub>
                            <m:r>
                              <a:rPr lang="it-IT" sz="2000" b="0" i="1" smtClean="0">
                                <a:solidFill>
                                  <a:srgbClr val="C3A97E"/>
                                </a:solidFill>
                                <a:latin typeface="Cambria Math" panose="02040503050406030204" pitchFamily="18" charset="0"/>
                                <a:cs typeface="Times New Roman" panose="02020603050405020304" pitchFamily="18" charset="0"/>
                              </a:rPr>
                              <m:t>2</m:t>
                            </m:r>
                          </m:sub>
                        </m:sSub>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2</m:t>
                        </m:r>
                      </m:den>
                    </m:f>
                    <m:r>
                      <a:rPr lang="it-IT" sz="2000" b="0" i="1" smtClean="0">
                        <a:solidFill>
                          <a:srgbClr val="C3A97E"/>
                        </a:solidFill>
                        <a:latin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𝑐𝑜𝑚</m:t>
                        </m:r>
                      </m:sub>
                    </m:sSub>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218</m:t>
                    </m:r>
                    <m:r>
                      <a:rPr lang="it-IT" sz="2000" b="0" i="1" smtClean="0">
                        <a:solidFill>
                          <a:srgbClr val="C3A97E"/>
                        </a:solidFill>
                        <a:latin typeface="Cambria Math" panose="02040503050406030204" pitchFamily="18" charset="0"/>
                        <a:cs typeface="Times New Roman" panose="02020603050405020304" pitchFamily="18" charset="0"/>
                      </a:rPr>
                      <m:t> </m:t>
                    </m:r>
                    <m:r>
                      <a:rPr lang="it-IT" sz="2000" b="0" i="1" smtClean="0">
                        <a:solidFill>
                          <a:srgbClr val="C3A97E"/>
                        </a:solidFill>
                        <a:latin typeface="Cambria Math" panose="02040503050406030204" pitchFamily="18" charset="0"/>
                        <a:cs typeface="Times New Roman" panose="02020603050405020304" pitchFamily="18" charset="0"/>
                      </a:rPr>
                      <m:t>𝑠</m:t>
                    </m:r>
                    <m:r>
                      <a:rPr lang="it-IT" sz="2000" b="0" i="1" smtClean="0">
                        <a:solidFill>
                          <a:srgbClr val="C3A97E"/>
                        </a:solidFill>
                        <a:latin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𝑐𝑜𝑚</m:t>
                        </m:r>
                      </m:sub>
                    </m:sSub>
                    <m:r>
                      <a:rPr lang="it-IT" sz="2000" b="0" i="1" smtClean="0">
                        <a:solidFill>
                          <a:srgbClr val="C3A97E"/>
                        </a:solidFill>
                        <a:latin typeface="Cambria Math" panose="02040503050406030204" pitchFamily="18" charset="0"/>
                        <a:cs typeface="Times New Roman" panose="02020603050405020304" pitchFamily="18" charset="0"/>
                      </a:rPr>
                      <m:t>,   </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𝑝𝑎𝑟</m:t>
                            </m:r>
                          </m:sub>
                        </m:sSub>
                      </m:e>
                      <m:sub>
                        <m:r>
                          <a:rPr lang="it-IT" sz="2000" b="0" i="1" smtClean="0">
                            <a:solidFill>
                              <a:srgbClr val="C3A97E"/>
                            </a:solidFill>
                            <a:latin typeface="Cambria Math" panose="02040503050406030204" pitchFamily="18" charset="0"/>
                            <a:cs typeface="Times New Roman" panose="02020603050405020304" pitchFamily="18" charset="0"/>
                          </a:rPr>
                          <m:t>4</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4</m:t>
                        </m:r>
                      </m:den>
                    </m:f>
                    <m:r>
                      <a:rPr lang="it-IT" sz="2000" b="0" i="1" smtClean="0">
                        <a:solidFill>
                          <a:srgbClr val="C3A97E"/>
                        </a:solidFill>
                        <a:latin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𝑐𝑜𝑚</m:t>
                        </m:r>
                      </m:sub>
                    </m:sSub>
                    <m:r>
                      <a:rPr lang="it-IT" sz="2000" b="0" i="1" smtClean="0">
                        <a:solidFill>
                          <a:srgbClr val="C3A97E"/>
                        </a:solidFill>
                        <a:latin typeface="Cambria Math" panose="02040503050406030204" pitchFamily="18" charset="0"/>
                        <a:cs typeface="Times New Roman" panose="02020603050405020304" pitchFamily="18" charset="0"/>
                      </a:rPr>
                      <m:t>=109</m:t>
                    </m:r>
                    <m:r>
                      <a:rPr lang="it-IT" sz="2000" b="0" i="1" smtClean="0">
                        <a:solidFill>
                          <a:srgbClr val="C3A97E"/>
                        </a:solidFill>
                        <a:latin typeface="Cambria Math" panose="02040503050406030204" pitchFamily="18" charset="0"/>
                        <a:cs typeface="Times New Roman" panose="02020603050405020304" pitchFamily="18" charset="0"/>
                      </a:rPr>
                      <m:t>𝑠</m:t>
                    </m:r>
                    <m:r>
                      <a:rPr lang="it-IT" sz="2000" b="0" i="1" smtClean="0">
                        <a:solidFill>
                          <a:srgbClr val="C3A97E"/>
                        </a:solidFill>
                        <a:latin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𝑐𝑜𝑚</m:t>
                        </m:r>
                      </m:sub>
                    </m:sSub>
                    <m:r>
                      <a:rPr lang="it-IT" sz="2000" b="0" i="1" smtClean="0">
                        <a:solidFill>
                          <a:srgbClr val="C3A97E"/>
                        </a:solidFill>
                        <a:latin typeface="Cambria Math" panose="02040503050406030204" pitchFamily="18" charset="0"/>
                        <a:cs typeface="Times New Roman" panose="02020603050405020304" pitchFamily="18" charset="0"/>
                      </a:rPr>
                      <m:t> </m:t>
                    </m:r>
                  </m:oMath>
                </a14:m>
                <a:r>
                  <a:rPr lang="it-IT" sz="2000" dirty="0">
                    <a:solidFill>
                      <a:srgbClr val="C3A97E"/>
                    </a:solidFill>
                    <a:latin typeface="Times New Roman" panose="02020603050405020304" pitchFamily="18" charset="0"/>
                    <a:cs typeface="Times New Roman" panose="02020603050405020304" pitchFamily="18" charset="0"/>
                  </a:rPr>
                  <a:t> </a:t>
                </a:r>
              </a:p>
              <a:p>
                <a:pPr marL="0" indent="0" algn="just">
                  <a:buNone/>
                </a:pPr>
                <a:r>
                  <a:rPr lang="it-IT" sz="2000" dirty="0" err="1">
                    <a:solidFill>
                      <a:srgbClr val="C3A97E"/>
                    </a:solidFill>
                    <a:latin typeface="Times New Roman" panose="02020603050405020304" pitchFamily="18" charset="0"/>
                    <a:cs typeface="Times New Roman" panose="02020603050405020304" pitchFamily="18" charset="0"/>
                  </a:rPr>
                  <a:t>Obtaining</a:t>
                </a:r>
                <a:r>
                  <a:rPr lang="it-IT" sz="2000" dirty="0">
                    <a:solidFill>
                      <a:srgbClr val="C3A97E"/>
                    </a:solidFill>
                    <a:latin typeface="Times New Roman" panose="02020603050405020304" pitchFamily="18" charset="0"/>
                    <a:cs typeface="Times New Roman" panose="02020603050405020304" pitchFamily="18" charset="0"/>
                  </a:rPr>
                  <a:t> an </a:t>
                </a:r>
                <a:r>
                  <a:rPr lang="it-IT" sz="2000" u="sng" dirty="0" err="1">
                    <a:solidFill>
                      <a:srgbClr val="C3A97E"/>
                    </a:solidFill>
                    <a:latin typeface="Times New Roman" panose="02020603050405020304" pitchFamily="18" charset="0"/>
                    <a:cs typeface="Times New Roman" panose="02020603050405020304" pitchFamily="18" charset="0"/>
                  </a:rPr>
                  <a:t>expected</a:t>
                </a:r>
                <a:r>
                  <a:rPr lang="it-IT" sz="2000" dirty="0">
                    <a:solidFill>
                      <a:srgbClr val="C3A97E"/>
                    </a:solidFill>
                    <a:latin typeface="Times New Roman" panose="02020603050405020304" pitchFamily="18" charset="0"/>
                    <a:cs typeface="Times New Roman" panose="02020603050405020304" pitchFamily="18" charset="0"/>
                  </a:rPr>
                  <a:t> speed-up of </a:t>
                </a:r>
              </a:p>
              <a:p>
                <a:pPr marL="0" indent="0" algn="just">
                  <a:buNone/>
                </a:pPr>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𝑆</m:t>
                          </m:r>
                        </m:e>
                        <m:sub>
                          <m:r>
                            <a:rPr lang="it-IT" sz="2000" b="0" i="1" smtClean="0">
                              <a:solidFill>
                                <a:srgbClr val="C3A97E"/>
                              </a:solidFill>
                              <a:latin typeface="Cambria Math" panose="02040503050406030204" pitchFamily="18" charset="0"/>
                              <a:cs typeface="Times New Roman" panose="02020603050405020304" pitchFamily="18" charset="0"/>
                            </a:rPr>
                            <m:t>2</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218</m:t>
                          </m:r>
                          <m:r>
                            <a:rPr lang="it-IT" sz="2000" b="0" i="1" smtClean="0">
                              <a:solidFill>
                                <a:srgbClr val="C3A97E"/>
                              </a:solidFill>
                              <a:latin typeface="Cambria Math" panose="02040503050406030204" pitchFamily="18" charset="0"/>
                              <a:cs typeface="Times New Roman" panose="02020603050405020304" pitchFamily="18" charset="0"/>
                            </a:rPr>
                            <m:t>𝑠</m:t>
                          </m:r>
                        </m:den>
                      </m:f>
                      <m:r>
                        <a:rPr lang="it-IT" sz="2000" i="1">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2</m:t>
                      </m:r>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𝑝</m:t>
                      </m:r>
                      <m:r>
                        <a:rPr lang="it-IT" sz="2000" b="0" i="1" smtClean="0">
                          <a:solidFill>
                            <a:srgbClr val="C3A97E"/>
                          </a:solidFill>
                          <a:latin typeface="Cambria Math" panose="02040503050406030204" pitchFamily="18" charset="0"/>
                          <a:cs typeface="Times New Roman" panose="02020603050405020304" pitchFamily="18" charset="0"/>
                        </a:rPr>
                        <m:t>,  </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𝑆</m:t>
                          </m:r>
                        </m:e>
                        <m:sub>
                          <m:r>
                            <a:rPr lang="it-IT" sz="2000" b="0" i="1" smtClean="0">
                              <a:solidFill>
                                <a:srgbClr val="C3A97E"/>
                              </a:solidFill>
                              <a:latin typeface="Cambria Math" panose="02040503050406030204" pitchFamily="18" charset="0"/>
                              <a:cs typeface="Times New Roman" panose="02020603050405020304" pitchFamily="18" charset="0"/>
                            </a:rPr>
                            <m:t>4</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109</m:t>
                          </m:r>
                          <m:r>
                            <a:rPr lang="it-IT" sz="2000" b="0" i="1" smtClean="0">
                              <a:solidFill>
                                <a:srgbClr val="C3A97E"/>
                              </a:solidFill>
                              <a:latin typeface="Cambria Math" panose="02040503050406030204" pitchFamily="18" charset="0"/>
                              <a:cs typeface="Times New Roman" panose="02020603050405020304" pitchFamily="18" charset="0"/>
                            </a:rPr>
                            <m:t>𝑠</m:t>
                          </m:r>
                        </m:den>
                      </m:f>
                      <m:r>
                        <a:rPr lang="it-IT" sz="2000" i="1">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4=</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𝑝</m:t>
                      </m:r>
                    </m:oMath>
                  </m:oMathPara>
                </a14:m>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endParaRPr lang="it-IT" sz="2000" dirty="0">
                  <a:solidFill>
                    <a:srgbClr val="C3A97E"/>
                  </a:solidFill>
                  <a:latin typeface="Times New Roman" panose="02020603050405020304" pitchFamily="18"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blipFill>
                <a:blip r:embed="rId3"/>
                <a:stretch>
                  <a:fillRect l="-638" t="-1401" r="-580"/>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t>
            </a:r>
            <a:r>
              <a:rPr lang="it-IT" sz="1000" dirty="0" err="1">
                <a:solidFill>
                  <a:srgbClr val="213F84"/>
                </a:solidFill>
                <a:latin typeface="Aharoni" panose="02010803020104030203" pitchFamily="2" charset="-79"/>
                <a:cs typeface="Aharoni" panose="02010803020104030203" pitchFamily="2" charset="-79"/>
              </a:rPr>
              <a:t>Results</a:t>
            </a:r>
            <a:r>
              <a:rPr lang="it-IT" sz="1000" dirty="0">
                <a:solidFill>
                  <a:srgbClr val="213F84"/>
                </a:solidFill>
                <a:latin typeface="Aharoni" panose="02010803020104030203" pitchFamily="2" charset="-79"/>
                <a:cs typeface="Aharoni" panose="02010803020104030203" pitchFamily="2" charset="-79"/>
              </a:rPr>
              <a:t> </a:t>
            </a:r>
            <a:r>
              <a:rPr lang="it-IT" sz="1000" dirty="0" err="1">
                <a:solidFill>
                  <a:srgbClr val="213F84"/>
                </a:solidFill>
                <a:latin typeface="Aharoni" panose="02010803020104030203" pitchFamily="2" charset="-79"/>
                <a:cs typeface="Aharoni" panose="02010803020104030203" pitchFamily="2" charset="-79"/>
              </a:rPr>
              <a:t>analysis</a:t>
            </a:r>
            <a:endParaRPr lang="it-IT" sz="1000" dirty="0">
              <a:solidFill>
                <a:srgbClr val="213F8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8269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Parallel</a:t>
            </a:r>
            <a:r>
              <a:rPr lang="it-IT" dirty="0">
                <a:solidFill>
                  <a:srgbClr val="213F84"/>
                </a:solidFill>
                <a:latin typeface="Aharoni" panose="02010803020104030203" pitchFamily="2" charset="-79"/>
                <a:cs typeface="Aharoni" panose="02010803020104030203" pitchFamily="2" charset="-79"/>
              </a:rPr>
              <a:t> Code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381909" y="1517252"/>
                <a:ext cx="6412832" cy="4486275"/>
              </a:xfrm>
            </p:spPr>
            <p:txBody>
              <a:bodyPr>
                <a:normAutofit fontScale="70000" lnSpcReduction="20000"/>
              </a:bodyPr>
              <a:lstStyle/>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The actual value obtained by running the parallel code using a number of processes </a:t>
                </a:r>
                <a14:m>
                  <m:oMath xmlns:m="http://schemas.openxmlformats.org/officeDocument/2006/math">
                    <m:r>
                      <a:rPr lang="en-US" sz="2000" i="1" dirty="0" smtClean="0">
                        <a:solidFill>
                          <a:srgbClr val="C3A97E"/>
                        </a:solidFill>
                        <a:latin typeface="Cambria Math" panose="02040503050406030204" pitchFamily="18" charset="0"/>
                        <a:cs typeface="Times New Roman" panose="02020603050405020304" pitchFamily="18" charset="0"/>
                      </a:rPr>
                      <m:t>𝑝</m:t>
                    </m:r>
                    <m:r>
                      <a:rPr lang="en-US" sz="2000" i="1" dirty="0" smtClean="0">
                        <a:solidFill>
                          <a:srgbClr val="C3A97E"/>
                        </a:solidFill>
                        <a:latin typeface="Cambria Math" panose="02040503050406030204" pitchFamily="18" charset="0"/>
                        <a:cs typeface="Times New Roman" panose="02020603050405020304" pitchFamily="18" charset="0"/>
                      </a:rPr>
                      <m:t>=2, </m:t>
                    </m:r>
                    <m:r>
                      <a:rPr lang="it-IT" sz="2000" b="0" i="1" dirty="0" smtClean="0">
                        <a:solidFill>
                          <a:srgbClr val="C3A97E"/>
                        </a:solidFill>
                        <a:latin typeface="Cambria Math" panose="02040503050406030204" pitchFamily="18" charset="0"/>
                        <a:cs typeface="Times New Roman" panose="02020603050405020304" pitchFamily="18" charset="0"/>
                      </a:rPr>
                      <m:t>𝑝</m:t>
                    </m:r>
                    <m:r>
                      <a:rPr lang="it-IT" sz="2000" b="0" i="1" dirty="0" smtClean="0">
                        <a:solidFill>
                          <a:srgbClr val="C3A97E"/>
                        </a:solidFill>
                        <a:latin typeface="Cambria Math" panose="02040503050406030204" pitchFamily="18" charset="0"/>
                        <a:cs typeface="Times New Roman" panose="02020603050405020304" pitchFamily="18" charset="0"/>
                      </a:rPr>
                      <m:t>=4</m:t>
                    </m:r>
                  </m:oMath>
                </a14:m>
                <a:r>
                  <a:rPr lang="en-US" sz="2000" dirty="0">
                    <a:solidFill>
                      <a:srgbClr val="C3A97E"/>
                    </a:solidFill>
                    <a:latin typeface="Times New Roman" panose="02020603050405020304" pitchFamily="18" charset="0"/>
                    <a:cs typeface="Times New Roman" panose="02020603050405020304" pitchFamily="18" charset="0"/>
                  </a:rPr>
                  <a:t> is</a:t>
                </a:r>
              </a:p>
              <a:p>
                <a:pPr marL="0" indent="0" algn="just">
                  <a:buNone/>
                </a:pPr>
                <a:endParaRPr lang="it-IT" sz="2000" b="1" i="1" dirty="0">
                  <a:solidFill>
                    <a:srgbClr val="C3A97E"/>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it-IT" sz="2000" b="1" i="1" smtClean="0">
                              <a:solidFill>
                                <a:srgbClr val="C3A97E"/>
                              </a:solidFill>
                              <a:latin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cs typeface="Times New Roman" panose="02020603050405020304" pitchFamily="18" charset="0"/>
                            </a:rPr>
                            <m:t>𝒕</m:t>
                          </m:r>
                        </m:e>
                        <m:sub>
                          <m:r>
                            <a:rPr lang="it-IT" sz="2000" b="1" i="1" smtClean="0">
                              <a:solidFill>
                                <a:srgbClr val="C3A97E"/>
                              </a:solidFill>
                              <a:latin typeface="Cambria Math" panose="02040503050406030204" pitchFamily="18" charset="0"/>
                              <a:cs typeface="Times New Roman" panose="02020603050405020304" pitchFamily="18" charset="0"/>
                            </a:rPr>
                            <m:t>𝒑𝒂</m:t>
                          </m:r>
                          <m:sSub>
                            <m:sSubPr>
                              <m:ctrlPr>
                                <a:rPr lang="it-IT" sz="2000" b="1" i="1" smtClean="0">
                                  <a:solidFill>
                                    <a:srgbClr val="C3A97E"/>
                                  </a:solidFill>
                                  <a:latin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cs typeface="Times New Roman" panose="02020603050405020304" pitchFamily="18" charset="0"/>
                                </a:rPr>
                                <m:t>𝒓</m:t>
                              </m:r>
                            </m:e>
                            <m:sub>
                              <m:r>
                                <a:rPr lang="it-IT" sz="2000" b="1" i="1" smtClean="0">
                                  <a:solidFill>
                                    <a:srgbClr val="C3A97E"/>
                                  </a:solidFill>
                                  <a:latin typeface="Cambria Math" panose="02040503050406030204" pitchFamily="18" charset="0"/>
                                  <a:cs typeface="Times New Roman" panose="02020603050405020304" pitchFamily="18" charset="0"/>
                                </a:rPr>
                                <m:t>𝟐</m:t>
                              </m:r>
                            </m:sub>
                          </m:sSub>
                        </m:sub>
                      </m:sSub>
                      <m:r>
                        <a:rPr lang="it-IT" sz="2000" b="1" i="1" smtClean="0">
                          <a:solidFill>
                            <a:srgbClr val="C3A97E"/>
                          </a:solidFill>
                          <a:latin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cs typeface="Times New Roman" panose="02020603050405020304" pitchFamily="18" charset="0"/>
                        </a:rPr>
                        <m:t>𝟐𝟖𝟏</m:t>
                      </m:r>
                      <m:r>
                        <a:rPr lang="it-IT" sz="2000" b="1" i="1" smtClean="0">
                          <a:solidFill>
                            <a:srgbClr val="C3A97E"/>
                          </a:solidFill>
                          <a:latin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cs typeface="Times New Roman" panose="02020603050405020304" pitchFamily="18" charset="0"/>
                        </a:rPr>
                        <m:t>𝟗𝟑𝟑𝟒𝟐𝟕𝟑𝟎𝟎𝟎𝟏𝟑𝟏𝟒</m:t>
                      </m:r>
                      <m:r>
                        <a:rPr lang="it-IT" sz="2000" b="1" i="1" smtClean="0">
                          <a:solidFill>
                            <a:srgbClr val="C3A97E"/>
                          </a:solidFill>
                          <a:latin typeface="Cambria Math" panose="02040503050406030204" pitchFamily="18" charset="0"/>
                          <a:cs typeface="Times New Roman" panose="02020603050405020304" pitchFamily="18" charset="0"/>
                        </a:rPr>
                        <m:t>𝒔</m:t>
                      </m:r>
                      <m:r>
                        <a:rPr lang="it-IT" sz="2000" b="1" i="1" smtClean="0">
                          <a:solidFill>
                            <a:srgbClr val="C3A97E"/>
                          </a:solidFill>
                          <a:latin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cs typeface="Times New Roman" panose="02020603050405020304" pitchFamily="18" charset="0"/>
                        </a:rPr>
                        <m:t>𝟒</m:t>
                      </m:r>
                      <m:r>
                        <a:rPr lang="it-IT" sz="2000" b="1" i="1" smtClean="0">
                          <a:solidFill>
                            <a:srgbClr val="C3A97E"/>
                          </a:solidFill>
                          <a:latin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cs typeface="Times New Roman" panose="02020603050405020304" pitchFamily="18" charset="0"/>
                        </a:rPr>
                        <m:t>𝟔𝟗</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𝒎𝒊𝒏</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it-IT" sz="2000" b="1" i="1" dirty="0">
                  <a:solidFill>
                    <a:srgbClr val="C3A97E"/>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𝒕</m:t>
                              </m:r>
                            </m:e>
                            <m:sub>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𝒑𝒂𝒓</m:t>
                              </m:r>
                            </m:sub>
                          </m:sSub>
                        </m:e>
                        <m:sub>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𝟒</m:t>
                          </m:r>
                        </m:sub>
                      </m:sSub>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𝟑𝟏𝟕</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𝟗𝟕𝟎𝟒𝟐𝟔𝟗𝟎𝟎𝟎𝟐𝟏𝟐𝟕</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𝒔</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𝟓</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𝟐𝟗</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𝒎𝒊𝒏</m:t>
                      </m:r>
                    </m:oMath>
                  </m:oMathPara>
                </a14:m>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2000" dirty="0">
                    <a:solidFill>
                      <a:srgbClr val="C3A97E"/>
                    </a:solidFill>
                    <a:latin typeface="Times New Roman" panose="02020603050405020304" pitchFamily="18" charset="0"/>
                    <a:cs typeface="Times New Roman" panose="02020603050405020304" pitchFamily="18" charset="0"/>
                  </a:rPr>
                  <a:t>The </a:t>
                </a:r>
                <a:r>
                  <a:rPr lang="it-IT" sz="2000" dirty="0" err="1">
                    <a:solidFill>
                      <a:srgbClr val="C3A97E"/>
                    </a:solidFill>
                    <a:latin typeface="Times New Roman" panose="02020603050405020304" pitchFamily="18" charset="0"/>
                    <a:cs typeface="Times New Roman" panose="02020603050405020304" pitchFamily="18" charset="0"/>
                  </a:rPr>
                  <a:t>value</a:t>
                </a:r>
                <a:r>
                  <a:rPr lang="it-IT" sz="2000" dirty="0">
                    <a:solidFill>
                      <a:srgbClr val="C3A97E"/>
                    </a:solidFill>
                    <a:latin typeface="Times New Roman" panose="02020603050405020304" pitchFamily="18" charset="0"/>
                    <a:cs typeface="Times New Roman" panose="02020603050405020304" pitchFamily="18" charset="0"/>
                  </a:rPr>
                  <a:t> of </a:t>
                </a:r>
                <a:r>
                  <a:rPr lang="it-IT" sz="2000" dirty="0" err="1">
                    <a:solidFill>
                      <a:srgbClr val="C3A97E"/>
                    </a:solidFill>
                    <a:latin typeface="Times New Roman" panose="02020603050405020304" pitchFamily="18" charset="0"/>
                    <a:cs typeface="Times New Roman" panose="02020603050405020304" pitchFamily="18" charset="0"/>
                  </a:rPr>
                  <a:t>communications</a:t>
                </a:r>
                <a:r>
                  <a:rPr lang="it-IT" sz="2000" dirty="0">
                    <a:solidFill>
                      <a:srgbClr val="C3A97E"/>
                    </a:solidFill>
                    <a:latin typeface="Times New Roman" panose="02020603050405020304" pitchFamily="18" charset="0"/>
                    <a:cs typeface="Times New Roman" panose="02020603050405020304" pitchFamily="18" charset="0"/>
                  </a:rPr>
                  <a:t> time </a:t>
                </a:r>
              </a:p>
              <a:p>
                <a:pPr marL="0" indent="0" algn="just">
                  <a:buNone/>
                </a:pPr>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
                    </m:oMathParaPr>
                    <m:oMath xmlns:m="http://schemas.openxmlformats.org/officeDocument/2006/math">
                      <m:sSub>
                        <m:sSubPr>
                          <m:ctrlPr>
                            <a:rPr lang="it-IT" sz="2000" b="1" i="1" smtClean="0">
                              <a:solidFill>
                                <a:srgbClr val="C3A97E"/>
                              </a:solidFill>
                              <a:latin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cs typeface="Times New Roman" panose="02020603050405020304" pitchFamily="18" charset="0"/>
                            </a:rPr>
                            <m:t>𝒕</m:t>
                          </m:r>
                        </m:e>
                        <m:sub>
                          <m:r>
                            <a:rPr lang="it-IT" sz="2000" b="1" i="1" smtClean="0">
                              <a:solidFill>
                                <a:srgbClr val="C3A97E"/>
                              </a:solidFill>
                              <a:latin typeface="Cambria Math" panose="02040503050406030204" pitchFamily="18" charset="0"/>
                              <a:cs typeface="Times New Roman" panose="02020603050405020304" pitchFamily="18" charset="0"/>
                            </a:rPr>
                            <m:t>𝒄𝒐</m:t>
                          </m:r>
                          <m:sSub>
                            <m:sSubPr>
                              <m:ctrlPr>
                                <a:rPr lang="it-IT" sz="2000" b="1" i="1" smtClean="0">
                                  <a:solidFill>
                                    <a:srgbClr val="C3A97E"/>
                                  </a:solidFill>
                                  <a:latin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cs typeface="Times New Roman" panose="02020603050405020304" pitchFamily="18" charset="0"/>
                                </a:rPr>
                                <m:t>𝒎</m:t>
                              </m:r>
                            </m:e>
                            <m:sub>
                              <m:r>
                                <a:rPr lang="it-IT" sz="2000" b="1" i="1" smtClean="0">
                                  <a:solidFill>
                                    <a:srgbClr val="C3A97E"/>
                                  </a:solidFill>
                                  <a:latin typeface="Cambria Math" panose="02040503050406030204" pitchFamily="18" charset="0"/>
                                  <a:cs typeface="Times New Roman" panose="02020603050405020304" pitchFamily="18" charset="0"/>
                                </a:rPr>
                                <m:t>𝟐</m:t>
                              </m:r>
                            </m:sub>
                          </m:sSub>
                        </m:sub>
                      </m:sSub>
                      <m:r>
                        <a:rPr lang="it-IT" sz="2000" b="0" i="1" smtClean="0">
                          <a:solidFill>
                            <a:srgbClr val="C3A97E"/>
                          </a:solidFill>
                          <a:latin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𝑝𝑎</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𝑟</m:t>
                              </m:r>
                            </m:e>
                            <m:sub>
                              <m:r>
                                <a:rPr lang="it-IT" sz="2000" b="0" i="1" smtClean="0">
                                  <a:solidFill>
                                    <a:srgbClr val="C3A97E"/>
                                  </a:solidFill>
                                  <a:latin typeface="Cambria Math" panose="02040503050406030204" pitchFamily="18" charset="0"/>
                                  <a:cs typeface="Times New Roman" panose="02020603050405020304" pitchFamily="18" charset="0"/>
                                </a:rPr>
                                <m:t>2</m:t>
                              </m:r>
                            </m:sub>
                          </m:sSub>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cs typeface="Times New Roman" panose="02020603050405020304" pitchFamily="18" charset="0"/>
                                </a:rPr>
                                <m:t>𝑠𝑒𝑞</m:t>
                              </m:r>
                            </m:sub>
                          </m:sSub>
                        </m:num>
                        <m:den>
                          <m:r>
                            <a:rPr lang="it-IT" sz="2000" b="0" i="1" smtClean="0">
                              <a:solidFill>
                                <a:srgbClr val="C3A97E"/>
                              </a:solidFill>
                              <a:latin typeface="Cambria Math" panose="02040503050406030204" pitchFamily="18" charset="0"/>
                              <a:cs typeface="Times New Roman" panose="02020603050405020304" pitchFamily="18" charset="0"/>
                            </a:rPr>
                            <m:t>𝑝</m:t>
                          </m:r>
                        </m:den>
                      </m:f>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281</m:t>
                      </m:r>
                      <m:r>
                        <a:rPr lang="it-IT" sz="2000" b="0" i="1" smtClean="0">
                          <a:solidFill>
                            <a:srgbClr val="C3A97E"/>
                          </a:solidFill>
                          <a:latin typeface="Cambria Math" panose="02040503050406030204" pitchFamily="18" charset="0"/>
                          <a:cs typeface="Times New Roman" panose="02020603050405020304" pitchFamily="18" charset="0"/>
                        </a:rPr>
                        <m:t>𝑠</m:t>
                      </m:r>
                      <m:r>
                        <a:rPr lang="it-IT" sz="2000" b="0" i="1" smtClean="0">
                          <a:solidFill>
                            <a:srgbClr val="C3A97E"/>
                          </a:solidFill>
                          <a:latin typeface="Cambria Math" panose="02040503050406030204" pitchFamily="18" charset="0"/>
                          <a:cs typeface="Times New Roman" panose="02020603050405020304" pitchFamily="18" charset="0"/>
                        </a:rPr>
                        <m:t> −</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2</m:t>
                          </m:r>
                        </m:den>
                      </m:f>
                      <m:r>
                        <a:rPr lang="it-IT" sz="2000" b="0" i="1" smtClean="0">
                          <a:solidFill>
                            <a:srgbClr val="C3A97E"/>
                          </a:solidFill>
                          <a:latin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cs typeface="Times New Roman" panose="02020603050405020304" pitchFamily="18" charset="0"/>
                        </a:rPr>
                        <m:t>𝟔𝟑</m:t>
                      </m:r>
                      <m:r>
                        <a:rPr lang="it-IT" sz="2000" b="1" i="1" smtClean="0">
                          <a:solidFill>
                            <a:srgbClr val="C3A97E"/>
                          </a:solidFill>
                          <a:latin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cs typeface="Times New Roman" panose="02020603050405020304" pitchFamily="18" charset="0"/>
                        </a:rPr>
                        <m:t>𝟗𝟑𝟑𝟒</m:t>
                      </m:r>
                      <m:r>
                        <a:rPr lang="it-IT" sz="2000" b="1" i="1" smtClean="0">
                          <a:solidFill>
                            <a:srgbClr val="C3A97E"/>
                          </a:solidFill>
                          <a:latin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cs typeface="Times New Roman" panose="02020603050405020304" pitchFamily="18" charset="0"/>
                        </a:rPr>
                        <m:t>𝒔</m:t>
                      </m:r>
                      <m:r>
                        <a:rPr lang="it-IT" sz="2000" b="1" i="1" smtClean="0">
                          <a:solidFill>
                            <a:srgbClr val="C3A97E"/>
                          </a:solidFill>
                          <a:latin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cs typeface="Times New Roman" panose="02020603050405020304" pitchFamily="18" charset="0"/>
                        </a:rPr>
                        <m:t>𝟏</m:t>
                      </m:r>
                      <m:r>
                        <a:rPr lang="it-IT" sz="2000" b="1" i="1" smtClean="0">
                          <a:solidFill>
                            <a:srgbClr val="C3A97E"/>
                          </a:solidFill>
                          <a:latin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cs typeface="Times New Roman" panose="02020603050405020304" pitchFamily="18" charset="0"/>
                        </a:rPr>
                        <m:t>𝟎𝟔</m:t>
                      </m:r>
                      <m:r>
                        <a:rPr lang="it-IT" sz="2000" b="1" i="1" smtClean="0">
                          <a:solidFill>
                            <a:srgbClr val="C3A97E"/>
                          </a:solidFill>
                          <a:latin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𝒎𝒊𝒏</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it-IT" sz="2000" b="1" i="1" dirty="0">
                  <a:solidFill>
                    <a:srgbClr val="C3A97E"/>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
                    </m:oMathParaPr>
                    <m:oMath xmlns:m="http://schemas.openxmlformats.org/officeDocument/2006/math">
                      <m:sSub>
                        <m:sSubPr>
                          <m:ctrlP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𝒕</m:t>
                          </m:r>
                        </m:e>
                        <m:sub>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𝒄𝒐</m:t>
                          </m:r>
                          <m:sSub>
                            <m:sSubPr>
                              <m:ctrlP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𝒎</m:t>
                              </m:r>
                            </m:e>
                            <m:sub>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𝟒</m:t>
                              </m:r>
                            </m:sub>
                          </m:sSub>
                        </m:sub>
                      </m:sSub>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𝑝𝑎𝑟</m:t>
                              </m:r>
                            </m:sub>
                          </m:sSub>
                        </m:e>
                        <m:sub>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4</m:t>
                          </m:r>
                        </m:sub>
                      </m:sSub>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𝑠𝑒𝑞</m:t>
                              </m:r>
                            </m:sub>
                          </m:sSub>
                        </m:num>
                        <m:den>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𝑝</m:t>
                          </m:r>
                        </m:den>
                      </m:f>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=317</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𝑠</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4</m:t>
                          </m:r>
                        </m:den>
                      </m:f>
                      <m:r>
                        <a:rPr lang="it-IT" sz="20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𝟐𝟎𝟖</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𝟗𝟕𝟎𝟒</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𝒔</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𝟑</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𝟒𝟖</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2000" b="1"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𝒎𝒊𝒏</m:t>
                      </m:r>
                    </m:oMath>
                  </m:oMathPara>
                </a14:m>
                <a:endParaRPr lang="it-IT" sz="2000" b="1"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2000" dirty="0" err="1">
                    <a:solidFill>
                      <a:srgbClr val="C3A97E"/>
                    </a:solidFill>
                    <a:latin typeface="Times New Roman" panose="02020603050405020304" pitchFamily="18" charset="0"/>
                    <a:cs typeface="Times New Roman" panose="02020603050405020304" pitchFamily="18" charset="0"/>
                  </a:rPr>
                  <a:t>Obtaining</a:t>
                </a:r>
                <a:r>
                  <a:rPr lang="it-IT" sz="2000" dirty="0">
                    <a:solidFill>
                      <a:srgbClr val="C3A97E"/>
                    </a:solidFill>
                    <a:latin typeface="Times New Roman" panose="02020603050405020304" pitchFamily="18" charset="0"/>
                    <a:cs typeface="Times New Roman" panose="02020603050405020304" pitchFamily="18" charset="0"/>
                  </a:rPr>
                  <a:t> the </a:t>
                </a:r>
                <a:r>
                  <a:rPr lang="it-IT" sz="2000" dirty="0" err="1">
                    <a:solidFill>
                      <a:srgbClr val="C3A97E"/>
                    </a:solidFill>
                    <a:latin typeface="Times New Roman" panose="02020603050405020304" pitchFamily="18" charset="0"/>
                    <a:cs typeface="Times New Roman" panose="02020603050405020304" pitchFamily="18" charset="0"/>
                  </a:rPr>
                  <a:t>actual</a:t>
                </a:r>
                <a:r>
                  <a:rPr lang="it-IT" sz="2000" dirty="0">
                    <a:solidFill>
                      <a:srgbClr val="C3A97E"/>
                    </a:solidFill>
                    <a:latin typeface="Times New Roman" panose="02020603050405020304" pitchFamily="18" charset="0"/>
                    <a:cs typeface="Times New Roman" panose="02020603050405020304" pitchFamily="18" charset="0"/>
                  </a:rPr>
                  <a:t> </a:t>
                </a:r>
                <a:r>
                  <a:rPr lang="it-IT" sz="2000" dirty="0" err="1">
                    <a:solidFill>
                      <a:srgbClr val="C3A97E"/>
                    </a:solidFill>
                    <a:latin typeface="Times New Roman" panose="02020603050405020304" pitchFamily="18" charset="0"/>
                    <a:cs typeface="Times New Roman" panose="02020603050405020304" pitchFamily="18" charset="0"/>
                  </a:rPr>
                  <a:t>value</a:t>
                </a:r>
                <a:r>
                  <a:rPr lang="it-IT" sz="2000" dirty="0">
                    <a:solidFill>
                      <a:srgbClr val="C3A97E"/>
                    </a:solidFill>
                    <a:latin typeface="Times New Roman" panose="02020603050405020304" pitchFamily="18" charset="0"/>
                    <a:cs typeface="Times New Roman" panose="02020603050405020304" pitchFamily="18" charset="0"/>
                  </a:rPr>
                  <a:t> of </a:t>
                </a:r>
                <a:r>
                  <a:rPr lang="it-IT" sz="2000" u="sng" dirty="0">
                    <a:solidFill>
                      <a:srgbClr val="C3A97E"/>
                    </a:solidFill>
                    <a:latin typeface="Times New Roman" panose="02020603050405020304" pitchFamily="18" charset="0"/>
                    <a:cs typeface="Times New Roman" panose="02020603050405020304" pitchFamily="18" charset="0"/>
                  </a:rPr>
                  <a:t>speed-up</a:t>
                </a:r>
                <a:r>
                  <a:rPr lang="it-IT" sz="2000" dirty="0">
                    <a:solidFill>
                      <a:srgbClr val="C3A97E"/>
                    </a:solidFill>
                    <a:latin typeface="Times New Roman" panose="02020603050405020304" pitchFamily="18" charset="0"/>
                    <a:cs typeface="Times New Roman" panose="02020603050405020304" pitchFamily="18" charset="0"/>
                  </a:rPr>
                  <a:t> </a:t>
                </a:r>
              </a:p>
              <a:p>
                <a:pPr marL="0" indent="0" algn="just">
                  <a:buNone/>
                </a:pPr>
                <a:endParaRPr lang="it-IT" sz="2000" b="0" i="1"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𝑆</m:t>
                          </m:r>
                        </m:e>
                        <m:sub>
                          <m:r>
                            <a:rPr lang="it-IT" sz="2000" b="0" i="1" smtClean="0">
                              <a:solidFill>
                                <a:srgbClr val="C3A97E"/>
                              </a:solidFill>
                              <a:latin typeface="Cambria Math" panose="02040503050406030204" pitchFamily="18" charset="0"/>
                              <a:cs typeface="Times New Roman" panose="02020603050405020304" pitchFamily="18" charset="0"/>
                            </a:rPr>
                            <m:t>2</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436 </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281</m:t>
                          </m:r>
                          <m:r>
                            <a:rPr lang="it-IT" sz="2000" b="0" i="1" smtClean="0">
                              <a:solidFill>
                                <a:srgbClr val="C3A97E"/>
                              </a:solidFill>
                              <a:latin typeface="Cambria Math" panose="02040503050406030204" pitchFamily="18" charset="0"/>
                              <a:cs typeface="Times New Roman" panose="02020603050405020304" pitchFamily="18" charset="0"/>
                            </a:rPr>
                            <m:t> </m:t>
                          </m:r>
                          <m:r>
                            <a:rPr lang="it-IT" sz="2000" b="0" i="1" smtClean="0">
                              <a:solidFill>
                                <a:srgbClr val="C3A97E"/>
                              </a:solidFill>
                              <a:latin typeface="Cambria Math" panose="02040503050406030204" pitchFamily="18" charset="0"/>
                              <a:cs typeface="Times New Roman" panose="02020603050405020304" pitchFamily="18" charset="0"/>
                            </a:rPr>
                            <m:t>𝑠</m:t>
                          </m:r>
                        </m:den>
                      </m:f>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1.54,   </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𝑆</m:t>
                          </m:r>
                        </m:e>
                        <m:sub>
                          <m:r>
                            <a:rPr lang="it-IT" sz="2000" b="0" i="1" smtClean="0">
                              <a:solidFill>
                                <a:srgbClr val="C3A97E"/>
                              </a:solidFill>
                              <a:latin typeface="Cambria Math" panose="02040503050406030204" pitchFamily="18" charset="0"/>
                              <a:cs typeface="Times New Roman" panose="02020603050405020304" pitchFamily="18" charset="0"/>
                            </a:rPr>
                            <m:t>4</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436</m:t>
                          </m:r>
                          <m:r>
                            <a:rPr lang="it-IT" sz="2000" b="0" i="1" smtClean="0">
                              <a:solidFill>
                                <a:srgbClr val="C3A97E"/>
                              </a:solidFill>
                              <a:latin typeface="Cambria Math" panose="02040503050406030204" pitchFamily="18" charset="0"/>
                              <a:cs typeface="Times New Roman" panose="02020603050405020304" pitchFamily="18" charset="0"/>
                            </a:rPr>
                            <m:t>𝑠</m:t>
                          </m:r>
                        </m:num>
                        <m:den>
                          <m:r>
                            <a:rPr lang="it-IT" sz="2000" b="0" i="1" smtClean="0">
                              <a:solidFill>
                                <a:srgbClr val="C3A97E"/>
                              </a:solidFill>
                              <a:latin typeface="Cambria Math" panose="02040503050406030204" pitchFamily="18" charset="0"/>
                              <a:cs typeface="Times New Roman" panose="02020603050405020304" pitchFamily="18" charset="0"/>
                            </a:rPr>
                            <m:t>317</m:t>
                          </m:r>
                          <m:r>
                            <a:rPr lang="it-IT" sz="2000" b="0" i="1" smtClean="0">
                              <a:solidFill>
                                <a:srgbClr val="C3A97E"/>
                              </a:solidFill>
                              <a:latin typeface="Cambria Math" panose="02040503050406030204" pitchFamily="18" charset="0"/>
                              <a:cs typeface="Times New Roman" panose="02020603050405020304" pitchFamily="18" charset="0"/>
                            </a:rPr>
                            <m:t>𝑠</m:t>
                          </m:r>
                        </m:den>
                      </m:f>
                      <m:r>
                        <a:rPr lang="it-IT" sz="2000" b="0" i="1" smtClean="0">
                          <a:solidFill>
                            <a:srgbClr val="C3A97E"/>
                          </a:solidFill>
                          <a:latin typeface="Cambria Math" panose="02040503050406030204" pitchFamily="18" charset="0"/>
                          <a:cs typeface="Times New Roman" panose="02020603050405020304" pitchFamily="18" charset="0"/>
                        </a:rPr>
                        <m:t>=1.37</m:t>
                      </m:r>
                    </m:oMath>
                  </m:oMathPara>
                </a14:m>
                <a:endParaRPr lang="it-IT" sz="2000" b="1" dirty="0">
                  <a:solidFill>
                    <a:srgbClr val="C3A97E"/>
                  </a:solidFill>
                  <a:latin typeface="Times New Roman" panose="02020603050405020304" pitchFamily="18" charset="0"/>
                  <a:cs typeface="Times New Roman" panose="02020603050405020304" pitchFamily="18" charset="0"/>
                </a:endParaRPr>
              </a:p>
              <a:p>
                <a:pPr marL="0" indent="0" algn="just">
                  <a:buNone/>
                </a:pPr>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2000" dirty="0">
                    <a:solidFill>
                      <a:srgbClr val="C3A97E"/>
                    </a:solidFill>
                    <a:latin typeface="Times New Roman" panose="02020603050405020304" pitchFamily="18" charset="0"/>
                    <a:cs typeface="Times New Roman" panose="02020603050405020304" pitchFamily="18" charset="0"/>
                  </a:rPr>
                  <a:t>And an </a:t>
                </a:r>
                <a:r>
                  <a:rPr lang="it-IT" sz="2000" b="1" u="sng" dirty="0" err="1">
                    <a:solidFill>
                      <a:srgbClr val="C3A97E"/>
                    </a:solidFill>
                    <a:latin typeface="Times New Roman" panose="02020603050405020304" pitchFamily="18" charset="0"/>
                    <a:cs typeface="Times New Roman" panose="02020603050405020304" pitchFamily="18" charset="0"/>
                  </a:rPr>
                  <a:t>efficiency</a:t>
                </a:r>
                <a:r>
                  <a:rPr lang="it-IT" sz="2000" dirty="0">
                    <a:solidFill>
                      <a:srgbClr val="C3A97E"/>
                    </a:solidFill>
                    <a:latin typeface="Times New Roman" panose="02020603050405020304" pitchFamily="18" charset="0"/>
                    <a:cs typeface="Times New Roman" panose="02020603050405020304" pitchFamily="18" charset="0"/>
                  </a:rPr>
                  <a:t> of:</a:t>
                </a:r>
              </a:p>
              <a:p>
                <a:pPr marL="0" indent="0" algn="just">
                  <a:buNone/>
                </a:pPr>
                <a14:m>
                  <m:oMathPara xmlns:m="http://schemas.openxmlformats.org/officeDocument/2006/math">
                    <m:oMathParaPr>
                      <m:jc m:val="centerGroup"/>
                    </m:oMathParaPr>
                    <m:oMath xmlns:m="http://schemas.openxmlformats.org/officeDocument/2006/math">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𝜂</m:t>
                          </m:r>
                        </m:e>
                        <m:sub>
                          <m:r>
                            <a:rPr lang="it-IT" sz="2000" b="0" i="1" smtClean="0">
                              <a:solidFill>
                                <a:srgbClr val="C3A97E"/>
                              </a:solidFill>
                              <a:latin typeface="Cambria Math" panose="02040503050406030204" pitchFamily="18" charset="0"/>
                              <a:cs typeface="Times New Roman" panose="02020603050405020304" pitchFamily="18" charset="0"/>
                            </a:rPr>
                            <m:t>2</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𝑆</m:t>
                              </m:r>
                            </m:e>
                            <m:sub>
                              <m:r>
                                <a:rPr lang="it-IT" sz="2000" b="0" i="1" smtClean="0">
                                  <a:solidFill>
                                    <a:srgbClr val="C3A97E"/>
                                  </a:solidFill>
                                  <a:latin typeface="Cambria Math" panose="02040503050406030204" pitchFamily="18" charset="0"/>
                                  <a:cs typeface="Times New Roman" panose="02020603050405020304" pitchFamily="18" charset="0"/>
                                </a:rPr>
                                <m:t>2</m:t>
                              </m:r>
                            </m:sub>
                          </m:sSub>
                        </m:num>
                        <m:den>
                          <m:r>
                            <a:rPr lang="it-IT" sz="2000" b="0" i="1" smtClean="0">
                              <a:solidFill>
                                <a:srgbClr val="C3A97E"/>
                              </a:solidFill>
                              <a:latin typeface="Cambria Math" panose="02040503050406030204" pitchFamily="18" charset="0"/>
                              <a:cs typeface="Times New Roman" panose="02020603050405020304" pitchFamily="18" charset="0"/>
                            </a:rPr>
                            <m:t>𝑝</m:t>
                          </m:r>
                        </m:den>
                      </m:f>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1.54</m:t>
                          </m:r>
                        </m:num>
                        <m:den>
                          <m:r>
                            <a:rPr lang="it-IT" sz="2000" b="0" i="1" smtClean="0">
                              <a:solidFill>
                                <a:srgbClr val="C3A97E"/>
                              </a:solidFill>
                              <a:latin typeface="Cambria Math" panose="02040503050406030204" pitchFamily="18" charset="0"/>
                              <a:cs typeface="Times New Roman" panose="02020603050405020304" pitchFamily="18" charset="0"/>
                            </a:rPr>
                            <m:t>2</m:t>
                          </m:r>
                        </m:den>
                      </m:f>
                      <m:r>
                        <a:rPr lang="it-IT" sz="2000" b="0" i="1" smtClean="0">
                          <a:solidFill>
                            <a:srgbClr val="C3A97E"/>
                          </a:solidFill>
                          <a:latin typeface="Cambria Math" panose="02040503050406030204" pitchFamily="18" charset="0"/>
                          <a:cs typeface="Times New Roman" panose="02020603050405020304" pitchFamily="18" charset="0"/>
                        </a:rPr>
                        <m:t>=0.77,   </m:t>
                      </m:r>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𝜂</m:t>
                          </m:r>
                        </m:e>
                        <m:sub>
                          <m:r>
                            <a:rPr lang="it-IT" sz="2000" b="0" i="1" smtClean="0">
                              <a:solidFill>
                                <a:srgbClr val="C3A97E"/>
                              </a:solidFill>
                              <a:latin typeface="Cambria Math" panose="02040503050406030204" pitchFamily="18" charset="0"/>
                              <a:cs typeface="Times New Roman" panose="02020603050405020304" pitchFamily="18" charset="0"/>
                            </a:rPr>
                            <m:t>4</m:t>
                          </m:r>
                        </m:sub>
                      </m:sSub>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sSub>
                            <m:sSubPr>
                              <m:ctrlPr>
                                <a:rPr lang="it-IT" sz="2000" b="0" i="1" smtClean="0">
                                  <a:solidFill>
                                    <a:srgbClr val="C3A97E"/>
                                  </a:solidFill>
                                  <a:latin typeface="Cambria Math" panose="02040503050406030204" pitchFamily="18" charset="0"/>
                                  <a:cs typeface="Times New Roman" panose="02020603050405020304" pitchFamily="18" charset="0"/>
                                </a:rPr>
                              </m:ctrlPr>
                            </m:sSubPr>
                            <m:e>
                              <m:r>
                                <a:rPr lang="it-IT" sz="2000" b="0" i="1" smtClean="0">
                                  <a:solidFill>
                                    <a:srgbClr val="C3A97E"/>
                                  </a:solidFill>
                                  <a:latin typeface="Cambria Math" panose="02040503050406030204" pitchFamily="18" charset="0"/>
                                  <a:cs typeface="Times New Roman" panose="02020603050405020304" pitchFamily="18" charset="0"/>
                                </a:rPr>
                                <m:t>𝑆</m:t>
                              </m:r>
                            </m:e>
                            <m:sub>
                              <m:r>
                                <a:rPr lang="it-IT" sz="2000" b="0" i="1" smtClean="0">
                                  <a:solidFill>
                                    <a:srgbClr val="C3A97E"/>
                                  </a:solidFill>
                                  <a:latin typeface="Cambria Math" panose="02040503050406030204" pitchFamily="18" charset="0"/>
                                  <a:cs typeface="Times New Roman" panose="02020603050405020304" pitchFamily="18" charset="0"/>
                                </a:rPr>
                                <m:t>4</m:t>
                              </m:r>
                            </m:sub>
                          </m:sSub>
                        </m:num>
                        <m:den>
                          <m:r>
                            <a:rPr lang="it-IT" sz="2000" b="0" i="1" smtClean="0">
                              <a:solidFill>
                                <a:srgbClr val="C3A97E"/>
                              </a:solidFill>
                              <a:latin typeface="Cambria Math" panose="02040503050406030204" pitchFamily="18" charset="0"/>
                              <a:cs typeface="Times New Roman" panose="02020603050405020304" pitchFamily="18" charset="0"/>
                            </a:rPr>
                            <m:t>𝑝</m:t>
                          </m:r>
                        </m:den>
                      </m:f>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1.37</m:t>
                          </m:r>
                        </m:num>
                        <m:den>
                          <m:r>
                            <a:rPr lang="it-IT" sz="2000" b="0" i="1" smtClean="0">
                              <a:solidFill>
                                <a:srgbClr val="C3A97E"/>
                              </a:solidFill>
                              <a:latin typeface="Cambria Math" panose="02040503050406030204" pitchFamily="18" charset="0"/>
                              <a:cs typeface="Times New Roman" panose="02020603050405020304" pitchFamily="18" charset="0"/>
                            </a:rPr>
                            <m:t>4</m:t>
                          </m:r>
                        </m:den>
                      </m:f>
                      <m:r>
                        <a:rPr lang="it-IT" sz="2000" b="0" i="1" smtClean="0">
                          <a:solidFill>
                            <a:srgbClr val="C3A97E"/>
                          </a:solidFill>
                          <a:latin typeface="Cambria Math" panose="02040503050406030204" pitchFamily="18" charset="0"/>
                          <a:cs typeface="Times New Roman" panose="02020603050405020304" pitchFamily="18" charset="0"/>
                        </a:rPr>
                        <m:t>=0.34 </m:t>
                      </m:r>
                    </m:oMath>
                  </m:oMathPara>
                </a14:m>
                <a:endParaRPr lang="it-IT" sz="2000" dirty="0">
                  <a:solidFill>
                    <a:srgbClr val="C3A97E"/>
                  </a:solidFill>
                  <a:latin typeface="Times New Roman" panose="02020603050405020304" pitchFamily="18"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xfrm>
                <a:off x="381909" y="1517252"/>
                <a:ext cx="6412832" cy="4486275"/>
              </a:xfrm>
              <a:blipFill>
                <a:blip r:embed="rId3"/>
                <a:stretch>
                  <a:fillRect l="-285" t="-1630" r="-285"/>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t>
            </a:r>
            <a:r>
              <a:rPr lang="it-IT" sz="1000" dirty="0" err="1">
                <a:solidFill>
                  <a:srgbClr val="213F84"/>
                </a:solidFill>
                <a:latin typeface="Aharoni" panose="02010803020104030203" pitchFamily="2" charset="-79"/>
                <a:cs typeface="Aharoni" panose="02010803020104030203" pitchFamily="2" charset="-79"/>
              </a:rPr>
              <a:t>Results</a:t>
            </a:r>
            <a:r>
              <a:rPr lang="it-IT" sz="1000" dirty="0">
                <a:solidFill>
                  <a:srgbClr val="213F84"/>
                </a:solidFill>
                <a:latin typeface="Aharoni" panose="02010803020104030203" pitchFamily="2" charset="-79"/>
                <a:cs typeface="Aharoni" panose="02010803020104030203" pitchFamily="2" charset="-79"/>
              </a:rPr>
              <a:t> </a:t>
            </a:r>
            <a:r>
              <a:rPr lang="it-IT" sz="1000" dirty="0" err="1">
                <a:solidFill>
                  <a:srgbClr val="213F84"/>
                </a:solidFill>
                <a:latin typeface="Aharoni" panose="02010803020104030203" pitchFamily="2" charset="-79"/>
                <a:cs typeface="Aharoni" panose="02010803020104030203" pitchFamily="2" charset="-79"/>
              </a:rPr>
              <a:t>analysis</a:t>
            </a:r>
            <a:endParaRPr lang="it-IT" sz="1000" dirty="0">
              <a:solidFill>
                <a:srgbClr val="213F84"/>
              </a:solidFill>
              <a:latin typeface="Aharoni" panose="02010803020104030203" pitchFamily="2" charset="-79"/>
              <a:cs typeface="Aharoni" panose="02010803020104030203" pitchFamily="2" charset="-79"/>
            </a:endParaRPr>
          </a:p>
        </p:txBody>
      </p:sp>
      <p:pic>
        <p:nvPicPr>
          <p:cNvPr id="6" name="Immagine 5" descr="Immagine che contiene schermata, design&#10;&#10;Descrizione generata automaticamente">
            <a:extLst>
              <a:ext uri="{FF2B5EF4-FFF2-40B4-BE49-F238E27FC236}">
                <a16:creationId xmlns:a16="http://schemas.microsoft.com/office/drawing/2014/main" id="{828356BE-A1AB-8115-0E25-02122B236839}"/>
              </a:ext>
            </a:extLst>
          </p:cNvPr>
          <p:cNvPicPr>
            <a:picLocks noChangeAspect="1"/>
          </p:cNvPicPr>
          <p:nvPr/>
        </p:nvPicPr>
        <p:blipFill rotWithShape="1">
          <a:blip r:embed="rId4">
            <a:extLst>
              <a:ext uri="{28A0092B-C50C-407E-A947-70E740481C1C}">
                <a14:useLocalDpi xmlns:a14="http://schemas.microsoft.com/office/drawing/2010/main" val="0"/>
              </a:ext>
            </a:extLst>
          </a:blip>
          <a:srcRect l="22004" r="18066"/>
          <a:stretch/>
        </p:blipFill>
        <p:spPr>
          <a:xfrm>
            <a:off x="7933426" y="577452"/>
            <a:ext cx="3653288" cy="3182938"/>
          </a:xfrm>
          <a:prstGeom prst="rect">
            <a:avLst/>
          </a:prstGeom>
        </p:spPr>
      </p:pic>
      <p:pic>
        <p:nvPicPr>
          <p:cNvPr id="8" name="Immagine 7" descr="Immagine che contiene schermata, testo, Diagramma, diagramma&#10;&#10;Descrizione generata automaticamente">
            <a:extLst>
              <a:ext uri="{FF2B5EF4-FFF2-40B4-BE49-F238E27FC236}">
                <a16:creationId xmlns:a16="http://schemas.microsoft.com/office/drawing/2014/main" id="{C611951D-571A-F917-9B80-88031C2B2E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4741" y="3760390"/>
            <a:ext cx="4791973" cy="2502059"/>
          </a:xfrm>
          <a:prstGeom prst="rect">
            <a:avLst/>
          </a:prstGeom>
        </p:spPr>
      </p:pic>
    </p:spTree>
    <p:extLst>
      <p:ext uri="{BB962C8B-B14F-4D97-AF65-F5344CB8AC3E}">
        <p14:creationId xmlns:p14="http://schemas.microsoft.com/office/powerpoint/2010/main" val="97550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Summary</a:t>
            </a:r>
            <a:endParaRPr lang="it-IT" dirty="0">
              <a:solidFill>
                <a:srgbClr val="213F84"/>
              </a:solidFill>
              <a:latin typeface="Aharoni" panose="02010803020104030203" pitchFamily="2" charset="-79"/>
              <a:cs typeface="Aharoni" panose="02010803020104030203" pitchFamily="2" charset="-79"/>
            </a:endParaRPr>
          </a:p>
        </p:txBody>
      </p:sp>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p:txBody>
          <a:bodyPr>
            <a:normAutofit lnSpcReduction="10000"/>
          </a:bodyPr>
          <a:lstStyle/>
          <a:p>
            <a:pPr algn="just"/>
            <a:r>
              <a:rPr lang="en-GB" sz="2400" dirty="0">
                <a:solidFill>
                  <a:srgbClr val="C3A97E"/>
                </a:solidFill>
                <a:latin typeface="Times New Roman" panose="02020603050405020304" pitchFamily="18" charset="0"/>
                <a:cs typeface="Times New Roman" panose="02020603050405020304" pitchFamily="18" charset="0"/>
              </a:rPr>
              <a:t>Transport Equation: </a:t>
            </a:r>
          </a:p>
          <a:p>
            <a:pPr lvl="1" algn="just"/>
            <a:r>
              <a:rPr lang="en-GB" sz="2000" dirty="0">
                <a:solidFill>
                  <a:srgbClr val="C3A97E"/>
                </a:solidFill>
                <a:latin typeface="Times New Roman" panose="02020603050405020304" pitchFamily="18" charset="0"/>
                <a:cs typeface="Times New Roman" panose="02020603050405020304" pitchFamily="18" charset="0"/>
              </a:rPr>
              <a:t>Definition</a:t>
            </a:r>
          </a:p>
          <a:p>
            <a:pPr lvl="1" algn="just"/>
            <a:r>
              <a:rPr lang="en-GB" sz="2000" dirty="0">
                <a:solidFill>
                  <a:srgbClr val="C3A97E"/>
                </a:solidFill>
                <a:latin typeface="Times New Roman" panose="02020603050405020304" pitchFamily="18" charset="0"/>
                <a:cs typeface="Times New Roman" panose="02020603050405020304" pitchFamily="18" charset="0"/>
              </a:rPr>
              <a:t>Case study</a:t>
            </a:r>
          </a:p>
          <a:p>
            <a:pPr algn="just"/>
            <a:r>
              <a:rPr lang="en-GB" sz="2400" dirty="0">
                <a:solidFill>
                  <a:srgbClr val="C3A97E"/>
                </a:solidFill>
                <a:latin typeface="Times New Roman" panose="02020603050405020304" pitchFamily="18" charset="0"/>
                <a:cs typeface="Times New Roman" panose="02020603050405020304" pitchFamily="18" charset="0"/>
              </a:rPr>
              <a:t>Serial code: </a:t>
            </a:r>
          </a:p>
          <a:p>
            <a:pPr lvl="1" algn="just"/>
            <a:r>
              <a:rPr lang="en-GB" sz="2000" dirty="0">
                <a:solidFill>
                  <a:srgbClr val="C3A97E"/>
                </a:solidFill>
                <a:latin typeface="Times New Roman" panose="02020603050405020304" pitchFamily="18" charset="0"/>
                <a:cs typeface="Times New Roman" panose="02020603050405020304" pitchFamily="18" charset="0"/>
              </a:rPr>
              <a:t>Construction</a:t>
            </a:r>
          </a:p>
          <a:p>
            <a:pPr lvl="1" algn="just"/>
            <a:r>
              <a:rPr lang="en-GB" sz="2000" dirty="0">
                <a:solidFill>
                  <a:srgbClr val="C3A97E"/>
                </a:solidFill>
                <a:latin typeface="Times New Roman" panose="02020603050405020304" pitchFamily="18" charset="0"/>
                <a:cs typeface="Times New Roman" panose="02020603050405020304" pitchFamily="18" charset="0"/>
              </a:rPr>
              <a:t>Analysis</a:t>
            </a:r>
          </a:p>
          <a:p>
            <a:pPr lvl="1" algn="just"/>
            <a:r>
              <a:rPr lang="en-GB" sz="2000" dirty="0">
                <a:solidFill>
                  <a:srgbClr val="C3A97E"/>
                </a:solidFill>
                <a:latin typeface="Times New Roman" panose="02020603050405020304" pitchFamily="18" charset="0"/>
                <a:cs typeface="Times New Roman" panose="02020603050405020304" pitchFamily="18" charset="0"/>
              </a:rPr>
              <a:t>Graphical visualization</a:t>
            </a:r>
          </a:p>
          <a:p>
            <a:pPr algn="just"/>
            <a:r>
              <a:rPr lang="en-GB" sz="2400" dirty="0">
                <a:solidFill>
                  <a:srgbClr val="C3A97E"/>
                </a:solidFill>
                <a:latin typeface="Times New Roman" panose="02020603050405020304" pitchFamily="18" charset="0"/>
                <a:cs typeface="Times New Roman" panose="02020603050405020304" pitchFamily="18" charset="0"/>
              </a:rPr>
              <a:t>Parallel code: </a:t>
            </a:r>
          </a:p>
          <a:p>
            <a:pPr lvl="1" algn="just"/>
            <a:r>
              <a:rPr lang="en-GB" sz="2000" dirty="0">
                <a:solidFill>
                  <a:srgbClr val="C3A97E"/>
                </a:solidFill>
                <a:latin typeface="Times New Roman" panose="02020603050405020304" pitchFamily="18" charset="0"/>
                <a:cs typeface="Times New Roman" panose="02020603050405020304" pitchFamily="18" charset="0"/>
              </a:rPr>
              <a:t>Theoretical description</a:t>
            </a:r>
          </a:p>
          <a:p>
            <a:pPr lvl="1" algn="just"/>
            <a:r>
              <a:rPr lang="en-GB" sz="2000" dirty="0">
                <a:solidFill>
                  <a:srgbClr val="C3A97E"/>
                </a:solidFill>
                <a:latin typeface="Times New Roman" panose="02020603050405020304" pitchFamily="18" charset="0"/>
                <a:cs typeface="Times New Roman" panose="02020603050405020304" pitchFamily="18" charset="0"/>
              </a:rPr>
              <a:t>Code visualization </a:t>
            </a:r>
          </a:p>
          <a:p>
            <a:pPr lvl="1" algn="just"/>
            <a:r>
              <a:rPr lang="en-GB" sz="2000" dirty="0">
                <a:solidFill>
                  <a:srgbClr val="C3A97E"/>
                </a:solidFill>
                <a:latin typeface="Times New Roman" panose="02020603050405020304" pitchFamily="18" charset="0"/>
                <a:cs typeface="Times New Roman" panose="02020603050405020304" pitchFamily="18" charset="0"/>
              </a:rPr>
              <a:t>Results analysis</a:t>
            </a:r>
          </a:p>
          <a:p>
            <a:pPr lvl="1" algn="just"/>
            <a:r>
              <a:rPr lang="en-GB" sz="2000" dirty="0">
                <a:solidFill>
                  <a:srgbClr val="C3A97E"/>
                </a:solidFill>
                <a:latin typeface="Times New Roman" panose="02020603050405020304" pitchFamily="18" charset="0"/>
                <a:cs typeface="Times New Roman" panose="02020603050405020304" pitchFamily="18" charset="0"/>
              </a:rPr>
              <a:t>Graphical visualization </a:t>
            </a: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t>
            </a:r>
            <a:r>
              <a:rPr lang="it-IT" sz="1000" dirty="0" err="1">
                <a:solidFill>
                  <a:srgbClr val="213F84"/>
                </a:solidFill>
                <a:latin typeface="Aharoni" panose="02010803020104030203" pitchFamily="2" charset="-79"/>
                <a:cs typeface="Aharoni" panose="02010803020104030203" pitchFamily="2" charset="-79"/>
              </a:rPr>
              <a:t>Summary</a:t>
            </a:r>
            <a:endParaRPr lang="it-IT" sz="1000" dirty="0">
              <a:solidFill>
                <a:srgbClr val="213F8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63526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a:solidFill>
                  <a:srgbClr val="213F84"/>
                </a:solidFill>
                <a:latin typeface="Aharoni" panose="02010803020104030203" pitchFamily="2" charset="-79"/>
                <a:cs typeface="Aharoni" panose="02010803020104030203" pitchFamily="2" charset="-79"/>
              </a:rPr>
              <a:t>Parallel Code</a:t>
            </a:r>
            <a:endParaRPr lang="it-IT" dirty="0">
              <a:solidFill>
                <a:srgbClr val="213F84"/>
              </a:solidFill>
              <a:latin typeface="Aharoni" panose="02010803020104030203" pitchFamily="2" charset="-79"/>
              <a:cs typeface="Aharoni" panose="02010803020104030203" pitchFamily="2" charset="-79"/>
            </a:endParaRP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a:solidFill>
                  <a:srgbClr val="213F84"/>
                </a:solidFill>
                <a:latin typeface="Aharoni" panose="02010803020104030203" pitchFamily="2" charset="-79"/>
                <a:cs typeface="Aharoni" panose="02010803020104030203" pitchFamily="2" charset="-79"/>
              </a:rPr>
              <a:t>Transport Equation Parallelization – Results analysis</a:t>
            </a:r>
            <a:endParaRPr lang="it-IT" sz="1000" dirty="0">
              <a:solidFill>
                <a:srgbClr val="213F84"/>
              </a:solidFill>
              <a:latin typeface="Aharoni" panose="02010803020104030203" pitchFamily="2" charset="-79"/>
              <a:cs typeface="Aharoni" panose="02010803020104030203" pitchFamily="2" charset="-79"/>
            </a:endParaRPr>
          </a:p>
        </p:txBody>
      </p:sp>
      <p:pic>
        <p:nvPicPr>
          <p:cNvPr id="10" name="Segnaposto contenuto 9" descr="Immagine che contiene testo, schermata, linea, diagramma&#10;&#10;Descrizione generata automaticamente">
            <a:extLst>
              <a:ext uri="{FF2B5EF4-FFF2-40B4-BE49-F238E27FC236}">
                <a16:creationId xmlns:a16="http://schemas.microsoft.com/office/drawing/2014/main" id="{05B8FF29-C816-10B8-9FE1-9BF9C9524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162" y="1810948"/>
            <a:ext cx="5400837" cy="3706325"/>
          </a:xfrm>
        </p:spPr>
      </p:pic>
      <p:pic>
        <p:nvPicPr>
          <p:cNvPr id="12" name="Immagine 11" descr="Immagine che contiene linea, Diagramma, schermata, diagramma&#10;&#10;Descrizione generata automaticamente">
            <a:extLst>
              <a:ext uri="{FF2B5EF4-FFF2-40B4-BE49-F238E27FC236}">
                <a16:creationId xmlns:a16="http://schemas.microsoft.com/office/drawing/2014/main" id="{8F15E6A1-CC75-85E4-9819-B6B1B87B3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13766"/>
            <a:ext cx="5400838" cy="3706325"/>
          </a:xfrm>
          <a:prstGeom prst="rect">
            <a:avLst/>
          </a:prstGeom>
        </p:spPr>
      </p:pic>
    </p:spTree>
    <p:extLst>
      <p:ext uri="{BB962C8B-B14F-4D97-AF65-F5344CB8AC3E}">
        <p14:creationId xmlns:p14="http://schemas.microsoft.com/office/powerpoint/2010/main" val="160138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divot">
          <a:fgClr>
            <a:srgbClr val="365194"/>
          </a:fgClr>
          <a:bgClr>
            <a:srgbClr val="C3A97E"/>
          </a:bgClr>
        </a:patt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a:noFill/>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3087369"/>
            <a:ext cx="9144000" cy="683264"/>
          </a:xfrm>
        </p:spPr>
        <p:txBody>
          <a:bodyPr lIns="0" tIns="0" rIns="0" bIns="0" rtlCol="0" anchor="ctr">
            <a:spAutoFit/>
          </a:bodyPr>
          <a:lstStyle/>
          <a:p>
            <a:pPr rtl="0"/>
            <a:r>
              <a:rPr lang="it-IT" sz="4800">
                <a:solidFill>
                  <a:schemeClr val="bg1"/>
                </a:solidFill>
                <a:latin typeface="Aharoni" panose="02010803020104030203" pitchFamily="2" charset="-79"/>
                <a:cs typeface="Aharoni" panose="02010803020104030203" pitchFamily="2" charset="-79"/>
              </a:rPr>
              <a:t>Thank you</a:t>
            </a:r>
            <a:endParaRPr lang="it-IT" sz="4800" dirty="0">
              <a:solidFill>
                <a:schemeClr val="accent4"/>
              </a:solidFill>
              <a:latin typeface="Aharoni" panose="02010803020104030203" pitchFamily="2" charset="-79"/>
              <a:cs typeface="Aharoni" panose="02010803020104030203" pitchFamily="2" charset="-79"/>
            </a:endParaRPr>
          </a:p>
        </p:txBody>
      </p:sp>
      <p:pic>
        <p:nvPicPr>
          <p:cNvPr id="5" name="Immagine 4" descr="Immagine che contiene logo, Carattere, Elementi grafici, simbolo&#10;&#10;Descrizione generata automaticamente">
            <a:extLst>
              <a:ext uri="{FF2B5EF4-FFF2-40B4-BE49-F238E27FC236}">
                <a16:creationId xmlns:a16="http://schemas.microsoft.com/office/drawing/2014/main" id="{E386B335-82F3-6D76-7627-372FDA78F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200" y="5016499"/>
            <a:ext cx="1677600" cy="167760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ivot">
          <a:fgClr>
            <a:srgbClr val="365194"/>
          </a:fgClr>
          <a:bgClr>
            <a:srgbClr val="C3A97E"/>
          </a:bgClr>
        </a:patt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a:noFill/>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3087369"/>
            <a:ext cx="9144000" cy="683264"/>
          </a:xfrm>
        </p:spPr>
        <p:txBody>
          <a:bodyPr lIns="0" tIns="0" rIns="0" bIns="0" rtlCol="0" anchor="ctr">
            <a:spAutoFit/>
          </a:bodyPr>
          <a:lstStyle/>
          <a:p>
            <a:pPr rtl="0"/>
            <a:r>
              <a:rPr lang="it-IT" sz="4800" dirty="0" err="1">
                <a:solidFill>
                  <a:schemeClr val="bg1"/>
                </a:solidFill>
                <a:latin typeface="Aharoni" panose="02010803020104030203" pitchFamily="2" charset="-79"/>
                <a:cs typeface="Aharoni" panose="02010803020104030203" pitchFamily="2" charset="-79"/>
              </a:rPr>
              <a:t>Transport</a:t>
            </a:r>
            <a:r>
              <a:rPr lang="it-IT" sz="4800" dirty="0">
                <a:solidFill>
                  <a:schemeClr val="bg1"/>
                </a:solidFill>
                <a:latin typeface="Aharoni" panose="02010803020104030203" pitchFamily="2" charset="-79"/>
                <a:cs typeface="Aharoni" panose="02010803020104030203" pitchFamily="2" charset="-79"/>
              </a:rPr>
              <a:t> Equation</a:t>
            </a:r>
            <a:endParaRPr lang="it-IT" sz="4800" dirty="0">
              <a:solidFill>
                <a:schemeClr val="accent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8119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Transport</a:t>
            </a:r>
            <a:r>
              <a:rPr lang="it-IT" dirty="0">
                <a:solidFill>
                  <a:srgbClr val="213F84"/>
                </a:solidFill>
                <a:latin typeface="Aharoni" panose="02010803020104030203" pitchFamily="2" charset="-79"/>
                <a:cs typeface="Aharoni" panose="02010803020104030203" pitchFamily="2" charset="-79"/>
              </a:rPr>
              <a:t> Equation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p:txBody>
              <a:bodyPr>
                <a:normAutofit/>
              </a:bodyPr>
              <a:lstStyle/>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The transport equation is a first-order partial differential equation used to describe </a:t>
                </a:r>
                <a:r>
                  <a:rPr lang="en-US" sz="2000" b="1" dirty="0">
                    <a:solidFill>
                      <a:srgbClr val="C3A97E"/>
                    </a:solidFill>
                    <a:latin typeface="Times New Roman" panose="02020603050405020304" pitchFamily="18" charset="0"/>
                    <a:cs typeface="Times New Roman" panose="02020603050405020304" pitchFamily="18" charset="0"/>
                  </a:rPr>
                  <a:t>transport phenomena</a:t>
                </a:r>
                <a:r>
                  <a:rPr lang="en-US" sz="2000" i="1" dirty="0">
                    <a:solidFill>
                      <a:srgbClr val="C3A97E"/>
                    </a:solidFill>
                    <a:latin typeface="Times New Roman" panose="02020603050405020304" pitchFamily="18" charset="0"/>
                    <a:cs typeface="Times New Roman" panose="02020603050405020304" pitchFamily="18" charset="0"/>
                  </a:rPr>
                  <a:t>:</a:t>
                </a:r>
                <a:endParaRPr lang="en-US" sz="20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𝑢</m:t>
                          </m:r>
                        </m:num>
                        <m:den>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𝑡</m:t>
                          </m:r>
                        </m:den>
                      </m:f>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𝑏</m:t>
                      </m:r>
                      <m:r>
                        <a:rPr lang="it-IT" sz="2000" b="0" i="1" smtClean="0">
                          <a:solidFill>
                            <a:srgbClr val="C3A97E"/>
                          </a:solidFill>
                          <a:latin typeface="Cambria Math" panose="02040503050406030204" pitchFamily="18" charset="0"/>
                          <a:cs typeface="Times New Roman" panose="02020603050405020304" pitchFamily="18" charset="0"/>
                        </a:rPr>
                        <m:t> </m:t>
                      </m:r>
                      <m:r>
                        <m:rPr>
                          <m:sty m:val="p"/>
                        </m:rPr>
                        <a:rPr lang="it-IT" sz="2000" b="0" i="0"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𝑢</m:t>
                      </m:r>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𝑓</m:t>
                      </m:r>
                    </m:oMath>
                  </m:oMathPara>
                </a14:m>
                <a:endParaRPr lang="en-US"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In the one-dimensional case, this equation describes the temporal variation of the quantity </a:t>
                </a:r>
                <a14:m>
                  <m:oMath xmlns:m="http://schemas.openxmlformats.org/officeDocument/2006/math">
                    <m:r>
                      <a:rPr lang="en-US" sz="2000" i="1" dirty="0" smtClean="0">
                        <a:solidFill>
                          <a:srgbClr val="C3A97E"/>
                        </a:solidFill>
                        <a:latin typeface="Cambria Math" panose="02040503050406030204" pitchFamily="18" charset="0"/>
                        <a:cs typeface="Times New Roman" panose="02020603050405020304" pitchFamily="18" charset="0"/>
                      </a:rPr>
                      <m:t>𝑢</m:t>
                    </m:r>
                  </m:oMath>
                </a14:m>
                <a:r>
                  <a:rPr lang="en-US" sz="2000" dirty="0">
                    <a:solidFill>
                      <a:srgbClr val="C3A97E"/>
                    </a:solidFill>
                    <a:latin typeface="Times New Roman" panose="02020603050405020304" pitchFamily="18" charset="0"/>
                    <a:cs typeface="Times New Roman" panose="02020603050405020304" pitchFamily="18" charset="0"/>
                  </a:rPr>
                  <a:t> in the one-dimensional space </a:t>
                </a:r>
                <a14:m>
                  <m:oMath xmlns:m="http://schemas.openxmlformats.org/officeDocument/2006/math">
                    <m:r>
                      <a:rPr lang="it-IT" sz="2000" b="0" i="1" smtClean="0">
                        <a:solidFill>
                          <a:srgbClr val="C3A97E"/>
                        </a:solidFill>
                        <a:latin typeface="Cambria Math" panose="02040503050406030204" pitchFamily="18" charset="0"/>
                        <a:cs typeface="Times New Roman" panose="02020603050405020304" pitchFamily="18" charset="0"/>
                      </a:rPr>
                      <m:t>𝑥</m:t>
                    </m:r>
                  </m:oMath>
                </a14:m>
                <a:r>
                  <a:rPr lang="it-IT" sz="2000" dirty="0">
                    <a:solidFill>
                      <a:srgbClr val="C3A97E"/>
                    </a:solidFill>
                    <a:latin typeface="Times New Roman" panose="02020603050405020304" pitchFamily="18" charset="0"/>
                    <a:cs typeface="Times New Roman" panose="02020603050405020304" pitchFamily="18" charset="0"/>
                  </a:rPr>
                  <a:t>:</a:t>
                </a:r>
              </a:p>
              <a:p>
                <a:pPr marL="0" indent="0" algn="just">
                  <a:buNone/>
                </a:pPr>
                <a14:m>
                  <m:oMathPara xmlns:m="http://schemas.openxmlformats.org/officeDocument/2006/math">
                    <m:oMathParaPr>
                      <m:jc m:val="centerGroup"/>
                    </m:oMathParaPr>
                    <m:oMath xmlns:m="http://schemas.openxmlformats.org/officeDocument/2006/math">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𝑢</m:t>
                          </m:r>
                        </m:num>
                        <m:den>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𝑡</m:t>
                          </m:r>
                        </m:den>
                      </m:f>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𝑏</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𝑢</m:t>
                          </m:r>
                        </m:num>
                        <m:den>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𝑥</m:t>
                          </m:r>
                        </m:den>
                      </m:f>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𝑓</m:t>
                      </m:r>
                    </m:oMath>
                  </m:oMathPara>
                </a14:m>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2000" dirty="0" err="1">
                    <a:solidFill>
                      <a:srgbClr val="C3A97E"/>
                    </a:solidFill>
                    <a:latin typeface="Times New Roman" panose="02020603050405020304" pitchFamily="18" charset="0"/>
                    <a:cs typeface="Times New Roman" panose="02020603050405020304" pitchFamily="18" charset="0"/>
                  </a:rPr>
                  <a:t>Where</a:t>
                </a:r>
                <a:r>
                  <a:rPr lang="it-IT" sz="2000" dirty="0">
                    <a:solidFill>
                      <a:srgbClr val="C3A97E"/>
                    </a:solidFill>
                    <a:latin typeface="Times New Roman" panose="02020603050405020304" pitchFamily="18" charset="0"/>
                    <a:cs typeface="Times New Roman" panose="02020603050405020304" pitchFamily="18" charset="0"/>
                  </a:rPr>
                  <a:t>:</a:t>
                </a:r>
              </a:p>
              <a:p>
                <a:pPr lvl="1" algn="just"/>
                <a14:m>
                  <m:oMath xmlns:m="http://schemas.openxmlformats.org/officeDocument/2006/math">
                    <m:r>
                      <a:rPr lang="it-IT" sz="1600" b="0" i="1" smtClean="0">
                        <a:solidFill>
                          <a:srgbClr val="C3A97E"/>
                        </a:solidFill>
                        <a:latin typeface="Cambria Math" panose="02040503050406030204" pitchFamily="18" charset="0"/>
                        <a:cs typeface="Times New Roman" panose="02020603050405020304" pitchFamily="18" charset="0"/>
                      </a:rPr>
                      <m:t>𝑢</m:t>
                    </m:r>
                    <m:r>
                      <a:rPr lang="it-IT" sz="1600" b="0" i="1" smtClean="0">
                        <a:solidFill>
                          <a:srgbClr val="C3A97E"/>
                        </a:solidFill>
                        <a:latin typeface="Cambria Math" panose="02040503050406030204" pitchFamily="18" charset="0"/>
                        <a:cs typeface="Times New Roman" panose="02020603050405020304" pitchFamily="18" charset="0"/>
                      </a:rPr>
                      <m:t>=</m:t>
                    </m:r>
                    <m:r>
                      <a:rPr lang="it-IT" sz="1600" b="0" i="1" smtClean="0">
                        <a:solidFill>
                          <a:srgbClr val="C3A97E"/>
                        </a:solidFill>
                        <a:latin typeface="Cambria Math" panose="02040503050406030204" pitchFamily="18" charset="0"/>
                        <a:cs typeface="Times New Roman" panose="02020603050405020304" pitchFamily="18" charset="0"/>
                      </a:rPr>
                      <m:t>𝑢</m:t>
                    </m:r>
                    <m:d>
                      <m:dPr>
                        <m:ctrlPr>
                          <a:rPr lang="it-IT" sz="1600" b="0" i="1" smtClean="0">
                            <a:solidFill>
                              <a:srgbClr val="C3A97E"/>
                            </a:solidFill>
                            <a:latin typeface="Cambria Math" panose="02040503050406030204" pitchFamily="18" charset="0"/>
                            <a:cs typeface="Times New Roman" panose="02020603050405020304" pitchFamily="18" charset="0"/>
                          </a:rPr>
                        </m:ctrlPr>
                      </m:dPr>
                      <m:e>
                        <m:r>
                          <a:rPr lang="it-IT" sz="1600" b="0" i="1" smtClean="0">
                            <a:solidFill>
                              <a:srgbClr val="C3A97E"/>
                            </a:solidFill>
                            <a:latin typeface="Cambria Math" panose="02040503050406030204" pitchFamily="18" charset="0"/>
                            <a:cs typeface="Times New Roman" panose="02020603050405020304" pitchFamily="18" charset="0"/>
                          </a:rPr>
                          <m:t>𝑥</m:t>
                        </m:r>
                        <m:r>
                          <a:rPr lang="it-IT" sz="1600" b="0" i="1" smtClean="0">
                            <a:solidFill>
                              <a:srgbClr val="C3A97E"/>
                            </a:solidFill>
                            <a:latin typeface="Cambria Math" panose="02040503050406030204" pitchFamily="18" charset="0"/>
                            <a:cs typeface="Times New Roman" panose="02020603050405020304" pitchFamily="18" charset="0"/>
                          </a:rPr>
                          <m:t>,</m:t>
                        </m:r>
                        <m:r>
                          <a:rPr lang="it-IT" sz="1600" b="0" i="1" smtClean="0">
                            <a:solidFill>
                              <a:srgbClr val="C3A97E"/>
                            </a:solidFill>
                            <a:latin typeface="Cambria Math" panose="02040503050406030204" pitchFamily="18" charset="0"/>
                            <a:cs typeface="Times New Roman" panose="02020603050405020304" pitchFamily="18" charset="0"/>
                          </a:rPr>
                          <m:t>𝑡</m:t>
                        </m:r>
                      </m:e>
                    </m:d>
                    <m:r>
                      <a:rPr lang="it-IT" sz="1600" b="0" i="1" smtClean="0">
                        <a:solidFill>
                          <a:srgbClr val="C3A97E"/>
                        </a:solidFill>
                        <a:latin typeface="Cambria Math" panose="02040503050406030204" pitchFamily="18" charset="0"/>
                        <a:cs typeface="Times New Roman" panose="02020603050405020304" pitchFamily="18" charset="0"/>
                      </a:rPr>
                      <m:t>∈ </m:t>
                    </m:r>
                    <m:r>
                      <a:rPr lang="it-IT" sz="16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ℝ</m:t>
                    </m:r>
                    <m:r>
                      <a:rPr lang="it-IT" sz="16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it-IT" sz="16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dPr>
                      <m:e>
                        <m:r>
                          <a:rPr lang="it-IT" sz="16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0, +∞</m:t>
                        </m:r>
                      </m:e>
                    </m:d>
                    <m:r>
                      <a:rPr lang="it-IT" sz="16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 </m:t>
                    </m:r>
                    <m:r>
                      <a:rPr lang="it-IT" sz="16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ℝ</m:t>
                    </m:r>
                  </m:oMath>
                </a14:m>
                <a:endParaRPr lang="it-IT" sz="1600" dirty="0">
                  <a:solidFill>
                    <a:srgbClr val="C3A97E"/>
                  </a:solidFill>
                  <a:latin typeface="Times New Roman" panose="02020603050405020304" pitchFamily="18" charset="0"/>
                  <a:cs typeface="Times New Roman" panose="02020603050405020304" pitchFamily="18" charset="0"/>
                </a:endParaRPr>
              </a:p>
              <a:p>
                <a:pPr lvl="1" algn="just"/>
                <a14:m>
                  <m:oMath xmlns:m="http://schemas.openxmlformats.org/officeDocument/2006/math">
                    <m:r>
                      <a:rPr lang="it-IT" sz="1600" b="0" i="1" smtClean="0">
                        <a:solidFill>
                          <a:srgbClr val="C3A97E"/>
                        </a:solidFill>
                        <a:latin typeface="Cambria Math" panose="02040503050406030204" pitchFamily="18" charset="0"/>
                        <a:cs typeface="Times New Roman" panose="02020603050405020304" pitchFamily="18" charset="0"/>
                      </a:rPr>
                      <m:t>𝑏</m:t>
                    </m:r>
                  </m:oMath>
                </a14:m>
                <a:r>
                  <a:rPr lang="it-IT" sz="1600" dirty="0">
                    <a:solidFill>
                      <a:srgbClr val="C3A97E"/>
                    </a:solidFill>
                    <a:latin typeface="Times New Roman" panose="02020603050405020304" pitchFamily="18" charset="0"/>
                    <a:cs typeface="Times New Roman" panose="02020603050405020304" pitchFamily="18" charset="0"/>
                  </a:rPr>
                  <a:t> </a:t>
                </a:r>
                <a:r>
                  <a:rPr lang="it-IT" sz="1600" dirty="0" err="1">
                    <a:solidFill>
                      <a:srgbClr val="C3A97E"/>
                    </a:solidFill>
                    <a:latin typeface="Times New Roman" panose="02020603050405020304" pitchFamily="18" charset="0"/>
                    <a:cs typeface="Times New Roman" panose="02020603050405020304" pitchFamily="18" charset="0"/>
                  </a:rPr>
                  <a:t>is</a:t>
                </a:r>
                <a:r>
                  <a:rPr lang="it-IT" sz="1600" dirty="0">
                    <a:solidFill>
                      <a:srgbClr val="C3A97E"/>
                    </a:solidFill>
                    <a:latin typeface="Times New Roman" panose="02020603050405020304" pitchFamily="18" charset="0"/>
                    <a:cs typeface="Times New Roman" panose="02020603050405020304" pitchFamily="18" charset="0"/>
                  </a:rPr>
                  <a:t> the </a:t>
                </a:r>
                <a:r>
                  <a:rPr lang="it-IT" sz="1600" b="1" dirty="0">
                    <a:solidFill>
                      <a:srgbClr val="C3A97E"/>
                    </a:solidFill>
                    <a:latin typeface="Times New Roman" panose="02020603050405020304" pitchFamily="18" charset="0"/>
                    <a:cs typeface="Times New Roman" panose="02020603050405020304" pitchFamily="18" charset="0"/>
                  </a:rPr>
                  <a:t>flow </a:t>
                </a:r>
                <a:r>
                  <a:rPr lang="it-IT" sz="1600" b="1" dirty="0" err="1">
                    <a:solidFill>
                      <a:srgbClr val="C3A97E"/>
                    </a:solidFill>
                    <a:latin typeface="Times New Roman" panose="02020603050405020304" pitchFamily="18" charset="0"/>
                    <a:cs typeface="Times New Roman" panose="02020603050405020304" pitchFamily="18" charset="0"/>
                  </a:rPr>
                  <a:t>velocity</a:t>
                </a:r>
                <a:r>
                  <a:rPr lang="it-IT" sz="1600" b="1" dirty="0">
                    <a:solidFill>
                      <a:srgbClr val="C3A97E"/>
                    </a:solidFill>
                    <a:latin typeface="Times New Roman" panose="02020603050405020304" pitchFamily="18" charset="0"/>
                    <a:cs typeface="Times New Roman" panose="02020603050405020304" pitchFamily="18" charset="0"/>
                  </a:rPr>
                  <a:t> </a:t>
                </a:r>
                <a:r>
                  <a:rPr lang="it-IT" sz="1600" dirty="0">
                    <a:solidFill>
                      <a:srgbClr val="C3A97E"/>
                    </a:solidFill>
                    <a:latin typeface="Times New Roman" panose="02020603050405020304" pitchFamily="18" charset="0"/>
                    <a:cs typeface="Times New Roman" panose="02020603050405020304" pitchFamily="18" charset="0"/>
                  </a:rPr>
                  <a:t>of </a:t>
                </a:r>
                <a14:m>
                  <m:oMath xmlns:m="http://schemas.openxmlformats.org/officeDocument/2006/math">
                    <m:r>
                      <a:rPr lang="it-IT" sz="1600" b="0" i="1" smtClean="0">
                        <a:solidFill>
                          <a:srgbClr val="C3A97E"/>
                        </a:solidFill>
                        <a:latin typeface="Cambria Math" panose="02040503050406030204" pitchFamily="18" charset="0"/>
                        <a:cs typeface="Times New Roman" panose="02020603050405020304" pitchFamily="18" charset="0"/>
                      </a:rPr>
                      <m:t>𝑢</m:t>
                    </m:r>
                  </m:oMath>
                </a14:m>
                <a:endParaRPr lang="it-IT" sz="1600" dirty="0">
                  <a:solidFill>
                    <a:srgbClr val="C3A97E"/>
                  </a:solidFill>
                  <a:latin typeface="Times New Roman" panose="02020603050405020304" pitchFamily="18" charset="0"/>
                  <a:cs typeface="Times New Roman" panose="02020603050405020304" pitchFamily="18" charset="0"/>
                </a:endParaRPr>
              </a:p>
              <a:p>
                <a:pPr lvl="1" algn="just"/>
                <a14:m>
                  <m:oMath xmlns:m="http://schemas.openxmlformats.org/officeDocument/2006/math">
                    <m:r>
                      <a:rPr lang="it-IT" sz="1600" b="0" i="1" smtClean="0">
                        <a:solidFill>
                          <a:srgbClr val="C3A97E"/>
                        </a:solidFill>
                        <a:latin typeface="Cambria Math" panose="02040503050406030204" pitchFamily="18" charset="0"/>
                        <a:cs typeface="Times New Roman" panose="02020603050405020304" pitchFamily="18" charset="0"/>
                      </a:rPr>
                      <m:t>𝑓</m:t>
                    </m:r>
                    <m:r>
                      <a:rPr lang="it-IT" sz="1600" b="0" i="1" smtClean="0">
                        <a:solidFill>
                          <a:srgbClr val="C3A97E"/>
                        </a:solidFill>
                        <a:latin typeface="Cambria Math" panose="02040503050406030204" pitchFamily="18" charset="0"/>
                        <a:cs typeface="Times New Roman" panose="02020603050405020304" pitchFamily="18" charset="0"/>
                      </a:rPr>
                      <m:t>=</m:t>
                    </m:r>
                    <m:r>
                      <a:rPr lang="it-IT" sz="1600" b="0" i="1" smtClean="0">
                        <a:solidFill>
                          <a:srgbClr val="C3A97E"/>
                        </a:solidFill>
                        <a:latin typeface="Cambria Math" panose="02040503050406030204" pitchFamily="18" charset="0"/>
                        <a:cs typeface="Times New Roman" panose="02020603050405020304" pitchFamily="18" charset="0"/>
                      </a:rPr>
                      <m:t>𝑓</m:t>
                    </m:r>
                    <m:d>
                      <m:dPr>
                        <m:ctrlPr>
                          <a:rPr lang="it-IT" sz="1600" b="0" i="1" smtClean="0">
                            <a:solidFill>
                              <a:srgbClr val="C3A97E"/>
                            </a:solidFill>
                            <a:latin typeface="Cambria Math" panose="02040503050406030204" pitchFamily="18" charset="0"/>
                            <a:cs typeface="Times New Roman" panose="02020603050405020304" pitchFamily="18" charset="0"/>
                          </a:rPr>
                        </m:ctrlPr>
                      </m:dPr>
                      <m:e>
                        <m:r>
                          <a:rPr lang="it-IT" sz="1600" b="0" i="1" smtClean="0">
                            <a:solidFill>
                              <a:srgbClr val="C3A97E"/>
                            </a:solidFill>
                            <a:latin typeface="Cambria Math" panose="02040503050406030204" pitchFamily="18" charset="0"/>
                            <a:cs typeface="Times New Roman" panose="02020603050405020304" pitchFamily="18" charset="0"/>
                          </a:rPr>
                          <m:t>𝑥</m:t>
                        </m:r>
                        <m:r>
                          <a:rPr lang="it-IT" sz="1600" b="0" i="1" smtClean="0">
                            <a:solidFill>
                              <a:srgbClr val="C3A97E"/>
                            </a:solidFill>
                            <a:latin typeface="Cambria Math" panose="02040503050406030204" pitchFamily="18" charset="0"/>
                            <a:cs typeface="Times New Roman" panose="02020603050405020304" pitchFamily="18" charset="0"/>
                          </a:rPr>
                          <m:t>,</m:t>
                        </m:r>
                        <m:r>
                          <a:rPr lang="it-IT" sz="1600" b="0" i="1" smtClean="0">
                            <a:solidFill>
                              <a:srgbClr val="C3A97E"/>
                            </a:solidFill>
                            <a:latin typeface="Cambria Math" panose="02040503050406030204" pitchFamily="18" charset="0"/>
                            <a:cs typeface="Times New Roman" panose="02020603050405020304" pitchFamily="18" charset="0"/>
                          </a:rPr>
                          <m:t>𝑡</m:t>
                        </m:r>
                      </m:e>
                    </m:d>
                    <m:r>
                      <a:rPr lang="it-IT" sz="1600" b="0" i="1" smtClean="0">
                        <a:solidFill>
                          <a:srgbClr val="C3A97E"/>
                        </a:solidFill>
                        <a:latin typeface="Cambria Math" panose="02040503050406030204" pitchFamily="18" charset="0"/>
                        <a:cs typeface="Times New Roman" panose="02020603050405020304" pitchFamily="18" charset="0"/>
                      </a:rPr>
                      <m:t>∈</m:t>
                    </m:r>
                    <m:r>
                      <a:rPr lang="it-IT" sz="1600" b="0" i="1" smtClean="0">
                        <a:solidFill>
                          <a:srgbClr val="C3A97E"/>
                        </a:solidFill>
                        <a:latin typeface="Cambria Math" panose="02040503050406030204" pitchFamily="18" charset="0"/>
                        <a:cs typeface="Times New Roman" panose="02020603050405020304" pitchFamily="18" charset="0"/>
                      </a:rPr>
                      <m:t>ℝ</m:t>
                    </m:r>
                    <m:r>
                      <a:rPr lang="it-IT" sz="1600" b="0" i="1" smtClean="0">
                        <a:solidFill>
                          <a:srgbClr val="C3A97E"/>
                        </a:solidFill>
                        <a:latin typeface="Cambria Math" panose="02040503050406030204" pitchFamily="18" charset="0"/>
                        <a:cs typeface="Times New Roman" panose="02020603050405020304" pitchFamily="18" charset="0"/>
                      </a:rPr>
                      <m:t>×</m:t>
                    </m:r>
                    <m:d>
                      <m:dPr>
                        <m:begChr m:val="["/>
                        <m:ctrlPr>
                          <a:rPr lang="it-IT" sz="1600" b="0" i="1" smtClean="0">
                            <a:solidFill>
                              <a:srgbClr val="C3A97E"/>
                            </a:solidFill>
                            <a:latin typeface="Cambria Math" panose="02040503050406030204" pitchFamily="18" charset="0"/>
                            <a:cs typeface="Times New Roman" panose="02020603050405020304" pitchFamily="18" charset="0"/>
                          </a:rPr>
                        </m:ctrlPr>
                      </m:dPr>
                      <m:e>
                        <m:r>
                          <a:rPr lang="it-IT" sz="1600" b="0" i="1" smtClean="0">
                            <a:solidFill>
                              <a:srgbClr val="C3A97E"/>
                            </a:solidFill>
                            <a:latin typeface="Cambria Math" panose="02040503050406030204" pitchFamily="18" charset="0"/>
                            <a:cs typeface="Times New Roman" panose="02020603050405020304" pitchFamily="18" charset="0"/>
                          </a:rPr>
                          <m:t>0, +∞</m:t>
                        </m:r>
                      </m:e>
                    </m:d>
                    <m:r>
                      <a:rPr lang="it-IT" sz="1600" b="0" i="1" smtClean="0">
                        <a:solidFill>
                          <a:srgbClr val="C3A97E"/>
                        </a:solidFill>
                        <a:latin typeface="Cambria Math" panose="02040503050406030204" pitchFamily="18" charset="0"/>
                        <a:cs typeface="Times New Roman" panose="02020603050405020304" pitchFamily="18" charset="0"/>
                      </a:rPr>
                      <m:t> →</m:t>
                    </m:r>
                    <m:r>
                      <a:rPr lang="it-IT" sz="1600" b="0" i="1" smtClean="0">
                        <a:solidFill>
                          <a:srgbClr val="C3A97E"/>
                        </a:solidFill>
                        <a:latin typeface="Cambria Math" panose="02040503050406030204" pitchFamily="18" charset="0"/>
                        <a:cs typeface="Times New Roman" panose="02020603050405020304" pitchFamily="18" charset="0"/>
                      </a:rPr>
                      <m:t>ℝ</m:t>
                    </m:r>
                    <m:r>
                      <a:rPr lang="it-IT" sz="1600" b="0" i="1" smtClean="0">
                        <a:solidFill>
                          <a:srgbClr val="C3A97E"/>
                        </a:solidFill>
                        <a:latin typeface="Cambria Math" panose="02040503050406030204" pitchFamily="18" charset="0"/>
                        <a:cs typeface="Times New Roman" panose="02020603050405020304" pitchFamily="18" charset="0"/>
                      </a:rPr>
                      <m:t> </m:t>
                    </m:r>
                  </m:oMath>
                </a14:m>
                <a:r>
                  <a:rPr lang="it-IT" sz="1600" dirty="0">
                    <a:solidFill>
                      <a:srgbClr val="C3A97E"/>
                    </a:solidFill>
                    <a:latin typeface="Times New Roman" panose="02020603050405020304" pitchFamily="18" charset="0"/>
                    <a:cs typeface="Times New Roman" panose="02020603050405020304" pitchFamily="18" charset="0"/>
                  </a:rPr>
                  <a:t> </a:t>
                </a:r>
                <a:r>
                  <a:rPr lang="it-IT" sz="1600" dirty="0" err="1">
                    <a:solidFill>
                      <a:srgbClr val="C3A97E"/>
                    </a:solidFill>
                    <a:latin typeface="Times New Roman" panose="02020603050405020304" pitchFamily="18" charset="0"/>
                    <a:cs typeface="Times New Roman" panose="02020603050405020304" pitchFamily="18" charset="0"/>
                  </a:rPr>
                  <a:t>is</a:t>
                </a:r>
                <a:r>
                  <a:rPr lang="it-IT" sz="1600" dirty="0">
                    <a:solidFill>
                      <a:srgbClr val="C3A97E"/>
                    </a:solidFill>
                    <a:latin typeface="Times New Roman" panose="02020603050405020304" pitchFamily="18" charset="0"/>
                    <a:cs typeface="Times New Roman" panose="02020603050405020304" pitchFamily="18" charset="0"/>
                  </a:rPr>
                  <a:t> the </a:t>
                </a:r>
                <a:r>
                  <a:rPr lang="it-IT" sz="1600" b="1" dirty="0">
                    <a:solidFill>
                      <a:srgbClr val="C3A97E"/>
                    </a:solidFill>
                    <a:latin typeface="Times New Roman" panose="02020603050405020304" pitchFamily="18" charset="0"/>
                    <a:cs typeface="Times New Roman" panose="02020603050405020304" pitchFamily="18" charset="0"/>
                  </a:rPr>
                  <a:t>s</a:t>
                </a:r>
                <a:r>
                  <a:rPr lang="en-US" sz="1600" b="1" dirty="0" err="1">
                    <a:solidFill>
                      <a:srgbClr val="C3A97E"/>
                    </a:solidFill>
                    <a:latin typeface="Times New Roman" panose="02020603050405020304" pitchFamily="18" charset="0"/>
                    <a:cs typeface="Times New Roman" panose="02020603050405020304" pitchFamily="18" charset="0"/>
                  </a:rPr>
                  <a:t>ource</a:t>
                </a:r>
                <a:r>
                  <a:rPr lang="en-US" sz="1600" b="1" dirty="0">
                    <a:solidFill>
                      <a:srgbClr val="C3A97E"/>
                    </a:solidFill>
                    <a:latin typeface="Times New Roman" panose="02020603050405020304" pitchFamily="18" charset="0"/>
                    <a:cs typeface="Times New Roman" panose="02020603050405020304" pitchFamily="18" charset="0"/>
                  </a:rPr>
                  <a:t> term</a:t>
                </a:r>
                <a:r>
                  <a:rPr lang="en-US" sz="1600" dirty="0">
                    <a:solidFill>
                      <a:srgbClr val="C3A97E"/>
                    </a:solidFill>
                    <a:latin typeface="Times New Roman" panose="02020603050405020304" pitchFamily="18" charset="0"/>
                    <a:cs typeface="Times New Roman" panose="02020603050405020304" pitchFamily="18" charset="0"/>
                  </a:rPr>
                  <a:t>, which shares the domain and codomain with </a:t>
                </a:r>
                <a14:m>
                  <m:oMath xmlns:m="http://schemas.openxmlformats.org/officeDocument/2006/math">
                    <m:r>
                      <a:rPr lang="it-IT" sz="1600" b="0" i="1" smtClean="0">
                        <a:solidFill>
                          <a:srgbClr val="C3A97E"/>
                        </a:solidFill>
                        <a:latin typeface="Cambria Math" panose="02040503050406030204" pitchFamily="18" charset="0"/>
                        <a:cs typeface="Times New Roman" panose="02020603050405020304" pitchFamily="18" charset="0"/>
                      </a:rPr>
                      <m:t>𝑢</m:t>
                    </m:r>
                  </m:oMath>
                </a14:m>
                <a:endParaRPr lang="it-IT" sz="1600" dirty="0">
                  <a:solidFill>
                    <a:srgbClr val="C3A97E"/>
                  </a:solidFill>
                  <a:latin typeface="Times New Roman" panose="02020603050405020304" pitchFamily="18" charset="0"/>
                  <a:cs typeface="Times New Roman" panose="02020603050405020304" pitchFamily="18" charset="0"/>
                </a:endParaRPr>
              </a:p>
              <a:p>
                <a:pPr marL="0" indent="0" algn="just">
                  <a:buNone/>
                </a:pPr>
                <a:endParaRPr lang="it-IT" sz="2000" dirty="0">
                  <a:solidFill>
                    <a:srgbClr val="C3A97E"/>
                  </a:solidFill>
                  <a:latin typeface="Times New Roman" panose="02020603050405020304" pitchFamily="18"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Definition</a:t>
            </a:r>
          </a:p>
        </p:txBody>
      </p:sp>
    </p:spTree>
    <p:extLst>
      <p:ext uri="{BB962C8B-B14F-4D97-AF65-F5344CB8AC3E}">
        <p14:creationId xmlns:p14="http://schemas.microsoft.com/office/powerpoint/2010/main" val="263682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err="1">
                <a:solidFill>
                  <a:srgbClr val="213F84"/>
                </a:solidFill>
                <a:latin typeface="Aharoni" panose="02010803020104030203" pitchFamily="2" charset="-79"/>
                <a:cs typeface="Aharoni" panose="02010803020104030203" pitchFamily="2" charset="-79"/>
              </a:rPr>
              <a:t>Transport</a:t>
            </a:r>
            <a:r>
              <a:rPr lang="it-IT" dirty="0">
                <a:solidFill>
                  <a:srgbClr val="213F84"/>
                </a:solidFill>
                <a:latin typeface="Aharoni" panose="02010803020104030203" pitchFamily="2" charset="-79"/>
                <a:cs typeface="Aharoni" panose="02010803020104030203" pitchFamily="2" charset="-79"/>
              </a:rPr>
              <a:t> Equation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p:txBody>
              <a:bodyPr>
                <a:normAutofit fontScale="92500" lnSpcReduction="10000"/>
              </a:bodyPr>
              <a:lstStyle/>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Let's consider the case where a </a:t>
                </a:r>
                <a:r>
                  <a:rPr lang="en-US" sz="2000" b="1" dirty="0">
                    <a:solidFill>
                      <a:srgbClr val="C3A97E"/>
                    </a:solidFill>
                    <a:latin typeface="Times New Roman" panose="02020603050405020304" pitchFamily="18" charset="0"/>
                    <a:cs typeface="Times New Roman" panose="02020603050405020304" pitchFamily="18" charset="0"/>
                  </a:rPr>
                  <a:t>titanium rod </a:t>
                </a:r>
                <a:r>
                  <a:rPr lang="en-US" sz="2000" dirty="0">
                    <a:solidFill>
                      <a:srgbClr val="C3A97E"/>
                    </a:solidFill>
                    <a:latin typeface="Times New Roman" panose="02020603050405020304" pitchFamily="18" charset="0"/>
                    <a:cs typeface="Times New Roman" panose="02020603050405020304" pitchFamily="18" charset="0"/>
                  </a:rPr>
                  <a:t>of length </a:t>
                </a:r>
                <a14:m>
                  <m:oMath xmlns:m="http://schemas.openxmlformats.org/officeDocument/2006/math">
                    <m:r>
                      <a:rPr lang="en-US" sz="2000" i="1" dirty="0" smtClean="0">
                        <a:solidFill>
                          <a:srgbClr val="C3A97E"/>
                        </a:solidFill>
                        <a:latin typeface="Cambria Math" panose="02040503050406030204" pitchFamily="18" charset="0"/>
                        <a:cs typeface="Times New Roman" panose="02020603050405020304" pitchFamily="18" charset="0"/>
                      </a:rPr>
                      <m:t>𝐿</m:t>
                    </m:r>
                  </m:oMath>
                </a14:m>
                <a:r>
                  <a:rPr lang="en-US" sz="2000" dirty="0">
                    <a:solidFill>
                      <a:srgbClr val="C3A97E"/>
                    </a:solidFill>
                    <a:latin typeface="Times New Roman" panose="02020603050405020304" pitchFamily="18" charset="0"/>
                    <a:cs typeface="Times New Roman" panose="02020603050405020304" pitchFamily="18" charset="0"/>
                  </a:rPr>
                  <a:t> is heated in contact with a heat reservoir. Assume its radius is negligible compared to its length, making the problem one-dimensional, and set the boundary values to keep the two ends of the rod at a constant temperature.</a:t>
                </a:r>
              </a:p>
              <a:p>
                <a:pPr marL="0" indent="0" algn="just">
                  <a:buNone/>
                </a:pPr>
                <a:endParaRPr lang="en-US"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As a source term, consider a function* that approximates the heat equation, describing how the temperature of the rod varies in time and space due to heat conduction within the body.</a:t>
                </a:r>
              </a:p>
              <a:p>
                <a:pPr marL="0" indent="0" algn="just">
                  <a:buNone/>
                </a:pPr>
                <a:endParaRPr lang="en-US" sz="20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it-IT" sz="2000" b="0" i="1" smtClean="0">
                          <a:solidFill>
                            <a:srgbClr val="C3A97E"/>
                          </a:solidFill>
                          <a:latin typeface="Cambria Math" panose="02040503050406030204" pitchFamily="18" charset="0"/>
                          <a:cs typeface="Times New Roman" panose="02020603050405020304" pitchFamily="18" charset="0"/>
                        </a:rPr>
                        <m:t>𝑓</m:t>
                      </m:r>
                      <m:d>
                        <m:dPr>
                          <m:ctrlPr>
                            <a:rPr lang="it-IT" sz="2000" b="0" i="1" smtClean="0">
                              <a:solidFill>
                                <a:srgbClr val="C3A97E"/>
                              </a:solidFill>
                              <a:latin typeface="Cambria Math" panose="02040503050406030204" pitchFamily="18" charset="0"/>
                              <a:cs typeface="Times New Roman" panose="02020603050405020304" pitchFamily="18" charset="0"/>
                            </a:rPr>
                          </m:ctrlPr>
                        </m:dPr>
                        <m:e>
                          <m:r>
                            <a:rPr lang="it-IT" sz="2000" b="0" i="1" smtClean="0">
                              <a:solidFill>
                                <a:srgbClr val="C3A97E"/>
                              </a:solidFill>
                              <a:latin typeface="Cambria Math" panose="02040503050406030204" pitchFamily="18" charset="0"/>
                              <a:cs typeface="Times New Roman" panose="02020603050405020304" pitchFamily="18" charset="0"/>
                            </a:rPr>
                            <m:t>𝑥</m:t>
                          </m:r>
                          <m:r>
                            <a:rPr lang="it-IT" sz="2000" b="0" i="1" smtClean="0">
                              <a:solidFill>
                                <a:srgbClr val="C3A97E"/>
                              </a:solidFill>
                              <a:latin typeface="Cambria Math" panose="02040503050406030204" pitchFamily="18" charset="0"/>
                              <a:cs typeface="Times New Roman" panose="02020603050405020304" pitchFamily="18" charset="0"/>
                            </a:rPr>
                            <m:t>,</m:t>
                          </m:r>
                          <m:r>
                            <a:rPr lang="it-IT" sz="2000" b="0" i="1" smtClean="0">
                              <a:solidFill>
                                <a:srgbClr val="C3A97E"/>
                              </a:solidFill>
                              <a:latin typeface="Cambria Math" panose="02040503050406030204" pitchFamily="18" charset="0"/>
                              <a:cs typeface="Times New Roman" panose="02020603050405020304" pitchFamily="18" charset="0"/>
                            </a:rPr>
                            <m:t>𝑡</m:t>
                          </m:r>
                        </m:e>
                      </m:d>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1</m:t>
                          </m:r>
                        </m:num>
                        <m:den>
                          <m:sSup>
                            <m:sSupPr>
                              <m:ctrlPr>
                                <a:rPr lang="it-IT" sz="2000" b="0" i="1" smtClean="0">
                                  <a:solidFill>
                                    <a:srgbClr val="C3A97E"/>
                                  </a:solidFill>
                                  <a:latin typeface="Cambria Math" panose="02040503050406030204" pitchFamily="18" charset="0"/>
                                  <a:cs typeface="Times New Roman" panose="02020603050405020304" pitchFamily="18" charset="0"/>
                                </a:rPr>
                              </m:ctrlPr>
                            </m:sSupPr>
                            <m:e>
                              <m:d>
                                <m:dPr>
                                  <m:ctrlPr>
                                    <a:rPr lang="it-IT" sz="2000" b="0" i="1" smtClean="0">
                                      <a:solidFill>
                                        <a:srgbClr val="C3A97E"/>
                                      </a:solidFill>
                                      <a:latin typeface="Cambria Math" panose="02040503050406030204" pitchFamily="18" charset="0"/>
                                      <a:cs typeface="Times New Roman" panose="02020603050405020304" pitchFamily="18" charset="0"/>
                                    </a:rPr>
                                  </m:ctrlPr>
                                </m:dPr>
                                <m:e>
                                  <m:r>
                                    <a:rPr lang="it-IT" sz="2000" b="0" i="1" smtClean="0">
                                      <a:solidFill>
                                        <a:srgbClr val="C3A97E"/>
                                      </a:solidFill>
                                      <a:latin typeface="Cambria Math" panose="02040503050406030204" pitchFamily="18" charset="0"/>
                                      <a:cs typeface="Times New Roman" panose="02020603050405020304" pitchFamily="18" charset="0"/>
                                    </a:rPr>
                                    <m:t>4</m:t>
                                  </m:r>
                                  <m:r>
                                    <a:rPr lang="it-IT" sz="2000" b="0" i="1" smtClean="0">
                                      <a:solidFill>
                                        <a:srgbClr val="C3A97E"/>
                                      </a:solidFill>
                                      <a:latin typeface="Cambria Math" panose="02040503050406030204" pitchFamily="18" charset="0"/>
                                      <a:cs typeface="Times New Roman" panose="02020603050405020304" pitchFamily="18" charset="0"/>
                                    </a:rPr>
                                    <m:t>𝜋</m:t>
                                  </m:r>
                                  <m:r>
                                    <a:rPr lang="it-IT" sz="2000" b="0" i="1" smtClean="0">
                                      <a:solidFill>
                                        <a:srgbClr val="C3A97E"/>
                                      </a:solidFill>
                                      <a:latin typeface="Cambria Math" panose="02040503050406030204" pitchFamily="18" charset="0"/>
                                      <a:cs typeface="Times New Roman" panose="02020603050405020304" pitchFamily="18" charset="0"/>
                                    </a:rPr>
                                    <m:t>𝑡</m:t>
                                  </m:r>
                                </m:e>
                              </m:d>
                            </m:e>
                            <m:sup>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r>
                                    <a:rPr lang="it-IT" sz="2000" b="0" i="1" smtClean="0">
                                      <a:solidFill>
                                        <a:srgbClr val="C3A97E"/>
                                      </a:solidFill>
                                      <a:latin typeface="Cambria Math" panose="02040503050406030204" pitchFamily="18" charset="0"/>
                                      <a:cs typeface="Times New Roman" panose="02020603050405020304" pitchFamily="18" charset="0"/>
                                    </a:rPr>
                                    <m:t>0.5</m:t>
                                  </m:r>
                                </m:num>
                                <m:den>
                                  <m:r>
                                    <a:rPr lang="it-IT" sz="2000" b="0" i="1" smtClean="0">
                                      <a:solidFill>
                                        <a:srgbClr val="C3A97E"/>
                                      </a:solidFill>
                                      <a:latin typeface="Cambria Math" panose="02040503050406030204" pitchFamily="18" charset="0"/>
                                      <a:cs typeface="Times New Roman" panose="02020603050405020304" pitchFamily="18" charset="0"/>
                                    </a:rPr>
                                    <m:t>2</m:t>
                                  </m:r>
                                </m:den>
                              </m:f>
                            </m:sup>
                          </m:sSup>
                        </m:den>
                      </m:f>
                      <m:r>
                        <a:rPr lang="it-IT" sz="2000" b="0" i="1" smtClean="0">
                          <a:solidFill>
                            <a:srgbClr val="C3A97E"/>
                          </a:solidFill>
                          <a:latin typeface="Cambria Math" panose="02040503050406030204" pitchFamily="18" charset="0"/>
                          <a:cs typeface="Times New Roman" panose="02020603050405020304" pitchFamily="18" charset="0"/>
                        </a:rPr>
                        <m:t> </m:t>
                      </m:r>
                      <m:sSup>
                        <m:sSupPr>
                          <m:ctrlPr>
                            <a:rPr lang="it-IT" sz="2000" b="0" i="1" smtClean="0">
                              <a:solidFill>
                                <a:srgbClr val="C3A97E"/>
                              </a:solidFill>
                              <a:latin typeface="Cambria Math" panose="02040503050406030204" pitchFamily="18" charset="0"/>
                              <a:cs typeface="Times New Roman" panose="02020603050405020304" pitchFamily="18" charset="0"/>
                            </a:rPr>
                          </m:ctrlPr>
                        </m:sSupPr>
                        <m:e>
                          <m:r>
                            <a:rPr lang="it-IT" sz="2000" b="0" i="1" smtClean="0">
                              <a:solidFill>
                                <a:srgbClr val="C3A97E"/>
                              </a:solidFill>
                              <a:latin typeface="Cambria Math" panose="02040503050406030204" pitchFamily="18" charset="0"/>
                              <a:cs typeface="Times New Roman" panose="02020603050405020304" pitchFamily="18" charset="0"/>
                            </a:rPr>
                            <m:t>𝑒</m:t>
                          </m:r>
                        </m:e>
                        <m:sup>
                          <m:r>
                            <a:rPr lang="it-IT" sz="2000" b="0" i="1" smtClean="0">
                              <a:solidFill>
                                <a:srgbClr val="C3A97E"/>
                              </a:solidFill>
                              <a:latin typeface="Cambria Math" panose="02040503050406030204" pitchFamily="18" charset="0"/>
                              <a:cs typeface="Times New Roman" panose="02020603050405020304" pitchFamily="18" charset="0"/>
                            </a:rPr>
                            <m:t>−</m:t>
                          </m:r>
                          <m:f>
                            <m:fPr>
                              <m:ctrlPr>
                                <a:rPr lang="it-IT" sz="2000" b="0" i="1" smtClean="0">
                                  <a:solidFill>
                                    <a:srgbClr val="C3A97E"/>
                                  </a:solidFill>
                                  <a:latin typeface="Cambria Math" panose="02040503050406030204" pitchFamily="18" charset="0"/>
                                  <a:cs typeface="Times New Roman" panose="02020603050405020304" pitchFamily="18" charset="0"/>
                                </a:rPr>
                              </m:ctrlPr>
                            </m:fPr>
                            <m:num>
                              <m:sSup>
                                <m:sSupPr>
                                  <m:ctrlPr>
                                    <a:rPr lang="it-IT" sz="2000" b="0" i="1" smtClean="0">
                                      <a:solidFill>
                                        <a:srgbClr val="C3A97E"/>
                                      </a:solidFill>
                                      <a:latin typeface="Cambria Math" panose="02040503050406030204" pitchFamily="18" charset="0"/>
                                      <a:cs typeface="Times New Roman" panose="02020603050405020304" pitchFamily="18" charset="0"/>
                                    </a:rPr>
                                  </m:ctrlPr>
                                </m:sSupPr>
                                <m:e>
                                  <m:d>
                                    <m:dPr>
                                      <m:begChr m:val="|"/>
                                      <m:endChr m:val="|"/>
                                      <m:ctrlPr>
                                        <a:rPr lang="it-IT" sz="2000" b="0" i="1" smtClean="0">
                                          <a:solidFill>
                                            <a:srgbClr val="C3A97E"/>
                                          </a:solidFill>
                                          <a:latin typeface="Cambria Math" panose="02040503050406030204" pitchFamily="18" charset="0"/>
                                          <a:cs typeface="Times New Roman" panose="02020603050405020304" pitchFamily="18" charset="0"/>
                                        </a:rPr>
                                      </m:ctrlPr>
                                    </m:dPr>
                                    <m:e>
                                      <m:r>
                                        <a:rPr lang="it-IT" sz="2000" b="0" i="1" smtClean="0">
                                          <a:solidFill>
                                            <a:srgbClr val="C3A97E"/>
                                          </a:solidFill>
                                          <a:latin typeface="Cambria Math" panose="02040503050406030204" pitchFamily="18" charset="0"/>
                                          <a:cs typeface="Times New Roman" panose="02020603050405020304" pitchFamily="18" charset="0"/>
                                        </a:rPr>
                                        <m:t>𝑥</m:t>
                                      </m:r>
                                    </m:e>
                                  </m:d>
                                </m:e>
                                <m:sup>
                                  <m:r>
                                    <a:rPr lang="it-IT" sz="2000" b="0" i="1" smtClean="0">
                                      <a:solidFill>
                                        <a:srgbClr val="C3A97E"/>
                                      </a:solidFill>
                                      <a:latin typeface="Cambria Math" panose="02040503050406030204" pitchFamily="18" charset="0"/>
                                      <a:cs typeface="Times New Roman" panose="02020603050405020304" pitchFamily="18" charset="0"/>
                                    </a:rPr>
                                    <m:t>2</m:t>
                                  </m:r>
                                </m:sup>
                              </m:sSup>
                            </m:num>
                            <m:den>
                              <m:r>
                                <a:rPr lang="it-IT" sz="2000" b="0" i="1" smtClean="0">
                                  <a:solidFill>
                                    <a:srgbClr val="C3A97E"/>
                                  </a:solidFill>
                                  <a:latin typeface="Cambria Math" panose="02040503050406030204" pitchFamily="18" charset="0"/>
                                  <a:cs typeface="Times New Roman" panose="02020603050405020304" pitchFamily="18" charset="0"/>
                                </a:rPr>
                                <m:t>4</m:t>
                              </m:r>
                              <m:r>
                                <a:rPr lang="it-IT" sz="2000" b="0" i="1" smtClean="0">
                                  <a:solidFill>
                                    <a:srgbClr val="C3A97E"/>
                                  </a:solidFill>
                                  <a:latin typeface="Cambria Math" panose="02040503050406030204" pitchFamily="18" charset="0"/>
                                  <a:cs typeface="Times New Roman" panose="02020603050405020304" pitchFamily="18" charset="0"/>
                                </a:rPr>
                                <m:t>𝑡</m:t>
                              </m:r>
                            </m:den>
                          </m:f>
                        </m:sup>
                      </m:sSup>
                    </m:oMath>
                  </m:oMathPara>
                </a14:m>
                <a:endParaRPr lang="en-US" sz="2000" dirty="0">
                  <a:solidFill>
                    <a:srgbClr val="C3A97E"/>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C3A97E"/>
                    </a:solidFill>
                    <a:latin typeface="Times New Roman" panose="02020603050405020304" pitchFamily="18" charset="0"/>
                    <a:cs typeface="Times New Roman" panose="02020603050405020304" pitchFamily="18" charset="0"/>
                  </a:rPr>
                  <a:t>Since this function has a singularity at the initial point (0,0), an initial condition (Cauchy condition) is imposed at that point, setting:</a:t>
                </a:r>
              </a:p>
              <a:p>
                <a:pPr marL="0" indent="0" algn="just">
                  <a:buNone/>
                </a:pPr>
                <a14:m>
                  <m:oMathPara xmlns:m="http://schemas.openxmlformats.org/officeDocument/2006/math">
                    <m:oMathParaPr>
                      <m:jc m:val="centerGroup"/>
                    </m:oMathParaPr>
                    <m:oMath xmlns:m="http://schemas.openxmlformats.org/officeDocument/2006/math">
                      <m:r>
                        <a:rPr lang="it-IT" sz="2000" b="0" i="1" smtClean="0">
                          <a:solidFill>
                            <a:srgbClr val="C3A97E"/>
                          </a:solidFill>
                          <a:latin typeface="Cambria Math" panose="02040503050406030204" pitchFamily="18" charset="0"/>
                          <a:cs typeface="Times New Roman" panose="02020603050405020304" pitchFamily="18" charset="0"/>
                        </a:rPr>
                        <m:t>𝑓</m:t>
                      </m:r>
                      <m:d>
                        <m:dPr>
                          <m:ctrlPr>
                            <a:rPr lang="it-IT" sz="2000" b="0" i="1" smtClean="0">
                              <a:solidFill>
                                <a:srgbClr val="C3A97E"/>
                              </a:solidFill>
                              <a:latin typeface="Cambria Math" panose="02040503050406030204" pitchFamily="18" charset="0"/>
                              <a:cs typeface="Times New Roman" panose="02020603050405020304" pitchFamily="18" charset="0"/>
                            </a:rPr>
                          </m:ctrlPr>
                        </m:dPr>
                        <m:e>
                          <m:r>
                            <a:rPr lang="it-IT" sz="2000" b="0" i="1" smtClean="0">
                              <a:solidFill>
                                <a:srgbClr val="C3A97E"/>
                              </a:solidFill>
                              <a:latin typeface="Cambria Math" panose="02040503050406030204" pitchFamily="18" charset="0"/>
                              <a:cs typeface="Times New Roman" panose="02020603050405020304" pitchFamily="18" charset="0"/>
                            </a:rPr>
                            <m:t>0,0</m:t>
                          </m:r>
                        </m:e>
                      </m:d>
                      <m:r>
                        <a:rPr lang="it-IT" sz="2000" b="0" i="1" smtClean="0">
                          <a:solidFill>
                            <a:srgbClr val="C3A97E"/>
                          </a:solidFill>
                          <a:latin typeface="Cambria Math" panose="02040503050406030204" pitchFamily="18" charset="0"/>
                          <a:cs typeface="Times New Roman" panose="02020603050405020304" pitchFamily="18" charset="0"/>
                        </a:rPr>
                        <m:t>=0</m:t>
                      </m:r>
                    </m:oMath>
                  </m:oMathPara>
                </a14:m>
                <a:endParaRPr lang="it-IT" sz="20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1000" dirty="0">
                    <a:solidFill>
                      <a:srgbClr val="C3A97E"/>
                    </a:solidFill>
                    <a:latin typeface="Times New Roman" panose="02020603050405020304" pitchFamily="18" charset="0"/>
                    <a:cs typeface="Times New Roman" panose="02020603050405020304" pitchFamily="18" charset="0"/>
                  </a:rPr>
                  <a:t>* The </a:t>
                </a:r>
                <a:r>
                  <a:rPr lang="it-IT" sz="1000" dirty="0" err="1">
                    <a:solidFill>
                      <a:srgbClr val="C3A97E"/>
                    </a:solidFill>
                    <a:latin typeface="Times New Roman" panose="02020603050405020304" pitchFamily="18" charset="0"/>
                    <a:cs typeface="Times New Roman" panose="02020603050405020304" pitchFamily="18" charset="0"/>
                  </a:rPr>
                  <a:t>function</a:t>
                </a:r>
                <a:r>
                  <a:rPr lang="it-IT" sz="1000" dirty="0">
                    <a:solidFill>
                      <a:srgbClr val="C3A97E"/>
                    </a:solidFill>
                    <a:latin typeface="Times New Roman" panose="02020603050405020304" pitchFamily="18" charset="0"/>
                    <a:cs typeface="Times New Roman" panose="02020603050405020304" pitchFamily="18" charset="0"/>
                  </a:rPr>
                  <a:t> </a:t>
                </a:r>
                <a14:m>
                  <m:oMath xmlns:m="http://schemas.openxmlformats.org/officeDocument/2006/math">
                    <m:r>
                      <a:rPr lang="it-IT" sz="1000" b="0" i="1" smtClean="0">
                        <a:solidFill>
                          <a:srgbClr val="C3A97E"/>
                        </a:solidFill>
                        <a:latin typeface="Cambria Math" panose="02040503050406030204" pitchFamily="18" charset="0"/>
                        <a:cs typeface="Times New Roman" panose="02020603050405020304" pitchFamily="18" charset="0"/>
                      </a:rPr>
                      <m:t>𝑓</m:t>
                    </m:r>
                    <m:r>
                      <a:rPr lang="it-IT" sz="1000" b="0" i="1" smtClean="0">
                        <a:solidFill>
                          <a:srgbClr val="C3A97E"/>
                        </a:solidFill>
                        <a:latin typeface="Cambria Math" panose="02040503050406030204" pitchFamily="18" charset="0"/>
                        <a:cs typeface="Times New Roman" panose="02020603050405020304" pitchFamily="18" charset="0"/>
                      </a:rPr>
                      <m:t>(</m:t>
                    </m:r>
                    <m:r>
                      <a:rPr lang="it-IT" sz="1000" b="0" i="1" smtClean="0">
                        <a:solidFill>
                          <a:srgbClr val="C3A97E"/>
                        </a:solidFill>
                        <a:latin typeface="Cambria Math" panose="02040503050406030204" pitchFamily="18" charset="0"/>
                        <a:cs typeface="Times New Roman" panose="02020603050405020304" pitchFamily="18" charset="0"/>
                      </a:rPr>
                      <m:t>𝑥</m:t>
                    </m:r>
                    <m:r>
                      <a:rPr lang="it-IT" sz="1000" b="0" i="1" smtClean="0">
                        <a:solidFill>
                          <a:srgbClr val="C3A97E"/>
                        </a:solidFill>
                        <a:latin typeface="Cambria Math" panose="02040503050406030204" pitchFamily="18" charset="0"/>
                        <a:cs typeface="Times New Roman" panose="02020603050405020304" pitchFamily="18" charset="0"/>
                      </a:rPr>
                      <m:t>,</m:t>
                    </m:r>
                    <m:r>
                      <a:rPr lang="it-IT" sz="1000" b="0" i="1" smtClean="0">
                        <a:solidFill>
                          <a:srgbClr val="C3A97E"/>
                        </a:solidFill>
                        <a:latin typeface="Cambria Math" panose="02040503050406030204" pitchFamily="18" charset="0"/>
                        <a:cs typeface="Times New Roman" panose="02020603050405020304" pitchFamily="18" charset="0"/>
                      </a:rPr>
                      <m:t>𝑡</m:t>
                    </m:r>
                    <m:r>
                      <a:rPr lang="it-IT" sz="1000" b="0" i="1" smtClean="0">
                        <a:solidFill>
                          <a:srgbClr val="C3A97E"/>
                        </a:solidFill>
                        <a:latin typeface="Cambria Math" panose="02040503050406030204" pitchFamily="18" charset="0"/>
                        <a:cs typeface="Times New Roman" panose="02020603050405020304" pitchFamily="18" charset="0"/>
                      </a:rPr>
                      <m:t>)</m:t>
                    </m:r>
                  </m:oMath>
                </a14:m>
                <a:r>
                  <a:rPr lang="it-IT" sz="1000" dirty="0">
                    <a:solidFill>
                      <a:srgbClr val="C3A97E"/>
                    </a:solidFill>
                    <a:latin typeface="Times New Roman" panose="02020603050405020304" pitchFamily="18" charset="0"/>
                    <a:cs typeface="Times New Roman" panose="02020603050405020304" pitchFamily="18" charset="0"/>
                  </a:rPr>
                  <a:t> </a:t>
                </a:r>
                <a:r>
                  <a:rPr lang="it-IT" sz="1000" dirty="0" err="1">
                    <a:solidFill>
                      <a:srgbClr val="C3A97E"/>
                    </a:solidFill>
                    <a:latin typeface="Times New Roman" panose="02020603050405020304" pitchFamily="18" charset="0"/>
                    <a:cs typeface="Times New Roman" panose="02020603050405020304" pitchFamily="18" charset="0"/>
                  </a:rPr>
                  <a:t>was</a:t>
                </a:r>
                <a:r>
                  <a:rPr lang="it-IT" sz="1000" dirty="0">
                    <a:solidFill>
                      <a:srgbClr val="C3A97E"/>
                    </a:solidFill>
                    <a:latin typeface="Times New Roman" panose="02020603050405020304" pitchFamily="18" charset="0"/>
                    <a:cs typeface="Times New Roman" panose="02020603050405020304" pitchFamily="18" charset="0"/>
                  </a:rPr>
                  <a:t> </a:t>
                </a:r>
                <a:r>
                  <a:rPr lang="it-IT" sz="1000" dirty="0" err="1">
                    <a:solidFill>
                      <a:srgbClr val="C3A97E"/>
                    </a:solidFill>
                    <a:latin typeface="Times New Roman" panose="02020603050405020304" pitchFamily="18" charset="0"/>
                    <a:cs typeface="Times New Roman" panose="02020603050405020304" pitchFamily="18" charset="0"/>
                  </a:rPr>
                  <a:t>extracted</a:t>
                </a:r>
                <a:r>
                  <a:rPr lang="it-IT" sz="1000" dirty="0">
                    <a:solidFill>
                      <a:srgbClr val="C3A97E"/>
                    </a:solidFill>
                    <a:latin typeface="Times New Roman" panose="02020603050405020304" pitchFamily="18" charset="0"/>
                    <a:cs typeface="Times New Roman" panose="02020603050405020304" pitchFamily="18" charset="0"/>
                  </a:rPr>
                  <a:t> from the following </a:t>
                </a:r>
                <a:r>
                  <a:rPr lang="it-IT" sz="1000" dirty="0" err="1">
                    <a:solidFill>
                      <a:srgbClr val="C3A97E"/>
                    </a:solidFill>
                    <a:latin typeface="Times New Roman" panose="02020603050405020304" pitchFamily="18" charset="0"/>
                    <a:cs typeface="Times New Roman" panose="02020603050405020304" pitchFamily="18" charset="0"/>
                  </a:rPr>
                  <a:t>thesis</a:t>
                </a:r>
                <a:r>
                  <a:rPr lang="it-IT" sz="1000" dirty="0">
                    <a:solidFill>
                      <a:srgbClr val="C3A97E"/>
                    </a:solidFill>
                    <a:latin typeface="Times New Roman" panose="02020603050405020304" pitchFamily="18" charset="0"/>
                    <a:cs typeface="Times New Roman" panose="02020603050405020304" pitchFamily="18" charset="0"/>
                  </a:rPr>
                  <a:t>: </a:t>
                </a:r>
                <a:r>
                  <a:rPr lang="it-IT" sz="1000" dirty="0">
                    <a:solidFill>
                      <a:srgbClr val="C3A97E"/>
                    </a:solidFill>
                    <a:latin typeface="Times New Roman" panose="02020603050405020304" pitchFamily="18" charset="0"/>
                    <a:cs typeface="Times New Roman" panose="02020603050405020304" pitchFamily="18" charset="0"/>
                    <a:hlinkClick r:id="rId2"/>
                  </a:rPr>
                  <a:t>https://amslaurea.unibo.it/21266/1/Tesi_Laura_Gurioli.pdf</a:t>
                </a:r>
                <a:r>
                  <a:rPr lang="it-IT" sz="1000" dirty="0">
                    <a:solidFill>
                      <a:srgbClr val="C3A97E"/>
                    </a:solidFill>
                    <a:latin typeface="Times New Roman" panose="02020603050405020304" pitchFamily="18" charset="0"/>
                    <a:cs typeface="Times New Roman" panose="02020603050405020304" pitchFamily="18" charset="0"/>
                  </a:rPr>
                  <a:t>  </a:t>
                </a:r>
              </a:p>
            </p:txBody>
          </p:sp>
        </mc:Choice>
        <mc:Fallback xmlns="">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blipFill>
                <a:blip r:embed="rId3"/>
                <a:stretch>
                  <a:fillRect l="-580" t="-1961" r="-522"/>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Case study</a:t>
            </a:r>
          </a:p>
        </p:txBody>
      </p:sp>
    </p:spTree>
    <p:extLst>
      <p:ext uri="{BB962C8B-B14F-4D97-AF65-F5344CB8AC3E}">
        <p14:creationId xmlns:p14="http://schemas.microsoft.com/office/powerpoint/2010/main" val="84850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ivot">
          <a:fgClr>
            <a:srgbClr val="365194"/>
          </a:fgClr>
          <a:bgClr>
            <a:srgbClr val="C3A97E"/>
          </a:bgClr>
        </a:patt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a:noFill/>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grpFill/>
            <a:ln w="19050">
              <a:solidFill>
                <a:srgbClr val="3651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15" name="Titolo 1">
            <a:extLst>
              <a:ext uri="{FF2B5EF4-FFF2-40B4-BE49-F238E27FC236}">
                <a16:creationId xmlns:a16="http://schemas.microsoft.com/office/drawing/2014/main" id="{FA061601-468D-486D-B8EE-42BD1BE3ADCC}"/>
              </a:ext>
            </a:extLst>
          </p:cNvPr>
          <p:cNvSpPr>
            <a:spLocks noGrp="1"/>
          </p:cNvSpPr>
          <p:nvPr>
            <p:ph type="ctrTitle"/>
          </p:nvPr>
        </p:nvSpPr>
        <p:spPr>
          <a:xfrm>
            <a:off x="1524000" y="3087369"/>
            <a:ext cx="9144000" cy="683264"/>
          </a:xfrm>
        </p:spPr>
        <p:txBody>
          <a:bodyPr lIns="0" tIns="0" rIns="0" bIns="0" rtlCol="0" anchor="ctr">
            <a:spAutoFit/>
          </a:bodyPr>
          <a:lstStyle/>
          <a:p>
            <a:pPr rtl="0"/>
            <a:r>
              <a:rPr lang="it-IT" sz="4800" dirty="0">
                <a:solidFill>
                  <a:schemeClr val="bg1"/>
                </a:solidFill>
                <a:latin typeface="Aharoni" panose="02010803020104030203" pitchFamily="2" charset="-79"/>
                <a:cs typeface="Aharoni" panose="02010803020104030203" pitchFamily="2" charset="-79"/>
              </a:rPr>
              <a:t>Serial Code</a:t>
            </a:r>
            <a:endParaRPr lang="it-IT" sz="4800" dirty="0">
              <a:solidFill>
                <a:schemeClr val="accent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5942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a:solidFill>
                  <a:srgbClr val="213F84"/>
                </a:solidFill>
                <a:latin typeface="Aharoni" panose="02010803020104030203" pitchFamily="2" charset="-79"/>
                <a:cs typeface="Aharoni" panose="02010803020104030203" pitchFamily="2" charset="-79"/>
              </a:rPr>
              <a:t>Serial Code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825625"/>
                <a:ext cx="5257800" cy="4351338"/>
              </a:xfrm>
            </p:spPr>
            <p:txBody>
              <a:bodyPr>
                <a:normAutofit/>
              </a:bodyPr>
              <a:lstStyle/>
              <a:p>
                <a:pPr marL="0" indent="0" algn="just">
                  <a:buNone/>
                </a:pPr>
                <a:endParaRPr lang="en-US" sz="14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US" sz="1400" dirty="0">
                    <a:solidFill>
                      <a:srgbClr val="C3A97E"/>
                    </a:solidFill>
                    <a:latin typeface="Times New Roman" panose="02020603050405020304" pitchFamily="18" charset="0"/>
                    <a:cs typeface="Times New Roman" panose="02020603050405020304" pitchFamily="18" charset="0"/>
                  </a:rPr>
                  <a:t>To solve the equation, an approximation using forward finite differences was applied.</a:t>
                </a:r>
                <a:endParaRPr lang="en-US" sz="1400" b="1" dirty="0">
                  <a:solidFill>
                    <a:srgbClr val="C3A97E"/>
                  </a:solidFill>
                  <a:latin typeface="Times New Roman" panose="02020603050405020304" pitchFamily="18" charset="0"/>
                  <a:cs typeface="Times New Roman" panose="02020603050405020304" pitchFamily="18" charset="0"/>
                </a:endParaRPr>
              </a:p>
              <a:p>
                <a:pPr marL="0" indent="0" algn="ctr">
                  <a:buNone/>
                </a:pPr>
                <a:r>
                  <a:rPr lang="en-US" sz="1400" b="1" dirty="0">
                    <a:solidFill>
                      <a:srgbClr val="C3A97E"/>
                    </a:solidFill>
                    <a:latin typeface="Times New Roman" panose="02020603050405020304" pitchFamily="18" charset="0"/>
                    <a:cs typeface="Times New Roman" panose="02020603050405020304" pitchFamily="18" charset="0"/>
                  </a:rPr>
                  <a:t>DOMAIN DISCRETIZATION</a:t>
                </a:r>
              </a:p>
              <a:p>
                <a:pPr marL="0" indent="0" algn="just">
                  <a:buNone/>
                </a:pPr>
                <a:r>
                  <a:rPr lang="en-US" sz="1400" dirty="0">
                    <a:solidFill>
                      <a:srgbClr val="C3A97E"/>
                    </a:solidFill>
                    <a:latin typeface="Times New Roman" panose="02020603050405020304" pitchFamily="18" charset="0"/>
                    <a:cs typeface="Times New Roman" panose="02020603050405020304" pitchFamily="18" charset="0"/>
                  </a:rPr>
                  <a:t>Let's consider a rod of length </a:t>
                </a:r>
                <a14:m>
                  <m:oMath xmlns:m="http://schemas.openxmlformats.org/officeDocument/2006/math">
                    <m:r>
                      <a:rPr lang="en-US" sz="1400" i="1" dirty="0" smtClean="0">
                        <a:solidFill>
                          <a:srgbClr val="C3A97E"/>
                        </a:solidFill>
                        <a:latin typeface="Cambria Math" panose="02040503050406030204" pitchFamily="18" charset="0"/>
                        <a:cs typeface="Times New Roman" panose="02020603050405020304" pitchFamily="18" charset="0"/>
                      </a:rPr>
                      <m:t>𝐿</m:t>
                    </m:r>
                    <m:r>
                      <a:rPr lang="en-US" sz="1400" i="1" dirty="0" smtClean="0">
                        <a:solidFill>
                          <a:srgbClr val="C3A97E"/>
                        </a:solidFill>
                        <a:latin typeface="Cambria Math" panose="02040503050406030204" pitchFamily="18" charset="0"/>
                        <a:cs typeface="Times New Roman" panose="02020603050405020304" pitchFamily="18" charset="0"/>
                      </a:rPr>
                      <m:t>=20</m:t>
                    </m:r>
                    <m:r>
                      <a:rPr lang="en-US" sz="1400" i="1" dirty="0" smtClean="0">
                        <a:solidFill>
                          <a:srgbClr val="C3A97E"/>
                        </a:solidFill>
                        <a:latin typeface="Cambria Math" panose="02040503050406030204" pitchFamily="18" charset="0"/>
                        <a:cs typeface="Times New Roman" panose="02020603050405020304" pitchFamily="18" charset="0"/>
                      </a:rPr>
                      <m:t>𝑚</m:t>
                    </m:r>
                    <m:r>
                      <a:rPr lang="en-US" sz="1400" i="1" dirty="0" smtClean="0">
                        <a:solidFill>
                          <a:srgbClr val="C3A97E"/>
                        </a:solidFill>
                        <a:latin typeface="Cambria Math" panose="02040503050406030204" pitchFamily="18" charset="0"/>
                        <a:cs typeface="Times New Roman" panose="02020603050405020304" pitchFamily="18" charset="0"/>
                      </a:rPr>
                      <m:t> </m:t>
                    </m:r>
                  </m:oMath>
                </a14:m>
                <a:r>
                  <a:rPr lang="en-US" sz="1400" dirty="0">
                    <a:solidFill>
                      <a:srgbClr val="C3A97E"/>
                    </a:solidFill>
                    <a:latin typeface="Times New Roman" panose="02020603050405020304" pitchFamily="18" charset="0"/>
                    <a:cs typeface="Times New Roman" panose="02020603050405020304" pitchFamily="18" charset="0"/>
                  </a:rPr>
                  <a:t>and study its heating over a time interval of </a:t>
                </a:r>
                <a14:m>
                  <m:oMath xmlns:m="http://schemas.openxmlformats.org/officeDocument/2006/math">
                    <m:r>
                      <a:rPr lang="en-US" sz="1400" i="1" dirty="0" smtClean="0">
                        <a:solidFill>
                          <a:srgbClr val="C3A97E"/>
                        </a:solidFill>
                        <a:latin typeface="Cambria Math" panose="02040503050406030204" pitchFamily="18" charset="0"/>
                        <a:cs typeface="Times New Roman" panose="02020603050405020304" pitchFamily="18" charset="0"/>
                      </a:rPr>
                      <m:t>𝑇</m:t>
                    </m:r>
                    <m:r>
                      <a:rPr lang="en-US" sz="1400" i="1" dirty="0" smtClean="0">
                        <a:solidFill>
                          <a:srgbClr val="C3A97E"/>
                        </a:solidFill>
                        <a:latin typeface="Cambria Math" panose="02040503050406030204" pitchFamily="18" charset="0"/>
                        <a:cs typeface="Times New Roman" panose="02020603050405020304" pitchFamily="18" charset="0"/>
                      </a:rPr>
                      <m:t>=30</m:t>
                    </m:r>
                    <m:r>
                      <a:rPr lang="en-US" sz="1400" i="1" dirty="0" smtClean="0">
                        <a:solidFill>
                          <a:srgbClr val="C3A97E"/>
                        </a:solidFill>
                        <a:latin typeface="Cambria Math" panose="02040503050406030204" pitchFamily="18" charset="0"/>
                        <a:cs typeface="Times New Roman" panose="02020603050405020304" pitchFamily="18" charset="0"/>
                      </a:rPr>
                      <m:t>𝑠</m:t>
                    </m:r>
                  </m:oMath>
                </a14:m>
                <a:r>
                  <a:rPr lang="en-US" sz="1400" dirty="0">
                    <a:solidFill>
                      <a:srgbClr val="C3A97E"/>
                    </a:solidFill>
                    <a:latin typeface="Times New Roman" panose="02020603050405020304" pitchFamily="18" charset="0"/>
                    <a:cs typeface="Times New Roman" panose="02020603050405020304" pitchFamily="18" charset="0"/>
                  </a:rPr>
                  <a:t>. </a:t>
                </a:r>
              </a:p>
              <a:p>
                <a:pPr marL="0" indent="0" algn="just">
                  <a:buNone/>
                </a:pPr>
                <a:r>
                  <a:rPr lang="en-US" sz="1400" dirty="0">
                    <a:solidFill>
                      <a:srgbClr val="C3A97E"/>
                    </a:solidFill>
                    <a:latin typeface="Times New Roman" panose="02020603050405020304" pitchFamily="18" charset="0"/>
                    <a:cs typeface="Times New Roman" panose="02020603050405020304" pitchFamily="18" charset="0"/>
                  </a:rPr>
                  <a:t>We construct a domain with the interval </a:t>
                </a:r>
                <a14:m>
                  <m:oMath xmlns:m="http://schemas.openxmlformats.org/officeDocument/2006/math">
                    <m:d>
                      <m:dPr>
                        <m:begChr m:val="["/>
                        <m:endChr m:val="]"/>
                        <m:ctrlPr>
                          <a:rPr lang="en-US" sz="1400" i="1" dirty="0" smtClean="0">
                            <a:solidFill>
                              <a:srgbClr val="C3A97E"/>
                            </a:solidFill>
                            <a:latin typeface="Cambria Math" panose="02040503050406030204" pitchFamily="18" charset="0"/>
                            <a:cs typeface="Times New Roman" panose="02020603050405020304" pitchFamily="18" charset="0"/>
                          </a:rPr>
                        </m:ctrlPr>
                      </m:dPr>
                      <m:e>
                        <m:r>
                          <a:rPr lang="en-US" sz="1400" i="1" dirty="0" smtClean="0">
                            <a:solidFill>
                              <a:srgbClr val="C3A97E"/>
                            </a:solidFill>
                            <a:latin typeface="Cambria Math" panose="02040503050406030204" pitchFamily="18" charset="0"/>
                            <a:cs typeface="Times New Roman" panose="02020603050405020304" pitchFamily="18" charset="0"/>
                          </a:rPr>
                          <m:t>0,20</m:t>
                        </m:r>
                      </m:e>
                    </m:d>
                    <m:r>
                      <a:rPr lang="it-IT" sz="1400" b="0" i="1" dirty="0" smtClean="0">
                        <a:solidFill>
                          <a:srgbClr val="C3A97E"/>
                        </a:solidFill>
                        <a:latin typeface="Cambria Math" panose="02040503050406030204" pitchFamily="18" charset="0"/>
                        <a:cs typeface="Times New Roman" panose="02020603050405020304" pitchFamily="18" charset="0"/>
                      </a:rPr>
                      <m:t>×</m:t>
                    </m:r>
                    <m:r>
                      <a:rPr lang="en-US" sz="1400" i="1" dirty="0" smtClean="0">
                        <a:solidFill>
                          <a:srgbClr val="C3A97E"/>
                        </a:solidFill>
                        <a:latin typeface="Cambria Math" panose="02040503050406030204" pitchFamily="18" charset="0"/>
                        <a:cs typeface="Times New Roman" panose="02020603050405020304" pitchFamily="18" charset="0"/>
                      </a:rPr>
                      <m:t>[0,30]</m:t>
                    </m:r>
                  </m:oMath>
                </a14:m>
                <a:r>
                  <a:rPr lang="en-US" sz="1400" dirty="0">
                    <a:solidFill>
                      <a:srgbClr val="C3A97E"/>
                    </a:solidFill>
                    <a:latin typeface="Times New Roman" panose="02020603050405020304" pitchFamily="18" charset="0"/>
                    <a:cs typeface="Times New Roman" panose="02020603050405020304" pitchFamily="18" charset="0"/>
                  </a:rPr>
                  <a:t>, divided into the following number of points: </a:t>
                </a:r>
                <a14:m>
                  <m:oMath xmlns:m="http://schemas.openxmlformats.org/officeDocument/2006/math">
                    <m:sSub>
                      <m:sSubPr>
                        <m:ctrlPr>
                          <a:rPr lang="it-IT" sz="1400" b="0" i="1" smtClean="0">
                            <a:solidFill>
                              <a:srgbClr val="C3A97E"/>
                            </a:solidFill>
                            <a:latin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cs typeface="Times New Roman" panose="02020603050405020304" pitchFamily="18" charset="0"/>
                          </a:rPr>
                          <m:t>𝑁</m:t>
                        </m:r>
                      </m:e>
                      <m:sub>
                        <m:r>
                          <a:rPr lang="it-IT" sz="1400" b="0" i="1" smtClean="0">
                            <a:solidFill>
                              <a:srgbClr val="C3A97E"/>
                            </a:solidFill>
                            <a:latin typeface="Cambria Math" panose="02040503050406030204" pitchFamily="18" charset="0"/>
                            <a:cs typeface="Times New Roman" panose="02020603050405020304" pitchFamily="18" charset="0"/>
                          </a:rPr>
                          <m:t>𝑥</m:t>
                        </m:r>
                      </m:sub>
                    </m:sSub>
                    <m:r>
                      <a:rPr lang="it-IT" sz="1400" b="0" i="1" smtClean="0">
                        <a:solidFill>
                          <a:srgbClr val="C3A97E"/>
                        </a:solidFill>
                        <a:latin typeface="Cambria Math" panose="02040503050406030204" pitchFamily="18" charset="0"/>
                        <a:cs typeface="Times New Roman" panose="02020603050405020304" pitchFamily="18" charset="0"/>
                      </a:rPr>
                      <m:t>=160 000,  </m:t>
                    </m:r>
                    <m:sSub>
                      <m:sSubPr>
                        <m:ctrlPr>
                          <a:rPr lang="it-IT" sz="1400" b="0" i="1" smtClean="0">
                            <a:solidFill>
                              <a:srgbClr val="C3A97E"/>
                            </a:solidFill>
                            <a:latin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cs typeface="Times New Roman" panose="02020603050405020304" pitchFamily="18" charset="0"/>
                          </a:rPr>
                          <m:t>𝑁</m:t>
                        </m:r>
                      </m:e>
                      <m:sub>
                        <m:r>
                          <a:rPr lang="it-IT" sz="1400" b="0" i="1" smtClean="0">
                            <a:solidFill>
                              <a:srgbClr val="C3A97E"/>
                            </a:solidFill>
                            <a:latin typeface="Cambria Math" panose="02040503050406030204" pitchFamily="18" charset="0"/>
                            <a:cs typeface="Times New Roman" panose="02020603050405020304" pitchFamily="18" charset="0"/>
                          </a:rPr>
                          <m:t>𝑡</m:t>
                        </m:r>
                      </m:sub>
                    </m:sSub>
                    <m:r>
                      <a:rPr lang="it-IT" sz="1400" b="0" i="1" smtClean="0">
                        <a:solidFill>
                          <a:srgbClr val="C3A97E"/>
                        </a:solidFill>
                        <a:latin typeface="Cambria Math" panose="02040503050406030204" pitchFamily="18" charset="0"/>
                        <a:cs typeface="Times New Roman" panose="02020603050405020304" pitchFamily="18" charset="0"/>
                      </a:rPr>
                      <m:t>=1 000</m:t>
                    </m:r>
                  </m:oMath>
                </a14:m>
                <a:r>
                  <a:rPr lang="en-US" sz="1400" dirty="0">
                    <a:solidFill>
                      <a:srgbClr val="C3A97E"/>
                    </a:solidFill>
                    <a:latin typeface="Times New Roman" panose="02020603050405020304" pitchFamily="18" charset="0"/>
                    <a:cs typeface="Times New Roman" panose="02020603050405020304" pitchFamily="18" charset="0"/>
                  </a:rPr>
                  <a:t>.</a:t>
                </a:r>
              </a:p>
              <a:p>
                <a:pPr marL="0" indent="0" algn="just">
                  <a:buNone/>
                </a:pPr>
                <a:r>
                  <a:rPr lang="en-US" sz="1400" dirty="0">
                    <a:solidFill>
                      <a:srgbClr val="C3A97E"/>
                    </a:solidFill>
                    <a:latin typeface="Times New Roman" panose="02020603050405020304" pitchFamily="18" charset="0"/>
                    <a:cs typeface="Times New Roman" panose="02020603050405020304" pitchFamily="18" charset="0"/>
                  </a:rPr>
                  <a:t>Dividing the domain into equal length cells, we obtain</a:t>
                </a:r>
                <a:r>
                  <a:rPr lang="it-IT" sz="1400" dirty="0">
                    <a:solidFill>
                      <a:srgbClr val="C3A97E"/>
                    </a:solidFill>
                    <a:latin typeface="Times New Roman" panose="02020603050405020304" pitchFamily="18" charset="0"/>
                    <a:cs typeface="Times New Roman" panose="02020603050405020304" pitchFamily="18" charset="0"/>
                  </a:rPr>
                  <a:t>:</a:t>
                </a:r>
              </a:p>
              <a:p>
                <a:pPr marL="0" indent="0" algn="just">
                  <a:buNone/>
                </a:pPr>
                <a:endParaRPr lang="it-IT" sz="14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it-IT" sz="1400" b="0" i="1" smtClean="0">
                              <a:solidFill>
                                <a:srgbClr val="C3A97E"/>
                              </a:solidFill>
                              <a:latin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cs typeface="Times New Roman" panose="02020603050405020304" pitchFamily="18" charset="0"/>
                            </a:rPr>
                            <m:t>𝑥</m:t>
                          </m:r>
                        </m:e>
                        <m:sub>
                          <m:r>
                            <a:rPr lang="it-IT" sz="1400" b="0" i="1" smtClean="0">
                              <a:solidFill>
                                <a:srgbClr val="C3A97E"/>
                              </a:solidFill>
                              <a:latin typeface="Cambria Math" panose="02040503050406030204" pitchFamily="18" charset="0"/>
                              <a:cs typeface="Times New Roman" panose="02020603050405020304" pitchFamily="18" charset="0"/>
                            </a:rPr>
                            <m:t>𝑖</m:t>
                          </m:r>
                        </m:sub>
                      </m:sSub>
                      <m:r>
                        <a:rPr lang="it-IT" sz="1400" b="0" i="1" smtClean="0">
                          <a:solidFill>
                            <a:srgbClr val="C3A97E"/>
                          </a:solidFill>
                          <a:latin typeface="Cambria Math" panose="02040503050406030204" pitchFamily="18" charset="0"/>
                          <a:cs typeface="Times New Roman" panose="02020603050405020304" pitchFamily="18" charset="0"/>
                        </a:rPr>
                        <m:t>=</m:t>
                      </m:r>
                      <m:r>
                        <a:rPr lang="it-IT" sz="1400" b="0" i="1" smtClean="0">
                          <a:solidFill>
                            <a:srgbClr val="C3A97E"/>
                          </a:solidFill>
                          <a:latin typeface="Cambria Math" panose="02040503050406030204" pitchFamily="18" charset="0"/>
                          <a:cs typeface="Times New Roman" panose="02020603050405020304" pitchFamily="18" charset="0"/>
                        </a:rPr>
                        <m:t>𝑖</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𝑑𝑥</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𝑖</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fPr>
                        <m:num>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𝐿</m:t>
                          </m:r>
                        </m:num>
                        <m:den>
                          <m:sSub>
                            <m:sSubPr>
                              <m:ctrlP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𝑥</m:t>
                              </m:r>
                            </m:sub>
                          </m:sSub>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−1</m:t>
                          </m:r>
                        </m:den>
                      </m:f>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  ∀</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𝑖</m:t>
                      </m:r>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=0, …, </m:t>
                      </m:r>
                      <m:sSub>
                        <m:sSubPr>
                          <m:ctrlP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𝑥</m:t>
                          </m:r>
                        </m:sub>
                      </m:sSub>
                      <m:r>
                        <a:rPr lang="it-IT" sz="1400" b="0" i="1" smtClean="0">
                          <a:solidFill>
                            <a:srgbClr val="C3A97E"/>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it-IT" sz="1400" b="0" dirty="0">
                  <a:solidFill>
                    <a:srgbClr val="C3A97E"/>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endParaRPr lang="it-IT" sz="14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it-IT" sz="1400" b="0" i="1" smtClean="0">
                              <a:solidFill>
                                <a:srgbClr val="C3A97E"/>
                              </a:solidFill>
                              <a:latin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cs typeface="Times New Roman" panose="02020603050405020304" pitchFamily="18" charset="0"/>
                            </a:rPr>
                            <m:t>𝑡</m:t>
                          </m:r>
                        </m:e>
                        <m:sub>
                          <m:r>
                            <a:rPr lang="it-IT" sz="1400" b="0" i="1" smtClean="0">
                              <a:solidFill>
                                <a:srgbClr val="C3A97E"/>
                              </a:solidFill>
                              <a:latin typeface="Cambria Math" panose="02040503050406030204" pitchFamily="18" charset="0"/>
                              <a:cs typeface="Times New Roman" panose="02020603050405020304" pitchFamily="18" charset="0"/>
                            </a:rPr>
                            <m:t>𝑛</m:t>
                          </m:r>
                        </m:sub>
                      </m:sSub>
                      <m:r>
                        <a:rPr lang="it-IT" sz="1400" b="0" i="1" smtClean="0">
                          <a:solidFill>
                            <a:srgbClr val="C3A97E"/>
                          </a:solidFill>
                          <a:latin typeface="Cambria Math" panose="02040503050406030204" pitchFamily="18" charset="0"/>
                          <a:cs typeface="Times New Roman" panose="02020603050405020304" pitchFamily="18" charset="0"/>
                        </a:rPr>
                        <m:t>=</m:t>
                      </m:r>
                      <m:r>
                        <a:rPr lang="it-IT" sz="1400" b="0" i="1" smtClean="0">
                          <a:solidFill>
                            <a:srgbClr val="C3A97E"/>
                          </a:solidFill>
                          <a:latin typeface="Cambria Math" panose="02040503050406030204" pitchFamily="18" charset="0"/>
                          <a:cs typeface="Times New Roman" panose="02020603050405020304" pitchFamily="18" charset="0"/>
                        </a:rPr>
                        <m:t>𝑛</m:t>
                      </m:r>
                      <m:r>
                        <a:rPr lang="it-IT" sz="1400" b="0" i="1" smtClean="0">
                          <a:solidFill>
                            <a:srgbClr val="C3A97E"/>
                          </a:solidFill>
                          <a:latin typeface="Cambria Math" panose="02040503050406030204" pitchFamily="18" charset="0"/>
                          <a:cs typeface="Times New Roman" panose="02020603050405020304" pitchFamily="18" charset="0"/>
                        </a:rPr>
                        <m:t>∙</m:t>
                      </m:r>
                      <m:r>
                        <a:rPr lang="it-IT" sz="1400" b="0" i="1" smtClean="0">
                          <a:solidFill>
                            <a:srgbClr val="C3A97E"/>
                          </a:solidFill>
                          <a:latin typeface="Cambria Math" panose="02040503050406030204" pitchFamily="18" charset="0"/>
                          <a:cs typeface="Times New Roman" panose="02020603050405020304" pitchFamily="18" charset="0"/>
                        </a:rPr>
                        <m:t>𝑑𝑡</m:t>
                      </m:r>
                      <m:r>
                        <a:rPr lang="it-IT" sz="1400" b="0" i="1" smtClean="0">
                          <a:solidFill>
                            <a:srgbClr val="C3A97E"/>
                          </a:solidFill>
                          <a:latin typeface="Cambria Math" panose="02040503050406030204" pitchFamily="18" charset="0"/>
                          <a:cs typeface="Times New Roman" panose="02020603050405020304" pitchFamily="18" charset="0"/>
                        </a:rPr>
                        <m:t>=</m:t>
                      </m:r>
                      <m:r>
                        <a:rPr lang="it-IT" sz="1400" b="0" i="1" smtClean="0">
                          <a:solidFill>
                            <a:srgbClr val="C3A97E"/>
                          </a:solidFill>
                          <a:latin typeface="Cambria Math" panose="02040503050406030204" pitchFamily="18" charset="0"/>
                          <a:cs typeface="Times New Roman" panose="02020603050405020304" pitchFamily="18" charset="0"/>
                        </a:rPr>
                        <m:t>𝑛</m:t>
                      </m:r>
                      <m:r>
                        <a:rPr lang="it-IT" sz="1400" b="0" i="1" smtClean="0">
                          <a:solidFill>
                            <a:srgbClr val="C3A97E"/>
                          </a:solidFill>
                          <a:latin typeface="Cambria Math" panose="02040503050406030204" pitchFamily="18" charset="0"/>
                          <a:cs typeface="Times New Roman" panose="02020603050405020304" pitchFamily="18" charset="0"/>
                        </a:rPr>
                        <m:t>∙</m:t>
                      </m:r>
                      <m:f>
                        <m:fPr>
                          <m:ctrlPr>
                            <a:rPr lang="it-IT" sz="1400" b="0" i="1" smtClean="0">
                              <a:solidFill>
                                <a:srgbClr val="C3A97E"/>
                              </a:solidFill>
                              <a:latin typeface="Cambria Math" panose="02040503050406030204" pitchFamily="18" charset="0"/>
                              <a:cs typeface="Times New Roman" panose="02020603050405020304" pitchFamily="18" charset="0"/>
                            </a:rPr>
                          </m:ctrlPr>
                        </m:fPr>
                        <m:num>
                          <m:r>
                            <a:rPr lang="it-IT" sz="1400" b="0" i="1" smtClean="0">
                              <a:solidFill>
                                <a:srgbClr val="C3A97E"/>
                              </a:solidFill>
                              <a:latin typeface="Cambria Math" panose="02040503050406030204" pitchFamily="18" charset="0"/>
                              <a:cs typeface="Times New Roman" panose="02020603050405020304" pitchFamily="18" charset="0"/>
                            </a:rPr>
                            <m:t>𝑇</m:t>
                          </m:r>
                        </m:num>
                        <m:den>
                          <m:sSub>
                            <m:sSubPr>
                              <m:ctrlPr>
                                <a:rPr lang="it-IT" sz="1400" b="0" i="1" smtClean="0">
                                  <a:solidFill>
                                    <a:srgbClr val="C3A97E"/>
                                  </a:solidFill>
                                  <a:latin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cs typeface="Times New Roman" panose="02020603050405020304" pitchFamily="18" charset="0"/>
                                </a:rPr>
                                <m:t>𝑁</m:t>
                              </m:r>
                            </m:e>
                            <m:sub>
                              <m:r>
                                <a:rPr lang="it-IT" sz="1400" b="0" i="1" smtClean="0">
                                  <a:solidFill>
                                    <a:srgbClr val="C3A97E"/>
                                  </a:solidFill>
                                  <a:latin typeface="Cambria Math" panose="02040503050406030204" pitchFamily="18" charset="0"/>
                                  <a:cs typeface="Times New Roman" panose="02020603050405020304" pitchFamily="18" charset="0"/>
                                </a:rPr>
                                <m:t>𝑡</m:t>
                              </m:r>
                            </m:sub>
                          </m:sSub>
                          <m:r>
                            <a:rPr lang="it-IT" sz="1400" b="0" i="1" smtClean="0">
                              <a:solidFill>
                                <a:srgbClr val="C3A97E"/>
                              </a:solidFill>
                              <a:latin typeface="Cambria Math" panose="02040503050406030204" pitchFamily="18" charset="0"/>
                              <a:cs typeface="Times New Roman" panose="02020603050405020304" pitchFamily="18" charset="0"/>
                            </a:rPr>
                            <m:t>−1</m:t>
                          </m:r>
                        </m:den>
                      </m:f>
                      <m:r>
                        <a:rPr lang="it-IT" sz="1400" b="0" i="1" smtClean="0">
                          <a:solidFill>
                            <a:srgbClr val="C3A97E"/>
                          </a:solidFill>
                          <a:latin typeface="Cambria Math" panose="02040503050406030204" pitchFamily="18" charset="0"/>
                          <a:cs typeface="Times New Roman" panose="02020603050405020304" pitchFamily="18" charset="0"/>
                        </a:rPr>
                        <m:t>,  ∀</m:t>
                      </m:r>
                      <m:r>
                        <a:rPr lang="it-IT" sz="1400" b="0" i="1" smtClean="0">
                          <a:solidFill>
                            <a:srgbClr val="C3A97E"/>
                          </a:solidFill>
                          <a:latin typeface="Cambria Math" panose="02040503050406030204" pitchFamily="18" charset="0"/>
                          <a:cs typeface="Times New Roman" panose="02020603050405020304" pitchFamily="18" charset="0"/>
                        </a:rPr>
                        <m:t>𝑛</m:t>
                      </m:r>
                      <m:r>
                        <a:rPr lang="it-IT" sz="1400" b="0" i="1" smtClean="0">
                          <a:solidFill>
                            <a:srgbClr val="C3A97E"/>
                          </a:solidFill>
                          <a:latin typeface="Cambria Math" panose="02040503050406030204" pitchFamily="18" charset="0"/>
                          <a:cs typeface="Times New Roman" panose="02020603050405020304" pitchFamily="18" charset="0"/>
                        </a:rPr>
                        <m:t>=0, …, </m:t>
                      </m:r>
                      <m:sSub>
                        <m:sSubPr>
                          <m:ctrlPr>
                            <a:rPr lang="it-IT" sz="1400" b="0" i="1" smtClean="0">
                              <a:solidFill>
                                <a:srgbClr val="C3A97E"/>
                              </a:solidFill>
                              <a:latin typeface="Cambria Math" panose="02040503050406030204" pitchFamily="18" charset="0"/>
                              <a:cs typeface="Times New Roman" panose="02020603050405020304" pitchFamily="18" charset="0"/>
                            </a:rPr>
                          </m:ctrlPr>
                        </m:sSubPr>
                        <m:e>
                          <m:r>
                            <a:rPr lang="it-IT" sz="1400" b="0" i="1" smtClean="0">
                              <a:solidFill>
                                <a:srgbClr val="C3A97E"/>
                              </a:solidFill>
                              <a:latin typeface="Cambria Math" panose="02040503050406030204" pitchFamily="18" charset="0"/>
                              <a:cs typeface="Times New Roman" panose="02020603050405020304" pitchFamily="18" charset="0"/>
                            </a:rPr>
                            <m:t>𝑁</m:t>
                          </m:r>
                        </m:e>
                        <m:sub>
                          <m:r>
                            <a:rPr lang="it-IT" sz="1400" b="0" i="1" smtClean="0">
                              <a:solidFill>
                                <a:srgbClr val="C3A97E"/>
                              </a:solidFill>
                              <a:latin typeface="Cambria Math" panose="02040503050406030204" pitchFamily="18" charset="0"/>
                              <a:cs typeface="Times New Roman" panose="02020603050405020304" pitchFamily="18" charset="0"/>
                            </a:rPr>
                            <m:t>𝑡</m:t>
                          </m:r>
                        </m:sub>
                      </m:sSub>
                      <m:r>
                        <a:rPr lang="it-IT" sz="1400" b="0" i="1" smtClean="0">
                          <a:solidFill>
                            <a:srgbClr val="C3A97E"/>
                          </a:solidFill>
                          <a:latin typeface="Cambria Math" panose="02040503050406030204" pitchFamily="18" charset="0"/>
                          <a:cs typeface="Times New Roman" panose="02020603050405020304" pitchFamily="18" charset="0"/>
                        </a:rPr>
                        <m:t>−1</m:t>
                      </m:r>
                    </m:oMath>
                  </m:oMathPara>
                </a14:m>
                <a:endParaRPr lang="it-IT" sz="1400" dirty="0">
                  <a:solidFill>
                    <a:srgbClr val="C3A97E"/>
                  </a:solidFill>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348" r="-232"/>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Construction </a:t>
            </a:r>
          </a:p>
        </p:txBody>
      </p:sp>
      <p:sp>
        <p:nvSpPr>
          <p:cNvPr id="5" name="Segnaposto contenuto 2">
            <a:extLst>
              <a:ext uri="{FF2B5EF4-FFF2-40B4-BE49-F238E27FC236}">
                <a16:creationId xmlns:a16="http://schemas.microsoft.com/office/drawing/2014/main" id="{D9D3D8F7-D989-F133-8B76-4D70C4AD0002}"/>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it-IT" sz="2000" dirty="0">
              <a:solidFill>
                <a:srgbClr val="C3A97E"/>
              </a:solidFill>
              <a:latin typeface="Times New Roman" panose="02020603050405020304" pitchFamily="18" charset="0"/>
              <a:cs typeface="Times New Roman" panose="02020603050405020304" pitchFamily="18" charset="0"/>
            </a:endParaRPr>
          </a:p>
        </p:txBody>
      </p:sp>
      <p:pic>
        <p:nvPicPr>
          <p:cNvPr id="7" name="Immagine 6" descr="Immagine che contiene testo, linea, ricevuta&#10;&#10;Descrizione generata automaticamente">
            <a:extLst>
              <a:ext uri="{FF2B5EF4-FFF2-40B4-BE49-F238E27FC236}">
                <a16:creationId xmlns:a16="http://schemas.microsoft.com/office/drawing/2014/main" id="{5339B755-DF2B-B2B7-69FE-5E702F5D716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096000" y="2022039"/>
            <a:ext cx="5257800" cy="3611641"/>
          </a:xfrm>
          <a:prstGeom prst="rect">
            <a:avLst/>
          </a:prstGeom>
        </p:spPr>
      </p:pic>
      <p:sp>
        <p:nvSpPr>
          <p:cNvPr id="8" name="CasellaDiTesto 7">
            <a:extLst>
              <a:ext uri="{FF2B5EF4-FFF2-40B4-BE49-F238E27FC236}">
                <a16:creationId xmlns:a16="http://schemas.microsoft.com/office/drawing/2014/main" id="{23B6B3FC-BD5B-4AAD-A7B2-7BAA8A66B476}"/>
              </a:ext>
            </a:extLst>
          </p:cNvPr>
          <p:cNvSpPr txBox="1"/>
          <p:nvPr/>
        </p:nvSpPr>
        <p:spPr>
          <a:xfrm>
            <a:off x="6870221" y="5645506"/>
            <a:ext cx="3709358" cy="246221"/>
          </a:xfrm>
          <a:prstGeom prst="rect">
            <a:avLst/>
          </a:prstGeom>
          <a:noFill/>
        </p:spPr>
        <p:txBody>
          <a:bodyPr wrap="square" rtlCol="0">
            <a:spAutoFit/>
          </a:bodyPr>
          <a:lstStyle/>
          <a:p>
            <a:pPr algn="ctr"/>
            <a:r>
              <a:rPr lang="en-GB" sz="1000" dirty="0">
                <a:solidFill>
                  <a:srgbClr val="213F84"/>
                </a:solidFill>
                <a:latin typeface="Abadi" panose="020B0604020104020204" pitchFamily="34" charset="0"/>
              </a:rPr>
              <a:t>Sample of domain discretization</a:t>
            </a:r>
          </a:p>
        </p:txBody>
      </p:sp>
    </p:spTree>
    <p:extLst>
      <p:ext uri="{BB962C8B-B14F-4D97-AF65-F5344CB8AC3E}">
        <p14:creationId xmlns:p14="http://schemas.microsoft.com/office/powerpoint/2010/main" val="112640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a:solidFill>
                  <a:srgbClr val="213F84"/>
                </a:solidFill>
                <a:latin typeface="Aharoni" panose="02010803020104030203" pitchFamily="2" charset="-79"/>
                <a:cs typeface="Aharoni" panose="02010803020104030203" pitchFamily="2" charset="-79"/>
              </a:rPr>
              <a:t>Serial Code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p:txBody>
              <a:bodyPr>
                <a:noAutofit/>
              </a:bodyPr>
              <a:lstStyle/>
              <a:p>
                <a:pPr marL="0" indent="0" algn="ctr">
                  <a:buNone/>
                </a:pPr>
                <a:r>
                  <a:rPr lang="en-US" sz="1300" b="1" dirty="0">
                    <a:solidFill>
                      <a:srgbClr val="C3A97E"/>
                    </a:solidFill>
                    <a:latin typeface="Times New Roman" panose="02020603050405020304" pitchFamily="18" charset="0"/>
                    <a:cs typeface="Times New Roman" panose="02020603050405020304" pitchFamily="18" charset="0"/>
                  </a:rPr>
                  <a:t>APPROXIMATION OF THE EQUATION</a:t>
                </a:r>
              </a:p>
              <a:p>
                <a:pPr marL="0" indent="0" algn="just">
                  <a:buNone/>
                </a:pPr>
                <a:r>
                  <a:rPr lang="en-US" sz="1300" dirty="0">
                    <a:solidFill>
                      <a:srgbClr val="C3A97E"/>
                    </a:solidFill>
                    <a:latin typeface="Times New Roman" panose="02020603050405020304" pitchFamily="18" charset="0"/>
                    <a:cs typeface="Times New Roman" panose="02020603050405020304" pitchFamily="18" charset="0"/>
                  </a:rPr>
                  <a:t>The approximate equation obtained is as follows:</a:t>
                </a:r>
              </a:p>
              <a:p>
                <a:pPr marL="0" indent="0" algn="just">
                  <a:buNone/>
                </a:pPr>
                <a14:m>
                  <m:oMathPara xmlns:m="http://schemas.openxmlformats.org/officeDocument/2006/math">
                    <m:oMathParaPr>
                      <m:jc m:val="centerGroup"/>
                    </m:oMathParaPr>
                    <m:oMath xmlns:m="http://schemas.openxmlformats.org/officeDocument/2006/math">
                      <m:sSubSup>
                        <m:sSubSupPr>
                          <m:ctrlPr>
                            <a:rPr lang="it-IT" sz="1300" b="0" i="1" smtClean="0">
                              <a:solidFill>
                                <a:srgbClr val="C3A97E"/>
                              </a:solidFill>
                              <a:latin typeface="Cambria Math" panose="02040503050406030204" pitchFamily="18" charset="0"/>
                              <a:cs typeface="Times New Roman" panose="02020603050405020304" pitchFamily="18" charset="0"/>
                            </a:rPr>
                          </m:ctrlPr>
                        </m:sSubSupPr>
                        <m:e>
                          <m:r>
                            <a:rPr lang="it-IT" sz="1300" b="0" i="1" smtClean="0">
                              <a:solidFill>
                                <a:srgbClr val="C3A97E"/>
                              </a:solidFill>
                              <a:latin typeface="Cambria Math" panose="02040503050406030204" pitchFamily="18" charset="0"/>
                              <a:cs typeface="Times New Roman" panose="02020603050405020304" pitchFamily="18" charset="0"/>
                            </a:rPr>
                            <m:t>𝑢</m:t>
                          </m:r>
                        </m:e>
                        <m:sub>
                          <m:r>
                            <a:rPr lang="it-IT" sz="1300" b="0" i="1" smtClean="0">
                              <a:solidFill>
                                <a:srgbClr val="C3A97E"/>
                              </a:solidFill>
                              <a:latin typeface="Cambria Math" panose="02040503050406030204" pitchFamily="18" charset="0"/>
                              <a:cs typeface="Times New Roman" panose="02020603050405020304" pitchFamily="18" charset="0"/>
                            </a:rPr>
                            <m:t>𝑖</m:t>
                          </m:r>
                        </m:sub>
                        <m:sup>
                          <m:r>
                            <a:rPr lang="it-IT" sz="1300" b="0" i="1" smtClean="0">
                              <a:solidFill>
                                <a:srgbClr val="C3A97E"/>
                              </a:solidFill>
                              <a:latin typeface="Cambria Math" panose="02040503050406030204" pitchFamily="18" charset="0"/>
                              <a:cs typeface="Times New Roman" panose="02020603050405020304" pitchFamily="18" charset="0"/>
                            </a:rPr>
                            <m:t>𝑛</m:t>
                          </m:r>
                          <m:r>
                            <a:rPr lang="it-IT" sz="1300" b="0" i="1" smtClean="0">
                              <a:solidFill>
                                <a:srgbClr val="C3A97E"/>
                              </a:solidFill>
                              <a:latin typeface="Cambria Math" panose="02040503050406030204" pitchFamily="18" charset="0"/>
                              <a:cs typeface="Times New Roman" panose="02020603050405020304" pitchFamily="18" charset="0"/>
                            </a:rPr>
                            <m:t>+1</m:t>
                          </m:r>
                        </m:sup>
                      </m:sSubSup>
                      <m:r>
                        <a:rPr lang="it-IT" sz="1300" b="0" i="1" smtClean="0">
                          <a:solidFill>
                            <a:srgbClr val="C3A97E"/>
                          </a:solidFill>
                          <a:latin typeface="Cambria Math" panose="02040503050406030204" pitchFamily="18" charset="0"/>
                          <a:cs typeface="Times New Roman" panose="02020603050405020304" pitchFamily="18" charset="0"/>
                        </a:rPr>
                        <m:t>=</m:t>
                      </m:r>
                      <m:sSubSup>
                        <m:sSubSupPr>
                          <m:ctrlPr>
                            <a:rPr lang="it-IT" sz="1300" b="0" i="1" smtClean="0">
                              <a:solidFill>
                                <a:srgbClr val="C3A97E"/>
                              </a:solidFill>
                              <a:latin typeface="Cambria Math" panose="02040503050406030204" pitchFamily="18" charset="0"/>
                              <a:cs typeface="Times New Roman" panose="02020603050405020304" pitchFamily="18" charset="0"/>
                            </a:rPr>
                          </m:ctrlPr>
                        </m:sSubSupPr>
                        <m:e>
                          <m:r>
                            <a:rPr lang="it-IT" sz="1300" b="0" i="1" smtClean="0">
                              <a:solidFill>
                                <a:srgbClr val="C3A97E"/>
                              </a:solidFill>
                              <a:latin typeface="Cambria Math" panose="02040503050406030204" pitchFamily="18" charset="0"/>
                              <a:cs typeface="Times New Roman" panose="02020603050405020304" pitchFamily="18" charset="0"/>
                            </a:rPr>
                            <m:t>𝑢</m:t>
                          </m:r>
                        </m:e>
                        <m:sub>
                          <m:r>
                            <a:rPr lang="it-IT" sz="1300" b="0" i="1" smtClean="0">
                              <a:solidFill>
                                <a:srgbClr val="C3A97E"/>
                              </a:solidFill>
                              <a:latin typeface="Cambria Math" panose="02040503050406030204" pitchFamily="18" charset="0"/>
                              <a:cs typeface="Times New Roman" panose="02020603050405020304" pitchFamily="18" charset="0"/>
                            </a:rPr>
                            <m:t>𝑖</m:t>
                          </m:r>
                        </m:sub>
                        <m:sup>
                          <m:r>
                            <a:rPr lang="it-IT" sz="1300" b="0" i="1" smtClean="0">
                              <a:solidFill>
                                <a:srgbClr val="C3A97E"/>
                              </a:solidFill>
                              <a:latin typeface="Cambria Math" panose="02040503050406030204" pitchFamily="18" charset="0"/>
                              <a:cs typeface="Times New Roman" panose="02020603050405020304" pitchFamily="18" charset="0"/>
                            </a:rPr>
                            <m:t>𝑛</m:t>
                          </m:r>
                        </m:sup>
                      </m:sSubSup>
                      <m:r>
                        <a:rPr lang="it-IT" sz="1300" b="0" i="1" smtClean="0">
                          <a:solidFill>
                            <a:srgbClr val="C3A97E"/>
                          </a:solidFill>
                          <a:latin typeface="Cambria Math" panose="02040503050406030204" pitchFamily="18" charset="0"/>
                          <a:cs typeface="Times New Roman" panose="02020603050405020304" pitchFamily="18" charset="0"/>
                        </a:rPr>
                        <m:t>−</m:t>
                      </m:r>
                      <m:r>
                        <a:rPr lang="it-IT" sz="1300" b="0" i="1" smtClean="0">
                          <a:solidFill>
                            <a:srgbClr val="C3A97E"/>
                          </a:solidFill>
                          <a:latin typeface="Cambria Math" panose="02040503050406030204" pitchFamily="18" charset="0"/>
                          <a:cs typeface="Times New Roman" panose="02020603050405020304" pitchFamily="18" charset="0"/>
                        </a:rPr>
                        <m:t>𝑏</m:t>
                      </m:r>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𝑑𝑡</m:t>
                          </m:r>
                        </m:num>
                        <m:den>
                          <m:r>
                            <a:rPr lang="it-IT" sz="1300" b="0" i="1" smtClean="0">
                              <a:solidFill>
                                <a:srgbClr val="C3A97E"/>
                              </a:solidFill>
                              <a:latin typeface="Cambria Math" panose="02040503050406030204" pitchFamily="18" charset="0"/>
                              <a:cs typeface="Times New Roman" panose="02020603050405020304" pitchFamily="18" charset="0"/>
                            </a:rPr>
                            <m:t>𝑑𝑥</m:t>
                          </m:r>
                        </m:den>
                      </m:f>
                      <m:r>
                        <a:rPr lang="it-IT" sz="1300" b="0" i="1" smtClean="0">
                          <a:solidFill>
                            <a:srgbClr val="C3A97E"/>
                          </a:solidFill>
                          <a:latin typeface="Cambria Math" panose="02040503050406030204" pitchFamily="18" charset="0"/>
                          <a:cs typeface="Times New Roman" panose="02020603050405020304" pitchFamily="18" charset="0"/>
                        </a:rPr>
                        <m:t> </m:t>
                      </m:r>
                      <m:d>
                        <m:dPr>
                          <m:ctrlPr>
                            <a:rPr lang="it-IT" sz="1300" b="0" i="1" smtClean="0">
                              <a:solidFill>
                                <a:srgbClr val="C3A97E"/>
                              </a:solidFill>
                              <a:latin typeface="Cambria Math" panose="02040503050406030204" pitchFamily="18" charset="0"/>
                              <a:cs typeface="Times New Roman" panose="02020603050405020304" pitchFamily="18" charset="0"/>
                            </a:rPr>
                          </m:ctrlPr>
                        </m:dPr>
                        <m:e>
                          <m:r>
                            <a:rPr lang="it-IT" sz="1300" b="0" i="1" smtClean="0">
                              <a:solidFill>
                                <a:srgbClr val="C3A97E"/>
                              </a:solidFill>
                              <a:latin typeface="Cambria Math" panose="02040503050406030204" pitchFamily="18" charset="0"/>
                              <a:cs typeface="Times New Roman" panose="02020603050405020304" pitchFamily="18" charset="0"/>
                            </a:rPr>
                            <m:t> </m:t>
                          </m:r>
                          <m:sSubSup>
                            <m:sSubSupPr>
                              <m:ctrlPr>
                                <a:rPr lang="it-IT" sz="1300" b="0" i="1" smtClean="0">
                                  <a:solidFill>
                                    <a:srgbClr val="C3A97E"/>
                                  </a:solidFill>
                                  <a:latin typeface="Cambria Math" panose="02040503050406030204" pitchFamily="18" charset="0"/>
                                  <a:cs typeface="Times New Roman" panose="02020603050405020304" pitchFamily="18" charset="0"/>
                                </a:rPr>
                              </m:ctrlPr>
                            </m:sSubSupPr>
                            <m:e>
                              <m:r>
                                <a:rPr lang="it-IT" sz="1300" b="0" i="1" smtClean="0">
                                  <a:solidFill>
                                    <a:srgbClr val="C3A97E"/>
                                  </a:solidFill>
                                  <a:latin typeface="Cambria Math" panose="02040503050406030204" pitchFamily="18" charset="0"/>
                                  <a:cs typeface="Times New Roman" panose="02020603050405020304" pitchFamily="18" charset="0"/>
                                </a:rPr>
                                <m:t>𝑢</m:t>
                              </m:r>
                            </m:e>
                            <m:sub>
                              <m:r>
                                <a:rPr lang="it-IT" sz="1300" b="0" i="1" smtClean="0">
                                  <a:solidFill>
                                    <a:srgbClr val="C3A97E"/>
                                  </a:solidFill>
                                  <a:latin typeface="Cambria Math" panose="02040503050406030204" pitchFamily="18" charset="0"/>
                                  <a:cs typeface="Times New Roman" panose="02020603050405020304" pitchFamily="18" charset="0"/>
                                </a:rPr>
                                <m:t>𝑖</m:t>
                              </m:r>
                            </m:sub>
                            <m:sup>
                              <m:r>
                                <a:rPr lang="it-IT" sz="1300" b="0" i="1" smtClean="0">
                                  <a:solidFill>
                                    <a:srgbClr val="C3A97E"/>
                                  </a:solidFill>
                                  <a:latin typeface="Cambria Math" panose="02040503050406030204" pitchFamily="18" charset="0"/>
                                  <a:cs typeface="Times New Roman" panose="02020603050405020304" pitchFamily="18" charset="0"/>
                                </a:rPr>
                                <m:t>𝑛</m:t>
                              </m:r>
                            </m:sup>
                          </m:sSubSup>
                          <m:r>
                            <a:rPr lang="it-IT" sz="1300" b="0" i="1" smtClean="0">
                              <a:solidFill>
                                <a:srgbClr val="C3A97E"/>
                              </a:solidFill>
                              <a:latin typeface="Cambria Math" panose="02040503050406030204" pitchFamily="18" charset="0"/>
                              <a:cs typeface="Times New Roman" panose="02020603050405020304" pitchFamily="18" charset="0"/>
                            </a:rPr>
                            <m:t> −</m:t>
                          </m:r>
                          <m:sSubSup>
                            <m:sSubSupPr>
                              <m:ctrlPr>
                                <a:rPr lang="it-IT" sz="1300" b="0" i="1" smtClean="0">
                                  <a:solidFill>
                                    <a:srgbClr val="C3A97E"/>
                                  </a:solidFill>
                                  <a:latin typeface="Cambria Math" panose="02040503050406030204" pitchFamily="18" charset="0"/>
                                  <a:cs typeface="Times New Roman" panose="02020603050405020304" pitchFamily="18" charset="0"/>
                                </a:rPr>
                              </m:ctrlPr>
                            </m:sSubSupPr>
                            <m:e>
                              <m:r>
                                <a:rPr lang="it-IT" sz="1300" b="0" i="1" smtClean="0">
                                  <a:solidFill>
                                    <a:srgbClr val="C3A97E"/>
                                  </a:solidFill>
                                  <a:latin typeface="Cambria Math" panose="02040503050406030204" pitchFamily="18" charset="0"/>
                                  <a:cs typeface="Times New Roman" panose="02020603050405020304" pitchFamily="18" charset="0"/>
                                </a:rPr>
                                <m:t>𝑢</m:t>
                              </m:r>
                            </m:e>
                            <m:sub>
                              <m:r>
                                <a:rPr lang="it-IT" sz="1300" b="0" i="1" smtClean="0">
                                  <a:solidFill>
                                    <a:srgbClr val="C3A97E"/>
                                  </a:solidFill>
                                  <a:latin typeface="Cambria Math" panose="02040503050406030204" pitchFamily="18" charset="0"/>
                                  <a:cs typeface="Times New Roman" panose="02020603050405020304" pitchFamily="18" charset="0"/>
                                </a:rPr>
                                <m:t>𝑖</m:t>
                              </m:r>
                              <m:r>
                                <a:rPr lang="it-IT" sz="1300" b="0" i="1" smtClean="0">
                                  <a:solidFill>
                                    <a:srgbClr val="C3A97E"/>
                                  </a:solidFill>
                                  <a:latin typeface="Cambria Math" panose="02040503050406030204" pitchFamily="18" charset="0"/>
                                  <a:cs typeface="Times New Roman" panose="02020603050405020304" pitchFamily="18" charset="0"/>
                                </a:rPr>
                                <m:t>−1</m:t>
                              </m:r>
                            </m:sub>
                            <m:sup>
                              <m:r>
                                <a:rPr lang="it-IT" sz="1300" b="0" i="1" smtClean="0">
                                  <a:solidFill>
                                    <a:srgbClr val="C3A97E"/>
                                  </a:solidFill>
                                  <a:latin typeface="Cambria Math" panose="02040503050406030204" pitchFamily="18" charset="0"/>
                                  <a:cs typeface="Times New Roman" panose="02020603050405020304" pitchFamily="18" charset="0"/>
                                </a:rPr>
                                <m:t>𝑛</m:t>
                              </m:r>
                            </m:sup>
                          </m:sSubSup>
                        </m:e>
                      </m:d>
                      <m:r>
                        <a:rPr lang="it-IT" sz="1300" b="0" i="1" smtClean="0">
                          <a:solidFill>
                            <a:srgbClr val="C3A97E"/>
                          </a:solidFill>
                          <a:latin typeface="Cambria Math" panose="02040503050406030204" pitchFamily="18" charset="0"/>
                          <a:cs typeface="Times New Roman" panose="02020603050405020304" pitchFamily="18" charset="0"/>
                        </a:rPr>
                        <m:t>+</m:t>
                      </m:r>
                      <m:r>
                        <a:rPr lang="it-IT" sz="1300" b="0" i="1" smtClean="0">
                          <a:solidFill>
                            <a:srgbClr val="C3A97E"/>
                          </a:solidFill>
                          <a:latin typeface="Cambria Math" panose="02040503050406030204" pitchFamily="18" charset="0"/>
                          <a:cs typeface="Times New Roman" panose="02020603050405020304" pitchFamily="18" charset="0"/>
                        </a:rPr>
                        <m:t>𝑑𝑡</m:t>
                      </m:r>
                      <m:r>
                        <a:rPr lang="it-IT" sz="1300" b="0" i="1" smtClean="0">
                          <a:solidFill>
                            <a:srgbClr val="C3A97E"/>
                          </a:solidFill>
                          <a:latin typeface="Cambria Math" panose="02040503050406030204" pitchFamily="18" charset="0"/>
                          <a:cs typeface="Times New Roman" panose="02020603050405020304" pitchFamily="18" charset="0"/>
                        </a:rPr>
                        <m:t>∙</m:t>
                      </m:r>
                      <m:r>
                        <a:rPr lang="it-IT" sz="1300" b="0" i="1" smtClean="0">
                          <a:solidFill>
                            <a:srgbClr val="C3A97E"/>
                          </a:solidFill>
                          <a:latin typeface="Cambria Math" panose="02040503050406030204" pitchFamily="18" charset="0"/>
                          <a:cs typeface="Times New Roman" panose="02020603050405020304" pitchFamily="18" charset="0"/>
                        </a:rPr>
                        <m:t>𝑓</m:t>
                      </m:r>
                      <m:d>
                        <m:dPr>
                          <m:ctrlPr>
                            <a:rPr lang="it-IT" sz="1300" b="0" i="1" smtClean="0">
                              <a:solidFill>
                                <a:srgbClr val="C3A97E"/>
                              </a:solidFill>
                              <a:latin typeface="Cambria Math" panose="02040503050406030204" pitchFamily="18" charset="0"/>
                              <a:cs typeface="Times New Roman" panose="02020603050405020304" pitchFamily="18" charset="0"/>
                            </a:rPr>
                          </m:ctrlPr>
                        </m:dPr>
                        <m:e>
                          <m:sSub>
                            <m:sSubPr>
                              <m:ctrlPr>
                                <a:rPr lang="it-IT" sz="1300" b="0" i="1" smtClean="0">
                                  <a:solidFill>
                                    <a:srgbClr val="C3A97E"/>
                                  </a:solidFill>
                                  <a:latin typeface="Cambria Math" panose="02040503050406030204" pitchFamily="18" charset="0"/>
                                  <a:cs typeface="Times New Roman" panose="02020603050405020304" pitchFamily="18" charset="0"/>
                                </a:rPr>
                              </m:ctrlPr>
                            </m:sSubPr>
                            <m:e>
                              <m:r>
                                <a:rPr lang="it-IT" sz="1300" b="0" i="1" smtClean="0">
                                  <a:solidFill>
                                    <a:srgbClr val="C3A97E"/>
                                  </a:solidFill>
                                  <a:latin typeface="Cambria Math" panose="02040503050406030204" pitchFamily="18" charset="0"/>
                                  <a:cs typeface="Times New Roman" panose="02020603050405020304" pitchFamily="18" charset="0"/>
                                </a:rPr>
                                <m:t>𝑥</m:t>
                              </m:r>
                            </m:e>
                            <m:sub>
                              <m:r>
                                <a:rPr lang="it-IT" sz="1300" b="0" i="1" smtClean="0">
                                  <a:solidFill>
                                    <a:srgbClr val="C3A97E"/>
                                  </a:solidFill>
                                  <a:latin typeface="Cambria Math" panose="02040503050406030204" pitchFamily="18" charset="0"/>
                                  <a:cs typeface="Times New Roman" panose="02020603050405020304" pitchFamily="18" charset="0"/>
                                </a:rPr>
                                <m:t>𝑖</m:t>
                              </m:r>
                            </m:sub>
                          </m:sSub>
                          <m:r>
                            <a:rPr lang="it-IT" sz="1300" b="0" i="1" smtClean="0">
                              <a:solidFill>
                                <a:srgbClr val="C3A97E"/>
                              </a:solidFill>
                              <a:latin typeface="Cambria Math" panose="02040503050406030204" pitchFamily="18" charset="0"/>
                              <a:cs typeface="Times New Roman" panose="02020603050405020304" pitchFamily="18" charset="0"/>
                            </a:rPr>
                            <m:t>, </m:t>
                          </m:r>
                          <m:sSub>
                            <m:sSubPr>
                              <m:ctrlPr>
                                <a:rPr lang="it-IT" sz="1300" b="0" i="1" smtClean="0">
                                  <a:solidFill>
                                    <a:srgbClr val="C3A97E"/>
                                  </a:solidFill>
                                  <a:latin typeface="Cambria Math" panose="02040503050406030204" pitchFamily="18" charset="0"/>
                                  <a:cs typeface="Times New Roman" panose="02020603050405020304" pitchFamily="18" charset="0"/>
                                </a:rPr>
                              </m:ctrlPr>
                            </m:sSubPr>
                            <m:e>
                              <m:r>
                                <a:rPr lang="it-IT" sz="1300" b="0" i="1" smtClean="0">
                                  <a:solidFill>
                                    <a:srgbClr val="C3A97E"/>
                                  </a:solidFill>
                                  <a:latin typeface="Cambria Math" panose="02040503050406030204" pitchFamily="18" charset="0"/>
                                  <a:cs typeface="Times New Roman" panose="02020603050405020304" pitchFamily="18" charset="0"/>
                                </a:rPr>
                                <m:t>𝑡</m:t>
                              </m:r>
                            </m:e>
                            <m:sub>
                              <m:r>
                                <a:rPr lang="it-IT" sz="1300" b="0" i="1" smtClean="0">
                                  <a:solidFill>
                                    <a:srgbClr val="C3A97E"/>
                                  </a:solidFill>
                                  <a:latin typeface="Cambria Math" panose="02040503050406030204" pitchFamily="18" charset="0"/>
                                  <a:cs typeface="Times New Roman" panose="02020603050405020304" pitchFamily="18" charset="0"/>
                                </a:rPr>
                                <m:t>𝑛</m:t>
                              </m:r>
                            </m:sub>
                          </m:sSub>
                        </m:e>
                      </m:d>
                    </m:oMath>
                  </m:oMathPara>
                </a14:m>
                <a:endParaRPr lang="en-US" sz="13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US" sz="1300" dirty="0">
                    <a:solidFill>
                      <a:srgbClr val="C3A97E"/>
                    </a:solidFill>
                    <a:latin typeface="Times New Roman" panose="02020603050405020304" pitchFamily="18" charset="0"/>
                    <a:cs typeface="Times New Roman" panose="02020603050405020304" pitchFamily="18" charset="0"/>
                  </a:rPr>
                  <a:t>To ensure the stability of the equation, a necessary condition for numerical convergence is that the </a:t>
                </a:r>
                <a:r>
                  <a:rPr lang="en-US" sz="1300" b="1" i="1" dirty="0">
                    <a:solidFill>
                      <a:srgbClr val="C3A97E"/>
                    </a:solidFill>
                    <a:latin typeface="Times New Roman" panose="02020603050405020304" pitchFamily="18" charset="0"/>
                    <a:cs typeface="Times New Roman" panose="02020603050405020304" pitchFamily="18" charset="0"/>
                  </a:rPr>
                  <a:t>Courant number </a:t>
                </a:r>
                <a14:m>
                  <m:oMath xmlns:m="http://schemas.openxmlformats.org/officeDocument/2006/math">
                    <m:r>
                      <a:rPr lang="en-US" sz="1300" b="1" i="1" dirty="0" smtClean="0">
                        <a:solidFill>
                          <a:srgbClr val="C3A97E"/>
                        </a:solidFill>
                        <a:latin typeface="Cambria Math" panose="02040503050406030204" pitchFamily="18" charset="0"/>
                        <a:cs typeface="Times New Roman" panose="02020603050405020304" pitchFamily="18" charset="0"/>
                      </a:rPr>
                      <m:t>𝑪</m:t>
                    </m:r>
                  </m:oMath>
                </a14:m>
                <a:r>
                  <a:rPr lang="en-US" sz="1300" b="1" i="1" dirty="0">
                    <a:solidFill>
                      <a:srgbClr val="C3A97E"/>
                    </a:solidFill>
                    <a:latin typeface="Times New Roman" panose="02020603050405020304" pitchFamily="18" charset="0"/>
                    <a:cs typeface="Times New Roman" panose="02020603050405020304" pitchFamily="18" charset="0"/>
                  </a:rPr>
                  <a:t> </a:t>
                </a:r>
                <a:r>
                  <a:rPr lang="en-US" sz="1300" dirty="0">
                    <a:solidFill>
                      <a:srgbClr val="C3A97E"/>
                    </a:solidFill>
                    <a:latin typeface="Times New Roman" panose="02020603050405020304" pitchFamily="18" charset="0"/>
                    <a:cs typeface="Times New Roman" panose="02020603050405020304" pitchFamily="18" charset="0"/>
                  </a:rPr>
                  <a:t>must be less than 1:</a:t>
                </a:r>
              </a:p>
              <a:p>
                <a:pPr marL="0" indent="0" algn="just">
                  <a:buNone/>
                </a:pPr>
                <a:endParaRPr lang="en-US" sz="1300" dirty="0">
                  <a:solidFill>
                    <a:srgbClr val="C3A97E"/>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𝐶</m:t>
                      </m:r>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𝑏</m:t>
                          </m:r>
                          <m:r>
                            <a:rPr lang="it-IT" sz="1300" b="0" i="1" smtClean="0">
                              <a:solidFill>
                                <a:srgbClr val="C3A97E"/>
                              </a:solidFill>
                              <a:latin typeface="Cambria Math" panose="02040503050406030204" pitchFamily="18" charset="0"/>
                              <a:cs typeface="Times New Roman" panose="02020603050405020304" pitchFamily="18" charset="0"/>
                            </a:rPr>
                            <m:t>∙</m:t>
                          </m:r>
                          <m:r>
                            <a:rPr lang="it-IT" sz="1300" b="0" i="1" smtClean="0">
                              <a:solidFill>
                                <a:srgbClr val="C3A97E"/>
                              </a:solidFill>
                              <a:latin typeface="Cambria Math" panose="02040503050406030204" pitchFamily="18" charset="0"/>
                              <a:cs typeface="Times New Roman" panose="02020603050405020304" pitchFamily="18" charset="0"/>
                            </a:rPr>
                            <m:t>𝑑𝑡</m:t>
                          </m:r>
                        </m:num>
                        <m:den>
                          <m:r>
                            <a:rPr lang="it-IT" sz="1300" b="0" i="1" smtClean="0">
                              <a:solidFill>
                                <a:srgbClr val="C3A97E"/>
                              </a:solidFill>
                              <a:latin typeface="Cambria Math" panose="02040503050406030204" pitchFamily="18" charset="0"/>
                              <a:cs typeface="Times New Roman" panose="02020603050405020304" pitchFamily="18" charset="0"/>
                            </a:rPr>
                            <m:t>𝑑𝑥</m:t>
                          </m:r>
                        </m:den>
                      </m:f>
                      <m:r>
                        <a:rPr lang="it-IT" sz="1300" b="0" i="1" smtClean="0">
                          <a:solidFill>
                            <a:srgbClr val="C3A97E"/>
                          </a:solidFill>
                          <a:latin typeface="Cambria Math" panose="02040503050406030204" pitchFamily="18" charset="0"/>
                          <a:cs typeface="Times New Roman" panose="02020603050405020304" pitchFamily="18" charset="0"/>
                        </a:rPr>
                        <m:t>&lt;1</m:t>
                      </m:r>
                    </m:oMath>
                  </m:oMathPara>
                </a14:m>
                <a:endParaRPr lang="en-US" sz="13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en-US" sz="1300" dirty="0">
                    <a:solidFill>
                      <a:srgbClr val="C3A97E"/>
                    </a:solidFill>
                    <a:latin typeface="Times New Roman" panose="02020603050405020304" pitchFamily="18" charset="0"/>
                    <a:cs typeface="Times New Roman" panose="02020603050405020304" pitchFamily="18" charset="0"/>
                  </a:rPr>
                  <a:t>Calculating the flow velocity </a:t>
                </a:r>
                <a14:m>
                  <m:oMath xmlns:m="http://schemas.openxmlformats.org/officeDocument/2006/math">
                    <m:r>
                      <a:rPr lang="en-US" sz="1300" i="1" dirty="0" smtClean="0">
                        <a:solidFill>
                          <a:srgbClr val="C3A97E"/>
                        </a:solidFill>
                        <a:latin typeface="Cambria Math" panose="02040503050406030204" pitchFamily="18" charset="0"/>
                        <a:cs typeface="Times New Roman" panose="02020603050405020304" pitchFamily="18" charset="0"/>
                      </a:rPr>
                      <m:t>𝑏</m:t>
                    </m:r>
                  </m:oMath>
                </a14:m>
                <a:r>
                  <a:rPr lang="en-US" sz="1300" dirty="0">
                    <a:solidFill>
                      <a:srgbClr val="C3A97E"/>
                    </a:solidFill>
                    <a:latin typeface="Times New Roman" panose="02020603050405020304" pitchFamily="18" charset="0"/>
                    <a:cs typeface="Times New Roman" panose="02020603050405020304" pitchFamily="18" charset="0"/>
                  </a:rPr>
                  <a:t> yields:</a:t>
                </a:r>
              </a:p>
              <a:p>
                <a:pPr marL="0" indent="0" algn="just">
                  <a:buNone/>
                </a:pPr>
                <a14:m>
                  <m:oMathPara xmlns:m="http://schemas.openxmlformats.org/officeDocument/2006/math">
                    <m:oMathParaPr>
                      <m:jc m:val="centerGroup"/>
                    </m:oMathParaPr>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𝑏</m:t>
                      </m:r>
                      <m:r>
                        <a:rPr lang="it-IT" sz="1300" b="0" i="1" smtClean="0">
                          <a:solidFill>
                            <a:srgbClr val="C3A97E"/>
                          </a:solidFill>
                          <a:latin typeface="Cambria Math" panose="02040503050406030204" pitchFamily="18" charset="0"/>
                          <a:cs typeface="Times New Roman" panose="02020603050405020304" pitchFamily="18" charset="0"/>
                        </a:rPr>
                        <m:t>=</m:t>
                      </m:r>
                      <m:rad>
                        <m:radPr>
                          <m:degHide m:val="on"/>
                          <m:ctrlPr>
                            <a:rPr lang="it-IT" sz="1300" b="0" i="1" smtClean="0">
                              <a:solidFill>
                                <a:srgbClr val="C3A97E"/>
                              </a:solidFill>
                              <a:latin typeface="Cambria Math" panose="02040503050406030204" pitchFamily="18" charset="0"/>
                              <a:cs typeface="Times New Roman" panose="02020603050405020304" pitchFamily="18" charset="0"/>
                            </a:rPr>
                          </m:ctrlPr>
                        </m:radPr>
                        <m:deg/>
                        <m:e>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𝑘</m:t>
                              </m:r>
                            </m:num>
                            <m:den>
                              <m:r>
                                <a:rPr lang="it-IT" sz="1300" b="0" i="1" smtClean="0">
                                  <a:solidFill>
                                    <a:srgbClr val="C3A97E"/>
                                  </a:solidFill>
                                  <a:latin typeface="Cambria Math" panose="02040503050406030204" pitchFamily="18" charset="0"/>
                                  <a:cs typeface="Times New Roman" panose="02020603050405020304" pitchFamily="18" charset="0"/>
                                </a:rPr>
                                <m:t>𝜌</m:t>
                              </m:r>
                              <m:r>
                                <a:rPr lang="it-IT" sz="1300" b="0" i="1" smtClean="0">
                                  <a:solidFill>
                                    <a:srgbClr val="C3A97E"/>
                                  </a:solidFill>
                                  <a:latin typeface="Cambria Math" panose="02040503050406030204" pitchFamily="18" charset="0"/>
                                  <a:cs typeface="Times New Roman" panose="02020603050405020304" pitchFamily="18" charset="0"/>
                                </a:rPr>
                                <m:t>𝑐</m:t>
                              </m:r>
                            </m:den>
                          </m:f>
                        </m:e>
                      </m:rad>
                      <m:r>
                        <a:rPr lang="it-IT" sz="1300" b="0" i="1" smtClean="0">
                          <a:solidFill>
                            <a:srgbClr val="C3A97E"/>
                          </a:solidFill>
                          <a:latin typeface="Cambria Math" panose="02040503050406030204" pitchFamily="18" charset="0"/>
                          <a:cs typeface="Times New Roman" panose="02020603050405020304" pitchFamily="18" charset="0"/>
                        </a:rPr>
                        <m:t>=0,0030</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𝑚</m:t>
                          </m:r>
                        </m:num>
                        <m:den>
                          <m:r>
                            <a:rPr lang="it-IT" sz="1300" b="0" i="1" smtClean="0">
                              <a:solidFill>
                                <a:srgbClr val="C3A97E"/>
                              </a:solidFill>
                              <a:latin typeface="Cambria Math" panose="02040503050406030204" pitchFamily="18" charset="0"/>
                              <a:cs typeface="Times New Roman" panose="02020603050405020304" pitchFamily="18" charset="0"/>
                            </a:rPr>
                            <m:t>𝑠</m:t>
                          </m:r>
                        </m:den>
                      </m:f>
                    </m:oMath>
                  </m:oMathPara>
                </a14:m>
                <a:endParaRPr lang="it-IT" sz="13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1300" dirty="0" err="1">
                    <a:solidFill>
                      <a:srgbClr val="C3A97E"/>
                    </a:solidFill>
                    <a:latin typeface="Times New Roman" panose="02020603050405020304" pitchFamily="18" charset="0"/>
                    <a:cs typeface="Times New Roman" panose="02020603050405020304" pitchFamily="18" charset="0"/>
                  </a:rPr>
                  <a:t>Where</a:t>
                </a:r>
                <a:r>
                  <a:rPr lang="it-IT" sz="1300" dirty="0">
                    <a:solidFill>
                      <a:srgbClr val="C3A97E"/>
                    </a:solidFill>
                    <a:latin typeface="Times New Roman" panose="02020603050405020304" pitchFamily="18" charset="0"/>
                    <a:cs typeface="Times New Roman" panose="02020603050405020304" pitchFamily="18" charset="0"/>
                  </a:rPr>
                  <a:t>:</a:t>
                </a:r>
              </a:p>
              <a:p>
                <a:pPr lvl="1" algn="just"/>
                <a14:m>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𝑘</m:t>
                    </m:r>
                    <m:r>
                      <a:rPr lang="it-IT" sz="1300" b="0" i="1" smtClean="0">
                        <a:solidFill>
                          <a:srgbClr val="C3A97E"/>
                        </a:solidFill>
                        <a:latin typeface="Cambria Math" panose="02040503050406030204" pitchFamily="18" charset="0"/>
                        <a:cs typeface="Times New Roman" panose="02020603050405020304" pitchFamily="18" charset="0"/>
                      </a:rPr>
                      <m:t>=21,9</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𝑊</m:t>
                        </m:r>
                      </m:num>
                      <m:den>
                        <m:r>
                          <a:rPr lang="it-IT" sz="1300" b="0" i="1" smtClean="0">
                            <a:solidFill>
                              <a:srgbClr val="C3A97E"/>
                            </a:solidFill>
                            <a:latin typeface="Cambria Math" panose="02040503050406030204" pitchFamily="18" charset="0"/>
                            <a:cs typeface="Times New Roman" panose="02020603050405020304" pitchFamily="18" charset="0"/>
                          </a:rPr>
                          <m:t>𝑚𝐾</m:t>
                        </m:r>
                      </m:den>
                    </m:f>
                    <m:r>
                      <a:rPr lang="it-IT" sz="1300" b="0" i="1" smtClean="0">
                        <a:solidFill>
                          <a:srgbClr val="C3A97E"/>
                        </a:solidFill>
                        <a:latin typeface="Cambria Math" panose="02040503050406030204" pitchFamily="18" charset="0"/>
                        <a:cs typeface="Times New Roman" panose="02020603050405020304" pitchFamily="18" charset="0"/>
                      </a:rPr>
                      <m:t> </m:t>
                    </m:r>
                  </m:oMath>
                </a14:m>
                <a:r>
                  <a:rPr lang="it-IT" sz="1300" dirty="0">
                    <a:solidFill>
                      <a:srgbClr val="C3A97E"/>
                    </a:solidFill>
                    <a:latin typeface="Times New Roman" panose="02020603050405020304" pitchFamily="18" charset="0"/>
                    <a:cs typeface="Times New Roman" panose="02020603050405020304" pitchFamily="18" charset="0"/>
                  </a:rPr>
                  <a:t> titanium thermal </a:t>
                </a:r>
                <a:r>
                  <a:rPr lang="it-IT" sz="1300" dirty="0" err="1">
                    <a:solidFill>
                      <a:srgbClr val="C3A97E"/>
                    </a:solidFill>
                    <a:latin typeface="Times New Roman" panose="02020603050405020304" pitchFamily="18" charset="0"/>
                    <a:cs typeface="Times New Roman" panose="02020603050405020304" pitchFamily="18" charset="0"/>
                  </a:rPr>
                  <a:t>conductivity</a:t>
                </a:r>
                <a:r>
                  <a:rPr lang="it-IT" sz="1300" dirty="0">
                    <a:solidFill>
                      <a:srgbClr val="C3A97E"/>
                    </a:solidFill>
                    <a:latin typeface="Times New Roman" panose="02020603050405020304" pitchFamily="18" charset="0"/>
                    <a:cs typeface="Times New Roman" panose="02020603050405020304" pitchFamily="18" charset="0"/>
                  </a:rPr>
                  <a:t> </a:t>
                </a:r>
              </a:p>
              <a:p>
                <a:pPr lvl="1" algn="just"/>
                <a14:m>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𝜌</m:t>
                    </m:r>
                    <m:r>
                      <a:rPr lang="it-IT" sz="1300" b="0" i="1" smtClean="0">
                        <a:solidFill>
                          <a:srgbClr val="C3A97E"/>
                        </a:solidFill>
                        <a:latin typeface="Cambria Math" panose="02040503050406030204" pitchFamily="18" charset="0"/>
                        <a:cs typeface="Times New Roman" panose="02020603050405020304" pitchFamily="18" charset="0"/>
                      </a:rPr>
                      <m:t>=4506</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𝑘𝑔</m:t>
                        </m:r>
                      </m:num>
                      <m:den>
                        <m:sSup>
                          <m:sSupPr>
                            <m:ctrlPr>
                              <a:rPr lang="it-IT" sz="1300" b="0" i="1" smtClean="0">
                                <a:solidFill>
                                  <a:srgbClr val="C3A97E"/>
                                </a:solidFill>
                                <a:latin typeface="Cambria Math" panose="02040503050406030204" pitchFamily="18" charset="0"/>
                                <a:cs typeface="Times New Roman" panose="02020603050405020304" pitchFamily="18" charset="0"/>
                              </a:rPr>
                            </m:ctrlPr>
                          </m:sSupPr>
                          <m:e>
                            <m:r>
                              <a:rPr lang="it-IT" sz="1300" b="0" i="1" smtClean="0">
                                <a:solidFill>
                                  <a:srgbClr val="C3A97E"/>
                                </a:solidFill>
                                <a:latin typeface="Cambria Math" panose="02040503050406030204" pitchFamily="18" charset="0"/>
                                <a:cs typeface="Times New Roman" panose="02020603050405020304" pitchFamily="18" charset="0"/>
                              </a:rPr>
                              <m:t>𝑚</m:t>
                            </m:r>
                          </m:e>
                          <m:sup>
                            <m:r>
                              <a:rPr lang="it-IT" sz="1300" b="0" i="1" smtClean="0">
                                <a:solidFill>
                                  <a:srgbClr val="C3A97E"/>
                                </a:solidFill>
                                <a:latin typeface="Cambria Math" panose="02040503050406030204" pitchFamily="18" charset="0"/>
                                <a:cs typeface="Times New Roman" panose="02020603050405020304" pitchFamily="18" charset="0"/>
                              </a:rPr>
                              <m:t>3</m:t>
                            </m:r>
                          </m:sup>
                        </m:sSup>
                      </m:den>
                    </m:f>
                  </m:oMath>
                </a14:m>
                <a:r>
                  <a:rPr lang="it-IT" sz="1300" dirty="0">
                    <a:solidFill>
                      <a:srgbClr val="C3A97E"/>
                    </a:solidFill>
                    <a:latin typeface="Times New Roman" panose="02020603050405020304" pitchFamily="18" charset="0"/>
                    <a:cs typeface="Times New Roman" panose="02020603050405020304" pitchFamily="18" charset="0"/>
                  </a:rPr>
                  <a:t> </a:t>
                </a:r>
                <a:r>
                  <a:rPr lang="it-IT" sz="1300" dirty="0" err="1">
                    <a:solidFill>
                      <a:srgbClr val="C3A97E"/>
                    </a:solidFill>
                    <a:latin typeface="Times New Roman" panose="02020603050405020304" pitchFamily="18" charset="0"/>
                    <a:cs typeface="Times New Roman" panose="02020603050405020304" pitchFamily="18" charset="0"/>
                  </a:rPr>
                  <a:t>titanium</a:t>
                </a:r>
                <a:r>
                  <a:rPr lang="it-IT" sz="1300" dirty="0">
                    <a:solidFill>
                      <a:srgbClr val="C3A97E"/>
                    </a:solidFill>
                    <a:latin typeface="Times New Roman" panose="02020603050405020304" pitchFamily="18" charset="0"/>
                    <a:cs typeface="Times New Roman" panose="02020603050405020304" pitchFamily="18" charset="0"/>
                  </a:rPr>
                  <a:t> density</a:t>
                </a:r>
              </a:p>
              <a:p>
                <a:pPr lvl="1" algn="just"/>
                <a14:m>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𝑐</m:t>
                    </m:r>
                    <m:r>
                      <a:rPr lang="it-IT" sz="1300" b="0" i="1" smtClean="0">
                        <a:solidFill>
                          <a:srgbClr val="C3A97E"/>
                        </a:solidFill>
                        <a:latin typeface="Cambria Math" panose="02040503050406030204" pitchFamily="18" charset="0"/>
                        <a:cs typeface="Times New Roman" panose="02020603050405020304" pitchFamily="18" charset="0"/>
                      </a:rPr>
                      <m:t>=523</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𝐽</m:t>
                        </m:r>
                      </m:num>
                      <m:den>
                        <m:r>
                          <a:rPr lang="it-IT" sz="1300" b="0" i="1" smtClean="0">
                            <a:solidFill>
                              <a:srgbClr val="C3A97E"/>
                            </a:solidFill>
                            <a:latin typeface="Cambria Math" panose="02040503050406030204" pitchFamily="18" charset="0"/>
                            <a:cs typeface="Times New Roman" panose="02020603050405020304" pitchFamily="18" charset="0"/>
                          </a:rPr>
                          <m:t>𝑘𝑔𝐾</m:t>
                        </m:r>
                      </m:den>
                    </m:f>
                  </m:oMath>
                </a14:m>
                <a:r>
                  <a:rPr lang="it-IT" sz="1300" dirty="0">
                    <a:solidFill>
                      <a:srgbClr val="C3A97E"/>
                    </a:solidFill>
                    <a:latin typeface="Times New Roman" panose="02020603050405020304" pitchFamily="18" charset="0"/>
                    <a:cs typeface="Times New Roman" panose="02020603050405020304" pitchFamily="18" charset="0"/>
                  </a:rPr>
                  <a:t>  </a:t>
                </a:r>
                <a:r>
                  <a:rPr lang="it-IT" sz="1300" dirty="0" err="1">
                    <a:solidFill>
                      <a:srgbClr val="C3A97E"/>
                    </a:solidFill>
                    <a:latin typeface="Times New Roman" panose="02020603050405020304" pitchFamily="18" charset="0"/>
                    <a:cs typeface="Times New Roman" panose="02020603050405020304" pitchFamily="18" charset="0"/>
                  </a:rPr>
                  <a:t>specific</a:t>
                </a:r>
                <a:r>
                  <a:rPr lang="it-IT" sz="1300" dirty="0">
                    <a:solidFill>
                      <a:srgbClr val="C3A97E"/>
                    </a:solidFill>
                    <a:latin typeface="Times New Roman" panose="02020603050405020304" pitchFamily="18" charset="0"/>
                    <a:cs typeface="Times New Roman" panose="02020603050405020304" pitchFamily="18" charset="0"/>
                  </a:rPr>
                  <a:t> </a:t>
                </a:r>
                <a:r>
                  <a:rPr lang="it-IT" sz="1300" dirty="0" err="1">
                    <a:solidFill>
                      <a:srgbClr val="C3A97E"/>
                    </a:solidFill>
                    <a:latin typeface="Times New Roman" panose="02020603050405020304" pitchFamily="18" charset="0"/>
                    <a:cs typeface="Times New Roman" panose="02020603050405020304" pitchFamily="18" charset="0"/>
                  </a:rPr>
                  <a:t>heat</a:t>
                </a:r>
                <a:r>
                  <a:rPr lang="it-IT" sz="1300" dirty="0">
                    <a:solidFill>
                      <a:srgbClr val="C3A97E"/>
                    </a:solidFill>
                    <a:latin typeface="Times New Roman" panose="02020603050405020304" pitchFamily="18" charset="0"/>
                    <a:cs typeface="Times New Roman" panose="02020603050405020304" pitchFamily="18" charset="0"/>
                  </a:rPr>
                  <a:t> of </a:t>
                </a:r>
                <a:r>
                  <a:rPr lang="it-IT" sz="1300" dirty="0" err="1">
                    <a:solidFill>
                      <a:srgbClr val="C3A97E"/>
                    </a:solidFill>
                    <a:latin typeface="Times New Roman" panose="02020603050405020304" pitchFamily="18" charset="0"/>
                    <a:cs typeface="Times New Roman" panose="02020603050405020304" pitchFamily="18" charset="0"/>
                  </a:rPr>
                  <a:t>titanium</a:t>
                </a:r>
                <a:endParaRPr lang="it-IT" sz="1300" dirty="0">
                  <a:solidFill>
                    <a:srgbClr val="C3A97E"/>
                  </a:solidFill>
                  <a:latin typeface="Times New Roman" panose="02020603050405020304" pitchFamily="18" charset="0"/>
                  <a:cs typeface="Times New Roman" panose="02020603050405020304" pitchFamily="18" charset="0"/>
                </a:endParaRPr>
              </a:p>
              <a:p>
                <a:pPr marL="0" indent="0" algn="just">
                  <a:buNone/>
                </a:pPr>
                <a:r>
                  <a:rPr lang="it-IT" sz="1300" dirty="0" err="1">
                    <a:solidFill>
                      <a:srgbClr val="C3A97E"/>
                    </a:solidFill>
                    <a:latin typeface="Times New Roman" panose="02020603050405020304" pitchFamily="18" charset="0"/>
                    <a:cs typeface="Times New Roman" panose="02020603050405020304" pitchFamily="18" charset="0"/>
                  </a:rPr>
                  <a:t>Considering</a:t>
                </a:r>
                <a:r>
                  <a:rPr lang="it-IT" sz="1300" dirty="0">
                    <a:solidFill>
                      <a:srgbClr val="C3A97E"/>
                    </a:solidFill>
                    <a:latin typeface="Times New Roman" panose="02020603050405020304" pitchFamily="18" charset="0"/>
                    <a:cs typeface="Times New Roman" panose="02020603050405020304" pitchFamily="18" charset="0"/>
                  </a:rPr>
                  <a:t> the values of </a:t>
                </a:r>
                <a14:m>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𝑑𝑡</m:t>
                    </m:r>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𝑇</m:t>
                        </m:r>
                      </m:num>
                      <m:den>
                        <m:sSub>
                          <m:sSubPr>
                            <m:ctrlPr>
                              <a:rPr lang="it-IT" sz="1300" b="0" i="1" smtClean="0">
                                <a:solidFill>
                                  <a:srgbClr val="C3A97E"/>
                                </a:solidFill>
                                <a:latin typeface="Cambria Math" panose="02040503050406030204" pitchFamily="18" charset="0"/>
                                <a:cs typeface="Times New Roman" panose="02020603050405020304" pitchFamily="18" charset="0"/>
                              </a:rPr>
                            </m:ctrlPr>
                          </m:sSubPr>
                          <m:e>
                            <m:r>
                              <a:rPr lang="it-IT" sz="1300" b="0" i="1" smtClean="0">
                                <a:solidFill>
                                  <a:srgbClr val="C3A97E"/>
                                </a:solidFill>
                                <a:latin typeface="Cambria Math" panose="02040503050406030204" pitchFamily="18" charset="0"/>
                                <a:cs typeface="Times New Roman" panose="02020603050405020304" pitchFamily="18" charset="0"/>
                              </a:rPr>
                              <m:t>𝑁</m:t>
                            </m:r>
                          </m:e>
                          <m:sub>
                            <m:r>
                              <a:rPr lang="it-IT" sz="1300" b="0" i="1" smtClean="0">
                                <a:solidFill>
                                  <a:srgbClr val="C3A97E"/>
                                </a:solidFill>
                                <a:latin typeface="Cambria Math" panose="02040503050406030204" pitchFamily="18" charset="0"/>
                                <a:cs typeface="Times New Roman" panose="02020603050405020304" pitchFamily="18" charset="0"/>
                              </a:rPr>
                              <m:t>𝑡</m:t>
                            </m:r>
                          </m:sub>
                        </m:sSub>
                        <m:r>
                          <a:rPr lang="it-IT" sz="1300" b="0" i="1" smtClean="0">
                            <a:solidFill>
                              <a:srgbClr val="C3A97E"/>
                            </a:solidFill>
                            <a:latin typeface="Cambria Math" panose="02040503050406030204" pitchFamily="18" charset="0"/>
                            <a:cs typeface="Times New Roman" panose="02020603050405020304" pitchFamily="18" charset="0"/>
                          </a:rPr>
                          <m:t>−1</m:t>
                        </m:r>
                      </m:den>
                    </m:f>
                  </m:oMath>
                </a14:m>
                <a:r>
                  <a:rPr lang="it-IT" sz="1300" dirty="0">
                    <a:solidFill>
                      <a:srgbClr val="C3A97E"/>
                    </a:solidFill>
                    <a:latin typeface="Times New Roman" panose="02020603050405020304" pitchFamily="18" charset="0"/>
                    <a:cs typeface="Times New Roman" panose="02020603050405020304" pitchFamily="18" charset="0"/>
                  </a:rPr>
                  <a:t> and </a:t>
                </a:r>
                <a14:m>
                  <m:oMath xmlns:m="http://schemas.openxmlformats.org/officeDocument/2006/math">
                    <m:r>
                      <a:rPr lang="it-IT" sz="1300" b="0" i="1" smtClean="0">
                        <a:solidFill>
                          <a:srgbClr val="C3A97E"/>
                        </a:solidFill>
                        <a:latin typeface="Cambria Math" panose="02040503050406030204" pitchFamily="18" charset="0"/>
                        <a:cs typeface="Times New Roman" panose="02020603050405020304" pitchFamily="18" charset="0"/>
                      </a:rPr>
                      <m:t>𝑑𝑥</m:t>
                    </m:r>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𝐿</m:t>
                        </m:r>
                      </m:num>
                      <m:den>
                        <m:sSub>
                          <m:sSubPr>
                            <m:ctrlPr>
                              <a:rPr lang="it-IT" sz="1300" b="0" i="1" smtClean="0">
                                <a:solidFill>
                                  <a:srgbClr val="C3A97E"/>
                                </a:solidFill>
                                <a:latin typeface="Cambria Math" panose="02040503050406030204" pitchFamily="18" charset="0"/>
                                <a:cs typeface="Times New Roman" panose="02020603050405020304" pitchFamily="18" charset="0"/>
                              </a:rPr>
                            </m:ctrlPr>
                          </m:sSubPr>
                          <m:e>
                            <m:r>
                              <a:rPr lang="it-IT" sz="1300" b="0" i="1" smtClean="0">
                                <a:solidFill>
                                  <a:srgbClr val="C3A97E"/>
                                </a:solidFill>
                                <a:latin typeface="Cambria Math" panose="02040503050406030204" pitchFamily="18" charset="0"/>
                                <a:cs typeface="Times New Roman" panose="02020603050405020304" pitchFamily="18" charset="0"/>
                              </a:rPr>
                              <m:t>𝑁</m:t>
                            </m:r>
                          </m:e>
                          <m:sub>
                            <m:r>
                              <a:rPr lang="it-IT" sz="1300" b="0" i="1" smtClean="0">
                                <a:solidFill>
                                  <a:srgbClr val="C3A97E"/>
                                </a:solidFill>
                                <a:latin typeface="Cambria Math" panose="02040503050406030204" pitchFamily="18" charset="0"/>
                                <a:cs typeface="Times New Roman" panose="02020603050405020304" pitchFamily="18" charset="0"/>
                              </a:rPr>
                              <m:t>𝑥</m:t>
                            </m:r>
                          </m:sub>
                        </m:sSub>
                        <m:r>
                          <a:rPr lang="it-IT" sz="1300" b="0" i="1" smtClean="0">
                            <a:solidFill>
                              <a:srgbClr val="C3A97E"/>
                            </a:solidFill>
                            <a:latin typeface="Cambria Math" panose="02040503050406030204" pitchFamily="18" charset="0"/>
                            <a:cs typeface="Times New Roman" panose="02020603050405020304" pitchFamily="18" charset="0"/>
                          </a:rPr>
                          <m:t>−1</m:t>
                        </m:r>
                      </m:den>
                    </m:f>
                  </m:oMath>
                </a14:m>
                <a:r>
                  <a:rPr lang="it-IT" sz="1300" dirty="0">
                    <a:solidFill>
                      <a:srgbClr val="C3A97E"/>
                    </a:solidFill>
                    <a:latin typeface="Times New Roman" panose="02020603050405020304" pitchFamily="18" charset="0"/>
                    <a:cs typeface="Times New Roman" panose="02020603050405020304" pitchFamily="18" charset="0"/>
                  </a:rPr>
                  <a:t>, the </a:t>
                </a:r>
                <a:r>
                  <a:rPr lang="it-IT" sz="1300" dirty="0" err="1">
                    <a:solidFill>
                      <a:srgbClr val="C3A97E"/>
                    </a:solidFill>
                    <a:latin typeface="Times New Roman" panose="02020603050405020304" pitchFamily="18" charset="0"/>
                    <a:cs typeface="Times New Roman" panose="02020603050405020304" pitchFamily="18" charset="0"/>
                  </a:rPr>
                  <a:t>inequality</a:t>
                </a:r>
                <a:r>
                  <a:rPr lang="it-IT" sz="1300" dirty="0">
                    <a:solidFill>
                      <a:srgbClr val="C3A97E"/>
                    </a:solidFill>
                    <a:latin typeface="Times New Roman" panose="02020603050405020304" pitchFamily="18" charset="0"/>
                    <a:cs typeface="Times New Roman" panose="02020603050405020304" pitchFamily="18" charset="0"/>
                  </a:rPr>
                  <a:t> </a:t>
                </a:r>
                <a:r>
                  <a:rPr lang="it-IT" sz="1300" dirty="0" err="1">
                    <a:solidFill>
                      <a:srgbClr val="C3A97E"/>
                    </a:solidFill>
                    <a:latin typeface="Times New Roman" panose="02020603050405020304" pitchFamily="18" charset="0"/>
                    <a:cs typeface="Times New Roman" panose="02020603050405020304" pitchFamily="18" charset="0"/>
                  </a:rPr>
                  <a:t>becomes</a:t>
                </a:r>
                <a:r>
                  <a:rPr lang="it-IT" sz="1300" dirty="0">
                    <a:solidFill>
                      <a:srgbClr val="C3A97E"/>
                    </a:solidFill>
                    <a:latin typeface="Times New Roman" panose="02020603050405020304" pitchFamily="18" charset="0"/>
                    <a:cs typeface="Times New Roman" panose="02020603050405020304" pitchFamily="18" charset="0"/>
                  </a:rPr>
                  <a:t>:  </a:t>
                </a:r>
                <a14:m>
                  <m:oMath xmlns:m="http://schemas.openxmlformats.org/officeDocument/2006/math">
                    <m:r>
                      <a:rPr lang="it-IT" sz="1300" b="0" i="0" smtClean="0">
                        <a:solidFill>
                          <a:srgbClr val="C3A97E"/>
                        </a:solidFill>
                        <a:latin typeface="Cambria Math" panose="02040503050406030204" pitchFamily="18" charset="0"/>
                        <a:cs typeface="Times New Roman" panose="02020603050405020304" pitchFamily="18" charset="0"/>
                      </a:rPr>
                      <m:t> </m:t>
                    </m:r>
                    <m:r>
                      <a:rPr lang="it-IT" sz="1300" b="0" i="1" smtClean="0">
                        <a:solidFill>
                          <a:srgbClr val="C3A97E"/>
                        </a:solidFill>
                        <a:latin typeface="Cambria Math" panose="02040503050406030204" pitchFamily="18" charset="0"/>
                        <a:cs typeface="Times New Roman" panose="02020603050405020304" pitchFamily="18" charset="0"/>
                      </a:rPr>
                      <m:t>𝑏</m:t>
                    </m:r>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𝑇</m:t>
                        </m:r>
                      </m:num>
                      <m:den>
                        <m:r>
                          <a:rPr lang="it-IT" sz="1300" b="0" i="1" smtClean="0">
                            <a:solidFill>
                              <a:srgbClr val="C3A97E"/>
                            </a:solidFill>
                            <a:latin typeface="Cambria Math" panose="02040503050406030204" pitchFamily="18" charset="0"/>
                            <a:cs typeface="Times New Roman" panose="02020603050405020304" pitchFamily="18" charset="0"/>
                          </a:rPr>
                          <m:t>𝐿</m:t>
                        </m:r>
                      </m:den>
                    </m:f>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sSub>
                          <m:sSubPr>
                            <m:ctrlPr>
                              <a:rPr lang="it-IT" sz="1300" b="0" i="1" smtClean="0">
                                <a:solidFill>
                                  <a:srgbClr val="C3A97E"/>
                                </a:solidFill>
                                <a:latin typeface="Cambria Math" panose="02040503050406030204" pitchFamily="18" charset="0"/>
                                <a:cs typeface="Times New Roman" panose="02020603050405020304" pitchFamily="18" charset="0"/>
                              </a:rPr>
                            </m:ctrlPr>
                          </m:sSubPr>
                          <m:e>
                            <m:r>
                              <a:rPr lang="it-IT" sz="1300" b="0" i="1" smtClean="0">
                                <a:solidFill>
                                  <a:srgbClr val="C3A97E"/>
                                </a:solidFill>
                                <a:latin typeface="Cambria Math" panose="02040503050406030204" pitchFamily="18" charset="0"/>
                                <a:cs typeface="Times New Roman" panose="02020603050405020304" pitchFamily="18" charset="0"/>
                              </a:rPr>
                              <m:t>𝑁</m:t>
                            </m:r>
                          </m:e>
                          <m:sub>
                            <m:r>
                              <a:rPr lang="it-IT" sz="1300" b="0" i="1" smtClean="0">
                                <a:solidFill>
                                  <a:srgbClr val="C3A97E"/>
                                </a:solidFill>
                                <a:latin typeface="Cambria Math" panose="02040503050406030204" pitchFamily="18" charset="0"/>
                                <a:cs typeface="Times New Roman" panose="02020603050405020304" pitchFamily="18" charset="0"/>
                              </a:rPr>
                              <m:t>𝑥</m:t>
                            </m:r>
                          </m:sub>
                        </m:sSub>
                        <m:r>
                          <a:rPr lang="it-IT" sz="1300" b="0" i="1" smtClean="0">
                            <a:solidFill>
                              <a:srgbClr val="C3A97E"/>
                            </a:solidFill>
                            <a:latin typeface="Cambria Math" panose="02040503050406030204" pitchFamily="18" charset="0"/>
                            <a:cs typeface="Times New Roman" panose="02020603050405020304" pitchFamily="18" charset="0"/>
                          </a:rPr>
                          <m:t>−1</m:t>
                        </m:r>
                      </m:num>
                      <m:den>
                        <m:sSub>
                          <m:sSubPr>
                            <m:ctrlPr>
                              <a:rPr lang="it-IT" sz="1300" b="0" i="1" smtClean="0">
                                <a:solidFill>
                                  <a:srgbClr val="C3A97E"/>
                                </a:solidFill>
                                <a:latin typeface="Cambria Math" panose="02040503050406030204" pitchFamily="18" charset="0"/>
                                <a:cs typeface="Times New Roman" panose="02020603050405020304" pitchFamily="18" charset="0"/>
                              </a:rPr>
                            </m:ctrlPr>
                          </m:sSubPr>
                          <m:e>
                            <m:r>
                              <a:rPr lang="it-IT" sz="1300" b="0" i="1" smtClean="0">
                                <a:solidFill>
                                  <a:srgbClr val="C3A97E"/>
                                </a:solidFill>
                                <a:latin typeface="Cambria Math" panose="02040503050406030204" pitchFamily="18" charset="0"/>
                                <a:cs typeface="Times New Roman" panose="02020603050405020304" pitchFamily="18" charset="0"/>
                              </a:rPr>
                              <m:t>𝑁</m:t>
                            </m:r>
                          </m:e>
                          <m:sub>
                            <m:r>
                              <a:rPr lang="it-IT" sz="1300" b="0" i="1" smtClean="0">
                                <a:solidFill>
                                  <a:srgbClr val="C3A97E"/>
                                </a:solidFill>
                                <a:latin typeface="Cambria Math" panose="02040503050406030204" pitchFamily="18" charset="0"/>
                                <a:cs typeface="Times New Roman" panose="02020603050405020304" pitchFamily="18" charset="0"/>
                              </a:rPr>
                              <m:t>𝑡</m:t>
                            </m:r>
                          </m:sub>
                        </m:sSub>
                        <m:r>
                          <a:rPr lang="it-IT" sz="1300" b="0" i="1" smtClean="0">
                            <a:solidFill>
                              <a:srgbClr val="C3A97E"/>
                            </a:solidFill>
                            <a:latin typeface="Cambria Math" panose="02040503050406030204" pitchFamily="18" charset="0"/>
                            <a:cs typeface="Times New Roman" panose="02020603050405020304" pitchFamily="18" charset="0"/>
                          </a:rPr>
                          <m:t>−1</m:t>
                        </m:r>
                      </m:den>
                    </m:f>
                    <m:r>
                      <a:rPr lang="it-IT" sz="1300" b="0" i="1" smtClean="0">
                        <a:solidFill>
                          <a:srgbClr val="C3A97E"/>
                        </a:solidFill>
                        <a:latin typeface="Cambria Math" panose="02040503050406030204" pitchFamily="18" charset="0"/>
                        <a:cs typeface="Times New Roman" panose="02020603050405020304" pitchFamily="18" charset="0"/>
                      </a:rPr>
                      <m:t>=0,0030</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𝑚</m:t>
                        </m:r>
                      </m:num>
                      <m:den>
                        <m:r>
                          <a:rPr lang="it-IT" sz="1300" b="0" i="1" smtClean="0">
                            <a:solidFill>
                              <a:srgbClr val="C3A97E"/>
                            </a:solidFill>
                            <a:latin typeface="Cambria Math" panose="02040503050406030204" pitchFamily="18" charset="0"/>
                            <a:cs typeface="Times New Roman" panose="02020603050405020304" pitchFamily="18" charset="0"/>
                          </a:rPr>
                          <m:t>𝑠</m:t>
                        </m:r>
                      </m:den>
                    </m:f>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30</m:t>
                        </m:r>
                        <m:r>
                          <a:rPr lang="it-IT" sz="1300" b="0" i="1" smtClean="0">
                            <a:solidFill>
                              <a:srgbClr val="C3A97E"/>
                            </a:solidFill>
                            <a:latin typeface="Cambria Math" panose="02040503050406030204" pitchFamily="18" charset="0"/>
                            <a:cs typeface="Times New Roman" panose="02020603050405020304" pitchFamily="18" charset="0"/>
                          </a:rPr>
                          <m:t>𝑠</m:t>
                        </m:r>
                      </m:num>
                      <m:den>
                        <m:r>
                          <a:rPr lang="it-IT" sz="1300" b="0" i="1" smtClean="0">
                            <a:solidFill>
                              <a:srgbClr val="C3A97E"/>
                            </a:solidFill>
                            <a:latin typeface="Cambria Math" panose="02040503050406030204" pitchFamily="18" charset="0"/>
                            <a:cs typeface="Times New Roman" panose="02020603050405020304" pitchFamily="18" charset="0"/>
                          </a:rPr>
                          <m:t>20</m:t>
                        </m:r>
                        <m:r>
                          <a:rPr lang="it-IT" sz="1300" b="0" i="1" smtClean="0">
                            <a:solidFill>
                              <a:srgbClr val="C3A97E"/>
                            </a:solidFill>
                            <a:latin typeface="Cambria Math" panose="02040503050406030204" pitchFamily="18" charset="0"/>
                            <a:cs typeface="Times New Roman" panose="02020603050405020304" pitchFamily="18" charset="0"/>
                          </a:rPr>
                          <m:t>𝑚</m:t>
                        </m:r>
                      </m:den>
                    </m:f>
                    <m:r>
                      <a:rPr lang="it-IT" sz="1300" b="0" i="1" smtClean="0">
                        <a:solidFill>
                          <a:srgbClr val="C3A97E"/>
                        </a:solidFill>
                        <a:latin typeface="Cambria Math" panose="02040503050406030204" pitchFamily="18" charset="0"/>
                        <a:cs typeface="Times New Roman" panose="02020603050405020304" pitchFamily="18" charset="0"/>
                      </a:rPr>
                      <m:t>∙</m:t>
                    </m:r>
                    <m:f>
                      <m:fPr>
                        <m:ctrlPr>
                          <a:rPr lang="it-IT" sz="1300" b="0" i="1" smtClean="0">
                            <a:solidFill>
                              <a:srgbClr val="C3A97E"/>
                            </a:solidFill>
                            <a:latin typeface="Cambria Math" panose="02040503050406030204" pitchFamily="18" charset="0"/>
                            <a:cs typeface="Times New Roman" panose="02020603050405020304" pitchFamily="18" charset="0"/>
                          </a:rPr>
                        </m:ctrlPr>
                      </m:fPr>
                      <m:num>
                        <m:r>
                          <a:rPr lang="it-IT" sz="1300" b="0" i="1" smtClean="0">
                            <a:solidFill>
                              <a:srgbClr val="C3A97E"/>
                            </a:solidFill>
                            <a:latin typeface="Cambria Math" panose="02040503050406030204" pitchFamily="18" charset="0"/>
                            <a:cs typeface="Times New Roman" panose="02020603050405020304" pitchFamily="18" charset="0"/>
                          </a:rPr>
                          <m:t>160 000 −1</m:t>
                        </m:r>
                      </m:num>
                      <m:den>
                        <m:r>
                          <a:rPr lang="it-IT" sz="1300" b="0" i="1" smtClean="0">
                            <a:solidFill>
                              <a:srgbClr val="C3A97E"/>
                            </a:solidFill>
                            <a:latin typeface="Cambria Math" panose="02040503050406030204" pitchFamily="18" charset="0"/>
                            <a:cs typeface="Times New Roman" panose="02020603050405020304" pitchFamily="18" charset="0"/>
                          </a:rPr>
                          <m:t>1 000 −1</m:t>
                        </m:r>
                      </m:den>
                    </m:f>
                    <m:r>
                      <a:rPr lang="it-IT" sz="1300" b="0" i="1" smtClean="0">
                        <a:solidFill>
                          <a:srgbClr val="C3A97E"/>
                        </a:solidFill>
                        <a:latin typeface="Cambria Math" panose="02040503050406030204" pitchFamily="18" charset="0"/>
                        <a:cs typeface="Times New Roman" panose="02020603050405020304" pitchFamily="18" charset="0"/>
                      </a:rPr>
                      <m:t>=0,72&lt;1</m:t>
                    </m:r>
                  </m:oMath>
                </a14:m>
                <a:endParaRPr lang="it-IT" sz="1300" dirty="0">
                  <a:solidFill>
                    <a:srgbClr val="C3A97E"/>
                  </a:solidFill>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34CF850E-7A24-C047-3C13-A852A9CEFAAD}"/>
                  </a:ext>
                </a:extLst>
              </p:cNvPr>
              <p:cNvSpPr>
                <a:spLocks noGrp="1" noRot="1" noChangeAspect="1" noMove="1" noResize="1" noEditPoints="1" noAdjustHandles="1" noChangeArrowheads="1" noChangeShapeType="1" noTextEdit="1"/>
              </p:cNvSpPr>
              <p:nvPr>
                <p:ph idx="1"/>
              </p:nvPr>
            </p:nvSpPr>
            <p:spPr>
              <a:blipFill>
                <a:blip r:embed="rId2"/>
                <a:stretch>
                  <a:fillRect l="-116" t="-560" b="-420"/>
                </a:stretch>
              </a:blipFill>
            </p:spPr>
            <p:txBody>
              <a:bodyPr/>
              <a:lstStyle/>
              <a:p>
                <a:r>
                  <a:rPr lang="en-GB">
                    <a:noFill/>
                  </a:rPr>
                  <a:t> </a:t>
                </a:r>
              </a:p>
            </p:txBody>
          </p:sp>
        </mc:Fallback>
      </mc:AlternateContent>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Construction</a:t>
            </a:r>
          </a:p>
        </p:txBody>
      </p:sp>
    </p:spTree>
    <p:extLst>
      <p:ext uri="{BB962C8B-B14F-4D97-AF65-F5344CB8AC3E}">
        <p14:creationId xmlns:p14="http://schemas.microsoft.com/office/powerpoint/2010/main" val="394844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AD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BA348-EA44-78F5-04A7-302C4855BBB3}"/>
              </a:ext>
            </a:extLst>
          </p:cNvPr>
          <p:cNvSpPr>
            <a:spLocks noGrp="1"/>
          </p:cNvSpPr>
          <p:nvPr>
            <p:ph type="title"/>
          </p:nvPr>
        </p:nvSpPr>
        <p:spPr/>
        <p:txBody>
          <a:bodyPr/>
          <a:lstStyle/>
          <a:p>
            <a:pPr algn="ctr"/>
            <a:r>
              <a:rPr lang="it-IT" dirty="0">
                <a:solidFill>
                  <a:srgbClr val="213F84"/>
                </a:solidFill>
                <a:latin typeface="Aharoni" panose="02010803020104030203" pitchFamily="2" charset="-79"/>
                <a:cs typeface="Aharoni" panose="02010803020104030203" pitchFamily="2" charset="-79"/>
              </a:rPr>
              <a:t>Serial Code</a:t>
            </a:r>
          </a:p>
        </p:txBody>
      </p:sp>
      <p:sp>
        <p:nvSpPr>
          <p:cNvPr id="3" name="Segnaposto contenuto 2">
            <a:extLst>
              <a:ext uri="{FF2B5EF4-FFF2-40B4-BE49-F238E27FC236}">
                <a16:creationId xmlns:a16="http://schemas.microsoft.com/office/drawing/2014/main" id="{34CF850E-7A24-C047-3C13-A852A9CEFAAD}"/>
              </a:ext>
            </a:extLst>
          </p:cNvPr>
          <p:cNvSpPr>
            <a:spLocks noGrp="1"/>
          </p:cNvSpPr>
          <p:nvPr>
            <p:ph idx="1"/>
          </p:nvPr>
        </p:nvSpPr>
        <p:spPr>
          <a:xfrm>
            <a:off x="838200" y="1825625"/>
            <a:ext cx="10324381" cy="701915"/>
          </a:xfrm>
        </p:spPr>
        <p:txBody>
          <a:bodyPr>
            <a:normAutofit/>
          </a:bodyPr>
          <a:lstStyle/>
          <a:p>
            <a:pPr marL="0" indent="0" algn="just">
              <a:buNone/>
            </a:pPr>
            <a:r>
              <a:rPr lang="en-US" sz="1600" dirty="0">
                <a:solidFill>
                  <a:srgbClr val="C3A97E"/>
                </a:solidFill>
                <a:latin typeface="Times New Roman" panose="02020603050405020304" pitchFamily="18" charset="0"/>
                <a:cs typeface="Times New Roman" panose="02020603050405020304" pitchFamily="18" charset="0"/>
              </a:rPr>
              <a:t>The programming language used for the implementation is Python. </a:t>
            </a:r>
          </a:p>
          <a:p>
            <a:pPr marL="0" indent="0" algn="just">
              <a:buNone/>
            </a:pPr>
            <a:r>
              <a:rPr lang="en-US" sz="1600" dirty="0">
                <a:solidFill>
                  <a:srgbClr val="C3A97E"/>
                </a:solidFill>
                <a:latin typeface="Times New Roman" panose="02020603050405020304" pitchFamily="18" charset="0"/>
                <a:cs typeface="Times New Roman" panose="02020603050405020304" pitchFamily="18" charset="0"/>
              </a:rPr>
              <a:t>The implementation of the serial code is as follows:</a:t>
            </a:r>
            <a:endParaRPr lang="it-IT" sz="1600" dirty="0">
              <a:solidFill>
                <a:srgbClr val="C3A97E"/>
              </a:solidFill>
              <a:latin typeface="Times New Roman" panose="02020603050405020304" pitchFamily="18" charset="0"/>
              <a:cs typeface="Times New Roman" panose="02020603050405020304" pitchFamily="18" charset="0"/>
            </a:endParaRPr>
          </a:p>
        </p:txBody>
      </p:sp>
      <p:sp>
        <p:nvSpPr>
          <p:cNvPr id="4" name="Titolo 1">
            <a:extLst>
              <a:ext uri="{FF2B5EF4-FFF2-40B4-BE49-F238E27FC236}">
                <a16:creationId xmlns:a16="http://schemas.microsoft.com/office/drawing/2014/main" id="{58EE187B-84FC-693D-8F3E-376B080217FF}"/>
              </a:ext>
            </a:extLst>
          </p:cNvPr>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1000" dirty="0" err="1">
                <a:solidFill>
                  <a:srgbClr val="213F84"/>
                </a:solidFill>
                <a:latin typeface="Aharoni" panose="02010803020104030203" pitchFamily="2" charset="-79"/>
                <a:cs typeface="Aharoni" panose="02010803020104030203" pitchFamily="2" charset="-79"/>
              </a:rPr>
              <a:t>Transport</a:t>
            </a:r>
            <a:r>
              <a:rPr lang="it-IT" sz="1000" dirty="0">
                <a:solidFill>
                  <a:srgbClr val="213F84"/>
                </a:solidFill>
                <a:latin typeface="Aharoni" panose="02010803020104030203" pitchFamily="2" charset="-79"/>
                <a:cs typeface="Aharoni" panose="02010803020104030203" pitchFamily="2" charset="-79"/>
              </a:rPr>
              <a:t> Equation </a:t>
            </a:r>
            <a:r>
              <a:rPr lang="it-IT" sz="1000" dirty="0" err="1">
                <a:solidFill>
                  <a:srgbClr val="213F84"/>
                </a:solidFill>
                <a:latin typeface="Aharoni" panose="02010803020104030203" pitchFamily="2" charset="-79"/>
                <a:cs typeface="Aharoni" panose="02010803020104030203" pitchFamily="2" charset="-79"/>
              </a:rPr>
              <a:t>Parallelization</a:t>
            </a:r>
            <a:r>
              <a:rPr lang="it-IT" sz="1000" dirty="0">
                <a:solidFill>
                  <a:srgbClr val="213F84"/>
                </a:solidFill>
                <a:latin typeface="Aharoni" panose="02010803020104030203" pitchFamily="2" charset="-79"/>
                <a:cs typeface="Aharoni" panose="02010803020104030203" pitchFamily="2" charset="-79"/>
              </a:rPr>
              <a:t> – Analysis</a:t>
            </a:r>
          </a:p>
        </p:txBody>
      </p:sp>
      <p:sp>
        <p:nvSpPr>
          <p:cNvPr id="5" name="Segnaposto contenuto 2">
            <a:extLst>
              <a:ext uri="{FF2B5EF4-FFF2-40B4-BE49-F238E27FC236}">
                <a16:creationId xmlns:a16="http://schemas.microsoft.com/office/drawing/2014/main" id="{E48C6172-95C7-4A4E-7968-7E9AC8571DBA}"/>
              </a:ext>
            </a:extLst>
          </p:cNvPr>
          <p:cNvSpPr txBox="1">
            <a:spLocks/>
          </p:cNvSpPr>
          <p:nvPr/>
        </p:nvSpPr>
        <p:spPr>
          <a:xfrm>
            <a:off x="838200" y="2941608"/>
            <a:ext cx="5257800" cy="374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numpy</a:t>
            </a: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as</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matplotlib</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pyplot</a:t>
            </a: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as</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plt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E7E43"/>
                </a:solidFill>
                <a:effectLst/>
                <a:latin typeface="Consolas" panose="020B0609020204030204" pitchFamily="49" charset="0"/>
              </a:rPr>
              <a:t>from</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datetime</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datetime</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E7E43"/>
                </a:solidFill>
                <a:effectLst/>
                <a:latin typeface="Consolas" panose="020B0609020204030204" pitchFamily="49" charset="0"/>
              </a:rPr>
              <a:t>from</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matplotlib</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import</a:t>
            </a:r>
            <a:r>
              <a:rPr lang="it-IT" sz="800" b="0" dirty="0">
                <a:solidFill>
                  <a:srgbClr val="BBBBBB"/>
                </a:solidFill>
                <a:effectLst/>
                <a:latin typeface="Consolas" panose="020B0609020204030204" pitchFamily="49" charset="0"/>
              </a:rPr>
              <a:t> cm </a:t>
            </a: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555555"/>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555555"/>
                </a:solidFill>
                <a:effectLst/>
                <a:latin typeface="Consolas" panose="020B0609020204030204" pitchFamily="49" charset="0"/>
              </a:rPr>
              <a:t># Non-</a:t>
            </a:r>
            <a:r>
              <a:rPr lang="it-IT" sz="800" b="0" dirty="0" err="1">
                <a:solidFill>
                  <a:srgbClr val="555555"/>
                </a:solidFill>
                <a:effectLst/>
                <a:latin typeface="Consolas" panose="020B0609020204030204" pitchFamily="49" charset="0"/>
              </a:rPr>
              <a:t>homogeneous</a:t>
            </a:r>
            <a:r>
              <a:rPr lang="it-IT" sz="800" b="0" dirty="0">
                <a:solidFill>
                  <a:srgbClr val="555555"/>
                </a:solidFill>
                <a:effectLst/>
                <a:latin typeface="Consolas" panose="020B0609020204030204" pitchFamily="49" charset="0"/>
              </a:rPr>
              <a:t> case</a:t>
            </a:r>
            <a:endParaRPr lang="it-IT" sz="800" b="0" dirty="0">
              <a:solidFill>
                <a:srgbClr val="BBBBBB"/>
              </a:solidFill>
              <a:effectLst/>
              <a:latin typeface="Consolas" panose="020B0609020204030204" pitchFamily="49" charset="0"/>
            </a:endParaRPr>
          </a:p>
          <a:p>
            <a:pPr marL="0" indent="0">
              <a:lnSpc>
                <a:spcPct val="50000"/>
              </a:lnSpc>
              <a:buNone/>
            </a:pPr>
            <a:br>
              <a:rPr lang="it-IT" sz="800" b="0" dirty="0">
                <a:solidFill>
                  <a:srgbClr val="BBBBBB"/>
                </a:solidFill>
                <a:effectLst/>
                <a:latin typeface="Consolas" panose="020B0609020204030204" pitchFamily="49" charset="0"/>
              </a:rPr>
            </a:b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Defining</a:t>
            </a:r>
            <a:r>
              <a:rPr lang="it-IT" sz="800" b="0" dirty="0">
                <a:solidFill>
                  <a:srgbClr val="555555"/>
                </a:solidFill>
                <a:effectLst/>
                <a:latin typeface="Consolas" panose="020B0609020204030204" pitchFamily="49" charset="0"/>
              </a:rPr>
              <a:t> a </a:t>
            </a:r>
            <a:r>
              <a:rPr lang="it-IT" sz="800" b="0" dirty="0" err="1">
                <a:solidFill>
                  <a:srgbClr val="555555"/>
                </a:solidFill>
                <a:effectLst/>
                <a:latin typeface="Consolas" panose="020B0609020204030204" pitchFamily="49" charset="0"/>
              </a:rPr>
              <a:t>Heat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Function</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that</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represents</a:t>
            </a:r>
            <a:r>
              <a:rPr lang="it-IT" sz="800" b="0" dirty="0">
                <a:solidFill>
                  <a:srgbClr val="555555"/>
                </a:solidFill>
                <a:effectLst/>
                <a:latin typeface="Consolas" panose="020B0609020204030204" pitchFamily="49" charset="0"/>
              </a:rPr>
              <a:t> the </a:t>
            </a:r>
            <a:r>
              <a:rPr lang="it-IT" sz="800" b="0" dirty="0" err="1">
                <a:solidFill>
                  <a:srgbClr val="555555"/>
                </a:solidFill>
                <a:effectLst/>
                <a:latin typeface="Consolas" panose="020B0609020204030204" pitchFamily="49" charset="0"/>
              </a:rPr>
              <a:t>term</a:t>
            </a:r>
            <a:r>
              <a:rPr lang="it-IT" sz="800" b="0" dirty="0">
                <a:solidFill>
                  <a:srgbClr val="555555"/>
                </a:solidFill>
                <a:effectLst/>
                <a:latin typeface="Consolas" panose="020B0609020204030204" pitchFamily="49" charset="0"/>
              </a:rPr>
              <a:t> </a:t>
            </a:r>
            <a:r>
              <a:rPr lang="it-IT" sz="800" b="0" dirty="0" err="1">
                <a:solidFill>
                  <a:srgbClr val="555555"/>
                </a:solidFill>
                <a:effectLst/>
                <a:latin typeface="Consolas" panose="020B0609020204030204" pitchFamily="49" charset="0"/>
              </a:rPr>
              <a:t>function</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err="1">
                <a:solidFill>
                  <a:srgbClr val="DE7E43"/>
                </a:solidFill>
                <a:effectLst/>
                <a:latin typeface="Consolas" panose="020B0609020204030204" pitchFamily="49" charset="0"/>
              </a:rPr>
              <a:t>def</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heat_function</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space</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ndarray</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time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ndarray</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-&gt;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ndarray</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a:solidFill>
                  <a:srgbClr val="D6B69A"/>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6B69A"/>
                </a:solidFill>
                <a:effectLst/>
                <a:latin typeface="Consolas" panose="020B0609020204030204" pitchFamily="49" charset="0"/>
              </a:rPr>
              <a:t>    Using a </a:t>
            </a:r>
            <a:r>
              <a:rPr lang="it-IT" sz="800" b="0" dirty="0" err="1">
                <a:solidFill>
                  <a:srgbClr val="D6B69A"/>
                </a:solidFill>
                <a:effectLst/>
                <a:latin typeface="Consolas" panose="020B0609020204030204" pitchFamily="49" charset="0"/>
              </a:rPr>
              <a:t>fundamental</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solution</a:t>
            </a:r>
            <a:r>
              <a:rPr lang="it-IT" sz="800" b="0" dirty="0">
                <a:solidFill>
                  <a:srgbClr val="D6B69A"/>
                </a:solidFill>
                <a:effectLst/>
                <a:latin typeface="Consolas" panose="020B0609020204030204" pitchFamily="49" charset="0"/>
              </a:rPr>
              <a:t> of the </a:t>
            </a:r>
            <a:r>
              <a:rPr lang="it-IT" sz="800" b="0" dirty="0" err="1">
                <a:solidFill>
                  <a:srgbClr val="D6B69A"/>
                </a:solidFill>
                <a:effectLst/>
                <a:latin typeface="Consolas" panose="020B0609020204030204" pitchFamily="49" charset="0"/>
              </a:rPr>
              <a:t>heat</a:t>
            </a:r>
            <a:r>
              <a:rPr lang="it-IT" sz="800" b="0" dirty="0">
                <a:solidFill>
                  <a:srgbClr val="D6B69A"/>
                </a:solidFill>
                <a:effectLst/>
                <a:latin typeface="Consolas" panose="020B0609020204030204" pitchFamily="49" charset="0"/>
              </a:rPr>
              <a:t> </a:t>
            </a:r>
            <a:r>
              <a:rPr lang="it-IT" sz="800" b="0" dirty="0" err="1">
                <a:solidFill>
                  <a:srgbClr val="D6B69A"/>
                </a:solidFill>
                <a:effectLst/>
                <a:latin typeface="Consolas" panose="020B0609020204030204" pitchFamily="49" charset="0"/>
              </a:rPr>
              <a:t>equation</a:t>
            </a:r>
            <a:r>
              <a:rPr lang="it-IT" sz="800" b="0" dirty="0">
                <a:solidFill>
                  <a:srgbClr val="D6B69A"/>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D6B69A"/>
                </a:solidFill>
                <a:effectLst/>
                <a:latin typeface="Consolas" panose="020B0609020204030204" pitchFamily="49" charset="0"/>
              </a:rPr>
              <a:t>    '''</a:t>
            </a:r>
            <a:endParaRPr lang="it-IT" sz="800" b="0" dirty="0">
              <a:solidFill>
                <a:srgbClr val="BBBBBB"/>
              </a:solidFill>
              <a:effectLst/>
              <a:latin typeface="Consolas" panose="020B0609020204030204" pitchFamily="49" charset="0"/>
            </a:endParaRPr>
          </a:p>
          <a:p>
            <a:pPr marL="0" indent="0">
              <a:lnSpc>
                <a:spcPct val="50000"/>
              </a:lnSpc>
              <a:buNone/>
            </a:pPr>
            <a:r>
              <a:rPr lang="it-IT" sz="800" b="0" dirty="0">
                <a:solidFill>
                  <a:srgbClr val="BBBBBB"/>
                </a:solidFill>
                <a:effectLst/>
                <a:latin typeface="Consolas" panose="020B0609020204030204" pitchFamily="49" charset="0"/>
              </a:rPr>
              <a:t>    </a:t>
            </a:r>
            <a:r>
              <a:rPr lang="it-IT" sz="800" b="0" dirty="0" err="1">
                <a:solidFill>
                  <a:srgbClr val="DE7E43"/>
                </a:solidFill>
                <a:effectLst/>
                <a:latin typeface="Consolas" panose="020B0609020204030204" pitchFamily="49" charset="0"/>
              </a:rPr>
              <a:t>return</a:t>
            </a:r>
            <a:r>
              <a:rPr lang="it-IT" sz="800" b="0" dirty="0">
                <a:solidFill>
                  <a:srgbClr val="BBBBBB"/>
                </a:solidFill>
                <a:effectLst/>
                <a:latin typeface="Consolas" panose="020B0609020204030204" pitchFamily="49" charset="0"/>
              </a:rPr>
              <a:t> </a:t>
            </a:r>
            <a:r>
              <a:rPr lang="it-IT" sz="800" b="0" dirty="0">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pi</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4</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time</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0.5</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2</a:t>
            </a:r>
            <a:r>
              <a:rPr lang="it-IT" sz="800" b="0" dirty="0">
                <a:solidFill>
                  <a:srgbClr val="FFB459"/>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 </a:t>
            </a:r>
            <a:r>
              <a:rPr lang="it-IT" sz="800" b="0" dirty="0" err="1">
                <a:solidFill>
                  <a:srgbClr val="BBBBBB"/>
                </a:solidFill>
                <a:effectLst/>
                <a:latin typeface="Consolas" panose="020B0609020204030204" pitchFamily="49" charset="0"/>
              </a:rPr>
              <a:t>np</a:t>
            </a:r>
            <a:r>
              <a:rPr lang="it-IT" sz="800" b="0" dirty="0" err="1">
                <a:solidFill>
                  <a:srgbClr val="FFB459"/>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exp</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err="1">
                <a:solidFill>
                  <a:srgbClr val="BBBBBB"/>
                </a:solidFill>
                <a:effectLst/>
                <a:latin typeface="Consolas" panose="020B0609020204030204" pitchFamily="49" charset="0"/>
              </a:rPr>
              <a:t>space</a:t>
            </a:r>
            <a:r>
              <a:rPr lang="it-IT" sz="800" b="0" dirty="0">
                <a:solidFill>
                  <a:srgbClr val="DE7E43"/>
                </a:solidFill>
                <a:effectLst/>
                <a:latin typeface="Consolas" panose="020B0609020204030204" pitchFamily="49" charset="0"/>
              </a:rPr>
              <a:t>**</a:t>
            </a:r>
            <a:r>
              <a:rPr lang="it-IT" sz="800" b="0" dirty="0">
                <a:solidFill>
                  <a:srgbClr val="D6B69A"/>
                </a:solidFill>
                <a:effectLst/>
                <a:latin typeface="Consolas" panose="020B0609020204030204" pitchFamily="49" charset="0"/>
              </a:rPr>
              <a:t>2</a:t>
            </a:r>
            <a:r>
              <a:rPr lang="it-IT" sz="800" b="0" dirty="0">
                <a:solidFill>
                  <a:srgbClr val="FFB459"/>
                </a:solidFill>
                <a:effectLst/>
                <a:latin typeface="Consolas" panose="020B0609020204030204" pitchFamily="49" charset="0"/>
              </a:rPr>
              <a:t>)</a:t>
            </a:r>
            <a:r>
              <a:rPr lang="it-IT" sz="800" b="0" dirty="0">
                <a:solidFill>
                  <a:srgbClr val="DE7E43"/>
                </a:solidFill>
                <a:effectLst/>
                <a:latin typeface="Consolas" panose="020B0609020204030204" pitchFamily="49" charset="0"/>
              </a:rPr>
              <a:t>/</a:t>
            </a:r>
            <a:r>
              <a:rPr lang="it-IT" sz="800" b="0" dirty="0">
                <a:solidFill>
                  <a:srgbClr val="FFB459"/>
                </a:solidFill>
                <a:effectLst/>
                <a:latin typeface="Consolas" panose="020B0609020204030204" pitchFamily="49" charset="0"/>
              </a:rPr>
              <a:t>(</a:t>
            </a:r>
            <a:r>
              <a:rPr lang="it-IT" sz="800" b="0" dirty="0">
                <a:solidFill>
                  <a:srgbClr val="D6B69A"/>
                </a:solidFill>
                <a:effectLst/>
                <a:latin typeface="Consolas" panose="020B0609020204030204" pitchFamily="49" charset="0"/>
              </a:rPr>
              <a:t>4</a:t>
            </a:r>
            <a:r>
              <a:rPr lang="it-IT" sz="800" b="0" dirty="0">
                <a:solidFill>
                  <a:srgbClr val="DE7E43"/>
                </a:solidFill>
                <a:effectLst/>
                <a:latin typeface="Consolas" panose="020B0609020204030204" pitchFamily="49" charset="0"/>
              </a:rPr>
              <a:t>*</a:t>
            </a:r>
            <a:r>
              <a:rPr lang="it-IT" sz="800" b="0" dirty="0">
                <a:solidFill>
                  <a:srgbClr val="BBBBBB"/>
                </a:solidFill>
                <a:effectLst/>
                <a:latin typeface="Consolas" panose="020B0609020204030204" pitchFamily="49" charset="0"/>
              </a:rPr>
              <a:t>time</a:t>
            </a:r>
            <a:r>
              <a:rPr lang="it-IT" sz="800" b="0" dirty="0">
                <a:solidFill>
                  <a:srgbClr val="FFB459"/>
                </a:solidFill>
                <a:effectLst/>
                <a:latin typeface="Consolas" panose="020B0609020204030204" pitchFamily="49" charset="0"/>
              </a:rPr>
              <a:t>))</a:t>
            </a:r>
            <a:endParaRPr lang="it-IT" sz="800" b="0" dirty="0">
              <a:solidFill>
                <a:srgbClr val="BBBBBB"/>
              </a:solidFill>
              <a:effectLst/>
              <a:latin typeface="Consolas" panose="020B0609020204030204" pitchFamily="49" charset="0"/>
            </a:endParaRPr>
          </a:p>
          <a:p>
            <a:pPr marL="0" indent="0" algn="just">
              <a:lnSpc>
                <a:spcPct val="50000"/>
              </a:lnSpc>
              <a:buNone/>
            </a:pPr>
            <a:endParaRPr lang="it-IT" sz="1050" dirty="0">
              <a:solidFill>
                <a:srgbClr val="C3A97E"/>
              </a:solidFill>
              <a:latin typeface="Times New Roman" panose="02020603050405020304" pitchFamily="18" charset="0"/>
              <a:cs typeface="Times New Roman" panose="02020603050405020304" pitchFamily="18" charset="0"/>
            </a:endParaRPr>
          </a:p>
        </p:txBody>
      </p:sp>
      <p:sp>
        <p:nvSpPr>
          <p:cNvPr id="6" name="Segnaposto contenuto 2">
            <a:extLst>
              <a:ext uri="{FF2B5EF4-FFF2-40B4-BE49-F238E27FC236}">
                <a16:creationId xmlns:a16="http://schemas.microsoft.com/office/drawing/2014/main" id="{CC84B743-79EA-AB48-D183-3C16F703CCDC}"/>
              </a:ext>
            </a:extLst>
          </p:cNvPr>
          <p:cNvSpPr txBox="1">
            <a:spLocks/>
          </p:cNvSpPr>
          <p:nvPr/>
        </p:nvSpPr>
        <p:spPr>
          <a:xfrm>
            <a:off x="6449685" y="1888458"/>
            <a:ext cx="5257800" cy="3743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
              </a:lnSpc>
              <a:buNone/>
            </a:pPr>
            <a:r>
              <a:rPr lang="en-US" sz="800" dirty="0">
                <a:solidFill>
                  <a:srgbClr val="555555"/>
                </a:solidFill>
                <a:latin typeface="Consolas" panose="020B0609020204030204" pitchFamily="49" charset="0"/>
              </a:rPr>
              <a:t>    </a:t>
            </a:r>
            <a:r>
              <a:rPr lang="en-US" sz="800" b="0" dirty="0">
                <a:solidFill>
                  <a:srgbClr val="555555"/>
                </a:solidFill>
                <a:effectLst/>
                <a:latin typeface="Consolas" panose="020B0609020204030204" pitchFamily="49" charset="0"/>
              </a:rPr>
              <a:t># Defining variables of the equation</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L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20</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a:t>
            </a:r>
            <a:r>
              <a:rPr lang="en-US" sz="800" b="0" dirty="0" err="1">
                <a:solidFill>
                  <a:srgbClr val="555555"/>
                </a:solidFill>
                <a:effectLst/>
                <a:latin typeface="Consolas" panose="020B0609020204030204" pitchFamily="49" charset="0"/>
              </a:rPr>
              <a:t>Lenght</a:t>
            </a:r>
            <a:r>
              <a:rPr lang="en-US" sz="800" b="0" dirty="0">
                <a:solidFill>
                  <a:srgbClr val="555555"/>
                </a:solidFill>
                <a:effectLst/>
                <a:latin typeface="Consolas" panose="020B0609020204030204" pitchFamily="49" charset="0"/>
              </a:rPr>
              <a:t> of the rod - [0,L] x-domain</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30</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Time interval - [0,T] t-domain</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N_x</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dirty="0">
                <a:solidFill>
                  <a:srgbClr val="D6B69A"/>
                </a:solidFill>
                <a:latin typeface="Consolas" panose="020B0609020204030204" pitchFamily="49" charset="0"/>
              </a:rPr>
              <a:t>160000</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Points' number of x-domain</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dirty="0">
                <a:solidFill>
                  <a:srgbClr val="D6B69A"/>
                </a:solidFill>
                <a:latin typeface="Consolas" panose="020B0609020204030204" pitchFamily="49" charset="0"/>
              </a:rPr>
              <a:t>1000 </a:t>
            </a:r>
            <a:r>
              <a:rPr lang="en-US" sz="800" b="0" dirty="0">
                <a:solidFill>
                  <a:srgbClr val="D6B69A"/>
                </a:solidFill>
                <a:effectLst/>
                <a:latin typeface="Consolas" panose="020B0609020204030204" pitchFamily="49" charset="0"/>
              </a:rPr>
              <a:t> </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Points' number of t-domain</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b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0.0030</a:t>
            </a: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Speed of transport</a:t>
            </a:r>
            <a:endParaRPr lang="en-US" sz="800" b="0" dirty="0">
              <a:solidFill>
                <a:srgbClr val="BBBBBB"/>
              </a:solidFill>
              <a:effectLst/>
              <a:latin typeface="Consolas" panose="020B0609020204030204" pitchFamily="49" charset="0"/>
            </a:endParaRPr>
          </a:p>
          <a:p>
            <a:pPr marL="0" indent="0">
              <a:lnSpc>
                <a:spcPct val="2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Spatial and temporal spacing</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dx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L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N_x</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dt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N_t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a:t>
            </a:r>
            <a:r>
              <a:rPr lang="en-US" sz="800" b="0" dirty="0" err="1">
                <a:solidFill>
                  <a:srgbClr val="555555"/>
                </a:solidFill>
                <a:effectLst/>
                <a:latin typeface="Consolas" panose="020B0609020204030204" pitchFamily="49" charset="0"/>
              </a:rPr>
              <a:t>Inizializing</a:t>
            </a:r>
            <a:r>
              <a:rPr lang="en-US" sz="800" b="0" dirty="0">
                <a:solidFill>
                  <a:srgbClr val="555555"/>
                </a:solidFill>
                <a:effectLst/>
                <a:latin typeface="Consolas" panose="020B0609020204030204" pitchFamily="49" charset="0"/>
              </a:rPr>
              <a:t> the space and time vectors - creates two vectors</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containing the number </a:t>
            </a:r>
            <a:r>
              <a:rPr lang="en-US" sz="800" b="0" dirty="0" err="1">
                <a:solidFill>
                  <a:srgbClr val="555555"/>
                </a:solidFill>
                <a:effectLst/>
                <a:latin typeface="Consolas" panose="020B0609020204030204" pitchFamily="49" charset="0"/>
              </a:rPr>
              <a:t>desidered</a:t>
            </a:r>
            <a:r>
              <a:rPr lang="en-US" sz="800" b="0" dirty="0">
                <a:solidFill>
                  <a:srgbClr val="555555"/>
                </a:solidFill>
                <a:effectLst/>
                <a:latin typeface="Consolas" panose="020B0609020204030204" pitchFamily="49" charset="0"/>
              </a:rPr>
              <a:t> of values in a given interval</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x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np</a:t>
            </a:r>
            <a:r>
              <a:rPr lang="en-US" sz="800" b="0" dirty="0" err="1">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linspace</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L</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N_x</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np</a:t>
            </a:r>
            <a:r>
              <a:rPr lang="en-US" sz="800" b="0" dirty="0" err="1">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linspace</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T</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N_t</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Creation of bidimensional array containing the information about </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the quantity u - initialized at 0</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u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np</a:t>
            </a:r>
            <a:r>
              <a:rPr lang="en-US" sz="800" b="0" dirty="0" err="1">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zeros</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N_t</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N_x</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Inserting the initial condition - Cauchy condition</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At time 0, the rod is completely cold</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u</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0</a:t>
            </a:r>
            <a:endParaRPr lang="en-US" sz="800" b="0" dirty="0">
              <a:solidFill>
                <a:srgbClr val="BBBBBB"/>
              </a:solidFill>
              <a:effectLst/>
              <a:latin typeface="Consolas" panose="020B0609020204030204" pitchFamily="49" charset="0"/>
            </a:endParaRPr>
          </a:p>
          <a:p>
            <a:pPr marL="0" indent="0">
              <a:lnSpc>
                <a:spcPct val="2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Inserting boundary conditions - Dirichlet conditions</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The ends of the rod are at a constant temperature: cold</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u</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0</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0</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u</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N_x</a:t>
            </a:r>
            <a:r>
              <a:rPr lang="en-US" sz="800" b="0" dirty="0">
                <a:solidFill>
                  <a:srgbClr val="DE7E43"/>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6B69A"/>
                </a:solidFill>
                <a:effectLst/>
                <a:latin typeface="Consolas" panose="020B0609020204030204" pitchFamily="49" charset="0"/>
              </a:rPr>
              <a:t>0</a:t>
            </a:r>
            <a:endParaRPr lang="en-US" sz="800" b="0" dirty="0">
              <a:solidFill>
                <a:srgbClr val="BBBBBB"/>
              </a:solidFill>
              <a:effectLst/>
              <a:latin typeface="Consolas" panose="020B0609020204030204" pitchFamily="49" charset="0"/>
            </a:endParaRPr>
          </a:p>
          <a:p>
            <a:pPr marL="0" indent="0">
              <a:lnSpc>
                <a:spcPct val="20000"/>
              </a:lnSpc>
              <a:buNone/>
            </a:pPr>
            <a:br>
              <a:rPr lang="en-US" sz="800" b="0" dirty="0">
                <a:solidFill>
                  <a:srgbClr val="BBBBBB"/>
                </a:solidFill>
                <a:effectLst/>
                <a:latin typeface="Consolas" panose="020B0609020204030204" pitchFamily="49" charset="0"/>
              </a:rPr>
            </a:br>
            <a:r>
              <a:rPr lang="en-US" sz="800" b="0" dirty="0">
                <a:solidFill>
                  <a:srgbClr val="BBBBBB"/>
                </a:solidFill>
                <a:effectLst/>
                <a:latin typeface="Consolas" panose="020B0609020204030204" pitchFamily="49" charset="0"/>
              </a:rPr>
              <a:t>    </a:t>
            </a:r>
            <a:r>
              <a:rPr lang="en-US" sz="800" b="0" dirty="0">
                <a:solidFill>
                  <a:srgbClr val="555555"/>
                </a:solidFill>
                <a:effectLst/>
                <a:latin typeface="Consolas" panose="020B0609020204030204" pitchFamily="49" charset="0"/>
              </a:rPr>
              <a:t># Numeric schema finite differences forward</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for</a:t>
            </a:r>
            <a:r>
              <a:rPr lang="en-US" sz="800" b="0" dirty="0">
                <a:solidFill>
                  <a:srgbClr val="BBBBBB"/>
                </a:solidFill>
                <a:effectLst/>
                <a:latin typeface="Consolas" panose="020B0609020204030204" pitchFamily="49" charset="0"/>
              </a:rPr>
              <a:t> n </a:t>
            </a:r>
            <a:r>
              <a:rPr lang="en-US" sz="800" b="0" dirty="0">
                <a:solidFill>
                  <a:srgbClr val="DE7E43"/>
                </a:solidFill>
                <a:effectLst/>
                <a:latin typeface="Consolas" panose="020B0609020204030204" pitchFamily="49" charset="0"/>
              </a:rPr>
              <a:t>in</a:t>
            </a:r>
            <a:r>
              <a:rPr lang="en-US" sz="800" b="0" dirty="0">
                <a:solidFill>
                  <a:srgbClr val="BBBBBB"/>
                </a:solidFill>
                <a:effectLst/>
                <a:latin typeface="Consolas" panose="020B0609020204030204" pitchFamily="49" charset="0"/>
              </a:rPr>
              <a:t> range</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N_t</a:t>
            </a:r>
            <a:r>
              <a:rPr lang="en-US" sz="800" b="0" dirty="0">
                <a:solidFill>
                  <a:srgbClr val="DE7E43"/>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for</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i</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in</a:t>
            </a:r>
            <a:r>
              <a:rPr lang="en-US" sz="800" b="0" dirty="0">
                <a:solidFill>
                  <a:srgbClr val="BBBBBB"/>
                </a:solidFill>
                <a:effectLst/>
                <a:latin typeface="Consolas" panose="020B0609020204030204" pitchFamily="49" charset="0"/>
              </a:rPr>
              <a:t> range</a:t>
            </a:r>
            <a:r>
              <a:rPr lang="en-US" sz="800" b="0" dirty="0">
                <a:solidFill>
                  <a:srgbClr val="FFB459"/>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N_x</a:t>
            </a:r>
            <a:r>
              <a:rPr lang="en-US" sz="800" b="0" dirty="0">
                <a:solidFill>
                  <a:srgbClr val="DE7E43"/>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u</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n</a:t>
            </a:r>
            <a:r>
              <a:rPr lang="en-US" sz="800" b="0" dirty="0">
                <a:solidFill>
                  <a:srgbClr val="DE7E43"/>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i</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u</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n</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i</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b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dt</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dx</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u</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n</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i</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u</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n</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i</a:t>
            </a:r>
            <a:r>
              <a:rPr lang="en-US" sz="800" b="0" dirty="0">
                <a:solidFill>
                  <a:srgbClr val="DE7E43"/>
                </a:solidFill>
                <a:effectLst/>
                <a:latin typeface="Consolas" panose="020B0609020204030204" pitchFamily="49" charset="0"/>
              </a:rPr>
              <a:t>-</a:t>
            </a:r>
            <a:r>
              <a:rPr lang="en-US" sz="800" b="0" dirty="0">
                <a:solidFill>
                  <a:srgbClr val="D6B69A"/>
                </a:solidFill>
                <a:effectLst/>
                <a:latin typeface="Consolas" panose="020B0609020204030204" pitchFamily="49" charset="0"/>
              </a:rPr>
              <a:t>1</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N_x</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a:p>
            <a:pPr marL="0" indent="0">
              <a:lnSpc>
                <a:spcPct val="20000"/>
              </a:lnSpc>
              <a:buNone/>
            </a:pPr>
            <a:r>
              <a:rPr lang="en-US" sz="800" b="0" dirty="0">
                <a:solidFill>
                  <a:srgbClr val="BBBBBB"/>
                </a:solidFill>
                <a:effectLst/>
                <a:latin typeface="Consolas" panose="020B0609020204030204" pitchFamily="49" charset="0"/>
              </a:rPr>
              <a: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dt </a:t>
            </a:r>
            <a:r>
              <a:rPr lang="en-US" sz="800" b="0" dirty="0">
                <a:solidFill>
                  <a:srgbClr val="DE7E43"/>
                </a:solidFill>
                <a:effectLst/>
                <a:latin typeface="Consolas" panose="020B0609020204030204" pitchFamily="49" charset="0"/>
              </a:rPr>
              <a:t>*</a:t>
            </a:r>
            <a:r>
              <a:rPr lang="en-US" sz="800" b="0" dirty="0">
                <a:solidFill>
                  <a:srgbClr val="BBBBBB"/>
                </a:solidFill>
                <a:effectLst/>
                <a:latin typeface="Consolas" panose="020B0609020204030204" pitchFamily="49" charset="0"/>
              </a:rPr>
              <a:t> </a:t>
            </a:r>
            <a:r>
              <a:rPr lang="en-US" sz="800" b="0" dirty="0" err="1">
                <a:solidFill>
                  <a:srgbClr val="BBBBBB"/>
                </a:solidFill>
                <a:effectLst/>
                <a:latin typeface="Consolas" panose="020B0609020204030204" pitchFamily="49" charset="0"/>
              </a:rPr>
              <a:t>heat_function</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x</a:t>
            </a:r>
            <a:r>
              <a:rPr lang="en-US" sz="800" b="0" dirty="0">
                <a:solidFill>
                  <a:srgbClr val="FFB459"/>
                </a:solidFill>
                <a:effectLst/>
                <a:latin typeface="Consolas" panose="020B0609020204030204" pitchFamily="49" charset="0"/>
              </a:rPr>
              <a:t>[</a:t>
            </a:r>
            <a:r>
              <a:rPr lang="en-US" sz="800" b="0" dirty="0" err="1">
                <a:solidFill>
                  <a:srgbClr val="BBBBBB"/>
                </a:solidFill>
                <a:effectLst/>
                <a:latin typeface="Consolas" panose="020B0609020204030204" pitchFamily="49" charset="0"/>
              </a:rPr>
              <a:t>i</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 t</a:t>
            </a:r>
            <a:r>
              <a:rPr lang="en-US" sz="800" b="0" dirty="0">
                <a:solidFill>
                  <a:srgbClr val="FFB459"/>
                </a:solidFill>
                <a:effectLst/>
                <a:latin typeface="Consolas" panose="020B0609020204030204" pitchFamily="49" charset="0"/>
              </a:rPr>
              <a:t>[</a:t>
            </a:r>
            <a:r>
              <a:rPr lang="en-US" sz="800" b="0" dirty="0">
                <a:solidFill>
                  <a:srgbClr val="BBBBBB"/>
                </a:solidFill>
                <a:effectLst/>
                <a:latin typeface="Consolas" panose="020B0609020204030204" pitchFamily="49" charset="0"/>
              </a:rPr>
              <a:t>n</a:t>
            </a:r>
            <a:r>
              <a:rPr lang="en-US" sz="800" b="0" dirty="0">
                <a:solidFill>
                  <a:srgbClr val="FFB459"/>
                </a:solidFill>
                <a:effectLst/>
                <a:latin typeface="Consolas" panose="020B0609020204030204" pitchFamily="49" charset="0"/>
              </a:rPr>
              <a:t>])</a:t>
            </a:r>
            <a:endParaRPr lang="en-US" sz="8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918124408"/>
      </p:ext>
    </p:extLst>
  </p:cSld>
  <p:clrMapOvr>
    <a:masterClrMapping/>
  </p:clrMapOvr>
</p:sld>
</file>

<file path=ppt/theme/theme1.xml><?xml version="1.0" encoding="utf-8"?>
<a:theme xmlns:a="http://schemas.openxmlformats.org/drawingml/2006/main" name="Tema di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2_TF78455520.potx" id="{18B1944C-1E7D-43C4-975E-E50ACFFDB4A4}" vid="{83F0D432-2B92-4580-B168-71CC71A93F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Analisi di progetto, da 24Slides</Template>
  <TotalTime>4777</TotalTime>
  <Words>3725</Words>
  <Application>Microsoft Office PowerPoint</Application>
  <PresentationFormat>Widescreen</PresentationFormat>
  <Paragraphs>380</Paragraphs>
  <Slides>21</Slides>
  <Notes>8</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21</vt:i4>
      </vt:variant>
    </vt:vector>
  </HeadingPairs>
  <TitlesOfParts>
    <vt:vector size="31" baseType="lpstr">
      <vt:lpstr>Abadi</vt:lpstr>
      <vt:lpstr>Aharoni</vt:lpstr>
      <vt:lpstr>Arial</vt:lpstr>
      <vt:lpstr>Calibri</vt:lpstr>
      <vt:lpstr>Cambria Math</vt:lpstr>
      <vt:lpstr>Century Gothic</vt:lpstr>
      <vt:lpstr>Consolas</vt:lpstr>
      <vt:lpstr>Segoe UI Light</vt:lpstr>
      <vt:lpstr>Times New Roman</vt:lpstr>
      <vt:lpstr>Tema di Office</vt:lpstr>
      <vt:lpstr>Transport Equation Parallelization</vt:lpstr>
      <vt:lpstr>Summary</vt:lpstr>
      <vt:lpstr>Transport Equation</vt:lpstr>
      <vt:lpstr>Transport Equation</vt:lpstr>
      <vt:lpstr>Transport Equation</vt:lpstr>
      <vt:lpstr>Serial Code</vt:lpstr>
      <vt:lpstr>Serial Code</vt:lpstr>
      <vt:lpstr>Serial Code</vt:lpstr>
      <vt:lpstr>Serial Code</vt:lpstr>
      <vt:lpstr>Serial Code</vt:lpstr>
      <vt:lpstr>Parallel Code</vt:lpstr>
      <vt:lpstr>Parallel Code</vt:lpstr>
      <vt:lpstr>Parallel Code</vt:lpstr>
      <vt:lpstr>Parallel Code</vt:lpstr>
      <vt:lpstr>Parallel Code</vt:lpstr>
      <vt:lpstr>Parallel Code</vt:lpstr>
      <vt:lpstr>Parallel Code</vt:lpstr>
      <vt:lpstr>Parallel Code</vt:lpstr>
      <vt:lpstr>Parallel Code</vt:lpstr>
      <vt:lpstr>Parallel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Francesca Maria Palazzotto</dc:creator>
  <cp:lastModifiedBy>Francesca Maria Palazzotto</cp:lastModifiedBy>
  <cp:revision>70</cp:revision>
  <dcterms:created xsi:type="dcterms:W3CDTF">2024-01-13T14:47:55Z</dcterms:created>
  <dcterms:modified xsi:type="dcterms:W3CDTF">2024-01-18T10:29:15Z</dcterms:modified>
</cp:coreProperties>
</file>