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4"/>
  </p:sldMasterIdLst>
  <p:notesMasterIdLst>
    <p:notesMasterId r:id="rId41"/>
  </p:notesMasterIdLst>
  <p:sldIdLst>
    <p:sldId id="2147375291" r:id="rId5"/>
    <p:sldId id="2147375289" r:id="rId6"/>
    <p:sldId id="2147375309" r:id="rId7"/>
    <p:sldId id="2147375307" r:id="rId8"/>
    <p:sldId id="2147375325" r:id="rId9"/>
    <p:sldId id="2147375236" r:id="rId10"/>
    <p:sldId id="2147375300" r:id="rId11"/>
    <p:sldId id="2147375316" r:id="rId12"/>
    <p:sldId id="2147375315" r:id="rId13"/>
    <p:sldId id="2147375301" r:id="rId14"/>
    <p:sldId id="2147375326" r:id="rId15"/>
    <p:sldId id="2147375304" r:id="rId16"/>
    <p:sldId id="2147375298" r:id="rId17"/>
    <p:sldId id="2147375317" r:id="rId18"/>
    <p:sldId id="2147375318" r:id="rId19"/>
    <p:sldId id="2147375302" r:id="rId20"/>
    <p:sldId id="2147375327" r:id="rId21"/>
    <p:sldId id="2147375308" r:id="rId22"/>
    <p:sldId id="2147375299" r:id="rId23"/>
    <p:sldId id="2147375319" r:id="rId24"/>
    <p:sldId id="2147375303" r:id="rId25"/>
    <p:sldId id="2147375314" r:id="rId26"/>
    <p:sldId id="2147375328" r:id="rId27"/>
    <p:sldId id="2147375320" r:id="rId28"/>
    <p:sldId id="2147375321" r:id="rId29"/>
    <p:sldId id="2147375322" r:id="rId30"/>
    <p:sldId id="2147375323" r:id="rId31"/>
    <p:sldId id="2147375324" r:id="rId32"/>
    <p:sldId id="2147375329" r:id="rId33"/>
    <p:sldId id="2147375330" r:id="rId34"/>
    <p:sldId id="2147375266" r:id="rId35"/>
    <p:sldId id="2147375306" r:id="rId36"/>
    <p:sldId id="2147375310" r:id="rId37"/>
    <p:sldId id="2147375311" r:id="rId38"/>
    <p:sldId id="2147375312" r:id="rId39"/>
    <p:sldId id="2147375313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71F7B3AF-5945-D047-9313-6D857773C716}">
          <p14:sldIdLst>
            <p14:sldId id="2147375291"/>
            <p14:sldId id="2147375289"/>
            <p14:sldId id="2147375309"/>
            <p14:sldId id="2147375307"/>
            <p14:sldId id="2147375325"/>
            <p14:sldId id="2147375236"/>
            <p14:sldId id="2147375300"/>
            <p14:sldId id="2147375316"/>
            <p14:sldId id="2147375315"/>
            <p14:sldId id="2147375301"/>
            <p14:sldId id="2147375326"/>
            <p14:sldId id="2147375304"/>
            <p14:sldId id="2147375298"/>
            <p14:sldId id="2147375317"/>
            <p14:sldId id="2147375318"/>
            <p14:sldId id="2147375302"/>
            <p14:sldId id="2147375327"/>
            <p14:sldId id="2147375308"/>
            <p14:sldId id="2147375299"/>
            <p14:sldId id="2147375319"/>
            <p14:sldId id="2147375303"/>
            <p14:sldId id="2147375314"/>
            <p14:sldId id="2147375328"/>
            <p14:sldId id="2147375320"/>
            <p14:sldId id="2147375321"/>
            <p14:sldId id="2147375322"/>
            <p14:sldId id="2147375323"/>
            <p14:sldId id="2147375324"/>
            <p14:sldId id="2147375329"/>
            <p14:sldId id="2147375330"/>
          </p14:sldIdLst>
        </p14:section>
        <p14:section name="Appendix" id="{83CE20EA-203B-41AB-B284-C364C5AADC30}">
          <p14:sldIdLst>
            <p14:sldId id="2147375266"/>
            <p14:sldId id="2147375306"/>
            <p14:sldId id="2147375310"/>
            <p14:sldId id="2147375311"/>
            <p14:sldId id="2147375312"/>
            <p14:sldId id="2147375313"/>
          </p14:sldIdLst>
        </p14:section>
      </p14:sectionLst>
    </p:ext>
    <p:ext uri="{EFAFB233-063F-42B5-8137-9DF3F51BA10A}">
      <p15:sldGuideLst xmlns:p15="http://schemas.microsoft.com/office/powerpoint/2012/main">
        <p15:guide id="3" pos="384" userDrawn="1">
          <p15:clr>
            <a:srgbClr val="A4A3A4"/>
          </p15:clr>
        </p15:guide>
        <p15:guide id="4" orient="horz" pos="1320" userDrawn="1">
          <p15:clr>
            <a:srgbClr val="A4A3A4"/>
          </p15:clr>
        </p15:guide>
        <p15:guide id="5" orient="horz" pos="3288" userDrawn="1">
          <p15:clr>
            <a:srgbClr val="A4A3A4"/>
          </p15:clr>
        </p15:guide>
        <p15:guide id="6" orient="horz" pos="2544" userDrawn="1">
          <p15:clr>
            <a:srgbClr val="A4A3A4"/>
          </p15:clr>
        </p15:guide>
        <p15:guide id="7" orient="horz" pos="1440" userDrawn="1">
          <p15:clr>
            <a:srgbClr val="A4A3A4"/>
          </p15:clr>
        </p15:guide>
        <p15:guide id="8" orient="horz" pos="2016" userDrawn="1">
          <p15:clr>
            <a:srgbClr val="A4A3A4"/>
          </p15:clr>
        </p15:guide>
        <p15:guide id="9" pos="72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A607E14-8FB6-2814-7767-3166B2C90621}" name="Abby Scholz" initials="AS" userId="4f842260eea0cee0" providerId="Windows Live"/>
  <p188:author id="{34335316-FC6C-FA9E-067F-8809E5596457}" name="Kimberly Glenn" initials="KG" userId="S::kglenn@herspiegel.com::853e1a6c-d5ac-424b-af80-8d6c4c774967" providerId="AD"/>
  <p188:author id="{5D508123-1A37-E98C-72E2-D3AF6009D8C0}" name="Frances Carr" initials="FC" userId="S::fcarr@herspiegel.com::c6123fe1-8f6d-4706-ae21-cd71e8f7c258" providerId="AD"/>
  <p188:author id="{E353997B-24FA-8EB6-AB3C-9482227BEC36}" name="Kelly Wackerhagen" initials="KW" userId="S::KWackerhagen@biocryst.com::507d57dc-ad53-4900-9707-6d304a2a7af7" providerId="AD"/>
  <p188:author id="{CE644C97-6513-A09B-ADFC-4781256D3926}" name="Lauren Iacono" initials="LI" userId="S::LIacono@biocryst.com::c0dc5aff-eceb-4cc9-9dab-64c38f99cbb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6018"/>
    <a:srgbClr val="686868"/>
    <a:srgbClr val="4C899E"/>
    <a:srgbClr val="000000"/>
    <a:srgbClr val="001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847B5F-6608-4F64-B37E-A7A2A34D8335}" v="3170" dt="2024-07-18T20:51:53.166"/>
    <p1510:client id="{B0D80A22-062A-44E3-80C4-C6342C4FBA3E}" v="1203" dt="2024-07-19T00:42:01.549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0" y="318"/>
      </p:cViewPr>
      <p:guideLst>
        <p:guide pos="384"/>
        <p:guide orient="horz" pos="1320"/>
        <p:guide orient="horz" pos="3288"/>
        <p:guide orient="horz" pos="2544"/>
        <p:guide orient="horz" pos="1440"/>
        <p:guide orient="horz" pos="2016"/>
        <p:guide pos="727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47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F7E97B-CA63-F14C-A488-857D7F575833}" type="datetimeFigureOut">
              <a:t>7/22/2024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5D288D-BC0F-DA4C-A3F7-A0A0DAD825F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521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7DB138-CF4B-4E96-B797-79E349A314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78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1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717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007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34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986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066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328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0284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6156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16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47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714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5374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37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04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83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08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18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21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17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570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5D288D-BC0F-DA4C-A3F7-A0A0DAD825F9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9631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Green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01FF-951B-A410-B5B0-E59614162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4599" y="2185116"/>
            <a:ext cx="2440918" cy="393192"/>
          </a:xfrm>
          <a:solidFill>
            <a:schemeClr val="accent1"/>
          </a:solidFill>
        </p:spPr>
        <p:txBody>
          <a:bodyPr lIns="365760"/>
          <a:lstStyle>
            <a:lvl1pPr>
              <a:defRPr sz="1800" b="0">
                <a:solidFill>
                  <a:schemeClr val="accent2"/>
                </a:solidFill>
                <a:latin typeface="+mj-lt"/>
              </a:defRPr>
            </a:lvl1pPr>
          </a:lstStyle>
          <a:p>
            <a:r>
              <a:rPr lang="en-US"/>
              <a:t>SUBHEAD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7352F-D43A-58B5-E352-6BE23F9F4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21A989-0295-DAB7-8D7E-B060A6D3E2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3638" y="2705100"/>
            <a:ext cx="7594600" cy="1732380"/>
          </a:xfrm>
        </p:spPr>
        <p:txBody>
          <a:bodyPr/>
          <a:lstStyle>
            <a:lvl1pPr marL="0" indent="0">
              <a:buNone/>
              <a:defRPr sz="3600" b="0" i="0"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  <a:lvl3pPr marL="407987" indent="0">
              <a:buNone/>
              <a:defRPr/>
            </a:lvl3pPr>
            <a:lvl4pPr marL="635000" indent="0">
              <a:buNone/>
              <a:defRPr/>
            </a:lvl4pPr>
            <a:lvl5pPr marL="804862" indent="0">
              <a:buNone/>
              <a:defRPr/>
            </a:lvl5pPr>
          </a:lstStyle>
          <a:p>
            <a:pPr lvl="0"/>
            <a:r>
              <a:rPr lang="en-US"/>
              <a:t>Section opener headline here in sentence case semibold in navy or your color of choice</a:t>
            </a:r>
          </a:p>
        </p:txBody>
      </p:sp>
    </p:spTree>
    <p:extLst>
      <p:ext uri="{BB962C8B-B14F-4D97-AF65-F5344CB8AC3E}">
        <p14:creationId xmlns:p14="http://schemas.microsoft.com/office/powerpoint/2010/main" val="7003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pic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24" y="175536"/>
            <a:ext cx="11555354" cy="457200"/>
          </a:xfrm>
        </p:spPr>
        <p:txBody>
          <a:bodyPr/>
          <a:lstStyle/>
          <a:p>
            <a:r>
              <a:rPr lang="en-US"/>
              <a:t>3 columns with pics and headline and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D88436E5-7EBE-D99C-BDA1-0DE871B795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303776" y="1295400"/>
            <a:ext cx="3657600" cy="2571750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50DA20FA-21FB-E95D-8AD3-B1BA17F413D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17408" y="1295400"/>
            <a:ext cx="3657600" cy="2571750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A4BB17-FA9D-6211-4177-1BE75C030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4092575"/>
            <a:ext cx="3657600" cy="177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4C2F2805-20CC-8BF6-9647-23DBD3376A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67200" y="4092575"/>
            <a:ext cx="3657600" cy="177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075F3454-7542-0ADD-30E1-DE86D1EFB4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253984" y="4092575"/>
            <a:ext cx="3657600" cy="1774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AFD244EE-007B-EE9D-AF68-471BD2531F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729548"/>
            <a:ext cx="11582400" cy="284162"/>
          </a:xfrm>
        </p:spPr>
        <p:txBody>
          <a:bodyPr/>
          <a:lstStyle>
            <a:lvl1pPr marL="0" indent="0">
              <a:buFontTx/>
              <a:buNone/>
              <a:defRPr sz="1400" b="0" i="0">
                <a:latin typeface="+mn-lt"/>
              </a:defRPr>
            </a:lvl1pPr>
            <a:lvl2pPr marL="171450" indent="0">
              <a:buFontTx/>
              <a:buNone/>
              <a:defRPr/>
            </a:lvl2pPr>
            <a:lvl3pPr marL="407987" indent="0">
              <a:buFontTx/>
              <a:buNone/>
              <a:defRPr/>
            </a:lvl3pPr>
            <a:lvl4pPr marL="635000" indent="0">
              <a:buFontTx/>
              <a:buNone/>
              <a:defRPr/>
            </a:lvl4pPr>
            <a:lvl5pPr marL="915987" indent="0">
              <a:buFontTx/>
              <a:buNone/>
              <a:defRPr/>
            </a:lvl5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AC56CF8C-0A38-E631-7C35-655DC60B270D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16992" y="1295400"/>
            <a:ext cx="3657600" cy="2571750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>
              <a:buFontTx/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3525310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pos="2496" userDrawn="1">
          <p15:clr>
            <a:srgbClr val="FBAE40"/>
          </p15:clr>
        </p15:guide>
        <p15:guide id="3" pos="5184" userDrawn="1">
          <p15:clr>
            <a:srgbClr val="FBAE40"/>
          </p15:clr>
        </p15:guide>
        <p15:guide id="4" pos="499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backgrou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88EFD5E2-0962-BF4A-0691-55019D6CF99F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12192000" cy="4038600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285750" indent="-285750" algn="ctr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3pPr>
              <a:defRPr>
                <a:solidFill>
                  <a:schemeClr val="bg1"/>
                </a:solidFill>
              </a:defRPr>
            </a:lvl3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04801" y="351815"/>
            <a:ext cx="5114222" cy="274320"/>
          </a:xfrm>
          <a:solidFill>
            <a:schemeClr val="accent6"/>
          </a:solidFill>
        </p:spPr>
        <p:txBody>
          <a:bodyPr lIns="274320" anchor="b"/>
          <a:lstStyle>
            <a:lvl1pPr>
              <a:defRPr sz="1800" b="1" i="0">
                <a:solidFill>
                  <a:schemeClr val="bg1"/>
                </a:solidFill>
                <a:latin typeface="Montserrat SemiBold" pitchFamily="2" charset="77"/>
              </a:defRPr>
            </a:lvl1pPr>
          </a:lstStyle>
          <a:p>
            <a:r>
              <a:rPr lang="en-US"/>
              <a:t>CLICK TO EDIT SUBHEAD &amp; BAR COLOR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52A4BB17-FA9D-6211-4177-1BE75C0302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4275451"/>
            <a:ext cx="3657600" cy="1591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54E4694A-11BE-B1CD-074B-70310CC265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67200" y="4267200"/>
            <a:ext cx="36576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BFC52F51-6E87-A677-BFC9-04F10695B8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29600" y="4267200"/>
            <a:ext cx="3657600" cy="160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1310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pos="2496" userDrawn="1">
          <p15:clr>
            <a:srgbClr val="FBAE40"/>
          </p15:clr>
        </p15:guide>
        <p15:guide id="3" pos="5184" userDrawn="1">
          <p15:clr>
            <a:srgbClr val="FBAE40"/>
          </p15:clr>
        </p15:guide>
        <p15:guide id="4" pos="4992" userDrawn="1">
          <p15:clr>
            <a:srgbClr val="FBAE40"/>
          </p15:clr>
        </p15:guide>
        <p15:guide id="5" orient="horz" pos="2688" userDrawn="1">
          <p15:clr>
            <a:srgbClr val="FBAE40"/>
          </p15:clr>
        </p15:guide>
        <p15:guide id="6" orient="horz" pos="254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headlin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24" y="175536"/>
            <a:ext cx="11555354" cy="457200"/>
          </a:xfrm>
        </p:spPr>
        <p:txBody>
          <a:bodyPr/>
          <a:lstStyle/>
          <a:p>
            <a:r>
              <a:rPr lang="en-US"/>
              <a:t>3 columns with headline only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7826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pos="2496" userDrawn="1">
          <p15:clr>
            <a:srgbClr val="FBAE40"/>
          </p15:clr>
        </p15:guide>
        <p15:guide id="3" pos="5184" userDrawn="1">
          <p15:clr>
            <a:srgbClr val="FBAE40"/>
          </p15:clr>
        </p15:guide>
        <p15:guide id="4" pos="4992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5E43B94-C3CE-A703-2CA9-7E25DB83A742}"/>
              </a:ext>
            </a:extLst>
          </p:cNvPr>
          <p:cNvSpPr txBox="1">
            <a:spLocks/>
          </p:cNvSpPr>
          <p:nvPr userDrawn="1"/>
        </p:nvSpPr>
        <p:spPr>
          <a:xfrm>
            <a:off x="304802" y="339693"/>
            <a:ext cx="1453660" cy="276999"/>
          </a:xfrm>
          <a:prstGeom prst="rect">
            <a:avLst/>
          </a:prstGeom>
          <a:solidFill>
            <a:schemeClr val="accent1"/>
          </a:solidFill>
          <a:effectLst/>
        </p:spPr>
        <p:txBody>
          <a:bodyPr vert="horz" wrap="square" lIns="274320" tIns="0" rIns="91440" bIns="0" rtlCol="0" anchor="ctr">
            <a:spAutoFit/>
          </a:bodyPr>
          <a:lstStyle>
            <a:lvl1pPr algn="l" defTabSz="91403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>
                <a:solidFill>
                  <a:schemeClr val="accent4"/>
                </a:solidFill>
                <a:latin typeface="Montserrat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54429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pos="2496" userDrawn="1">
          <p15:clr>
            <a:srgbClr val="FBAE40"/>
          </p15:clr>
        </p15:guide>
        <p15:guide id="3" pos="5184" userDrawn="1">
          <p15:clr>
            <a:srgbClr val="FBAE40"/>
          </p15:clr>
        </p15:guide>
        <p15:guide id="4" pos="49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B077B1-4662-1795-7987-133AADF476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6137" r="39222" b="24144"/>
          <a:stretch/>
        </p:blipFill>
        <p:spPr>
          <a:xfrm>
            <a:off x="0" y="0"/>
            <a:ext cx="39624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5E43B94-C3CE-A703-2CA9-7E25DB83A742}"/>
              </a:ext>
            </a:extLst>
          </p:cNvPr>
          <p:cNvSpPr txBox="1">
            <a:spLocks/>
          </p:cNvSpPr>
          <p:nvPr userDrawn="1"/>
        </p:nvSpPr>
        <p:spPr>
          <a:xfrm>
            <a:off x="304802" y="339693"/>
            <a:ext cx="1453660" cy="276999"/>
          </a:xfrm>
          <a:prstGeom prst="rect">
            <a:avLst/>
          </a:prstGeom>
          <a:solidFill>
            <a:schemeClr val="accent4"/>
          </a:solidFill>
          <a:effectLst/>
        </p:spPr>
        <p:txBody>
          <a:bodyPr vert="horz" wrap="square" lIns="274320" tIns="0" rIns="91440" bIns="0" rtlCol="0" anchor="ctr">
            <a:spAutoFit/>
          </a:bodyPr>
          <a:lstStyle>
            <a:lvl1pPr algn="l" defTabSz="914034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>
                <a:latin typeface="Montserrat" pitchFamily="2" charset="77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6576463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pos="2496" userDrawn="1">
          <p15:clr>
            <a:srgbClr val="FBAE40"/>
          </p15:clr>
        </p15:guide>
        <p15:guide id="3" pos="5184" userDrawn="1">
          <p15:clr>
            <a:srgbClr val="FBAE40"/>
          </p15:clr>
        </p15:guide>
        <p15:guide id="4" pos="4992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843" y="175536"/>
            <a:ext cx="11555354" cy="4572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/>
              <a:t>4 columns with headline and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51451F-3231-5CF0-8E7A-29F89B44AC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842" y="738708"/>
            <a:ext cx="11560357" cy="334962"/>
          </a:xfrm>
        </p:spPr>
        <p:txBody>
          <a:bodyPr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7D8B20-B6B3-EF49-BC42-7932D6E1784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04800" y="1295400"/>
            <a:ext cx="274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18C682-9170-F15C-8ECB-171DD2D6E9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3238500" y="1295400"/>
            <a:ext cx="274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71303B-A65F-6F9B-1F91-8E6F5EC8C1C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6172200" y="1295400"/>
            <a:ext cx="27813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5D9BF5-82F5-EF91-D4D9-1F9FBCA855F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9144000" y="1295400"/>
            <a:ext cx="27432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768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040" userDrawn="1">
          <p15:clr>
            <a:srgbClr val="FBAE40"/>
          </p15:clr>
        </p15:guide>
        <p15:guide id="5" pos="3888" userDrawn="1">
          <p15:clr>
            <a:srgbClr val="FBAE40"/>
          </p15:clr>
        </p15:guide>
        <p15:guide id="6" pos="5760" userDrawn="1">
          <p15:clr>
            <a:srgbClr val="FBAE40"/>
          </p15:clr>
        </p15:guide>
        <p15:guide id="7" pos="5640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192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s pics w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843" y="175536"/>
            <a:ext cx="11555354" cy="4572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/>
              <a:t>4 columns with pics and headline and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51451F-3231-5CF0-8E7A-29F89B44AC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842" y="738708"/>
            <a:ext cx="11560357" cy="334962"/>
          </a:xfrm>
        </p:spPr>
        <p:txBody>
          <a:bodyPr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75A2D43-FA04-D8AA-7CF3-9559E74F246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4800" y="1295400"/>
            <a:ext cx="2743200" cy="2212975"/>
          </a:xfrm>
          <a:solidFill>
            <a:schemeClr val="bg2">
              <a:lumMod val="90000"/>
            </a:schemeClr>
          </a:solidFill>
        </p:spPr>
        <p:txBody>
          <a:bodyPr lIns="0" anchor="ctr" anchorCtr="1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47695B2-39FC-32BD-27E2-AAAD392DDD3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243072" y="1295400"/>
            <a:ext cx="2743200" cy="2212975"/>
          </a:xfrm>
          <a:solidFill>
            <a:schemeClr val="bg2">
              <a:lumMod val="90000"/>
            </a:schemeClr>
          </a:solidFill>
        </p:spPr>
        <p:txBody>
          <a:bodyPr lIns="0" anchor="ctr" anchorCtr="1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479894F3-5531-AA22-D36D-CCE68F08989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169152" y="1295400"/>
            <a:ext cx="2743200" cy="2212975"/>
          </a:xfrm>
          <a:solidFill>
            <a:schemeClr val="bg2">
              <a:lumMod val="90000"/>
            </a:schemeClr>
          </a:solidFill>
        </p:spPr>
        <p:txBody>
          <a:bodyPr wrap="none" lIns="0" anchor="ctr" anchorCtr="1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A3D36157-84CA-7BC0-8BB6-12BEFEF84A0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168384" y="1295400"/>
            <a:ext cx="2743200" cy="2212975"/>
          </a:xfrm>
          <a:solidFill>
            <a:schemeClr val="bg2">
              <a:lumMod val="90000"/>
            </a:schemeClr>
          </a:solidFill>
        </p:spPr>
        <p:txBody>
          <a:bodyPr wrap="none" lIns="0" anchor="ctr" anchorCtr="1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989A9B4B-8F36-A92A-CDA4-DD1C26507A8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04800" y="3792510"/>
            <a:ext cx="2743200" cy="207488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71450" indent="0">
              <a:buFontTx/>
              <a:buNone/>
              <a:defRPr/>
            </a:lvl2pPr>
            <a:lvl3pPr marL="407987" indent="0">
              <a:buFontTx/>
              <a:buNone/>
              <a:defRPr/>
            </a:lvl3pPr>
            <a:lvl4pPr marL="635000" indent="0">
              <a:buFontTx/>
              <a:buNone/>
              <a:defRPr/>
            </a:lvl4pPr>
            <a:lvl5pPr marL="915987" indent="0">
              <a:buFontTx/>
              <a:buNone/>
              <a:defRPr/>
            </a:lvl5pPr>
          </a:lstStyle>
          <a:p>
            <a:pPr lvl="0"/>
            <a:r>
              <a:rPr lang="en-US"/>
              <a:t>Picture caption here</a:t>
            </a:r>
          </a:p>
        </p:txBody>
      </p:sp>
      <p:sp>
        <p:nvSpPr>
          <p:cNvPr id="19" name="Text Placeholder 17">
            <a:extLst>
              <a:ext uri="{FF2B5EF4-FFF2-40B4-BE49-F238E27FC236}">
                <a16:creationId xmlns:a16="http://schemas.microsoft.com/office/drawing/2014/main" id="{115CF3BB-0A19-69C5-EE13-95FF57C52FD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243072" y="3792510"/>
            <a:ext cx="2743200" cy="207488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71450" indent="0">
              <a:buFontTx/>
              <a:buNone/>
              <a:defRPr/>
            </a:lvl2pPr>
            <a:lvl3pPr marL="407987" indent="0">
              <a:buFontTx/>
              <a:buNone/>
              <a:defRPr/>
            </a:lvl3pPr>
            <a:lvl4pPr marL="635000" indent="0">
              <a:buFontTx/>
              <a:buNone/>
              <a:defRPr/>
            </a:lvl4pPr>
            <a:lvl5pPr marL="915987" indent="0">
              <a:buFontTx/>
              <a:buNone/>
              <a:defRPr/>
            </a:lvl5pPr>
          </a:lstStyle>
          <a:p>
            <a:pPr lvl="0"/>
            <a:r>
              <a:rPr lang="en-US"/>
              <a:t>Picture caption here</a:t>
            </a:r>
          </a:p>
        </p:txBody>
      </p:sp>
      <p:sp>
        <p:nvSpPr>
          <p:cNvPr id="20" name="Text Placeholder 17">
            <a:extLst>
              <a:ext uri="{FF2B5EF4-FFF2-40B4-BE49-F238E27FC236}">
                <a16:creationId xmlns:a16="http://schemas.microsoft.com/office/drawing/2014/main" id="{2DEB15FB-51D2-1B25-ABED-3228871AFED9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205728" y="3792510"/>
            <a:ext cx="2743200" cy="207488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71450" indent="0">
              <a:buFontTx/>
              <a:buNone/>
              <a:defRPr/>
            </a:lvl2pPr>
            <a:lvl3pPr marL="407987" indent="0">
              <a:buFontTx/>
              <a:buNone/>
              <a:defRPr/>
            </a:lvl3pPr>
            <a:lvl4pPr marL="635000" indent="0">
              <a:buFontTx/>
              <a:buNone/>
              <a:defRPr/>
            </a:lvl4pPr>
            <a:lvl5pPr marL="915987" indent="0">
              <a:buFontTx/>
              <a:buNone/>
              <a:defRPr/>
            </a:lvl5pPr>
          </a:lstStyle>
          <a:p>
            <a:pPr lvl="0"/>
            <a:r>
              <a:rPr lang="en-US"/>
              <a:t>Picture caption here</a:t>
            </a:r>
          </a:p>
        </p:txBody>
      </p:sp>
      <p:sp>
        <p:nvSpPr>
          <p:cNvPr id="21" name="Text Placeholder 17">
            <a:extLst>
              <a:ext uri="{FF2B5EF4-FFF2-40B4-BE49-F238E27FC236}">
                <a16:creationId xmlns:a16="http://schemas.microsoft.com/office/drawing/2014/main" id="{9BB5C4DC-EC5D-BA7F-04F5-B5B724B3384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131808" y="3792510"/>
            <a:ext cx="2743200" cy="2074889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171450" indent="0">
              <a:buFontTx/>
              <a:buNone/>
              <a:defRPr/>
            </a:lvl2pPr>
            <a:lvl3pPr marL="407987" indent="0">
              <a:buFontTx/>
              <a:buNone/>
              <a:defRPr/>
            </a:lvl3pPr>
            <a:lvl4pPr marL="635000" indent="0">
              <a:buFontTx/>
              <a:buNone/>
              <a:defRPr/>
            </a:lvl4pPr>
            <a:lvl5pPr marL="915987" indent="0">
              <a:buFontTx/>
              <a:buNone/>
              <a:defRPr/>
            </a:lvl5pPr>
          </a:lstStyle>
          <a:p>
            <a:pPr lvl="0"/>
            <a:r>
              <a:rPr lang="en-US"/>
              <a:t>Picture caption here</a:t>
            </a:r>
          </a:p>
        </p:txBody>
      </p:sp>
    </p:spTree>
    <p:extLst>
      <p:ext uri="{BB962C8B-B14F-4D97-AF65-F5344CB8AC3E}">
        <p14:creationId xmlns:p14="http://schemas.microsoft.com/office/powerpoint/2010/main" val="41844677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040" userDrawn="1">
          <p15:clr>
            <a:srgbClr val="FBAE40"/>
          </p15:clr>
        </p15:guide>
        <p15:guide id="5" pos="3888" userDrawn="1">
          <p15:clr>
            <a:srgbClr val="FBAE40"/>
          </p15:clr>
        </p15:guide>
        <p15:guide id="6" pos="5736" userDrawn="1">
          <p15:clr>
            <a:srgbClr val="FBAE40"/>
          </p15:clr>
        </p15:guide>
        <p15:guide id="7" pos="5640" userDrawn="1">
          <p15:clr>
            <a:srgbClr val="FBAE40"/>
          </p15:clr>
        </p15:guide>
        <p15:guide id="8" pos="3768" userDrawn="1">
          <p15:clr>
            <a:srgbClr val="FBAE40"/>
          </p15:clr>
        </p15:guide>
        <p15:guide id="9" pos="1920" userDrawn="1">
          <p15:clr>
            <a:srgbClr val="FBAE40"/>
          </p15:clr>
        </p15:guide>
        <p15:guide id="10" orient="horz" pos="237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843" y="175536"/>
            <a:ext cx="11555354" cy="4572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/>
              <a:t>6 columns with headline and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51451F-3231-5CF0-8E7A-29F89B44AC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842" y="738708"/>
            <a:ext cx="11560357" cy="334962"/>
          </a:xfrm>
        </p:spPr>
        <p:txBody>
          <a:bodyPr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7D8B20-B6B3-EF49-BC42-7932D6E1784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04800" y="1295400"/>
            <a:ext cx="1773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18C682-9170-F15C-8ECB-171DD2D6E9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66493" y="1295400"/>
            <a:ext cx="1773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71303B-A65F-6F9B-1F91-8E6F5EC8C1C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28186" y="1295400"/>
            <a:ext cx="1773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5D9BF5-82F5-EF91-D4D9-1F9FBCA855F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89879" y="1295400"/>
            <a:ext cx="1773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D96F08BF-758C-A7BD-7007-DE7595FE0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51572" y="1295400"/>
            <a:ext cx="1773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061DE047-FBCE-A662-1510-D93CB29BF5C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0113264" y="1295400"/>
            <a:ext cx="1773936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31448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16" userDrawn="1">
          <p15:clr>
            <a:srgbClr val="FBAE40"/>
          </p15:clr>
        </p15:guide>
        <p15:guide id="5" pos="3888" userDrawn="1">
          <p15:clr>
            <a:srgbClr val="FBAE40"/>
          </p15:clr>
        </p15:guide>
        <p15:guide id="6" pos="5136" userDrawn="1">
          <p15:clr>
            <a:srgbClr val="FBAE40"/>
          </p15:clr>
        </p15:guide>
        <p15:guide id="7" pos="5016" userDrawn="1">
          <p15:clr>
            <a:srgbClr val="FBAE40"/>
          </p15:clr>
        </p15:guide>
        <p15:guide id="8" pos="2664" userDrawn="1">
          <p15:clr>
            <a:srgbClr val="FBAE40"/>
          </p15:clr>
        </p15:guide>
        <p15:guide id="9" pos="1320" userDrawn="1">
          <p15:clr>
            <a:srgbClr val="FBAE40"/>
          </p15:clr>
        </p15:guide>
        <p15:guide id="10" pos="2544" userDrawn="1">
          <p15:clr>
            <a:srgbClr val="FBAE40"/>
          </p15:clr>
        </p15:guide>
        <p15:guide id="11" pos="3792" userDrawn="1">
          <p15:clr>
            <a:srgbClr val="FBAE40"/>
          </p15:clr>
        </p15:guide>
        <p15:guide id="12" pos="6360" userDrawn="1">
          <p15:clr>
            <a:srgbClr val="FBAE40"/>
          </p15:clr>
        </p15:guide>
        <p15:guide id="13" pos="6264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s pic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6843" y="175536"/>
            <a:ext cx="11555354" cy="457200"/>
          </a:xfrm>
        </p:spPr>
        <p:txBody>
          <a:bodyPr/>
          <a:lstStyle>
            <a:lvl1pPr>
              <a:defRPr cap="none"/>
            </a:lvl1pPr>
          </a:lstStyle>
          <a:p>
            <a:r>
              <a:rPr lang="en-US"/>
              <a:t>6 columns pics with headline , subhead and captions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51451F-3231-5CF0-8E7A-29F89B44AC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6842" y="738708"/>
            <a:ext cx="11560357" cy="334962"/>
          </a:xfrm>
        </p:spPr>
        <p:txBody>
          <a:bodyPr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17D8B20-B6B3-EF49-BC42-7932D6E1784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04800" y="2806262"/>
            <a:ext cx="1773936" cy="3061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418C682-9170-F15C-8ECB-171DD2D6E92A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2266493" y="2806262"/>
            <a:ext cx="1773936" cy="3061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771303B-A65F-6F9B-1F91-8E6F5EC8C1C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228186" y="2806262"/>
            <a:ext cx="1773936" cy="3061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65D9BF5-82F5-EF91-D4D9-1F9FBCA855FA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189879" y="2806262"/>
            <a:ext cx="1773936" cy="3061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4">
            <a:extLst>
              <a:ext uri="{FF2B5EF4-FFF2-40B4-BE49-F238E27FC236}">
                <a16:creationId xmlns:a16="http://schemas.microsoft.com/office/drawing/2014/main" id="{D96F08BF-758C-A7BD-7007-DE7595FE0B7C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151572" y="2806262"/>
            <a:ext cx="1773936" cy="3061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14">
            <a:extLst>
              <a:ext uri="{FF2B5EF4-FFF2-40B4-BE49-F238E27FC236}">
                <a16:creationId xmlns:a16="http://schemas.microsoft.com/office/drawing/2014/main" id="{061DE047-FBCE-A662-1510-D93CB29BF5CF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10113264" y="2806262"/>
            <a:ext cx="1773936" cy="30611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64FC93D-7E2E-7579-007A-4B2ADE80092B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304800" y="1295400"/>
            <a:ext cx="1790700" cy="1353207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E18E3208-2095-BFF8-6DAE-204A0BA47A3E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2255520" y="1295400"/>
            <a:ext cx="1790700" cy="1353207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0E45E37E-89BE-4DEF-E803-466A623D140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230624" y="1295400"/>
            <a:ext cx="1790700" cy="1353207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48FACD2F-424E-725B-29AF-BFD7208A969C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6169152" y="1295400"/>
            <a:ext cx="1790700" cy="1353207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44DCADA5-BE70-35C7-5C40-EEA01E0600F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8180832" y="1295400"/>
            <a:ext cx="1790700" cy="1353207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32117A96-D240-4C98-7ED2-CA8949CBF10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10119360" y="1295400"/>
            <a:ext cx="1790700" cy="1353207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 algn="ctr">
              <a:buFontTx/>
              <a:buNone/>
              <a:defRPr sz="1200"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2342664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1416" userDrawn="1">
          <p15:clr>
            <a:srgbClr val="FBAE40"/>
          </p15:clr>
        </p15:guide>
        <p15:guide id="5" pos="3888" userDrawn="1">
          <p15:clr>
            <a:srgbClr val="FBAE40"/>
          </p15:clr>
        </p15:guide>
        <p15:guide id="6" pos="5136" userDrawn="1">
          <p15:clr>
            <a:srgbClr val="FBAE40"/>
          </p15:clr>
        </p15:guide>
        <p15:guide id="7" pos="5016" userDrawn="1">
          <p15:clr>
            <a:srgbClr val="FBAE40"/>
          </p15:clr>
        </p15:guide>
        <p15:guide id="8" pos="2664" userDrawn="1">
          <p15:clr>
            <a:srgbClr val="FBAE40"/>
          </p15:clr>
        </p15:guide>
        <p15:guide id="9" pos="1320" userDrawn="1">
          <p15:clr>
            <a:srgbClr val="FBAE40"/>
          </p15:clr>
        </p15:guide>
        <p15:guide id="10" pos="2544" userDrawn="1">
          <p15:clr>
            <a:srgbClr val="FBAE40"/>
          </p15:clr>
        </p15:guide>
        <p15:guide id="11" pos="3792" userDrawn="1">
          <p15:clr>
            <a:srgbClr val="FBAE40"/>
          </p15:clr>
        </p15:guide>
        <p15:guide id="12" pos="6360" userDrawn="1">
          <p15:clr>
            <a:srgbClr val="FBAE40"/>
          </p15:clr>
        </p15:guide>
        <p15:guide id="13" pos="6264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24" y="175536"/>
            <a:ext cx="11555354" cy="457200"/>
          </a:xfrm>
        </p:spPr>
        <p:txBody>
          <a:bodyPr/>
          <a:lstStyle/>
          <a:p>
            <a:r>
              <a:rPr lang="en-US"/>
              <a:t>8 columns with headline and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51451F-3231-5CF0-8E7A-29F89B44AC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8324" y="741863"/>
            <a:ext cx="11568876" cy="288925"/>
          </a:xfrm>
        </p:spPr>
        <p:txBody>
          <a:bodyPr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</p:spTree>
    <p:extLst>
      <p:ext uri="{BB962C8B-B14F-4D97-AF65-F5344CB8AC3E}">
        <p14:creationId xmlns:p14="http://schemas.microsoft.com/office/powerpoint/2010/main" val="314313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040" userDrawn="1">
          <p15:clr>
            <a:srgbClr val="FBAE40"/>
          </p15:clr>
        </p15:guide>
        <p15:guide id="5" pos="3888" userDrawn="1">
          <p15:clr>
            <a:srgbClr val="FBAE40"/>
          </p15:clr>
        </p15:guide>
        <p15:guide id="6" pos="5712" userDrawn="1">
          <p15:clr>
            <a:srgbClr val="FBAE40"/>
          </p15:clr>
        </p15:guide>
        <p15:guide id="7" pos="5640" userDrawn="1">
          <p15:clr>
            <a:srgbClr val="FBAE40"/>
          </p15:clr>
        </p15:guide>
        <p15:guide id="8" pos="3792" userDrawn="1">
          <p15:clr>
            <a:srgbClr val="FBAE40"/>
          </p15:clr>
        </p15:guide>
        <p15:guide id="9" pos="1944" userDrawn="1">
          <p15:clr>
            <a:srgbClr val="FBAE40"/>
          </p15:clr>
        </p15:guide>
        <p15:guide id="11" pos="1032" userDrawn="1">
          <p15:clr>
            <a:srgbClr val="FBAE40"/>
          </p15:clr>
        </p15:guide>
        <p15:guide id="12" pos="1104" userDrawn="1">
          <p15:clr>
            <a:srgbClr val="FBAE40"/>
          </p15:clr>
        </p15:guide>
        <p15:guide id="14" pos="2952" userDrawn="1">
          <p15:clr>
            <a:srgbClr val="FBAE40"/>
          </p15:clr>
        </p15:guide>
        <p15:guide id="15" pos="2880" userDrawn="1">
          <p15:clr>
            <a:srgbClr val="FBAE40"/>
          </p15:clr>
        </p15:guide>
        <p15:guide id="16" pos="4800" userDrawn="1">
          <p15:clr>
            <a:srgbClr val="FBAE40"/>
          </p15:clr>
        </p15:guide>
        <p15:guide id="17" pos="4728" userDrawn="1">
          <p15:clr>
            <a:srgbClr val="FBAE40"/>
          </p15:clr>
        </p15:guide>
        <p15:guide id="18" pos="6648" userDrawn="1">
          <p15:clr>
            <a:srgbClr val="FBAE40"/>
          </p15:clr>
        </p15:guide>
        <p15:guide id="19" pos="6552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Orang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01FF-951B-A410-B5B0-E59614162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4599" y="2185116"/>
            <a:ext cx="2440918" cy="393192"/>
          </a:xfrm>
          <a:solidFill>
            <a:schemeClr val="accent1"/>
          </a:solidFill>
        </p:spPr>
        <p:txBody>
          <a:bodyPr lIns="365760"/>
          <a:lstStyle>
            <a:lvl1pPr>
              <a:defRPr sz="1800" b="0">
                <a:solidFill>
                  <a:schemeClr val="accent6"/>
                </a:solidFill>
              </a:defRPr>
            </a:lvl1pPr>
          </a:lstStyle>
          <a:p>
            <a:r>
              <a:rPr lang="en-US"/>
              <a:t>SUBHEAD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7352F-D43A-58B5-E352-6BE23F9F4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21A989-0295-DAB7-8D7E-B060A6D3E2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3638" y="2705100"/>
            <a:ext cx="7594600" cy="1732380"/>
          </a:xfrm>
        </p:spPr>
        <p:txBody>
          <a:bodyPr/>
          <a:lstStyle>
            <a:lvl1pPr marL="0" indent="0">
              <a:buNone/>
              <a:defRPr sz="3600" b="0" i="0"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  <a:lvl3pPr marL="407987" indent="0">
              <a:buNone/>
              <a:defRPr/>
            </a:lvl3pPr>
            <a:lvl4pPr marL="635000" indent="0">
              <a:buNone/>
              <a:defRPr/>
            </a:lvl4pPr>
            <a:lvl5pPr marL="804862" indent="0">
              <a:buNone/>
              <a:defRPr/>
            </a:lvl5pPr>
          </a:lstStyle>
          <a:p>
            <a:pPr lvl="0"/>
            <a:r>
              <a:rPr lang="en-US"/>
              <a:t>Section opener headline here in sentence case semibold in navy or your color of choice</a:t>
            </a:r>
          </a:p>
        </p:txBody>
      </p:sp>
    </p:spTree>
    <p:extLst>
      <p:ext uri="{BB962C8B-B14F-4D97-AF65-F5344CB8AC3E}">
        <p14:creationId xmlns:p14="http://schemas.microsoft.com/office/powerpoint/2010/main" val="3768300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Columns; image 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86300" y="175536"/>
            <a:ext cx="7187378" cy="457200"/>
          </a:xfrm>
        </p:spPr>
        <p:txBody>
          <a:bodyPr/>
          <a:lstStyle/>
          <a:p>
            <a:r>
              <a:rPr lang="en-US"/>
              <a:t>8 columns with image on left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8251451F-3231-5CF0-8E7A-29F89B44AC5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91410" y="741863"/>
            <a:ext cx="7195789" cy="288925"/>
          </a:xfrm>
        </p:spPr>
        <p:txBody>
          <a:bodyPr/>
          <a:lstStyle>
            <a:lvl1pPr marL="0" indent="0">
              <a:buFontTx/>
              <a:buNone/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SUBHEAD HERE; DELETE SUBHEAD IF YOU NEED MAIN TITLE TO BE 2 LINES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EC0C376-ED6C-8431-9F07-021EC5BF4762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86300" y="1295400"/>
            <a:ext cx="72009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E0C53CC-390A-F606-5B81-7529FC24D5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0"/>
            <a:ext cx="4377128" cy="6858000"/>
          </a:xfr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1481052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040" userDrawn="1">
          <p15:clr>
            <a:srgbClr val="FBAE40"/>
          </p15:clr>
        </p15:guide>
        <p15:guide id="5" pos="3888" userDrawn="1">
          <p15:clr>
            <a:srgbClr val="FBAE40"/>
          </p15:clr>
        </p15:guide>
        <p15:guide id="6" pos="5712" userDrawn="1">
          <p15:clr>
            <a:srgbClr val="FBAE40"/>
          </p15:clr>
        </p15:guide>
        <p15:guide id="7" pos="5640" userDrawn="1">
          <p15:clr>
            <a:srgbClr val="FBAE40"/>
          </p15:clr>
        </p15:guide>
        <p15:guide id="8" pos="3792" userDrawn="1">
          <p15:clr>
            <a:srgbClr val="FBAE40"/>
          </p15:clr>
        </p15:guide>
        <p15:guide id="9" pos="1944" userDrawn="1">
          <p15:clr>
            <a:srgbClr val="FBAE40"/>
          </p15:clr>
        </p15:guide>
        <p15:guide id="11" pos="1032" userDrawn="1">
          <p15:clr>
            <a:srgbClr val="FBAE40"/>
          </p15:clr>
        </p15:guide>
        <p15:guide id="12" pos="1104" userDrawn="1">
          <p15:clr>
            <a:srgbClr val="FBAE40"/>
          </p15:clr>
        </p15:guide>
        <p15:guide id="14" pos="2952" userDrawn="1">
          <p15:clr>
            <a:srgbClr val="FBAE40"/>
          </p15:clr>
        </p15:guide>
        <p15:guide id="15" pos="2880" userDrawn="1">
          <p15:clr>
            <a:srgbClr val="FBAE40"/>
          </p15:clr>
        </p15:guide>
        <p15:guide id="16" pos="4800" userDrawn="1">
          <p15:clr>
            <a:srgbClr val="FBAE40"/>
          </p15:clr>
        </p15:guide>
        <p15:guide id="17" pos="4728" userDrawn="1">
          <p15:clr>
            <a:srgbClr val="FBAE40"/>
          </p15:clr>
        </p15:guide>
        <p15:guide id="18" pos="6648" userDrawn="1">
          <p15:clr>
            <a:srgbClr val="FBAE40"/>
          </p15:clr>
        </p15:guide>
        <p15:guide id="19" pos="6552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3152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6969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&amp;P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B20881-440D-9BC9-7186-6BFC33D4D178}"/>
              </a:ext>
            </a:extLst>
          </p:cNvPr>
          <p:cNvSpPr txBox="1"/>
          <p:nvPr userDrawn="1"/>
        </p:nvSpPr>
        <p:spPr>
          <a:xfrm>
            <a:off x="304800" y="6260068"/>
            <a:ext cx="6094638" cy="369332"/>
          </a:xfrm>
          <a:prstGeom prst="rect">
            <a:avLst/>
          </a:prstGeom>
          <a:noFill/>
        </p:spPr>
        <p:txBody>
          <a:bodyPr wrap="square" lIns="0" tIns="0" rIns="0" bIns="0" anchor="b">
            <a:noAutofit/>
          </a:bodyPr>
          <a:lstStyle/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16558995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fidential &amp; Proprietary Lab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1CB108-A4F7-6246-ADCA-319884F69557}"/>
              </a:ext>
            </a:extLst>
          </p:cNvPr>
          <p:cNvCxnSpPr>
            <a:cxnSpLocks/>
          </p:cNvCxnSpPr>
          <p:nvPr/>
        </p:nvCxnSpPr>
        <p:spPr>
          <a:xfrm>
            <a:off x="11651866" y="6498887"/>
            <a:ext cx="0" cy="1420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16916BC-DB6A-EA8B-D984-D73CA23B711B}"/>
              </a:ext>
            </a:extLst>
          </p:cNvPr>
          <p:cNvSpPr txBox="1"/>
          <p:nvPr userDrawn="1"/>
        </p:nvSpPr>
        <p:spPr>
          <a:xfrm>
            <a:off x="304800" y="6260068"/>
            <a:ext cx="6094638" cy="369332"/>
          </a:xfrm>
          <a:prstGeom prst="rect">
            <a:avLst/>
          </a:prstGeom>
          <a:noFill/>
        </p:spPr>
        <p:txBody>
          <a:bodyPr wrap="square" lIns="0" tIns="0" rIns="0" bIns="0" anchor="b">
            <a:noAutofit/>
          </a:bodyPr>
          <a:lstStyle/>
          <a:p>
            <a:r>
              <a:rPr lang="en-US" sz="900" b="0" i="0" spc="100" baseline="0">
                <a:solidFill>
                  <a:schemeClr val="accent1"/>
                </a:solidFill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2193ED0E-5401-509E-503B-F1931A40DA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1764398" y="6385659"/>
            <a:ext cx="427602" cy="365125"/>
          </a:xfrm>
        </p:spPr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4F68D58-E81D-7032-AA2F-8EE2FFFAB0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46843" y="6484901"/>
            <a:ext cx="127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9004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and bullets - HC Par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2E3AAC12-821F-594B-3479-39B81854DD5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48239" y="196593"/>
            <a:ext cx="1440952" cy="453333"/>
          </a:xfrm>
          <a:prstGeom prst="rect">
            <a:avLst/>
          </a:prstGeom>
        </p:spPr>
      </p:pic>
      <p:pic>
        <p:nvPicPr>
          <p:cNvPr id="3" name="Picture 2" descr="A close-up of a logo&#10;&#10;Description automatically generated">
            <a:extLst>
              <a:ext uri="{FF2B5EF4-FFF2-40B4-BE49-F238E27FC236}">
                <a16:creationId xmlns:a16="http://schemas.microsoft.com/office/drawing/2014/main" id="{E8A81904-9EBD-9B2D-C1D7-F60723665A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68715" y="668240"/>
            <a:ext cx="535714" cy="333333"/>
          </a:xfrm>
          <a:prstGeom prst="rect">
            <a:avLst/>
          </a:prstGeom>
        </p:spPr>
      </p:pic>
      <p:pic>
        <p:nvPicPr>
          <p:cNvPr id="4" name="Picture 3" descr="A logo with blue and orange letters&#10;&#10;Description automatically generated">
            <a:extLst>
              <a:ext uri="{FF2B5EF4-FFF2-40B4-BE49-F238E27FC236}">
                <a16:creationId xmlns:a16="http://schemas.microsoft.com/office/drawing/2014/main" id="{2E683EF8-D24C-D5F2-DBC8-411B2744CF2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3001" y="676206"/>
            <a:ext cx="785714" cy="4000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BBF86C91-A00B-9CEF-89A9-93EE427C1D47}"/>
              </a:ext>
            </a:extLst>
          </p:cNvPr>
          <p:cNvGrpSpPr/>
          <p:nvPr userDrawn="1"/>
        </p:nvGrpSpPr>
        <p:grpSpPr>
          <a:xfrm>
            <a:off x="621755" y="1119759"/>
            <a:ext cx="11304000" cy="21127"/>
            <a:chOff x="635282" y="916934"/>
            <a:chExt cx="11304000" cy="2112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314E0F3-1499-88F1-8754-CA17AC02AB39}"/>
                </a:ext>
              </a:extLst>
            </p:cNvPr>
            <p:cNvCxnSpPr/>
            <p:nvPr userDrawn="1"/>
          </p:nvCxnSpPr>
          <p:spPr>
            <a:xfrm>
              <a:off x="635282" y="916934"/>
              <a:ext cx="11304000" cy="0"/>
            </a:xfrm>
            <a:prstGeom prst="line">
              <a:avLst/>
            </a:prstGeom>
            <a:ln w="6350">
              <a:solidFill>
                <a:srgbClr val="B6B6B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9889751-C7D4-3403-E8B8-26CBF6E449FD}"/>
                </a:ext>
              </a:extLst>
            </p:cNvPr>
            <p:cNvCxnSpPr/>
            <p:nvPr userDrawn="1"/>
          </p:nvCxnSpPr>
          <p:spPr>
            <a:xfrm>
              <a:off x="635282" y="938061"/>
              <a:ext cx="482017" cy="0"/>
            </a:xfrm>
            <a:prstGeom prst="line">
              <a:avLst/>
            </a:prstGeom>
            <a:ln w="50800">
              <a:solidFill>
                <a:srgbClr val="17375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3F0B9A65-719E-F5F7-66D2-1B4A90B33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884" y="208133"/>
            <a:ext cx="9781419" cy="79344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913C2A18-CD81-1FF5-E2D0-7A338B948A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2299" y="1364977"/>
            <a:ext cx="11282129" cy="482477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 marL="800100" indent="-342900">
              <a:buFont typeface="Arial" panose="020B0604020202020204" pitchFamily="34" charset="0"/>
              <a:buChar char="•"/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D38362D-71BF-18BB-C407-FABE5EE9C2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2300" y="6267002"/>
            <a:ext cx="10442575" cy="293688"/>
          </a:xfrm>
          <a:prstGeom prst="rect">
            <a:avLst/>
          </a:prstGeom>
        </p:spPr>
        <p:txBody>
          <a:bodyPr anchor="b"/>
          <a:lstStyle>
            <a:lvl1pPr>
              <a:defRPr sz="900"/>
            </a:lvl1pPr>
          </a:lstStyle>
          <a:p>
            <a:pPr lvl="0"/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01145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—Yellow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01FF-951B-A410-B5B0-E59614162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4599" y="2185116"/>
            <a:ext cx="2440918" cy="393192"/>
          </a:xfrm>
          <a:solidFill>
            <a:schemeClr val="accent1"/>
          </a:solidFill>
        </p:spPr>
        <p:txBody>
          <a:bodyPr lIns="365760"/>
          <a:lstStyle>
            <a:lvl1pPr>
              <a:defRPr sz="1800">
                <a:solidFill>
                  <a:schemeClr val="accent4"/>
                </a:solidFill>
              </a:defRPr>
            </a:lvl1pPr>
          </a:lstStyle>
          <a:p>
            <a:r>
              <a:rPr lang="en-US"/>
              <a:t>SUBHEAD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7352F-D43A-58B5-E352-6BE23F9F4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21A989-0295-DAB7-8D7E-B060A6D3E2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3638" y="2705100"/>
            <a:ext cx="7594600" cy="1732380"/>
          </a:xfrm>
        </p:spPr>
        <p:txBody>
          <a:bodyPr/>
          <a:lstStyle>
            <a:lvl1pPr marL="0" indent="0">
              <a:buNone/>
              <a:defRPr sz="3600" b="0" i="0"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  <a:lvl3pPr marL="407987" indent="0">
              <a:buNone/>
              <a:defRPr/>
            </a:lvl3pPr>
            <a:lvl4pPr marL="635000" indent="0">
              <a:buNone/>
              <a:defRPr/>
            </a:lvl4pPr>
            <a:lvl5pPr marL="804862" indent="0">
              <a:buNone/>
              <a:defRPr/>
            </a:lvl5pPr>
          </a:lstStyle>
          <a:p>
            <a:pPr lvl="0"/>
            <a:r>
              <a:rPr lang="en-US"/>
              <a:t>Section opener headline here in sentence case semibold in navy or your color of choice</a:t>
            </a:r>
          </a:p>
        </p:txBody>
      </p:sp>
    </p:spTree>
    <p:extLst>
      <p:ext uri="{BB962C8B-B14F-4D97-AF65-F5344CB8AC3E}">
        <p14:creationId xmlns:p14="http://schemas.microsoft.com/office/powerpoint/2010/main" val="401536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—Blue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E01FF-951B-A410-B5B0-E59614162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84599" y="2185116"/>
            <a:ext cx="2440918" cy="393192"/>
          </a:xfrm>
          <a:solidFill>
            <a:schemeClr val="accent1"/>
          </a:solidFill>
        </p:spPr>
        <p:txBody>
          <a:bodyPr lIns="365760"/>
          <a:lstStyle>
            <a:lvl1pPr>
              <a:defRPr sz="1800" b="0">
                <a:solidFill>
                  <a:schemeClr val="accent5"/>
                </a:solidFill>
                <a:latin typeface="+mj-lt"/>
              </a:defRPr>
            </a:lvl1pPr>
          </a:lstStyle>
          <a:p>
            <a:r>
              <a:rPr lang="en-US"/>
              <a:t>SUBHEAD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17352F-D43A-58B5-E352-6BE23F9F4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321A989-0295-DAB7-8D7E-B060A6D3E2B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63638" y="2705100"/>
            <a:ext cx="7594600" cy="1732380"/>
          </a:xfrm>
        </p:spPr>
        <p:txBody>
          <a:bodyPr/>
          <a:lstStyle>
            <a:lvl1pPr marL="0" indent="0">
              <a:buNone/>
              <a:defRPr sz="3600" b="0" i="0">
                <a:solidFill>
                  <a:schemeClr val="accent1"/>
                </a:solidFill>
                <a:latin typeface="+mn-lt"/>
              </a:defRPr>
            </a:lvl1pPr>
            <a:lvl2pPr marL="171450" indent="0">
              <a:buNone/>
              <a:defRPr/>
            </a:lvl2pPr>
            <a:lvl3pPr marL="407987" indent="0">
              <a:buNone/>
              <a:defRPr/>
            </a:lvl3pPr>
            <a:lvl4pPr marL="635000" indent="0">
              <a:buNone/>
              <a:defRPr/>
            </a:lvl4pPr>
            <a:lvl5pPr marL="804862" indent="0">
              <a:buNone/>
              <a:defRPr/>
            </a:lvl5pPr>
          </a:lstStyle>
          <a:p>
            <a:pPr lvl="0"/>
            <a:r>
              <a:rPr lang="en-US"/>
              <a:t>Section opener headline here in sentence case semibold in navy or your color of choice</a:t>
            </a:r>
          </a:p>
        </p:txBody>
      </p:sp>
    </p:spTree>
    <p:extLst>
      <p:ext uri="{BB962C8B-B14F-4D97-AF65-F5344CB8AC3E}">
        <p14:creationId xmlns:p14="http://schemas.microsoft.com/office/powerpoint/2010/main" val="226770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24" y="175535"/>
            <a:ext cx="11555354" cy="4572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1 column with headline and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BFA768-2466-BE5E-2515-456743AE62F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304800" y="1295400"/>
            <a:ext cx="11582400" cy="4572000"/>
          </a:xfrm>
        </p:spPr>
        <p:txBody>
          <a:bodyPr/>
          <a:lstStyle>
            <a:lvl2pPr marL="349250" indent="-171450">
              <a:tabLst/>
              <a:defRPr/>
            </a:lvl2pPr>
            <a:lvl3pPr marL="519113" indent="-169863">
              <a:tabLst/>
              <a:defRPr/>
            </a:lvl3pPr>
            <a:lvl4pPr marL="688975" indent="-169863">
              <a:tabLst/>
              <a:defRPr/>
            </a:lvl4pPr>
            <a:lvl5pPr marL="919163" indent="-169863">
              <a:tabLst/>
              <a:defRPr/>
            </a:lvl5pPr>
          </a:lstStyle>
          <a:p>
            <a:pPr lvl="0"/>
            <a:r>
              <a:rPr lang="en-US"/>
              <a:t>First bullet content goes here</a:t>
            </a:r>
          </a:p>
          <a:p>
            <a:pPr lvl="1"/>
            <a:r>
              <a:rPr lang="en-US"/>
              <a:t>Second bullet content goes here</a:t>
            </a:r>
          </a:p>
          <a:p>
            <a:pPr lvl="2"/>
            <a:r>
              <a:rPr lang="en-US"/>
              <a:t>Third bullet content goes here</a:t>
            </a:r>
          </a:p>
          <a:p>
            <a:pPr lvl="3"/>
            <a:r>
              <a:rPr lang="en-US"/>
              <a:t>Fourth bullet content goes here</a:t>
            </a:r>
          </a:p>
          <a:p>
            <a:pPr lvl="4"/>
            <a:r>
              <a:rPr lang="en-US"/>
              <a:t>Fifth bullet content goes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3B7035E-8C1A-E503-C27C-0ED4772484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734518"/>
            <a:ext cx="11582400" cy="339152"/>
          </a:xfrm>
        </p:spPr>
        <p:txBody>
          <a:bodyPr/>
          <a:lstStyle>
            <a:lvl1pPr marL="0" indent="0">
              <a:buNone/>
              <a:defRPr sz="1400" b="0" i="0">
                <a:latin typeface="+mn-lt"/>
              </a:defRPr>
            </a:lvl1pPr>
            <a:lvl2pPr marL="171450" indent="0">
              <a:buNone/>
              <a:defRPr/>
            </a:lvl2pPr>
            <a:lvl3pPr marL="407987" indent="0">
              <a:buNone/>
              <a:defRPr/>
            </a:lvl3pPr>
            <a:lvl4pPr marL="635000" indent="0">
              <a:buNone/>
              <a:defRPr/>
            </a:lvl4pPr>
            <a:lvl5pPr marL="915987" indent="0">
              <a:buNone/>
              <a:defRPr/>
            </a:lvl5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</p:spTree>
    <p:extLst>
      <p:ext uri="{BB962C8B-B14F-4D97-AF65-F5344CB8AC3E}">
        <p14:creationId xmlns:p14="http://schemas.microsoft.com/office/powerpoint/2010/main" val="658292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; picture behi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1">
            <a:extLst>
              <a:ext uri="{FF2B5EF4-FFF2-40B4-BE49-F238E27FC236}">
                <a16:creationId xmlns:a16="http://schemas.microsoft.com/office/drawing/2014/main" id="{2069CA6C-69B8-7146-A2E3-8263154AB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4398" y="6385659"/>
            <a:ext cx="42760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71CB108-A4F7-6246-ADCA-319884F69557}"/>
              </a:ext>
            </a:extLst>
          </p:cNvPr>
          <p:cNvCxnSpPr>
            <a:cxnSpLocks/>
          </p:cNvCxnSpPr>
          <p:nvPr/>
        </p:nvCxnSpPr>
        <p:spPr>
          <a:xfrm>
            <a:off x="11651866" y="6498887"/>
            <a:ext cx="0" cy="14204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AFC1C7D-2FA5-4241-8625-25AA766C4E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206067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INSERT IMAGE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474A2E4-D5E7-AC29-BD89-4719838804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24" y="175535"/>
            <a:ext cx="11555354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1 column with picture behind and subhead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BB929B4-AA3C-AEC2-EC6A-4D9AD413253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734518"/>
            <a:ext cx="11582400" cy="339152"/>
          </a:xfrm>
        </p:spPr>
        <p:txBody>
          <a:bodyPr/>
          <a:lstStyle>
            <a:lvl1pPr marL="0" indent="0">
              <a:buNone/>
              <a:defRPr sz="1400" b="0" i="0">
                <a:solidFill>
                  <a:schemeClr val="bg1"/>
                </a:solidFill>
                <a:latin typeface="+mn-lt"/>
              </a:defRPr>
            </a:lvl1pPr>
            <a:lvl2pPr marL="171450" indent="0">
              <a:buNone/>
              <a:defRPr/>
            </a:lvl2pPr>
            <a:lvl3pPr marL="407987" indent="0">
              <a:buNone/>
              <a:defRPr/>
            </a:lvl3pPr>
            <a:lvl4pPr marL="635000" indent="0">
              <a:buNone/>
              <a:defRPr/>
            </a:lvl4pPr>
            <a:lvl5pPr marL="915987" indent="0">
              <a:buNone/>
              <a:defRPr/>
            </a:lvl5pPr>
          </a:lstStyle>
          <a:p>
            <a:pPr lvl="0"/>
            <a:r>
              <a:rPr lang="en-US"/>
              <a:t>SUBHEAD HERE IN WHITE ALL CAPS; DELETE SUBHEAD IF YOU NEED MAIN TITLE TO BE 2 LINES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8CFF40-F85B-62F1-788F-2C438B0CDD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46843" y="6484901"/>
            <a:ext cx="12700" cy="16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080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24" y="175536"/>
            <a:ext cx="11555354" cy="4572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2 columns with headline and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28A27D-2E07-EF9E-A071-42CABD2844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4800" y="1295400"/>
            <a:ext cx="5638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AEC594D-DCA1-0844-0B3A-A6252A9122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248400" y="1295400"/>
            <a:ext cx="56388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A2F1ADB6-E00E-3BE0-B219-2636CFCAABA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729548"/>
            <a:ext cx="11582400" cy="284162"/>
          </a:xfrm>
        </p:spPr>
        <p:txBody>
          <a:bodyPr/>
          <a:lstStyle>
            <a:lvl1pPr marL="0" indent="0">
              <a:buFontTx/>
              <a:buNone/>
              <a:defRPr sz="1400" b="0" i="0">
                <a:latin typeface="+mn-lt"/>
              </a:defRPr>
            </a:lvl1pPr>
            <a:lvl2pPr marL="171450" indent="0">
              <a:buFontTx/>
              <a:buNone/>
              <a:defRPr/>
            </a:lvl2pPr>
            <a:lvl3pPr marL="407987" indent="0">
              <a:buFontTx/>
              <a:buNone/>
              <a:defRPr/>
            </a:lvl3pPr>
            <a:lvl4pPr marL="635000" indent="0">
              <a:buFontTx/>
              <a:buNone/>
              <a:defRPr/>
            </a:lvl4pPr>
            <a:lvl5pPr marL="915987" indent="0">
              <a:buFontTx/>
              <a:buNone/>
              <a:defRPr/>
            </a:lvl5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</p:spTree>
    <p:extLst>
      <p:ext uri="{BB962C8B-B14F-4D97-AF65-F5344CB8AC3E}">
        <p14:creationId xmlns:p14="http://schemas.microsoft.com/office/powerpoint/2010/main" val="2560875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6" userDrawn="1">
          <p15:clr>
            <a:srgbClr val="FBAE40"/>
          </p15:clr>
        </p15:guide>
        <p15:guide id="2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pic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24" y="175536"/>
            <a:ext cx="11555354" cy="4572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2 columns pics with headline and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EE9F12D-3749-4F69-AC0A-E1AB42E8505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304800" y="1295400"/>
            <a:ext cx="5638800" cy="3276600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7938" algn="ctr">
              <a:buFontTx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      INSERT IMAGE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09ABB463-CE70-8CD3-85B3-046D22C00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" y="4838700"/>
            <a:ext cx="5638800" cy="1028700"/>
          </a:xfrm>
        </p:spPr>
        <p:txBody>
          <a:bodyPr/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407987" indent="0">
              <a:buNone/>
              <a:defRPr/>
            </a:lvl3pPr>
            <a:lvl4pPr marL="635000" indent="0">
              <a:buNone/>
              <a:defRPr/>
            </a:lvl4pPr>
            <a:lvl5pPr marL="91598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4FFC9F7E-860A-B29E-4D5C-1EC98CF007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2304" y="4838700"/>
            <a:ext cx="5638800" cy="1028700"/>
          </a:xfrm>
        </p:spPr>
        <p:txBody>
          <a:bodyPr/>
          <a:lstStyle>
            <a:lvl1pPr marL="0" indent="0">
              <a:buNone/>
              <a:defRPr/>
            </a:lvl1pPr>
            <a:lvl2pPr marL="171450" indent="0">
              <a:buNone/>
              <a:defRPr/>
            </a:lvl2pPr>
            <a:lvl3pPr marL="407987" indent="0">
              <a:buNone/>
              <a:defRPr/>
            </a:lvl3pPr>
            <a:lvl4pPr marL="635000" indent="0">
              <a:buNone/>
              <a:defRPr/>
            </a:lvl4pPr>
            <a:lvl5pPr marL="915987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7FE3C1D0-7622-A41C-0255-2E3984E8F34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04800" y="729548"/>
            <a:ext cx="11582400" cy="284162"/>
          </a:xfrm>
        </p:spPr>
        <p:txBody>
          <a:bodyPr/>
          <a:lstStyle>
            <a:lvl1pPr marL="0" indent="0">
              <a:buFontTx/>
              <a:buNone/>
              <a:defRPr sz="1400" b="0" i="0">
                <a:latin typeface="+mn-lt"/>
              </a:defRPr>
            </a:lvl1pPr>
            <a:lvl2pPr marL="171450" indent="0">
              <a:buFontTx/>
              <a:buNone/>
              <a:defRPr/>
            </a:lvl2pPr>
            <a:lvl3pPr marL="407987" indent="0">
              <a:buFontTx/>
              <a:buNone/>
              <a:defRPr/>
            </a:lvl3pPr>
            <a:lvl4pPr marL="635000" indent="0">
              <a:buFontTx/>
              <a:buNone/>
              <a:defRPr/>
            </a:lvl4pPr>
            <a:lvl5pPr marL="915987" indent="0">
              <a:buFontTx/>
              <a:buNone/>
              <a:defRPr/>
            </a:lvl5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25BA12C9-A425-0138-46FD-C02A4560D557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242304" y="1295400"/>
            <a:ext cx="5638800" cy="3276600"/>
          </a:xfrm>
          <a:solidFill>
            <a:schemeClr val="bg2">
              <a:lumMod val="90000"/>
            </a:schemeClr>
          </a:solidFill>
        </p:spPr>
        <p:txBody>
          <a:bodyPr anchor="ctr" anchorCtr="1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914034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/>
              <a:t>      INSERT IMAGE HERE</a:t>
            </a:r>
          </a:p>
        </p:txBody>
      </p:sp>
    </p:spTree>
    <p:extLst>
      <p:ext uri="{BB962C8B-B14F-4D97-AF65-F5344CB8AC3E}">
        <p14:creationId xmlns:p14="http://schemas.microsoft.com/office/powerpoint/2010/main" val="11015872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36" userDrawn="1">
          <p15:clr>
            <a:srgbClr val="FBAE40"/>
          </p15:clr>
        </p15:guide>
        <p15:guide id="2" pos="3744" userDrawn="1">
          <p15:clr>
            <a:srgbClr val="FBAE40"/>
          </p15:clr>
        </p15:guide>
        <p15:guide id="3" orient="horz" pos="3048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81C69-11CC-014B-AEA5-E97D67C3F1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8324" y="175536"/>
            <a:ext cx="11555354" cy="457200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3 columns with headline and subhead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6984A5-8850-7442-B7C7-398932FBE4A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A441C-D76E-3094-03CA-B18447EA104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4800" y="12954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6EB6127-0B9A-FEFC-7E46-05A2CEF1E53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67200" y="12954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75029F2-4BF8-D2B6-881C-0D00EAC6BE2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29600" y="1295400"/>
            <a:ext cx="3657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1">
            <a:extLst>
              <a:ext uri="{FF2B5EF4-FFF2-40B4-BE49-F238E27FC236}">
                <a16:creationId xmlns:a16="http://schemas.microsoft.com/office/drawing/2014/main" id="{23E3CBB9-6C80-5803-05DD-0C37A27AA7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04800" y="729548"/>
            <a:ext cx="11582400" cy="284162"/>
          </a:xfrm>
        </p:spPr>
        <p:txBody>
          <a:bodyPr/>
          <a:lstStyle>
            <a:lvl1pPr marL="0" indent="0">
              <a:buFontTx/>
              <a:buNone/>
              <a:defRPr sz="1400" b="0" i="0">
                <a:latin typeface="+mn-lt"/>
              </a:defRPr>
            </a:lvl1pPr>
            <a:lvl2pPr marL="171450" indent="0">
              <a:buFontTx/>
              <a:buNone/>
              <a:defRPr/>
            </a:lvl2pPr>
            <a:lvl3pPr marL="407987" indent="0">
              <a:buFontTx/>
              <a:buNone/>
              <a:defRPr/>
            </a:lvl3pPr>
            <a:lvl4pPr marL="635000" indent="0">
              <a:buFontTx/>
              <a:buNone/>
              <a:defRPr/>
            </a:lvl4pPr>
            <a:lvl5pPr marL="915987" indent="0">
              <a:buFontTx/>
              <a:buNone/>
              <a:defRPr/>
            </a:lvl5pPr>
          </a:lstStyle>
          <a:p>
            <a:pPr lvl="0"/>
            <a:r>
              <a:rPr lang="en-US"/>
              <a:t>SUBHEAD HERE IN GRAY ALL CAPS; DELETE SUBHEAD IF YOU NEED MAIN TITLE TO BE 2 LINES</a:t>
            </a:r>
          </a:p>
        </p:txBody>
      </p:sp>
    </p:spTree>
    <p:extLst>
      <p:ext uri="{BB962C8B-B14F-4D97-AF65-F5344CB8AC3E}">
        <p14:creationId xmlns:p14="http://schemas.microsoft.com/office/powerpoint/2010/main" val="6209983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688" userDrawn="1">
          <p15:clr>
            <a:srgbClr val="FBAE40"/>
          </p15:clr>
        </p15:guide>
        <p15:guide id="2" pos="2496" userDrawn="1">
          <p15:clr>
            <a:srgbClr val="FBAE40"/>
          </p15:clr>
        </p15:guide>
        <p15:guide id="3" pos="5184" userDrawn="1">
          <p15:clr>
            <a:srgbClr val="FBAE40"/>
          </p15:clr>
        </p15:guide>
        <p15:guide id="4" pos="4992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8324" y="175535"/>
            <a:ext cx="11555354" cy="4462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8323" y="1319134"/>
            <a:ext cx="11555344" cy="452608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7CB734D-ED60-0343-B5A6-D7B6765966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64398" y="6385659"/>
            <a:ext cx="427602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32F1D038-17A1-384B-87AB-19B26E64019E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Shape&#10;&#10;Description automatically generated with low confidence">
            <a:extLst>
              <a:ext uri="{FF2B5EF4-FFF2-40B4-BE49-F238E27FC236}">
                <a16:creationId xmlns:a16="http://schemas.microsoft.com/office/drawing/2014/main" id="{A1E9E403-E7D8-2947-B30C-6F6C524E7A00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702440" y="6372994"/>
            <a:ext cx="836899" cy="33945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947B9BD-8240-BB4C-9B41-AB32C2FD4773}"/>
              </a:ext>
            </a:extLst>
          </p:cNvPr>
          <p:cNvCxnSpPr>
            <a:cxnSpLocks/>
          </p:cNvCxnSpPr>
          <p:nvPr/>
        </p:nvCxnSpPr>
        <p:spPr>
          <a:xfrm>
            <a:off x="11651866" y="6498887"/>
            <a:ext cx="0" cy="14204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83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5" r:id="rId3"/>
    <p:sldLayoutId id="2147483734" r:id="rId4"/>
    <p:sldLayoutId id="2147483661" r:id="rId5"/>
    <p:sldLayoutId id="2147483673" r:id="rId6"/>
    <p:sldLayoutId id="2147483662" r:id="rId7"/>
    <p:sldLayoutId id="2147483725" r:id="rId8"/>
    <p:sldLayoutId id="2147483717" r:id="rId9"/>
    <p:sldLayoutId id="2147483726" r:id="rId10"/>
    <p:sldLayoutId id="2147483728" r:id="rId11"/>
    <p:sldLayoutId id="2147483721" r:id="rId12"/>
    <p:sldLayoutId id="2147483737" r:id="rId13"/>
    <p:sldLayoutId id="2147483736" r:id="rId14"/>
    <p:sldLayoutId id="2147483718" r:id="rId15"/>
    <p:sldLayoutId id="2147483724" r:id="rId16"/>
    <p:sldLayoutId id="2147483730" r:id="rId17"/>
    <p:sldLayoutId id="2147483731" r:id="rId18"/>
    <p:sldLayoutId id="2147483723" r:id="rId19"/>
    <p:sldLayoutId id="2147483727" r:id="rId20"/>
    <p:sldLayoutId id="2147483678" r:id="rId21"/>
    <p:sldLayoutId id="2147483738" r:id="rId22"/>
    <p:sldLayoutId id="2147483739" r:id="rId23"/>
    <p:sldLayoutId id="2147483708" r:id="rId24"/>
    <p:sldLayoutId id="2147483740" r:id="rId25"/>
  </p:sldLayoutIdLst>
  <p:hf hdr="0" ftr="0" dt="0"/>
  <p:txStyles>
    <p:titleStyle>
      <a:lvl1pPr algn="l" defTabSz="914034" rtl="0" eaLnBrk="1" latinLnBrk="0" hangingPunct="1">
        <a:lnSpc>
          <a:spcPct val="90000"/>
        </a:lnSpc>
        <a:spcBef>
          <a:spcPct val="0"/>
        </a:spcBef>
        <a:buNone/>
        <a:defRPr sz="3000" b="0" i="0" kern="1200" cap="none" baseline="0">
          <a:solidFill>
            <a:schemeClr val="accent1"/>
          </a:solidFill>
          <a:effectLst/>
          <a:latin typeface="+mj-lt"/>
          <a:ea typeface="Montserrat" pitchFamily="2" charset="77"/>
          <a:cs typeface="Arial" panose="020B0604020202020204" pitchFamily="34" charset="0"/>
        </a:defRPr>
      </a:lvl1pPr>
    </p:titleStyle>
    <p:bodyStyle>
      <a:lvl1pPr marL="171450" indent="-171450" algn="l" defTabSz="91403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tabLst/>
        <a:defRPr sz="1600" kern="1200">
          <a:solidFill>
            <a:schemeClr val="tx1"/>
          </a:solidFill>
          <a:latin typeface="+mn-lt"/>
          <a:ea typeface="Montserrat" pitchFamily="2" charset="77"/>
          <a:cs typeface="Arial" panose="020B0604020202020204" pitchFamily="34" charset="0"/>
        </a:defRPr>
      </a:lvl1pPr>
      <a:lvl2pPr marL="407988" indent="-236538" algn="l" defTabSz="91403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System Font Regular"/>
        <a:buChar char="–"/>
        <a:tabLst/>
        <a:defRPr sz="1599" kern="1200">
          <a:solidFill>
            <a:schemeClr val="tx1"/>
          </a:solidFill>
          <a:latin typeface="Montserrat" pitchFamily="2" charset="77"/>
          <a:ea typeface="Montserrat" pitchFamily="2" charset="77"/>
          <a:cs typeface="Arial" panose="020B0604020202020204" pitchFamily="34" charset="0"/>
        </a:defRPr>
      </a:lvl2pPr>
      <a:lvl3pPr marL="574675" indent="-166688" algn="l" defTabSz="91403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tabLst/>
        <a:defRPr sz="1399" kern="1200">
          <a:solidFill>
            <a:schemeClr val="tx1"/>
          </a:solidFill>
          <a:latin typeface="Montserrat" pitchFamily="2" charset="77"/>
          <a:ea typeface="Montserrat" pitchFamily="2" charset="77"/>
          <a:cs typeface="Arial" panose="020B0604020202020204" pitchFamily="34" charset="0"/>
        </a:defRPr>
      </a:lvl3pPr>
      <a:lvl4pPr marL="804863" indent="-169863" algn="l" defTabSz="91403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tabLst/>
        <a:defRPr sz="1200" kern="1200">
          <a:solidFill>
            <a:schemeClr val="tx1"/>
          </a:solidFill>
          <a:latin typeface="Montserrat" pitchFamily="2" charset="77"/>
          <a:ea typeface="Montserrat" pitchFamily="2" charset="77"/>
          <a:cs typeface="Arial" panose="020B0604020202020204" pitchFamily="34" charset="0"/>
        </a:defRPr>
      </a:lvl4pPr>
      <a:lvl5pPr marL="971550" indent="-166688" algn="l" defTabSz="914034" rtl="0" eaLnBrk="1" latinLnBrk="0" hangingPunct="1">
        <a:lnSpc>
          <a:spcPct val="110000"/>
        </a:lnSpc>
        <a:spcBef>
          <a:spcPts val="0"/>
        </a:spcBef>
        <a:spcAft>
          <a:spcPts val="600"/>
        </a:spcAft>
        <a:buClr>
          <a:schemeClr val="accent1"/>
        </a:buClr>
        <a:buFont typeface="Arial"/>
        <a:buChar char="•"/>
        <a:tabLst/>
        <a:defRPr sz="1000" kern="1200">
          <a:solidFill>
            <a:schemeClr val="tx1"/>
          </a:solidFill>
          <a:latin typeface="Montserrat" pitchFamily="2" charset="77"/>
          <a:ea typeface="Montserrat" pitchFamily="2" charset="77"/>
          <a:cs typeface="Arial" panose="020B0604020202020204" pitchFamily="34" charset="0"/>
        </a:defRPr>
      </a:lvl5pPr>
      <a:lvl6pPr marL="2513594" indent="-228509" algn="l" defTabSz="91403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9" algn="l" defTabSz="91403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9" algn="l" defTabSz="91403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9" algn="l" defTabSz="914034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034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1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4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2" userDrawn="1">
          <p15:clr>
            <a:srgbClr val="F26B43"/>
          </p15:clr>
        </p15:guide>
        <p15:guide id="2" pos="7488" userDrawn="1">
          <p15:clr>
            <a:srgbClr val="F26B43"/>
          </p15:clr>
        </p15:guide>
        <p15:guide id="3" orient="horz" pos="96" userDrawn="1">
          <p15:clr>
            <a:srgbClr val="F26B43"/>
          </p15:clr>
        </p15:guide>
        <p15:guide id="4" orient="horz" pos="576" userDrawn="1">
          <p15:clr>
            <a:srgbClr val="F26B43"/>
          </p15:clr>
        </p15:guide>
        <p15:guide id="5" orient="horz" pos="816" userDrawn="1">
          <p15:clr>
            <a:srgbClr val="F26B43"/>
          </p15:clr>
        </p15:guide>
        <p15:guide id="6" orient="horz" pos="3696" userDrawn="1">
          <p15:clr>
            <a:srgbClr val="F26B43"/>
          </p15:clr>
        </p15:guide>
        <p15:guide id="7" orient="horz" pos="417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2.xml"/><Relationship Id="rId3" Type="http://schemas.openxmlformats.org/officeDocument/2006/relationships/slide" Target="slide5.xml"/><Relationship Id="rId7" Type="http://schemas.openxmlformats.org/officeDocument/2006/relationships/slide" Target="slide24.xml"/><Relationship Id="rId2" Type="http://schemas.openxmlformats.org/officeDocument/2006/relationships/slide" Target="slide4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8.xml"/><Relationship Id="rId5" Type="http://schemas.openxmlformats.org/officeDocument/2006/relationships/slide" Target="slide12.xml"/><Relationship Id="rId4" Type="http://schemas.openxmlformats.org/officeDocument/2006/relationships/slide" Target="slide6.xml"/><Relationship Id="rId9" Type="http://schemas.openxmlformats.org/officeDocument/2006/relationships/slide" Target="slide3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B453AC7C-9FE9-17B5-2DD1-3CF12D56342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831" r="9237" b="10510"/>
          <a:stretch/>
        </p:blipFill>
        <p:spPr>
          <a:xfrm>
            <a:off x="0" y="0"/>
            <a:ext cx="12325488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1047CED-661E-6EE6-D469-B9674932D2D3}"/>
              </a:ext>
            </a:extLst>
          </p:cNvPr>
          <p:cNvSpPr/>
          <p:nvPr/>
        </p:nvSpPr>
        <p:spPr>
          <a:xfrm>
            <a:off x="0" y="0"/>
            <a:ext cx="7080069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99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79CA76-7CFF-5DDE-D177-743A02D0ED97}"/>
              </a:ext>
            </a:extLst>
          </p:cNvPr>
          <p:cNvSpPr txBox="1">
            <a:spLocks/>
          </p:cNvSpPr>
          <p:nvPr/>
        </p:nvSpPr>
        <p:spPr>
          <a:xfrm rot="10800000" flipH="1">
            <a:off x="304800" y="-1"/>
            <a:ext cx="7010400" cy="5212081"/>
          </a:xfrm>
          <a:prstGeom prst="round2SameRect">
            <a:avLst>
              <a:gd name="adj1" fmla="val 2554"/>
              <a:gd name="adj2" fmla="val 0"/>
            </a:avLst>
          </a:prstGeom>
          <a:solidFill>
            <a:schemeClr val="accent1"/>
          </a:solidFill>
        </p:spPr>
        <p:txBody>
          <a:bodyPr vert="vert" wrap="square" lIns="182880" tIns="182880" rIns="182880" bIns="0" rtlCol="0" anchor="ctr">
            <a:noAutofit/>
          </a:bodyPr>
          <a:lstStyle>
            <a:lvl1pPr marL="228509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526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Char char="–"/>
              <a:defRPr sz="1599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543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399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599560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6577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endParaRPr lang="en-US" sz="1400" b="1">
              <a:solidFill>
                <a:schemeClr val="bg1"/>
              </a:solidFill>
              <a:latin typeface="Montserrat SemiBold" pitchFamily="2" charset="77"/>
            </a:endParaRPr>
          </a:p>
        </p:txBody>
      </p:sp>
      <p:sp>
        <p:nvSpPr>
          <p:cNvPr id="17" name="Slide Number Placeholder 11">
            <a:extLst>
              <a:ext uri="{FF2B5EF4-FFF2-40B4-BE49-F238E27FC236}">
                <a16:creationId xmlns:a16="http://schemas.microsoft.com/office/drawing/2014/main" id="{9CD6D3D4-8C77-16F2-5E2B-15AC85D569EA}"/>
              </a:ext>
            </a:extLst>
          </p:cNvPr>
          <p:cNvSpPr txBox="1">
            <a:spLocks/>
          </p:cNvSpPr>
          <p:nvPr/>
        </p:nvSpPr>
        <p:spPr>
          <a:xfrm>
            <a:off x="5899316" y="6409409"/>
            <a:ext cx="5777677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900" b="1" spc="100" baseline="0">
                <a:solidFill>
                  <a:schemeClr val="bg1"/>
                </a:solidFill>
                <a:latin typeface="Montserrat" pitchFamily="2" charset="77"/>
              </a:rPr>
              <a:t>CONFIDENTIAL &amp; PROPRIETARY</a:t>
            </a: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AB46AED0-7B7A-FC8F-0511-866D01C443A3}"/>
              </a:ext>
            </a:extLst>
          </p:cNvPr>
          <p:cNvSpPr txBox="1">
            <a:spLocks/>
          </p:cNvSpPr>
          <p:nvPr/>
        </p:nvSpPr>
        <p:spPr>
          <a:xfrm>
            <a:off x="630384" y="3946822"/>
            <a:ext cx="4090737" cy="97874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28509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685526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System Font Regular"/>
              <a:buChar char="–"/>
              <a:defRPr sz="1599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2543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399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599560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2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2056577" indent="-228509" algn="l" defTabSz="914034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Font typeface="Arial"/>
              <a:buChar char="•"/>
              <a:defRPr sz="1000" kern="1200">
                <a:solidFill>
                  <a:schemeClr val="tx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513594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0611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628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646" indent="-228509" algn="l" defTabSz="914034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b="1" spc="200">
                <a:solidFill>
                  <a:schemeClr val="accent4"/>
                </a:solidFill>
                <a:latin typeface="Montserrat"/>
                <a:cs typeface="Arial"/>
              </a:rPr>
              <a:t>INITIAL ANALYSES</a:t>
            </a:r>
            <a:endParaRPr lang="en-US" b="1" spc="200">
              <a:solidFill>
                <a:schemeClr val="accent4"/>
              </a:solidFill>
              <a:latin typeface="Montserrat" pitchFamily="2" charset="7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bg1"/>
                </a:solidFill>
                <a:latin typeface="Montserrat"/>
                <a:cs typeface="Arial"/>
              </a:rPr>
              <a:t>Kim Glenn, PhD, MPH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bg1"/>
                </a:solidFill>
                <a:latin typeface="Montserrat"/>
                <a:cs typeface="Arial"/>
              </a:rPr>
              <a:t>Frances Carr, MBA, MSPA</a:t>
            </a:r>
            <a:endParaRPr lang="en-US">
              <a:solidFill>
                <a:schemeClr val="bg1"/>
              </a:solidFill>
              <a:latin typeface="Montserrat" pitchFamily="2" charset="77"/>
            </a:endParaRPr>
          </a:p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en-US">
                <a:solidFill>
                  <a:schemeClr val="bg1"/>
                </a:solidFill>
                <a:latin typeface="Montserrat" pitchFamily="2" charset="77"/>
              </a:rPr>
              <a:t>July 15, 2024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A49E51EE-3C73-C7ED-0023-93FA3EF7DDBC}"/>
              </a:ext>
            </a:extLst>
          </p:cNvPr>
          <p:cNvSpPr txBox="1">
            <a:spLocks/>
          </p:cNvSpPr>
          <p:nvPr/>
        </p:nvSpPr>
        <p:spPr>
          <a:xfrm>
            <a:off x="630384" y="0"/>
            <a:ext cx="6601096" cy="403860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1" i="0" kern="1200" cap="all" baseline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4800" b="0" cap="none" dirty="0" err="1">
                <a:solidFill>
                  <a:schemeClr val="bg1"/>
                </a:solidFill>
                <a:latin typeface="+mn-lt"/>
              </a:rPr>
              <a:t>Berotralstat</a:t>
            </a:r>
            <a:r>
              <a:rPr lang="en-US" sz="4800" b="0" cap="none" dirty="0">
                <a:solidFill>
                  <a:schemeClr val="bg1"/>
                </a:solidFill>
                <a:latin typeface="+mn-lt"/>
              </a:rPr>
              <a:t> FDA Adverse Event Reporting System (FAERS) analysis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B6512A4-EB38-A89C-DD37-C9FD4F29AA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4" y="5730240"/>
            <a:ext cx="1446417" cy="562930"/>
          </a:xfrm>
          <a:prstGeom prst="rect">
            <a:avLst/>
          </a:prstGeom>
        </p:spPr>
      </p:pic>
      <p:pic>
        <p:nvPicPr>
          <p:cNvPr id="4" name="Picture 3" descr="A group of logos on a black background&#10;&#10;Description automatically generated">
            <a:extLst>
              <a:ext uri="{FF2B5EF4-FFF2-40B4-BE49-F238E27FC236}">
                <a16:creationId xmlns:a16="http://schemas.microsoft.com/office/drawing/2014/main" id="{5C1098BD-DCC1-5731-78DB-ECC99296CB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8392" y="3436287"/>
            <a:ext cx="1736879" cy="1775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883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FDE801-CE52-1BEF-29BA-3C47BBD87B8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601712" y="0"/>
            <a:ext cx="4590288" cy="459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739FA0-511C-A986-9679-F3A9887CE7ED}"/>
              </a:ext>
            </a:extLst>
          </p:cNvPr>
          <p:cNvSpPr txBox="1"/>
          <p:nvPr/>
        </p:nvSpPr>
        <p:spPr>
          <a:xfrm>
            <a:off x="910485" y="3901514"/>
            <a:ext cx="10284339" cy="102155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Compared to ORLEDAYO®, </a:t>
            </a:r>
            <a:r>
              <a:rPr lang="en-US" b="1" dirty="0"/>
              <a:t>C1 esterase inhibitors were</a:t>
            </a:r>
            <a:r>
              <a:rPr lang="en-US" dirty="0"/>
              <a:t> </a:t>
            </a:r>
            <a:r>
              <a:rPr lang="en-US" b="1" dirty="0"/>
              <a:t>70% less likely </a:t>
            </a:r>
            <a:r>
              <a:rPr lang="en-US" dirty="0"/>
              <a:t>to be named as the primary suspect on a report of lack of efficacy after controlling for the time on the market.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>
                <a:solidFill>
                  <a:schemeClr val="accent6"/>
                </a:solidFill>
              </a:rPr>
              <a:t>LACK OF EFFICACY</a:t>
            </a:r>
            <a:r>
              <a:rPr lang="en-US" sz="2000" b="1" dirty="0"/>
              <a:t> – COMBINED C1 ESTERASE INHIBITORS</a:t>
            </a:r>
            <a:endParaRPr lang="en-US" sz="2000" b="1">
              <a:solidFill>
                <a:schemeClr val="accent6"/>
              </a:solidFill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555354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cs typeface="Arial"/>
              </a:rPr>
              <a:t>Risk of HAE ADR Reports among LTP Products of Interest - </a:t>
            </a:r>
            <a:endParaRPr lang="en-US" sz="2800" dirty="0"/>
          </a:p>
          <a:p>
            <a:r>
              <a:rPr lang="en-US" sz="2800" dirty="0">
                <a:cs typeface="Arial"/>
              </a:rPr>
              <a:t>Adjusted for Time Since FDA Approval (from Report Date)</a:t>
            </a: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B327B6-5265-37D0-6AD5-041BA28E0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735411"/>
              </p:ext>
            </p:extLst>
          </p:nvPr>
        </p:nvGraphicFramePr>
        <p:xfrm>
          <a:off x="910485" y="1739655"/>
          <a:ext cx="10289888" cy="169762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964222">
                  <a:extLst>
                    <a:ext uri="{9D8B030D-6E8A-4147-A177-3AD203B41FA5}">
                      <a16:colId xmlns:a16="http://schemas.microsoft.com/office/drawing/2014/main" val="2534952711"/>
                    </a:ext>
                  </a:extLst>
                </a:gridCol>
                <a:gridCol w="1239807">
                  <a:extLst>
                    <a:ext uri="{9D8B030D-6E8A-4147-A177-3AD203B41FA5}">
                      <a16:colId xmlns:a16="http://schemas.microsoft.com/office/drawing/2014/main" val="3469355726"/>
                    </a:ext>
                  </a:extLst>
                </a:gridCol>
                <a:gridCol w="1029763">
                  <a:extLst>
                    <a:ext uri="{9D8B030D-6E8A-4147-A177-3AD203B41FA5}">
                      <a16:colId xmlns:a16="http://schemas.microsoft.com/office/drawing/2014/main" val="1621960878"/>
                    </a:ext>
                  </a:extLst>
                </a:gridCol>
                <a:gridCol w="1528048">
                  <a:extLst>
                    <a:ext uri="{9D8B030D-6E8A-4147-A177-3AD203B41FA5}">
                      <a16:colId xmlns:a16="http://schemas.microsoft.com/office/drawing/2014/main" val="1115938874"/>
                    </a:ext>
                  </a:extLst>
                </a:gridCol>
                <a:gridCol w="1528048">
                  <a:extLst>
                    <a:ext uri="{9D8B030D-6E8A-4147-A177-3AD203B41FA5}">
                      <a16:colId xmlns:a16="http://schemas.microsoft.com/office/drawing/2014/main" val="1566575385"/>
                    </a:ext>
                  </a:extLst>
                </a:gridCol>
              </a:tblGrid>
              <a:tr h="377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b="1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95% Confidence Interval</a:t>
                      </a:r>
                      <a:endParaRPr lang="en-US" b="1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63812"/>
                  </a:ext>
                </a:extLst>
              </a:tr>
              <a:tr h="3377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ORLEDAYO</a:t>
                      </a:r>
                      <a:r>
                        <a:rPr lang="en-US" sz="1600" b="0" i="0" u="none" strike="noStrike" baseline="3000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®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 (berotralstat) (referent)</a:t>
                      </a:r>
                      <a:endParaRPr lang="en-US" b="0" i="0" noProof="0">
                        <a:solidFill>
                          <a:srgbClr val="333333"/>
                        </a:solidFill>
                        <a:latin typeface="Montserrat Regular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124830"/>
                  </a:ext>
                </a:extLst>
              </a:tr>
              <a:tr h="27696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="0" i="0" u="none" strike="noStrike" baseline="3000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®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 (lanadelumab)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effectLst/>
                        </a:rPr>
                        <a:t>0.69</a:t>
                      </a:r>
                      <a:endParaRPr lang="en-US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0.0813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1.07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156159"/>
                  </a:ext>
                </a:extLst>
              </a:tr>
              <a:tr h="276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C1 Esterase Inhibitors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0.29</a:t>
                      </a:r>
                      <a:endParaRPr lang="en-US" b="1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0.19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0.45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017928"/>
                  </a:ext>
                </a:extLst>
              </a:tr>
              <a:tr h="308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 Since FDA Approval (Years)</a:t>
                      </a:r>
                      <a:r>
                        <a:rPr lang="en-US" sz="1600" u="none" strike="noStrike" baseline="30000">
                          <a:effectLst/>
                        </a:rPr>
                        <a:t>^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effectLst/>
                        </a:rPr>
                        <a:t>1.06</a:t>
                      </a:r>
                      <a:endParaRPr lang="en-US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&lt;0.001***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1.03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1.09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8120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BCC0AF-6A70-5AA8-AD6F-F26C78205F3E}"/>
              </a:ext>
            </a:extLst>
          </p:cNvPr>
          <p:cNvSpPr txBox="1"/>
          <p:nvPr/>
        </p:nvSpPr>
        <p:spPr>
          <a:xfrm>
            <a:off x="910485" y="3429000"/>
            <a:ext cx="1022123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Significance codes:  0.001 ‘***’, 0.05 ‘**’, 0.10 ‘*’</a:t>
            </a:r>
          </a:p>
        </p:txBody>
      </p:sp>
    </p:spTree>
    <p:extLst>
      <p:ext uri="{BB962C8B-B14F-4D97-AF65-F5344CB8AC3E}">
        <p14:creationId xmlns:p14="http://schemas.microsoft.com/office/powerpoint/2010/main" val="3767269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6F7C3E-6AF9-0D9A-10F7-45BA77B1AC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7843" y="1394127"/>
            <a:ext cx="7103465" cy="53093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 dirty="0">
                <a:solidFill>
                  <a:schemeClr val="accent6"/>
                </a:solidFill>
              </a:rPr>
              <a:t>LACK OF EFFICACY</a:t>
            </a:r>
            <a:r>
              <a:rPr lang="en-US" sz="2000" b="1" dirty="0"/>
              <a:t> – COMBINED C1 ESTERASE INHIBITORS</a:t>
            </a:r>
            <a:endParaRPr lang="en-US" sz="2000" b="1" dirty="0">
              <a:solidFill>
                <a:schemeClr val="accent6"/>
              </a:solidFill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555354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cs typeface="Arial"/>
              </a:rPr>
              <a:t>Risk of HAE ADR Reports among LTP Products of Interest - </a:t>
            </a:r>
            <a:endParaRPr lang="en-US" sz="2800" dirty="0"/>
          </a:p>
          <a:p>
            <a:r>
              <a:rPr lang="en-US" sz="2800" dirty="0">
                <a:cs typeface="Arial"/>
              </a:rPr>
              <a:t>Adjusted for Time Since FDA Approval (from Report Date)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FD9314-9B17-A909-12B0-863D257AC9D9}"/>
              </a:ext>
            </a:extLst>
          </p:cNvPr>
          <p:cNvSpPr txBox="1"/>
          <p:nvPr/>
        </p:nvSpPr>
        <p:spPr>
          <a:xfrm>
            <a:off x="8541309" y="3125640"/>
            <a:ext cx="3318846" cy="163449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The likelihood of a report for lack of efficacy increases slightly over time the longer the product is on the market.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7ECCFB-5C19-D3FE-2007-26A0828FFD19}"/>
              </a:ext>
            </a:extLst>
          </p:cNvPr>
          <p:cNvSpPr txBox="1"/>
          <p:nvPr/>
        </p:nvSpPr>
        <p:spPr>
          <a:xfrm>
            <a:off x="7255098" y="6273419"/>
            <a:ext cx="348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- More information on the likelihood of ADR scale in Technical Notes slides </a:t>
            </a:r>
          </a:p>
        </p:txBody>
      </p:sp>
    </p:spTree>
    <p:extLst>
      <p:ext uri="{BB962C8B-B14F-4D97-AF65-F5344CB8AC3E}">
        <p14:creationId xmlns:p14="http://schemas.microsoft.com/office/powerpoint/2010/main" val="2952108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6B16CC-CC7C-8D40-E8B8-521B1DB3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5845" y="2185116"/>
            <a:ext cx="3519219" cy="522588"/>
          </a:xfrm>
        </p:spPr>
        <p:txBody>
          <a:bodyPr/>
          <a:lstStyle/>
          <a:p>
            <a:r>
              <a:rPr lang="en-US">
                <a:solidFill>
                  <a:schemeClr val="accent5"/>
                </a:solidFill>
                <a:cs typeface="Arial"/>
              </a:rPr>
              <a:t>REGRESSION ANALYSES</a:t>
            </a:r>
            <a:endParaRPr lang="en-US">
              <a:solidFill>
                <a:schemeClr val="accent5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4DFB9CF-8803-6B06-D5DF-AFEF25CAF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BAF71-B8EA-5E61-0461-AEB6E2802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3637" y="2705100"/>
            <a:ext cx="8026662" cy="1732380"/>
          </a:xfrm>
        </p:spPr>
        <p:txBody>
          <a:bodyPr/>
          <a:lstStyle/>
          <a:p>
            <a:r>
              <a:rPr lang="en-US"/>
              <a:t>Initial logistic regression analyses:  Angioedema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222A174F-D682-0444-5642-8309C2A5BB21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852778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ANGIOEDEMA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304800" y="195246"/>
            <a:ext cx="11555354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63AC7B-62EF-B5EB-89A9-A136994F1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647796"/>
              </p:ext>
            </p:extLst>
          </p:nvPr>
        </p:nvGraphicFramePr>
        <p:xfrm>
          <a:off x="1025753" y="1675084"/>
          <a:ext cx="10140494" cy="223011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78377">
                  <a:extLst>
                    <a:ext uri="{9D8B030D-6E8A-4147-A177-3AD203B41FA5}">
                      <a16:colId xmlns:a16="http://schemas.microsoft.com/office/drawing/2014/main" val="2714113117"/>
                    </a:ext>
                  </a:extLst>
                </a:gridCol>
                <a:gridCol w="1785609">
                  <a:extLst>
                    <a:ext uri="{9D8B030D-6E8A-4147-A177-3AD203B41FA5}">
                      <a16:colId xmlns:a16="http://schemas.microsoft.com/office/drawing/2014/main" val="3863419365"/>
                    </a:ext>
                  </a:extLst>
                </a:gridCol>
                <a:gridCol w="1565324">
                  <a:extLst>
                    <a:ext uri="{9D8B030D-6E8A-4147-A177-3AD203B41FA5}">
                      <a16:colId xmlns:a16="http://schemas.microsoft.com/office/drawing/2014/main" val="2628467604"/>
                    </a:ext>
                  </a:extLst>
                </a:gridCol>
                <a:gridCol w="1805592">
                  <a:extLst>
                    <a:ext uri="{9D8B030D-6E8A-4147-A177-3AD203B41FA5}">
                      <a16:colId xmlns:a16="http://schemas.microsoft.com/office/drawing/2014/main" val="3025190588"/>
                    </a:ext>
                  </a:extLst>
                </a:gridCol>
                <a:gridCol w="1805592">
                  <a:extLst>
                    <a:ext uri="{9D8B030D-6E8A-4147-A177-3AD203B41FA5}">
                      <a16:colId xmlns:a16="http://schemas.microsoft.com/office/drawing/2014/main" val="140974442"/>
                    </a:ext>
                  </a:extLst>
                </a:gridCol>
              </a:tblGrid>
              <a:tr h="3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b="1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95% Confidence Interval</a:t>
                      </a:r>
                      <a:endParaRPr lang="en-US" b="1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675112"/>
                  </a:ext>
                </a:extLst>
              </a:tr>
              <a:tr h="4767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ORLEDAYO</a:t>
                      </a:r>
                      <a:r>
                        <a:rPr lang="en-US" sz="1600" u="none" strike="noStrike" baseline="30000">
                          <a:effectLst/>
                        </a:rPr>
                        <a:t>®</a:t>
                      </a:r>
                      <a:r>
                        <a:rPr lang="en-US" sz="1600" u="none" strike="noStrike">
                          <a:effectLst/>
                        </a:rPr>
                        <a:t> (berotralstat) (referent)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2133431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6.34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4.66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8.73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7850769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CINRYZE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2.24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1.64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3.10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52141929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HAEGARDA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21.74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16.01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29.89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74996313"/>
                  </a:ext>
                </a:extLst>
              </a:tr>
              <a:tr h="317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C1 Esterase Inhibitor (NS)</a:t>
                      </a:r>
                      <a:r>
                        <a:rPr lang="en-US" sz="1600" u="none" strike="noStrike" baseline="30000">
                          <a:effectLst/>
                        </a:rPr>
                        <a:t>#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2.87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2.08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4.00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8693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4F0F3D-66D2-71A1-2BAC-782F21FD273B}"/>
              </a:ext>
            </a:extLst>
          </p:cNvPr>
          <p:cNvSpPr txBox="1"/>
          <p:nvPr/>
        </p:nvSpPr>
        <p:spPr>
          <a:xfrm>
            <a:off x="1025753" y="3905199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Significance codes:  0.001 ‘***’, 0.05 ‘**’, 0.10 ‘*’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06BC0-AEDC-1D27-37B7-6B693000434D}"/>
              </a:ext>
            </a:extLst>
          </p:cNvPr>
          <p:cNvSpPr txBox="1"/>
          <p:nvPr/>
        </p:nvSpPr>
        <p:spPr>
          <a:xfrm>
            <a:off x="1025753" y="4566573"/>
            <a:ext cx="10140493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All other products of interest were </a:t>
            </a:r>
            <a:r>
              <a:rPr lang="en-US" b="1" dirty="0"/>
              <a:t>significantly more likely </a:t>
            </a:r>
            <a:r>
              <a:rPr lang="en-US" dirty="0"/>
              <a:t>to be named as the primary suspect in an angioedema adverse event report than ORLEDAYO®.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DA6DAD-960D-89DE-46DB-C74EF3710735}"/>
              </a:ext>
            </a:extLst>
          </p:cNvPr>
          <p:cNvPicPr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8671372" y="0"/>
            <a:ext cx="3532908" cy="4946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6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D69CF0-0FDB-28CA-C2FD-6656CF06D80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8671372" y="0"/>
            <a:ext cx="3532908" cy="494607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ANGIOEDEMA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/>
              <a:t>– COMBINED C1 ESTERASE INHIBITORS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304800" y="195246"/>
            <a:ext cx="11555354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163AC7B-62EF-B5EB-89A9-A136994F1E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696675"/>
              </p:ext>
            </p:extLst>
          </p:nvPr>
        </p:nvGraphicFramePr>
        <p:xfrm>
          <a:off x="1113302" y="1881170"/>
          <a:ext cx="10140494" cy="1617931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178377">
                  <a:extLst>
                    <a:ext uri="{9D8B030D-6E8A-4147-A177-3AD203B41FA5}">
                      <a16:colId xmlns:a16="http://schemas.microsoft.com/office/drawing/2014/main" val="2714113117"/>
                    </a:ext>
                  </a:extLst>
                </a:gridCol>
                <a:gridCol w="1785609">
                  <a:extLst>
                    <a:ext uri="{9D8B030D-6E8A-4147-A177-3AD203B41FA5}">
                      <a16:colId xmlns:a16="http://schemas.microsoft.com/office/drawing/2014/main" val="3863419365"/>
                    </a:ext>
                  </a:extLst>
                </a:gridCol>
                <a:gridCol w="1565324">
                  <a:extLst>
                    <a:ext uri="{9D8B030D-6E8A-4147-A177-3AD203B41FA5}">
                      <a16:colId xmlns:a16="http://schemas.microsoft.com/office/drawing/2014/main" val="2628467604"/>
                    </a:ext>
                  </a:extLst>
                </a:gridCol>
                <a:gridCol w="1805592">
                  <a:extLst>
                    <a:ext uri="{9D8B030D-6E8A-4147-A177-3AD203B41FA5}">
                      <a16:colId xmlns:a16="http://schemas.microsoft.com/office/drawing/2014/main" val="3025190588"/>
                    </a:ext>
                  </a:extLst>
                </a:gridCol>
                <a:gridCol w="1805592">
                  <a:extLst>
                    <a:ext uri="{9D8B030D-6E8A-4147-A177-3AD203B41FA5}">
                      <a16:colId xmlns:a16="http://schemas.microsoft.com/office/drawing/2014/main" val="140974442"/>
                    </a:ext>
                  </a:extLst>
                </a:gridCol>
              </a:tblGrid>
              <a:tr h="38231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b="1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95% Confidence Interval</a:t>
                      </a:r>
                      <a:endParaRPr lang="en-US" b="1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675112"/>
                  </a:ext>
                </a:extLst>
              </a:tr>
              <a:tr h="47672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ORLEDAYO</a:t>
                      </a:r>
                      <a:r>
                        <a:rPr lang="en-US" sz="1600" u="none" strike="noStrike" baseline="30000">
                          <a:effectLst/>
                        </a:rPr>
                        <a:t>®</a:t>
                      </a:r>
                      <a:r>
                        <a:rPr lang="en-US" sz="1600" u="none" strike="noStrike">
                          <a:effectLst/>
                        </a:rPr>
                        <a:t> (berotralstat) (referent)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32133431"/>
                  </a:ext>
                </a:extLst>
              </a:tr>
              <a:tr h="30609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6.34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4.66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8.73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7850769"/>
                  </a:ext>
                </a:extLst>
              </a:tr>
              <a:tr h="31742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C1 Esterase Inhibitors</a:t>
                      </a:r>
                      <a:endParaRPr lang="en-US" sz="1600" b="0" i="0" u="none" strike="noStrike" baseline="30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11.01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8.13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15.09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86933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94F0F3D-66D2-71A1-2BAC-782F21FD273B}"/>
              </a:ext>
            </a:extLst>
          </p:cNvPr>
          <p:cNvSpPr txBox="1"/>
          <p:nvPr/>
        </p:nvSpPr>
        <p:spPr>
          <a:xfrm>
            <a:off x="1113302" y="3504595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Significance codes:  0.001 ‘***’, 0.05 ‘**’, 0.10 ‘*’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A06BC0-AEDC-1D27-37B7-6B693000434D}"/>
              </a:ext>
            </a:extLst>
          </p:cNvPr>
          <p:cNvSpPr txBox="1"/>
          <p:nvPr/>
        </p:nvSpPr>
        <p:spPr>
          <a:xfrm>
            <a:off x="1099779" y="4095722"/>
            <a:ext cx="10140493" cy="715089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All other products of interest were </a:t>
            </a:r>
            <a:r>
              <a:rPr lang="en-US" b="1" dirty="0"/>
              <a:t>significantly more likely </a:t>
            </a:r>
            <a:r>
              <a:rPr lang="en-US" dirty="0"/>
              <a:t>to be named as the primary suspect in an angioedema adverse event report than ORLEDAYO®.</a:t>
            </a:r>
          </a:p>
        </p:txBody>
      </p:sp>
    </p:spTree>
    <p:extLst>
      <p:ext uri="{BB962C8B-B14F-4D97-AF65-F5344CB8AC3E}">
        <p14:creationId xmlns:p14="http://schemas.microsoft.com/office/powerpoint/2010/main" val="686533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B112E-A8E2-5F07-80D9-1EC97DD76D4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601712" y="0"/>
            <a:ext cx="4590288" cy="4590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D2B83-09DB-98B8-F0C7-07D281A099B6}"/>
              </a:ext>
            </a:extLst>
          </p:cNvPr>
          <p:cNvSpPr txBox="1"/>
          <p:nvPr/>
        </p:nvSpPr>
        <p:spPr>
          <a:xfrm>
            <a:off x="774664" y="4531926"/>
            <a:ext cx="10846341" cy="132802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Compared to </a:t>
            </a:r>
            <a:r>
              <a:rPr lang="en-US" sz="1800" b="0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ORLEDAYO</a:t>
            </a:r>
            <a:r>
              <a:rPr lang="en-US" sz="1800" b="0" i="0" u="none" strike="noStrike" baseline="30000" noProof="0" dirty="0">
                <a:solidFill>
                  <a:srgbClr val="333333"/>
                </a:solidFill>
                <a:effectLst/>
                <a:latin typeface="Montserrat Regular"/>
              </a:rPr>
              <a:t>®</a:t>
            </a:r>
            <a:r>
              <a:rPr lang="en-US" sz="1800" b="0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 </a:t>
            </a:r>
            <a:r>
              <a:rPr lang="en-US" dirty="0"/>
              <a:t>, </a:t>
            </a:r>
            <a:r>
              <a:rPr lang="en-US" sz="1800" b="1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TAKHZYRO</a:t>
            </a:r>
            <a:r>
              <a:rPr lang="en-US" sz="1800" b="1" i="0" u="none" strike="noStrike" baseline="30000" noProof="0" dirty="0">
                <a:solidFill>
                  <a:srgbClr val="333333"/>
                </a:solidFill>
                <a:effectLst/>
                <a:latin typeface="Montserrat Regular"/>
              </a:rPr>
              <a:t>®</a:t>
            </a:r>
            <a:r>
              <a:rPr lang="en-US" sz="1800" b="0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 </a:t>
            </a:r>
            <a:r>
              <a:rPr lang="en-US" dirty="0"/>
              <a:t> and </a:t>
            </a:r>
            <a:r>
              <a:rPr lang="en-US" sz="1800" b="1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HAEGARDA</a:t>
            </a:r>
            <a:r>
              <a:rPr lang="en-US" sz="1800" b="1" i="0" u="none" strike="noStrike" baseline="30000" noProof="0" dirty="0">
                <a:solidFill>
                  <a:srgbClr val="17375E"/>
                </a:solidFill>
                <a:effectLst/>
                <a:latin typeface="Arial"/>
              </a:rPr>
              <a:t>®</a:t>
            </a:r>
            <a:r>
              <a:rPr lang="en-US" sz="1800" b="1" i="0" u="none" strike="noStrike" noProof="0" dirty="0">
                <a:solidFill>
                  <a:srgbClr val="17375E"/>
                </a:solidFill>
                <a:effectLst/>
                <a:latin typeface="Arial"/>
              </a:rPr>
              <a:t> </a:t>
            </a:r>
            <a:r>
              <a:rPr lang="en-US" b="1" baseline="30000" dirty="0">
                <a:solidFill>
                  <a:srgbClr val="333333"/>
                </a:solidFill>
                <a:latin typeface="Arial"/>
              </a:rPr>
              <a:t> </a:t>
            </a:r>
            <a:r>
              <a:rPr lang="en-US" dirty="0"/>
              <a:t>were </a:t>
            </a:r>
            <a:r>
              <a:rPr lang="en-US" b="1" dirty="0"/>
              <a:t>significantly more likely</a:t>
            </a:r>
            <a:r>
              <a:rPr lang="en-US" dirty="0"/>
              <a:t> to be named as the primary suspect in angioedema reports, controlling for the time on market. </a:t>
            </a:r>
            <a:r>
              <a:rPr lang="en-US" b="1" dirty="0"/>
              <a:t>C1 esterase inhibitors named without a specified brand</a:t>
            </a:r>
            <a:r>
              <a:rPr lang="en-US" dirty="0"/>
              <a:t> were </a:t>
            </a:r>
            <a:r>
              <a:rPr lang="en-US" b="1" dirty="0"/>
              <a:t>significantly less likely </a:t>
            </a:r>
            <a:r>
              <a:rPr lang="en-US" dirty="0"/>
              <a:t>than ORLEDAYO</a:t>
            </a:r>
            <a:r>
              <a:rPr lang="en-US" sz="1800" b="0" i="0" u="none" strike="noStrike" baseline="30000" noProof="0" dirty="0">
                <a:solidFill>
                  <a:srgbClr val="333333"/>
                </a:solidFill>
                <a:effectLst/>
                <a:latin typeface="Montserrat Regular"/>
              </a:rPr>
              <a:t> ® </a:t>
            </a:r>
            <a:r>
              <a:rPr lang="en-US" dirty="0"/>
              <a:t>to be the primary suspect in an angioedema-related ADR.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ANGIOEDEMA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555354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cs typeface="Arial"/>
              </a:rPr>
              <a:t>Risk of HAE ADR Reports among LTP Products of Interest - </a:t>
            </a:r>
            <a:endParaRPr lang="en-US" sz="2800" dirty="0"/>
          </a:p>
          <a:p>
            <a:r>
              <a:rPr lang="en-US" sz="2800" dirty="0">
                <a:cs typeface="Arial"/>
              </a:rPr>
              <a:t>Adjusted for Time Since FDA Approval (from Report Date)</a:t>
            </a:r>
            <a:endParaRPr lang="en-US" sz="28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FCAFBE-3F6C-2900-1334-41ED1BF91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81461"/>
              </p:ext>
            </p:extLst>
          </p:nvPr>
        </p:nvGraphicFramePr>
        <p:xfrm>
          <a:off x="774663" y="1729678"/>
          <a:ext cx="10846342" cy="210180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662641">
                  <a:extLst>
                    <a:ext uri="{9D8B030D-6E8A-4147-A177-3AD203B41FA5}">
                      <a16:colId xmlns:a16="http://schemas.microsoft.com/office/drawing/2014/main" val="1648607182"/>
                    </a:ext>
                  </a:extLst>
                </a:gridCol>
                <a:gridCol w="1530815">
                  <a:extLst>
                    <a:ext uri="{9D8B030D-6E8A-4147-A177-3AD203B41FA5}">
                      <a16:colId xmlns:a16="http://schemas.microsoft.com/office/drawing/2014/main" val="302627208"/>
                    </a:ext>
                  </a:extLst>
                </a:gridCol>
                <a:gridCol w="1242038">
                  <a:extLst>
                    <a:ext uri="{9D8B030D-6E8A-4147-A177-3AD203B41FA5}">
                      <a16:colId xmlns:a16="http://schemas.microsoft.com/office/drawing/2014/main" val="3213414720"/>
                    </a:ext>
                  </a:extLst>
                </a:gridCol>
                <a:gridCol w="1705424">
                  <a:extLst>
                    <a:ext uri="{9D8B030D-6E8A-4147-A177-3AD203B41FA5}">
                      <a16:colId xmlns:a16="http://schemas.microsoft.com/office/drawing/2014/main" val="3997969237"/>
                    </a:ext>
                  </a:extLst>
                </a:gridCol>
                <a:gridCol w="1705424">
                  <a:extLst>
                    <a:ext uri="{9D8B030D-6E8A-4147-A177-3AD203B41FA5}">
                      <a16:colId xmlns:a16="http://schemas.microsoft.com/office/drawing/2014/main" val="774406815"/>
                    </a:ext>
                  </a:extLst>
                </a:gridCol>
              </a:tblGrid>
              <a:tr h="36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p-value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95% Confidence Interval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274701"/>
                  </a:ext>
                </a:extLst>
              </a:tr>
              <a:tr h="26837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ORLEDAYO</a:t>
                      </a:r>
                      <a:r>
                        <a:rPr lang="en-US" sz="1600" b="0" i="0" u="none" strike="noStrike" baseline="3000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®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 (</a:t>
                      </a:r>
                      <a:r>
                        <a:rPr lang="en-US" sz="1600" b="0" i="0" u="none" strike="noStrike" noProof="0" err="1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berotralstat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) (referent)</a:t>
                      </a:r>
                      <a:endParaRPr lang="en-US" b="0" i="0" noProof="0">
                        <a:solidFill>
                          <a:srgbClr val="333333"/>
                        </a:solidFill>
                        <a:latin typeface="Montserrat Regular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853354"/>
                  </a:ext>
                </a:extLst>
              </a:tr>
              <a:tr h="26837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="0" i="0" u="none" strike="noStrike" baseline="3000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®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 (lanadelumab)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4.35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3.18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6.00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945002"/>
                  </a:ext>
                </a:extLst>
              </a:tr>
              <a:tr h="26837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 dirty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CINRYZE</a:t>
                      </a:r>
                      <a:r>
                        <a:rPr lang="en-US" sz="1600" b="0" i="0" u="none" strike="noStrike" baseline="30000" noProof="0" dirty="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  <a:endParaRPr lang="en-US" sz="1600" b="0" i="0" u="none" strike="noStrike" baseline="30000" noProof="0" dirty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0.161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0.56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1.11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0749932"/>
                  </a:ext>
                </a:extLst>
              </a:tr>
              <a:tr h="26837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HAEGARDA</a:t>
                      </a:r>
                      <a:r>
                        <a:rPr lang="en-US" sz="1600" b="0" i="0" u="none" strike="noStrike" baseline="30000" noProof="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  <a:endParaRPr lang="en-US" sz="1600" b="0" i="0" u="none" strike="noStrike" baseline="30000" noProof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12.55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9.18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17.35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12637453"/>
                  </a:ext>
                </a:extLst>
              </a:tr>
              <a:tr h="26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C1 Esterase Inhibitor (NS)</a:t>
                      </a:r>
                      <a:r>
                        <a:rPr lang="en-US" sz="1600" u="none" strike="noStrike" baseline="30000">
                          <a:effectLst/>
                        </a:rPr>
                        <a:t># +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0.59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0.005**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0.86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9464099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 Since FDA Approval (Years)</a:t>
                      </a:r>
                      <a:r>
                        <a:rPr lang="en-US" sz="1600" u="none" strike="noStrike" baseline="30000" dirty="0">
                          <a:effectLst/>
                        </a:rPr>
                        <a:t>^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u="none" strike="noStrike">
                          <a:effectLst/>
                        </a:rPr>
                        <a:t>1.21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1.19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1.24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0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B19276-D8D1-6B7A-EE15-E0A70E12BAB1}"/>
              </a:ext>
            </a:extLst>
          </p:cNvPr>
          <p:cNvSpPr txBox="1"/>
          <p:nvPr/>
        </p:nvSpPr>
        <p:spPr>
          <a:xfrm>
            <a:off x="774663" y="3831478"/>
            <a:ext cx="10221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Significance codes:  0.001 ‘***’, 0.05 ‘**’, 0.10 ‘*’</a:t>
            </a:r>
          </a:p>
        </p:txBody>
      </p:sp>
    </p:spTree>
    <p:extLst>
      <p:ext uri="{BB962C8B-B14F-4D97-AF65-F5344CB8AC3E}">
        <p14:creationId xmlns:p14="http://schemas.microsoft.com/office/powerpoint/2010/main" val="11790009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3EEBB80-E6CA-6255-152A-1AB84144EF4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601712" y="-22836"/>
            <a:ext cx="4590288" cy="45902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7D2B83-09DB-98B8-F0C7-07D281A099B6}"/>
              </a:ext>
            </a:extLst>
          </p:cNvPr>
          <p:cNvSpPr txBox="1"/>
          <p:nvPr/>
        </p:nvSpPr>
        <p:spPr>
          <a:xfrm>
            <a:off x="1196305" y="4064347"/>
            <a:ext cx="9718252" cy="102155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Compared to </a:t>
            </a:r>
            <a:r>
              <a:rPr lang="en-US" sz="1800" b="0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ORLEDAYO</a:t>
            </a:r>
            <a:r>
              <a:rPr lang="en-US" sz="1800" b="0" i="0" u="none" strike="noStrike" baseline="30000" noProof="0" dirty="0">
                <a:solidFill>
                  <a:srgbClr val="333333"/>
                </a:solidFill>
                <a:effectLst/>
                <a:latin typeface="Montserrat Regular"/>
              </a:rPr>
              <a:t>®</a:t>
            </a:r>
            <a:r>
              <a:rPr lang="en-US" sz="1800" b="0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 and after adjustment for time on the market</a:t>
            </a:r>
            <a:r>
              <a:rPr lang="en-US" dirty="0"/>
              <a:t>, </a:t>
            </a:r>
            <a:r>
              <a:rPr lang="en-US" sz="1800" b="1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TAKHZYRO</a:t>
            </a:r>
            <a:r>
              <a:rPr lang="en-US" sz="1800" b="1" i="0" u="none" strike="noStrike" baseline="30000" noProof="0" dirty="0">
                <a:solidFill>
                  <a:srgbClr val="333333"/>
                </a:solidFill>
                <a:effectLst/>
                <a:latin typeface="Montserrat Regular"/>
              </a:rPr>
              <a:t>®</a:t>
            </a:r>
            <a:r>
              <a:rPr lang="en-US" sz="1800" b="0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 </a:t>
            </a:r>
            <a:r>
              <a:rPr lang="en-US" dirty="0"/>
              <a:t> and </a:t>
            </a:r>
            <a:r>
              <a:rPr lang="en-US" sz="1800" b="1" i="0" u="none" strike="noStrike" noProof="0" dirty="0">
                <a:solidFill>
                  <a:srgbClr val="333333"/>
                </a:solidFill>
                <a:effectLst/>
                <a:latin typeface="Montserrat Regular"/>
              </a:rPr>
              <a:t>C1 esterase inhibitors</a:t>
            </a:r>
            <a:r>
              <a:rPr lang="en-US" sz="1800" b="1" i="0" u="none" strike="noStrike" noProof="0" dirty="0">
                <a:solidFill>
                  <a:srgbClr val="17375E"/>
                </a:solidFill>
                <a:effectLst/>
                <a:latin typeface="Arial"/>
              </a:rPr>
              <a:t> </a:t>
            </a:r>
            <a:r>
              <a:rPr lang="en-US" b="1" baseline="30000" dirty="0">
                <a:solidFill>
                  <a:srgbClr val="333333"/>
                </a:solidFill>
                <a:latin typeface="Arial"/>
              </a:rPr>
              <a:t> </a:t>
            </a:r>
            <a:r>
              <a:rPr lang="en-US" dirty="0"/>
              <a:t>were </a:t>
            </a:r>
            <a:r>
              <a:rPr lang="en-US" b="1" dirty="0"/>
              <a:t>significantly more likely</a:t>
            </a:r>
            <a:r>
              <a:rPr lang="en-US" dirty="0"/>
              <a:t> to be named as the primary suspect in angioedema reports.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>
                <a:solidFill>
                  <a:schemeClr val="accent5">
                    <a:lumMod val="75000"/>
                  </a:schemeClr>
                </a:solidFill>
              </a:rPr>
              <a:t>ANGIOEDEMA</a:t>
            </a:r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2000" b="1" dirty="0"/>
              <a:t>– COMBINED C1 ESTERASE INHIBITORS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6FCAFBE-3F6C-2900-1334-41ED1BF91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07256"/>
              </p:ext>
            </p:extLst>
          </p:nvPr>
        </p:nvGraphicFramePr>
        <p:xfrm>
          <a:off x="1196305" y="1838398"/>
          <a:ext cx="9718252" cy="156505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177696">
                  <a:extLst>
                    <a:ext uri="{9D8B030D-6E8A-4147-A177-3AD203B41FA5}">
                      <a16:colId xmlns:a16="http://schemas.microsoft.com/office/drawing/2014/main" val="16486071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02627208"/>
                    </a:ext>
                  </a:extLst>
                </a:gridCol>
                <a:gridCol w="1112858">
                  <a:extLst>
                    <a:ext uri="{9D8B030D-6E8A-4147-A177-3AD203B41FA5}">
                      <a16:colId xmlns:a16="http://schemas.microsoft.com/office/drawing/2014/main" val="3213414720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3997969237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774406815"/>
                    </a:ext>
                  </a:extLst>
                </a:gridCol>
              </a:tblGrid>
              <a:tr h="365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effectLst/>
                        </a:rPr>
                        <a:t>95% Confidence Interval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9274701"/>
                  </a:ext>
                </a:extLst>
              </a:tr>
              <a:tr h="26837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ORLEDAYO</a:t>
                      </a:r>
                      <a:r>
                        <a:rPr lang="en-US" sz="1600" b="0" i="0" u="none" strike="noStrike" baseline="3000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®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 (</a:t>
                      </a:r>
                      <a:r>
                        <a:rPr lang="en-US" sz="1600" b="0" i="0" u="none" strike="noStrike" noProof="0" err="1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berotralstat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) (referent)</a:t>
                      </a:r>
                      <a:endParaRPr lang="en-US" b="0" i="0" noProof="0">
                        <a:solidFill>
                          <a:srgbClr val="333333"/>
                        </a:solidFill>
                        <a:latin typeface="Montserrat Regular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484853354"/>
                  </a:ext>
                </a:extLst>
              </a:tr>
              <a:tr h="26837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="0" i="0" u="none" strike="noStrike" baseline="3000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®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 (lanadelumab)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8.19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  <a:latin typeface="+mn-lt"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6.00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11.30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02945002"/>
                  </a:ext>
                </a:extLst>
              </a:tr>
              <a:tr h="26837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C1 Esterase Inhibitor (NS)</a:t>
                      </a:r>
                      <a:r>
                        <a:rPr lang="en-US" sz="1600" u="none" strike="noStrike" baseline="30000">
                          <a:effectLst/>
                        </a:rPr>
                        <a:t># +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17.72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&lt;0.001***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12.97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24.49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59464099"/>
                  </a:ext>
                </a:extLst>
              </a:tr>
              <a:tr h="2627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 Since FDA Approval (Years)</a:t>
                      </a:r>
                      <a:r>
                        <a:rPr lang="en-US" sz="1600" u="none" strike="noStrike" baseline="30000">
                          <a:effectLst/>
                        </a:rPr>
                        <a:t>^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&lt;0.001***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0.87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0.90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2026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BB19276-D8D1-6B7A-EE15-E0A70E12BAB1}"/>
              </a:ext>
            </a:extLst>
          </p:cNvPr>
          <p:cNvSpPr txBox="1"/>
          <p:nvPr/>
        </p:nvSpPr>
        <p:spPr>
          <a:xfrm>
            <a:off x="1196305" y="3429000"/>
            <a:ext cx="97182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Significance codes:  0.001 ‘***’, 0.05 ‘**’, 0.10 ‘*’</a:t>
            </a:r>
          </a:p>
        </p:txBody>
      </p:sp>
      <p:sp>
        <p:nvSpPr>
          <p:cNvPr id="3" name="Title 19">
            <a:extLst>
              <a:ext uri="{FF2B5EF4-FFF2-40B4-BE49-F238E27FC236}">
                <a16:creationId xmlns:a16="http://schemas.microsoft.com/office/drawing/2014/main" id="{76E7951F-1614-7F4C-F385-05739240BF5E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555354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cs typeface="Arial"/>
              </a:rPr>
              <a:t>Risk of HAE ADR Reports among LTP Products of Interest - </a:t>
            </a:r>
            <a:endParaRPr lang="en-US" sz="2800" dirty="0"/>
          </a:p>
          <a:p>
            <a:r>
              <a:rPr lang="en-US" sz="2800" dirty="0">
                <a:cs typeface="Arial"/>
              </a:rPr>
              <a:t>Adjusted for Time Since FDA Approval (from Report Date)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1631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D26C383-E163-2BCB-3687-BB7A1A7479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24" y="1369546"/>
            <a:ext cx="7103465" cy="53093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 dirty="0">
                <a:solidFill>
                  <a:schemeClr val="accent5">
                    <a:lumMod val="75000"/>
                  </a:schemeClr>
                </a:solidFill>
              </a:rPr>
              <a:t>ANGIOEDEMA </a:t>
            </a:r>
            <a:r>
              <a:rPr lang="en-US" sz="2000" b="1" dirty="0"/>
              <a:t>– COMBINED C1 ESTERASE INHIBITORS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3" name="Title 19">
            <a:extLst>
              <a:ext uri="{FF2B5EF4-FFF2-40B4-BE49-F238E27FC236}">
                <a16:creationId xmlns:a16="http://schemas.microsoft.com/office/drawing/2014/main" id="{76E7951F-1614-7F4C-F385-05739240BF5E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555354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cs typeface="Arial"/>
              </a:rPr>
              <a:t>Risk of HAE ADR Reports among LTP Products of Interest - </a:t>
            </a:r>
            <a:endParaRPr lang="en-US" sz="2800" dirty="0"/>
          </a:p>
          <a:p>
            <a:r>
              <a:rPr lang="en-US" sz="2800" dirty="0">
                <a:cs typeface="Arial"/>
              </a:rPr>
              <a:t>Adjusted for Time Since FDA Approval (from Report Date)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8B58DA-AEE7-F734-8CC5-117B248E1A99}"/>
              </a:ext>
            </a:extLst>
          </p:cNvPr>
          <p:cNvSpPr txBox="1"/>
          <p:nvPr/>
        </p:nvSpPr>
        <p:spPr>
          <a:xfrm>
            <a:off x="8665369" y="3206965"/>
            <a:ext cx="3167739" cy="16344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likelihood of an angioedema ADR decreases over time the longer the product is on the market.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CECAF-5233-DA6F-67BA-E52F2BA92B01}"/>
              </a:ext>
            </a:extLst>
          </p:cNvPr>
          <p:cNvSpPr txBox="1"/>
          <p:nvPr/>
        </p:nvSpPr>
        <p:spPr>
          <a:xfrm>
            <a:off x="7255098" y="6273419"/>
            <a:ext cx="348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- More information on the likelihood of ADR scale in Technical Notes slides </a:t>
            </a:r>
          </a:p>
        </p:txBody>
      </p:sp>
    </p:spTree>
    <p:extLst>
      <p:ext uri="{BB962C8B-B14F-4D97-AF65-F5344CB8AC3E}">
        <p14:creationId xmlns:p14="http://schemas.microsoft.com/office/powerpoint/2010/main" val="304226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6B16CC-CC7C-8D40-E8B8-521B1DB3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99" y="2185116"/>
            <a:ext cx="3351306" cy="519984"/>
          </a:xfrm>
        </p:spPr>
        <p:txBody>
          <a:bodyPr/>
          <a:lstStyle/>
          <a:p>
            <a:r>
              <a:rPr lang="en-US">
                <a:solidFill>
                  <a:schemeClr val="accent4"/>
                </a:solidFill>
              </a:rPr>
              <a:t>REGRESSION ANALYSES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4DFB9CF-8803-6B06-D5DF-AFEF25CAF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BAF71-B8EA-5E61-0461-AEB6E2802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3637" y="2705100"/>
            <a:ext cx="8026662" cy="1732380"/>
          </a:xfrm>
        </p:spPr>
        <p:txBody>
          <a:bodyPr/>
          <a:lstStyle/>
          <a:p>
            <a:r>
              <a:rPr lang="en-US"/>
              <a:t>Initial logistic regression analyses:  Swelling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222A174F-D682-0444-5642-8309C2A5BB21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4806602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242207-28AC-C5D3-2749-E367F6E4FCF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8640571" y="15628"/>
            <a:ext cx="3551429" cy="49720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</a:rPr>
              <a:t>SWELLING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304800" y="195246"/>
            <a:ext cx="11555354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3BC538-D878-5C3C-51E2-30E81C394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860214"/>
              </p:ext>
            </p:extLst>
          </p:nvPr>
        </p:nvGraphicFramePr>
        <p:xfrm>
          <a:off x="1182752" y="1675614"/>
          <a:ext cx="10355885" cy="195353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719988">
                  <a:extLst>
                    <a:ext uri="{9D8B030D-6E8A-4147-A177-3AD203B41FA5}">
                      <a16:colId xmlns:a16="http://schemas.microsoft.com/office/drawing/2014/main" val="1560663091"/>
                    </a:ext>
                  </a:extLst>
                </a:gridCol>
                <a:gridCol w="1291547">
                  <a:extLst>
                    <a:ext uri="{9D8B030D-6E8A-4147-A177-3AD203B41FA5}">
                      <a16:colId xmlns:a16="http://schemas.microsoft.com/office/drawing/2014/main" val="3546705280"/>
                    </a:ext>
                  </a:extLst>
                </a:gridCol>
                <a:gridCol w="1656464">
                  <a:extLst>
                    <a:ext uri="{9D8B030D-6E8A-4147-A177-3AD203B41FA5}">
                      <a16:colId xmlns:a16="http://schemas.microsoft.com/office/drawing/2014/main" val="841689985"/>
                    </a:ext>
                  </a:extLst>
                </a:gridCol>
                <a:gridCol w="1843943">
                  <a:extLst>
                    <a:ext uri="{9D8B030D-6E8A-4147-A177-3AD203B41FA5}">
                      <a16:colId xmlns:a16="http://schemas.microsoft.com/office/drawing/2014/main" val="2179393501"/>
                    </a:ext>
                  </a:extLst>
                </a:gridCol>
                <a:gridCol w="1843943">
                  <a:extLst>
                    <a:ext uri="{9D8B030D-6E8A-4147-A177-3AD203B41FA5}">
                      <a16:colId xmlns:a16="http://schemas.microsoft.com/office/drawing/2014/main" val="3175378931"/>
                    </a:ext>
                  </a:extLst>
                </a:gridCol>
              </a:tblGrid>
              <a:tr h="3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effectLst/>
                        </a:rPr>
                        <a:t>95% Confidence Interval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257512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ORLEDAYO</a:t>
                      </a:r>
                      <a:r>
                        <a:rPr lang="en-US" sz="1600" u="none" strike="noStrike" baseline="30000">
                          <a:effectLst/>
                        </a:rPr>
                        <a:t>®</a:t>
                      </a:r>
                      <a:r>
                        <a:rPr lang="en-US" sz="1600" u="none" strike="noStrike">
                          <a:effectLst/>
                        </a:rPr>
                        <a:t> (berotralstat) (referent)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5133642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0.14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173153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CINRYZE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0.58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0.43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0.79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6584269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HAEGARDA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0.05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0.03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0.06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471367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C1 Esterase Inhibitor (NS)</a:t>
                      </a:r>
                      <a:r>
                        <a:rPr lang="en-US" sz="1600" u="none" strike="noStrike" baseline="30000">
                          <a:effectLst/>
                        </a:rPr>
                        <a:t>#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0.28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0.38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3483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BC1311-FF88-6239-2FC0-3F2502971A15}"/>
              </a:ext>
            </a:extLst>
          </p:cNvPr>
          <p:cNvSpPr txBox="1"/>
          <p:nvPr/>
        </p:nvSpPr>
        <p:spPr>
          <a:xfrm>
            <a:off x="1182751" y="3629153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Significance codes:  0.001 ‘***’, 0.05 ‘**’, 0.10 ‘*’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12B15-60BD-B7AB-5AE0-B6307B2C1BC4}"/>
              </a:ext>
            </a:extLst>
          </p:cNvPr>
          <p:cNvSpPr txBox="1"/>
          <p:nvPr/>
        </p:nvSpPr>
        <p:spPr>
          <a:xfrm>
            <a:off x="1182751" y="4475182"/>
            <a:ext cx="10355886" cy="7150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other products are </a:t>
            </a:r>
            <a:r>
              <a:rPr lang="en-US" b="1" dirty="0"/>
              <a:t>significantly less likely </a:t>
            </a:r>
            <a:r>
              <a:rPr lang="en-US" dirty="0"/>
              <a:t>to be the primary suspect in a swelling-related adverse event report than ORLADEYO®.</a:t>
            </a:r>
          </a:p>
        </p:txBody>
      </p:sp>
    </p:spTree>
    <p:extLst>
      <p:ext uri="{BB962C8B-B14F-4D97-AF65-F5344CB8AC3E}">
        <p14:creationId xmlns:p14="http://schemas.microsoft.com/office/powerpoint/2010/main" val="2437457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60E523-7A39-9F09-1BCD-BEA6E48E79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9071583-2D70-D51A-5E80-6FF930366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0089206"/>
              </p:ext>
            </p:extLst>
          </p:nvPr>
        </p:nvGraphicFramePr>
        <p:xfrm>
          <a:off x="4267200" y="1295400"/>
          <a:ext cx="5192110" cy="402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92110">
                  <a:extLst>
                    <a:ext uri="{9D8B030D-6E8A-4147-A177-3AD203B41FA5}">
                      <a16:colId xmlns:a16="http://schemas.microsoft.com/office/drawing/2014/main" val="12708213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dirty="0">
                          <a:solidFill>
                            <a:schemeClr val="accent1"/>
                          </a:solidFill>
                          <a:latin typeface="Montserrat SemiBold" pitchFamily="2" charset="77"/>
                          <a:hlinkClick r:id="rId2" action="ppaction://hlinksldjump"/>
                        </a:rPr>
                        <a:t>Attrition Table</a:t>
                      </a:r>
                      <a:endParaRPr lang="en-US" sz="1800" b="1" i="0" dirty="0">
                        <a:latin typeface="Montserrat SemiBold" pitchFamily="2" charset="77"/>
                      </a:endParaRPr>
                    </a:p>
                  </a:txBody>
                  <a:tcPr marL="0" marR="0" marT="182880" anchor="b"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17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3E"/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3" action="ppaction://hlinksldjump"/>
                        </a:rPr>
                        <a:t>Descriptive Analysis Summary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ontserrat SemiBold" pitchFamily="2" charset="77"/>
                        <a:ea typeface="+mn-ea"/>
                        <a:cs typeface="+mn-cs"/>
                      </a:endParaRPr>
                    </a:p>
                  </a:txBody>
                  <a:tcPr marL="0" marR="0" marT="18288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91583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3E"/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4" action="ppaction://hlinksldjump"/>
                        </a:rPr>
                        <a:t>Logistic Regressions: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4" action="ppaction://hlinksldjump"/>
                        </a:rPr>
                        <a:t>Lack of Efficacy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6"/>
                        </a:solidFill>
                        <a:effectLst/>
                        <a:uLnTx/>
                        <a:uFillTx/>
                        <a:latin typeface="Montserrat SemiBold" pitchFamily="2" charset="77"/>
                        <a:ea typeface="+mn-ea"/>
                        <a:cs typeface="+mn-cs"/>
                      </a:endParaRPr>
                    </a:p>
                  </a:txBody>
                  <a:tcPr marL="0" marR="0" marT="18288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3405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3E"/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5" action="ppaction://hlinksldjump"/>
                        </a:rPr>
                        <a:t>Logistic Regressions: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5" action="ppaction://hlinksldjump"/>
                        </a:rPr>
                        <a:t>Angioedema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Montserrat SemiBold" pitchFamily="2" charset="77"/>
                        <a:ea typeface="+mn-ea"/>
                        <a:cs typeface="+mn-cs"/>
                      </a:endParaRPr>
                    </a:p>
                  </a:txBody>
                  <a:tcPr marL="0" marR="0" marT="18288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330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3E"/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6" action="ppaction://hlinksldjump"/>
                        </a:rPr>
                        <a:t>Logistic Regressions: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6" action="ppaction://hlinksldjump"/>
                        </a:rPr>
                        <a:t>Swelling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Montserrat SemiBold" pitchFamily="2" charset="77"/>
                        <a:ea typeface="+mn-ea"/>
                        <a:cs typeface="+mn-cs"/>
                      </a:endParaRPr>
                    </a:p>
                  </a:txBody>
                  <a:tcPr marL="0" marR="0" marT="18288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74567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7" action="ppaction://hlinksldjump"/>
                        </a:rPr>
                        <a:t>Logistic Regressions: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7" action="ppaction://hlinksldjump"/>
                        </a:rPr>
                        <a:t>Composite Reaction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uLnTx/>
                        <a:uFillTx/>
                        <a:latin typeface="Montserrat SemiBold" pitchFamily="2" charset="77"/>
                        <a:ea typeface="+mn-ea"/>
                        <a:cs typeface="+mn-cs"/>
                      </a:endParaRPr>
                    </a:p>
                  </a:txBody>
                  <a:tcPr marL="0" marR="0" marT="18288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8000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0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63E"/>
                          </a:solidFill>
                          <a:effectLst/>
                          <a:uLnTx/>
                          <a:uFillTx/>
                          <a:latin typeface="Montserrat SemiBold" pitchFamily="2" charset="77"/>
                          <a:ea typeface="+mn-ea"/>
                          <a:cs typeface="+mn-cs"/>
                          <a:hlinkClick r:id="rId8" action="ppaction://hlinksldjump"/>
                        </a:rPr>
                        <a:t>MedDRA Reactions Terms List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Montserrat SemiBold" pitchFamily="2" charset="77"/>
                        <a:ea typeface="+mn-ea"/>
                        <a:cs typeface="+mn-cs"/>
                      </a:endParaRPr>
                    </a:p>
                  </a:txBody>
                  <a:tcPr marL="0" marR="0" marT="18288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6206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b="1" i="0" dirty="0">
                          <a:latin typeface="Montserrat SemiBold" pitchFamily="2" charset="77"/>
                          <a:hlinkClick r:id="rId9" action="ppaction://hlinksldjump"/>
                        </a:rPr>
                        <a:t>Project Timeline Review &amp; Next Steps</a:t>
                      </a:r>
                      <a:endParaRPr lang="en-US" sz="1800" b="1" i="0" dirty="0">
                        <a:latin typeface="Montserrat SemiBold" pitchFamily="2" charset="77"/>
                      </a:endParaRPr>
                    </a:p>
                  </a:txBody>
                  <a:tcPr marL="0" marR="0" marT="182880" anchor="b"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5734130"/>
                  </a:ext>
                </a:extLst>
              </a:tr>
            </a:tbl>
          </a:graphicData>
        </a:graphic>
      </p:graphicFrame>
      <p:sp>
        <p:nvSpPr>
          <p:cNvPr id="4" name="Slide Number Placeholder 11">
            <a:extLst>
              <a:ext uri="{FF2B5EF4-FFF2-40B4-BE49-F238E27FC236}">
                <a16:creationId xmlns:a16="http://schemas.microsoft.com/office/drawing/2014/main" id="{D784568C-1B13-10F2-10C6-EC908C7C737B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581294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A19B0C-FD4E-AFB6-B137-A8687CAAFC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8640571" y="15628"/>
            <a:ext cx="3551429" cy="497200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</a:rPr>
              <a:t>SWELLING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dirty="0"/>
              <a:t>– COMBINED C1 ESERASE INHIBITORS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304800" y="195246"/>
            <a:ext cx="11555354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3BC538-D878-5C3C-51E2-30E81C394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66322"/>
              </p:ext>
            </p:extLst>
          </p:nvPr>
        </p:nvGraphicFramePr>
        <p:xfrm>
          <a:off x="1330253" y="1668234"/>
          <a:ext cx="9926236" cy="137901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782074">
                  <a:extLst>
                    <a:ext uri="{9D8B030D-6E8A-4147-A177-3AD203B41FA5}">
                      <a16:colId xmlns:a16="http://schemas.microsoft.com/office/drawing/2014/main" val="1560663091"/>
                    </a:ext>
                  </a:extLst>
                </a:gridCol>
                <a:gridCol w="1194955">
                  <a:extLst>
                    <a:ext uri="{9D8B030D-6E8A-4147-A177-3AD203B41FA5}">
                      <a16:colId xmlns:a16="http://schemas.microsoft.com/office/drawing/2014/main" val="3546705280"/>
                    </a:ext>
                  </a:extLst>
                </a:gridCol>
                <a:gridCol w="1414325">
                  <a:extLst>
                    <a:ext uri="{9D8B030D-6E8A-4147-A177-3AD203B41FA5}">
                      <a16:colId xmlns:a16="http://schemas.microsoft.com/office/drawing/2014/main" val="841689985"/>
                    </a:ext>
                  </a:extLst>
                </a:gridCol>
                <a:gridCol w="1767441">
                  <a:extLst>
                    <a:ext uri="{9D8B030D-6E8A-4147-A177-3AD203B41FA5}">
                      <a16:colId xmlns:a16="http://schemas.microsoft.com/office/drawing/2014/main" val="2179393501"/>
                    </a:ext>
                  </a:extLst>
                </a:gridCol>
                <a:gridCol w="1767441">
                  <a:extLst>
                    <a:ext uri="{9D8B030D-6E8A-4147-A177-3AD203B41FA5}">
                      <a16:colId xmlns:a16="http://schemas.microsoft.com/office/drawing/2014/main" val="3175378931"/>
                    </a:ext>
                  </a:extLst>
                </a:gridCol>
              </a:tblGrid>
              <a:tr h="3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effectLst/>
                        </a:rPr>
                        <a:t>95% Confidence Interval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257512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ORLEDAYO</a:t>
                      </a:r>
                      <a:r>
                        <a:rPr lang="en-US" sz="1600" u="none" strike="noStrike" baseline="30000" dirty="0">
                          <a:effectLst/>
                        </a:rPr>
                        <a:t>®</a:t>
                      </a:r>
                      <a:r>
                        <a:rPr lang="en-US" sz="1600" u="none" strike="noStrike" dirty="0">
                          <a:effectLst/>
                        </a:rPr>
                        <a:t> (</a:t>
                      </a:r>
                      <a:r>
                        <a:rPr lang="en-US" sz="1600" u="none" strike="noStrike" dirty="0" err="1">
                          <a:effectLst/>
                        </a:rPr>
                        <a:t>berotralstat</a:t>
                      </a:r>
                      <a:r>
                        <a:rPr lang="en-US" sz="1600" u="none" strike="noStrike" dirty="0">
                          <a:effectLst/>
                        </a:rPr>
                        <a:t>) (referent)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5133642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0.14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0.11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0.19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173153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C1 Esterase Inhibitors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0.10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0.08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0.19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3483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BC1311-FF88-6239-2FC0-3F2502971A15}"/>
              </a:ext>
            </a:extLst>
          </p:cNvPr>
          <p:cNvSpPr txBox="1"/>
          <p:nvPr/>
        </p:nvSpPr>
        <p:spPr>
          <a:xfrm>
            <a:off x="1330253" y="3073241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Significance codes:  0.001 ‘***’, 0.05 ‘**’, 0.10 ‘*’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12B15-60BD-B7AB-5AE0-B6307B2C1BC4}"/>
              </a:ext>
            </a:extLst>
          </p:cNvPr>
          <p:cNvSpPr txBox="1"/>
          <p:nvPr/>
        </p:nvSpPr>
        <p:spPr>
          <a:xfrm>
            <a:off x="1330253" y="4069751"/>
            <a:ext cx="9926236" cy="7150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All other products are </a:t>
            </a:r>
            <a:r>
              <a:rPr lang="en-US" b="1" dirty="0"/>
              <a:t>significantly less likely </a:t>
            </a:r>
            <a:r>
              <a:rPr lang="en-US" dirty="0"/>
              <a:t>to be the primary suspect in a swelling-related adverse event report than ORLADEYO®.</a:t>
            </a:r>
          </a:p>
        </p:txBody>
      </p:sp>
    </p:spTree>
    <p:extLst>
      <p:ext uri="{BB962C8B-B14F-4D97-AF65-F5344CB8AC3E}">
        <p14:creationId xmlns:p14="http://schemas.microsoft.com/office/powerpoint/2010/main" val="14116536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</a:rPr>
              <a:t>SWELLING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914246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 - </a:t>
            </a:r>
            <a:endParaRPr lang="en-US" dirty="0"/>
          </a:p>
          <a:p>
            <a:r>
              <a:rPr lang="en-US" dirty="0">
                <a:cs typeface="Arial"/>
              </a:rPr>
              <a:t>Adjusted for Time Since FDA Approval (from Report Date)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185E6E-CE2F-5FDF-100C-CBCCFA2CC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278910"/>
              </p:ext>
            </p:extLst>
          </p:nvPr>
        </p:nvGraphicFramePr>
        <p:xfrm>
          <a:off x="910484" y="1714997"/>
          <a:ext cx="10289893" cy="213423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843930">
                  <a:extLst>
                    <a:ext uri="{9D8B030D-6E8A-4147-A177-3AD203B41FA5}">
                      <a16:colId xmlns:a16="http://schemas.microsoft.com/office/drawing/2014/main" val="945022533"/>
                    </a:ext>
                  </a:extLst>
                </a:gridCol>
                <a:gridCol w="1229710">
                  <a:extLst>
                    <a:ext uri="{9D8B030D-6E8A-4147-A177-3AD203B41FA5}">
                      <a16:colId xmlns:a16="http://schemas.microsoft.com/office/drawing/2014/main" val="1805881971"/>
                    </a:ext>
                  </a:extLst>
                </a:gridCol>
                <a:gridCol w="1160155">
                  <a:extLst>
                    <a:ext uri="{9D8B030D-6E8A-4147-A177-3AD203B41FA5}">
                      <a16:colId xmlns:a16="http://schemas.microsoft.com/office/drawing/2014/main" val="1392791863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1529560363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3558638778"/>
                    </a:ext>
                  </a:extLst>
                </a:gridCol>
              </a:tblGrid>
              <a:tr h="40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b="1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effectLst/>
                        </a:rPr>
                        <a:t>95% Confidence Interval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1211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ORLEDAYO</a:t>
                      </a:r>
                      <a:r>
                        <a:rPr lang="en-US" sz="1600" u="none" strike="noStrike" baseline="30000">
                          <a:effectLst/>
                        </a:rPr>
                        <a:t>®</a:t>
                      </a:r>
                      <a:r>
                        <a:rPr lang="en-US" sz="1600" u="none" strike="noStrike">
                          <a:effectLst/>
                        </a:rPr>
                        <a:t> (berotralstat) (referent)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b="1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182966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>
                          <a:effectLst/>
                        </a:rPr>
                        <a:t>0.20</a:t>
                      </a:r>
                      <a:endParaRPr lang="en-US" b="1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0.26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615073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CINRYZE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>
                          <a:effectLst/>
                        </a:rPr>
                        <a:t>1.39</a:t>
                      </a:r>
                      <a:endParaRPr lang="en-US" b="1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0.045**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1.01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1.93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1588481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HAEGARDA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>
                          <a:effectLst/>
                        </a:rPr>
                        <a:t>0.07</a:t>
                      </a:r>
                      <a:endParaRPr lang="en-US" b="1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0.55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0.10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2163270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C1 Esterase Inhibitor (NS)</a:t>
                      </a:r>
                      <a:r>
                        <a:rPr lang="en-US" sz="1600" u="none" strike="noStrike" baseline="30000">
                          <a:effectLst/>
                        </a:rPr>
                        <a:t># +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effectLst/>
                        </a:rPr>
                        <a:t>1.05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0.809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1.51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60262"/>
                  </a:ext>
                </a:extLst>
              </a:tr>
              <a:tr h="30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 Since FDA Approval (Years)</a:t>
                      </a:r>
                      <a:r>
                        <a:rPr lang="en-US" sz="1600" u="none" strike="noStrike" baseline="30000" dirty="0">
                          <a:effectLst/>
                        </a:rPr>
                        <a:t>^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u="none" strike="noStrike">
                          <a:effectLst/>
                        </a:rPr>
                        <a:t>0.85</a:t>
                      </a:r>
                      <a:endParaRPr lang="en-US" b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&lt;0.001***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6079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8DF327-4E4A-C0C1-8200-ADFBA2A61262}"/>
              </a:ext>
            </a:extLst>
          </p:cNvPr>
          <p:cNvSpPr txBox="1"/>
          <p:nvPr/>
        </p:nvSpPr>
        <p:spPr>
          <a:xfrm>
            <a:off x="910484" y="3886910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Significance codes:  0.001 ‘***’, 0.05 ‘**’, 0.10 ‘*’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F15B8-DA49-1A30-7FC8-9417957AD737}"/>
              </a:ext>
            </a:extLst>
          </p:cNvPr>
          <p:cNvSpPr txBox="1"/>
          <p:nvPr/>
        </p:nvSpPr>
        <p:spPr>
          <a:xfrm>
            <a:off x="926784" y="4370568"/>
            <a:ext cx="10284339" cy="132802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Compared to ORLEDAYO®, </a:t>
            </a:r>
            <a:r>
              <a:rPr lang="en-US" b="1" dirty="0"/>
              <a:t>TAKHZRYO® </a:t>
            </a:r>
            <a:r>
              <a:rPr lang="en-US" dirty="0"/>
              <a:t>and </a:t>
            </a:r>
            <a:r>
              <a:rPr lang="en-US" b="1" dirty="0"/>
              <a:t>HAEGARDA®</a:t>
            </a:r>
            <a:r>
              <a:rPr lang="en-US" dirty="0"/>
              <a:t>  were </a:t>
            </a:r>
            <a:r>
              <a:rPr lang="en-US" b="1" dirty="0"/>
              <a:t>significantly</a:t>
            </a:r>
            <a:r>
              <a:rPr lang="en-US" dirty="0"/>
              <a:t> </a:t>
            </a:r>
            <a:r>
              <a:rPr lang="en-US" b="1" dirty="0"/>
              <a:t>less likely to be named as the primary suspect on a swelling-related report </a:t>
            </a:r>
            <a:r>
              <a:rPr lang="en-US" dirty="0"/>
              <a:t>after controlling for the time on the market. Conversely,  </a:t>
            </a:r>
            <a:r>
              <a:rPr lang="en-US" b="1" dirty="0"/>
              <a:t>CINRYZE® </a:t>
            </a:r>
            <a:r>
              <a:rPr lang="en-US" dirty="0"/>
              <a:t>was </a:t>
            </a:r>
            <a:r>
              <a:rPr lang="en-US" b="1" dirty="0"/>
              <a:t>39% more likely </a:t>
            </a:r>
            <a:r>
              <a:rPr lang="en-US" dirty="0"/>
              <a:t>to be named as a </a:t>
            </a:r>
            <a:r>
              <a:rPr lang="en-US" b="1" dirty="0"/>
              <a:t>primary suspect in a lack of efficacy report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77B40C-6697-DE18-63E3-8D9FD8685C8A}"/>
              </a:ext>
            </a:extLst>
          </p:cNvPr>
          <p:cNvPicPr/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601712" y="44870"/>
            <a:ext cx="4590288" cy="4590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611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F85C27-DDB9-8B23-7297-9CAE2F20DF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601712" y="44870"/>
            <a:ext cx="4590288" cy="45902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>
                <a:solidFill>
                  <a:schemeClr val="accent4">
                    <a:lumMod val="75000"/>
                  </a:schemeClr>
                </a:solidFill>
              </a:rPr>
              <a:t>SWELLING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US" sz="2000" b="1" dirty="0"/>
              <a:t>– COMBINED C1 ESTERASE INHIBITORS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914246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 - </a:t>
            </a:r>
            <a:endParaRPr lang="en-US" dirty="0"/>
          </a:p>
          <a:p>
            <a:r>
              <a:rPr lang="en-US" dirty="0">
                <a:cs typeface="Arial"/>
              </a:rPr>
              <a:t>Adjusted for Time Since FDA Approval (from Report Date)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185E6E-CE2F-5FDF-100C-CBCCFA2CC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674394"/>
              </p:ext>
            </p:extLst>
          </p:nvPr>
        </p:nvGraphicFramePr>
        <p:xfrm>
          <a:off x="951053" y="1771306"/>
          <a:ext cx="10289893" cy="164890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843930">
                  <a:extLst>
                    <a:ext uri="{9D8B030D-6E8A-4147-A177-3AD203B41FA5}">
                      <a16:colId xmlns:a16="http://schemas.microsoft.com/office/drawing/2014/main" val="945022533"/>
                    </a:ext>
                  </a:extLst>
                </a:gridCol>
                <a:gridCol w="1229710">
                  <a:extLst>
                    <a:ext uri="{9D8B030D-6E8A-4147-A177-3AD203B41FA5}">
                      <a16:colId xmlns:a16="http://schemas.microsoft.com/office/drawing/2014/main" val="1805881971"/>
                    </a:ext>
                  </a:extLst>
                </a:gridCol>
                <a:gridCol w="1160155">
                  <a:extLst>
                    <a:ext uri="{9D8B030D-6E8A-4147-A177-3AD203B41FA5}">
                      <a16:colId xmlns:a16="http://schemas.microsoft.com/office/drawing/2014/main" val="1392791863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1529560363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3558638778"/>
                    </a:ext>
                  </a:extLst>
                </a:gridCol>
              </a:tblGrid>
              <a:tr h="40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b="1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effectLst/>
                        </a:rPr>
                        <a:t>95% Confidence Interval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1211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ORLEDAYO</a:t>
                      </a:r>
                      <a:r>
                        <a:rPr lang="en-US" sz="1600" u="none" strike="noStrike" baseline="30000">
                          <a:effectLst/>
                        </a:rPr>
                        <a:t>®</a:t>
                      </a:r>
                      <a:r>
                        <a:rPr lang="en-US" sz="1600" u="none" strike="noStrike">
                          <a:effectLst/>
                        </a:rPr>
                        <a:t> (berotralstat) (referent)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b="1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-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182966"/>
                  </a:ext>
                </a:extLst>
              </a:tr>
              <a:tr h="28806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0.11</a:t>
                      </a:r>
                      <a:endParaRPr lang="en-US" b="1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0.08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0.14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615073"/>
                  </a:ext>
                </a:extLst>
              </a:tr>
              <a:tr h="29394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C1 Esterase Inhibitors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0.06</a:t>
                      </a:r>
                      <a:endParaRPr lang="en-US" b="1" dirty="0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 dirty="0">
                          <a:effectLst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0.05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u="none" strike="noStrike">
                          <a:effectLst/>
                        </a:rPr>
                        <a:t>0.08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60262"/>
                  </a:ext>
                </a:extLst>
              </a:tr>
              <a:tr h="30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 Since FDA Approval (Years)</a:t>
                      </a:r>
                      <a:r>
                        <a:rPr lang="en-US" sz="1600" u="none" strike="noStrike" baseline="30000">
                          <a:effectLst/>
                        </a:rPr>
                        <a:t>^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u="none" strike="noStrike" baseline="0">
                          <a:effectLst/>
                        </a:rPr>
                        <a:t>0.85</a:t>
                      </a:r>
                      <a:endParaRPr lang="en-US" b="0" i="0" baseline="0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u="none" strike="noStrike" dirty="0">
                          <a:effectLst/>
                        </a:rPr>
                        <a:t>&lt;</a:t>
                      </a:r>
                      <a:r>
                        <a:rPr lang="en-US" sz="1600" b="0" i="0" u="none" strike="noStrike" baseline="0" dirty="0">
                          <a:effectLst/>
                        </a:rPr>
                        <a:t>0.001</a:t>
                      </a:r>
                      <a:r>
                        <a:rPr lang="en-US" sz="1600" b="0" u="none" strike="noStrike" dirty="0">
                          <a:effectLst/>
                        </a:rPr>
                        <a:t>***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0.83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0.87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6079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8DF327-4E4A-C0C1-8200-ADFBA2A61262}"/>
              </a:ext>
            </a:extLst>
          </p:cNvPr>
          <p:cNvSpPr txBox="1"/>
          <p:nvPr/>
        </p:nvSpPr>
        <p:spPr>
          <a:xfrm>
            <a:off x="958335" y="3429000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Significance codes:  0.001 ‘***’, 0.05 ‘**’, 0.10 ‘*’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F15B8-DA49-1A30-7FC8-9417957AD737}"/>
              </a:ext>
            </a:extLst>
          </p:cNvPr>
          <p:cNvSpPr txBox="1"/>
          <p:nvPr/>
        </p:nvSpPr>
        <p:spPr>
          <a:xfrm>
            <a:off x="961620" y="4018669"/>
            <a:ext cx="10284339" cy="102155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Compared to ORLEDAYO</a:t>
            </a:r>
            <a:r>
              <a:rPr lang="en-US" baseline="30000" dirty="0">
                <a:solidFill>
                  <a:sysClr val="windowText" lastClr="000000"/>
                </a:solidFill>
              </a:rPr>
              <a:t>®</a:t>
            </a:r>
            <a:r>
              <a:rPr lang="en-US" dirty="0">
                <a:solidFill>
                  <a:sysClr val="windowText" lastClr="000000"/>
                </a:solidFill>
              </a:rPr>
              <a:t>, </a:t>
            </a:r>
            <a:r>
              <a:rPr lang="en-US" b="1" dirty="0">
                <a:solidFill>
                  <a:sysClr val="windowText" lastClr="000000"/>
                </a:solidFill>
              </a:rPr>
              <a:t>TAKHZYRO</a:t>
            </a:r>
            <a:r>
              <a:rPr lang="en-US" b="1" baseline="30000" dirty="0">
                <a:solidFill>
                  <a:sysClr val="windowText" lastClr="000000"/>
                </a:solidFill>
              </a:rPr>
              <a:t>®</a:t>
            </a:r>
            <a:r>
              <a:rPr lang="en-US" b="1" dirty="0">
                <a:solidFill>
                  <a:sysClr val="windowText" lastClr="000000"/>
                </a:solidFill>
              </a:rPr>
              <a:t> </a:t>
            </a:r>
            <a:r>
              <a:rPr lang="en-US" dirty="0">
                <a:solidFill>
                  <a:sysClr val="windowText" lastClr="000000"/>
                </a:solidFill>
              </a:rPr>
              <a:t>and </a:t>
            </a:r>
            <a:r>
              <a:rPr lang="en-US" b="1" dirty="0">
                <a:solidFill>
                  <a:sysClr val="windowText" lastClr="000000"/>
                </a:solidFill>
              </a:rPr>
              <a:t>C1 esterase inhibitors </a:t>
            </a:r>
            <a:r>
              <a:rPr lang="en-US" dirty="0">
                <a:solidFill>
                  <a:sysClr val="windowText" lastClr="000000"/>
                </a:solidFill>
              </a:rPr>
              <a:t>are </a:t>
            </a:r>
            <a:r>
              <a:rPr lang="en-US" b="1" dirty="0">
                <a:solidFill>
                  <a:sysClr val="windowText" lastClr="000000"/>
                </a:solidFill>
              </a:rPr>
              <a:t>significantly less likely to be named as the primary suspect on a swelling-related report </a:t>
            </a:r>
            <a:r>
              <a:rPr lang="en-US" dirty="0">
                <a:solidFill>
                  <a:sysClr val="windowText" lastClr="000000"/>
                </a:solidFill>
              </a:rPr>
              <a:t>after controlling for the time on the market. </a:t>
            </a:r>
          </a:p>
        </p:txBody>
      </p:sp>
    </p:spTree>
    <p:extLst>
      <p:ext uri="{BB962C8B-B14F-4D97-AF65-F5344CB8AC3E}">
        <p14:creationId xmlns:p14="http://schemas.microsoft.com/office/powerpoint/2010/main" val="613821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FB5DD5-9ADE-6666-5B25-305C0FAFDC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715" y="1441455"/>
            <a:ext cx="7103465" cy="530932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SWELLING </a:t>
            </a:r>
            <a:r>
              <a:rPr lang="en-US" sz="2000" b="1" dirty="0"/>
              <a:t>– COMBINED C1 ESTERASE INHIBITORS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914246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 - </a:t>
            </a:r>
            <a:endParaRPr lang="en-US" dirty="0"/>
          </a:p>
          <a:p>
            <a:r>
              <a:rPr lang="en-US" dirty="0">
                <a:cs typeface="Arial"/>
              </a:rPr>
              <a:t>Adjusted for Time Since FDA Approval (from Report Date)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F15B8-DA49-1A30-7FC8-9417957AD737}"/>
              </a:ext>
            </a:extLst>
          </p:cNvPr>
          <p:cNvSpPr txBox="1"/>
          <p:nvPr/>
        </p:nvSpPr>
        <p:spPr>
          <a:xfrm>
            <a:off x="8660180" y="3278874"/>
            <a:ext cx="3217527" cy="163449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The likelihood of a swelling-related ADR report increases the longer the product is on the market.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C2A29-6C70-7E16-833E-572A9210D7AE}"/>
              </a:ext>
            </a:extLst>
          </p:cNvPr>
          <p:cNvSpPr txBox="1"/>
          <p:nvPr/>
        </p:nvSpPr>
        <p:spPr>
          <a:xfrm>
            <a:off x="7255098" y="6273419"/>
            <a:ext cx="348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- More information on the likelihood of ADR scale in Technical Notes slides </a:t>
            </a:r>
          </a:p>
        </p:txBody>
      </p:sp>
    </p:spTree>
    <p:extLst>
      <p:ext uri="{BB962C8B-B14F-4D97-AF65-F5344CB8AC3E}">
        <p14:creationId xmlns:p14="http://schemas.microsoft.com/office/powerpoint/2010/main" val="24547173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6B16CC-CC7C-8D40-E8B8-521B1DB3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99" y="2185116"/>
            <a:ext cx="3351306" cy="519984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REGRESSION ANALYSES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4DFB9CF-8803-6B06-D5DF-AFEF25CAF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BAF71-B8EA-5E61-0461-AEB6E2802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3637" y="2705100"/>
            <a:ext cx="8026662" cy="1732380"/>
          </a:xfrm>
        </p:spPr>
        <p:txBody>
          <a:bodyPr/>
          <a:lstStyle/>
          <a:p>
            <a:r>
              <a:rPr lang="en-US" dirty="0"/>
              <a:t>Initial logistic regression analyses:  Composite Outcome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222A174F-D682-0444-5642-8309C2A5BB21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75967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0AF34B1-137A-4617-8154-2F693EDF57A6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8671345" y="27540"/>
            <a:ext cx="3520655" cy="4928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COMPOSITE</a:t>
            </a:r>
            <a:r>
              <a:rPr lang="en-US" sz="2000" b="1">
                <a:solidFill>
                  <a:schemeClr val="accent2"/>
                </a:solidFill>
              </a:rPr>
              <a:t> ADR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304800" y="195246"/>
            <a:ext cx="11555354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3BC538-D878-5C3C-51E2-30E81C394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4035783"/>
              </p:ext>
            </p:extLst>
          </p:nvPr>
        </p:nvGraphicFramePr>
        <p:xfrm>
          <a:off x="1182752" y="1675614"/>
          <a:ext cx="10355885" cy="195353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719988">
                  <a:extLst>
                    <a:ext uri="{9D8B030D-6E8A-4147-A177-3AD203B41FA5}">
                      <a16:colId xmlns:a16="http://schemas.microsoft.com/office/drawing/2014/main" val="1560663091"/>
                    </a:ext>
                  </a:extLst>
                </a:gridCol>
                <a:gridCol w="1291547">
                  <a:extLst>
                    <a:ext uri="{9D8B030D-6E8A-4147-A177-3AD203B41FA5}">
                      <a16:colId xmlns:a16="http://schemas.microsoft.com/office/drawing/2014/main" val="3546705280"/>
                    </a:ext>
                  </a:extLst>
                </a:gridCol>
                <a:gridCol w="1656464">
                  <a:extLst>
                    <a:ext uri="{9D8B030D-6E8A-4147-A177-3AD203B41FA5}">
                      <a16:colId xmlns:a16="http://schemas.microsoft.com/office/drawing/2014/main" val="841689985"/>
                    </a:ext>
                  </a:extLst>
                </a:gridCol>
                <a:gridCol w="1843943">
                  <a:extLst>
                    <a:ext uri="{9D8B030D-6E8A-4147-A177-3AD203B41FA5}">
                      <a16:colId xmlns:a16="http://schemas.microsoft.com/office/drawing/2014/main" val="2179393501"/>
                    </a:ext>
                  </a:extLst>
                </a:gridCol>
                <a:gridCol w="1843943">
                  <a:extLst>
                    <a:ext uri="{9D8B030D-6E8A-4147-A177-3AD203B41FA5}">
                      <a16:colId xmlns:a16="http://schemas.microsoft.com/office/drawing/2014/main" val="3175378931"/>
                    </a:ext>
                  </a:extLst>
                </a:gridCol>
              </a:tblGrid>
              <a:tr h="3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effectLst/>
                        </a:rPr>
                        <a:t>95% Confidence Interval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257512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ORLEDAYO</a:t>
                      </a:r>
                      <a:r>
                        <a:rPr lang="en-US" sz="1600" u="none" strike="noStrike" baseline="30000">
                          <a:effectLst/>
                        </a:rPr>
                        <a:t>®</a:t>
                      </a:r>
                      <a:r>
                        <a:rPr lang="en-US" sz="1600" u="none" strike="noStrike">
                          <a:effectLst/>
                        </a:rPr>
                        <a:t> (berotralstat) (referent)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5133642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>
                          <a:solidFill>
                            <a:schemeClr val="tx1"/>
                          </a:solidFill>
                          <a:latin typeface="Montserrat Regular (Body)"/>
                        </a:rPr>
                        <a:t>0.57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0.48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0.68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173153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CINRYZE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1.21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0.045**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1.01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1.45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96584269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HAEGARDA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2.70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2.28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3.22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99471367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C1 Esterase Inhibitor (NS)</a:t>
                      </a:r>
                      <a:r>
                        <a:rPr lang="en-US" sz="1600" u="none" strike="noStrike" baseline="30000">
                          <a:effectLst/>
                        </a:rPr>
                        <a:t>#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0.56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0.47</a:t>
                      </a:r>
                      <a:endParaRPr lang="en-US" sz="18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0.68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3483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BC1311-FF88-6239-2FC0-3F2502971A15}"/>
              </a:ext>
            </a:extLst>
          </p:cNvPr>
          <p:cNvSpPr txBox="1"/>
          <p:nvPr/>
        </p:nvSpPr>
        <p:spPr>
          <a:xfrm>
            <a:off x="1182752" y="3621552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Significance codes:  0.001 ‘***’, 0.05 ‘**’, 0.10 ‘*’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12B15-60BD-B7AB-5AE0-B6307B2C1BC4}"/>
              </a:ext>
            </a:extLst>
          </p:cNvPr>
          <p:cNvSpPr txBox="1"/>
          <p:nvPr/>
        </p:nvSpPr>
        <p:spPr>
          <a:xfrm>
            <a:off x="1182751" y="4475182"/>
            <a:ext cx="10355886" cy="1328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CINRYZE</a:t>
            </a:r>
            <a:r>
              <a:rPr lang="en-US" b="1" baseline="30000" dirty="0"/>
              <a:t>®</a:t>
            </a:r>
            <a:r>
              <a:rPr lang="en-US" b="1" dirty="0"/>
              <a:t> </a:t>
            </a:r>
            <a:r>
              <a:rPr lang="en-US" dirty="0"/>
              <a:t>and</a:t>
            </a:r>
            <a:r>
              <a:rPr lang="en-US" b="1" dirty="0"/>
              <a:t> HAEGARDA</a:t>
            </a:r>
            <a:r>
              <a:rPr lang="en-US" b="1" baseline="30000" dirty="0"/>
              <a:t>®</a:t>
            </a:r>
            <a:r>
              <a:rPr lang="en-US" b="1" dirty="0"/>
              <a:t> </a:t>
            </a:r>
            <a:r>
              <a:rPr lang="en-US" dirty="0"/>
              <a:t>are </a:t>
            </a:r>
            <a:r>
              <a:rPr lang="en-US" b="1" dirty="0"/>
              <a:t>significantly more likely </a:t>
            </a:r>
            <a:r>
              <a:rPr lang="en-US" dirty="0"/>
              <a:t>to be the primary suspect in an ADR </a:t>
            </a:r>
            <a:r>
              <a:rPr lang="en-US" dirty="0" err="1"/>
              <a:t>rreport</a:t>
            </a:r>
            <a:r>
              <a:rPr lang="en-US" dirty="0"/>
              <a:t> for lack of efficacy, angioedema, or swelling than ORLADEYO</a:t>
            </a:r>
            <a:r>
              <a:rPr lang="en-US" baseline="30000" dirty="0"/>
              <a:t>®</a:t>
            </a:r>
            <a:r>
              <a:rPr lang="en-US" dirty="0"/>
              <a:t>. Conversely, </a:t>
            </a:r>
            <a:r>
              <a:rPr lang="en-US" b="1" dirty="0"/>
              <a:t>TAKHZYRO</a:t>
            </a:r>
            <a:r>
              <a:rPr lang="en-US" b="1" baseline="30000" dirty="0"/>
              <a:t>® </a:t>
            </a:r>
            <a:r>
              <a:rPr lang="en-US" dirty="0"/>
              <a:t> </a:t>
            </a:r>
            <a:r>
              <a:rPr lang="en-US" b="1" dirty="0"/>
              <a:t>and non-specified C1 esterase inhibitors are over 40% less likely</a:t>
            </a:r>
            <a:r>
              <a:rPr lang="en-US" dirty="0"/>
              <a:t> to be a primary suspect in an ADR report for lack of efficacy, angioedema, or swelling. </a:t>
            </a:r>
          </a:p>
        </p:txBody>
      </p:sp>
    </p:spTree>
    <p:extLst>
      <p:ext uri="{BB962C8B-B14F-4D97-AF65-F5344CB8AC3E}">
        <p14:creationId xmlns:p14="http://schemas.microsoft.com/office/powerpoint/2010/main" val="9667577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2C54AE-63AB-9E7F-4182-DEDC441072C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8671345" y="27540"/>
            <a:ext cx="3520655" cy="492892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COMPOSITE</a:t>
            </a:r>
            <a:r>
              <a:rPr lang="en-US" sz="2000" b="1">
                <a:solidFill>
                  <a:schemeClr val="accent2"/>
                </a:solidFill>
              </a:rPr>
              <a:t> ADR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304800" y="195246"/>
            <a:ext cx="11555354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Products of Interest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B3BC538-D878-5C3C-51E2-30E81C394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845932"/>
              </p:ext>
            </p:extLst>
          </p:nvPr>
        </p:nvGraphicFramePr>
        <p:xfrm>
          <a:off x="1330253" y="1668234"/>
          <a:ext cx="9926236" cy="137901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3740511">
                  <a:extLst>
                    <a:ext uri="{9D8B030D-6E8A-4147-A177-3AD203B41FA5}">
                      <a16:colId xmlns:a16="http://schemas.microsoft.com/office/drawing/2014/main" val="1560663091"/>
                    </a:ext>
                  </a:extLst>
                </a:gridCol>
                <a:gridCol w="1267691">
                  <a:extLst>
                    <a:ext uri="{9D8B030D-6E8A-4147-A177-3AD203B41FA5}">
                      <a16:colId xmlns:a16="http://schemas.microsoft.com/office/drawing/2014/main" val="3546705280"/>
                    </a:ext>
                  </a:extLst>
                </a:gridCol>
                <a:gridCol w="1383152">
                  <a:extLst>
                    <a:ext uri="{9D8B030D-6E8A-4147-A177-3AD203B41FA5}">
                      <a16:colId xmlns:a16="http://schemas.microsoft.com/office/drawing/2014/main" val="841689985"/>
                    </a:ext>
                  </a:extLst>
                </a:gridCol>
                <a:gridCol w="1767441">
                  <a:extLst>
                    <a:ext uri="{9D8B030D-6E8A-4147-A177-3AD203B41FA5}">
                      <a16:colId xmlns:a16="http://schemas.microsoft.com/office/drawing/2014/main" val="2179393501"/>
                    </a:ext>
                  </a:extLst>
                </a:gridCol>
                <a:gridCol w="1767441">
                  <a:extLst>
                    <a:ext uri="{9D8B030D-6E8A-4147-A177-3AD203B41FA5}">
                      <a16:colId xmlns:a16="http://schemas.microsoft.com/office/drawing/2014/main" val="3175378931"/>
                    </a:ext>
                  </a:extLst>
                </a:gridCol>
              </a:tblGrid>
              <a:tr h="39381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effectLst/>
                        </a:rPr>
                        <a:t>95% Confidence Interval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fontAlgn="b"/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highlight>
                          <a:srgbClr val="FFFFFF"/>
                        </a:highlight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0257512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ORLEDAYO</a:t>
                      </a:r>
                      <a:r>
                        <a:rPr lang="en-US" sz="1600" u="none" strike="noStrike" baseline="30000">
                          <a:effectLst/>
                        </a:rPr>
                        <a:t>®</a:t>
                      </a:r>
                      <a:r>
                        <a:rPr lang="en-US" sz="1600" u="none" strike="noStrike">
                          <a:effectLst/>
                        </a:rPr>
                        <a:t> (berotralstat) (referent)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635133642"/>
                  </a:ext>
                </a:extLst>
              </a:tr>
              <a:tr h="28726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0.57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0.48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0.68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173153"/>
                  </a:ext>
                </a:extLst>
              </a:tr>
              <a:tr h="30729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C1 Esterase Inhibitors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1.95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1.64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2.32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234831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EBC1311-FF88-6239-2FC0-3F2502971A15}"/>
              </a:ext>
            </a:extLst>
          </p:cNvPr>
          <p:cNvSpPr txBox="1"/>
          <p:nvPr/>
        </p:nvSpPr>
        <p:spPr>
          <a:xfrm>
            <a:off x="1330253" y="3121223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Significance codes:  0.001 ‘***’, 0.05 ‘**’, 0.10 ‘*’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D12B15-60BD-B7AB-5AE0-B6307B2C1BC4}"/>
              </a:ext>
            </a:extLst>
          </p:cNvPr>
          <p:cNvSpPr txBox="1"/>
          <p:nvPr/>
        </p:nvSpPr>
        <p:spPr>
          <a:xfrm>
            <a:off x="1330253" y="3795162"/>
            <a:ext cx="9926236" cy="163449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TAKHZYRO</a:t>
            </a:r>
            <a:r>
              <a:rPr lang="en-US" sz="1800" b="1" baseline="30000" dirty="0"/>
              <a:t>® </a:t>
            </a:r>
            <a:r>
              <a:rPr lang="en-US" b="1" dirty="0"/>
              <a:t> </a:t>
            </a:r>
            <a:r>
              <a:rPr lang="en-US" dirty="0"/>
              <a:t>was </a:t>
            </a:r>
            <a:r>
              <a:rPr lang="en-US" b="1" dirty="0"/>
              <a:t>significantly less likely </a:t>
            </a:r>
            <a:r>
              <a:rPr lang="en-US" dirty="0"/>
              <a:t>to be the primary suspect in an ADR report for lack of efficacy, angioedema, or swelling report than ORLADEYO</a:t>
            </a:r>
            <a:r>
              <a:rPr lang="en-US" baseline="30000" dirty="0"/>
              <a:t>®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b="1" dirty="0"/>
              <a:t>C1 esterase inhibitors</a:t>
            </a:r>
            <a:r>
              <a:rPr lang="en-US" dirty="0"/>
              <a:t> were </a:t>
            </a:r>
            <a:r>
              <a:rPr lang="en-US" b="1" dirty="0"/>
              <a:t>95% more likely </a:t>
            </a:r>
            <a:r>
              <a:rPr lang="en-US" dirty="0"/>
              <a:t>to be the primary suspect in an ADR report for lack of efficacy, angioedema, or swelling when compare ORLADEYO</a:t>
            </a:r>
            <a:r>
              <a:rPr lang="en-US" baseline="30000" dirty="0"/>
              <a:t>®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38127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871373-C9F5-785B-F0E4-82EED898119A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607670" y="0"/>
            <a:ext cx="4591455" cy="4591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COMPOSITE</a:t>
            </a:r>
            <a:r>
              <a:rPr lang="en-US" sz="2000" b="1">
                <a:solidFill>
                  <a:schemeClr val="accent2"/>
                </a:solidFill>
              </a:rPr>
              <a:t> ADR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914246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Products of Interest - </a:t>
            </a:r>
            <a:endParaRPr lang="en-US" dirty="0"/>
          </a:p>
          <a:p>
            <a:r>
              <a:rPr lang="en-US" dirty="0">
                <a:cs typeface="Arial"/>
              </a:rPr>
              <a:t>Adjusted for Time Since FDA Approval (from Report Date)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185E6E-CE2F-5FDF-100C-CBCCFA2CC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133563"/>
              </p:ext>
            </p:extLst>
          </p:nvPr>
        </p:nvGraphicFramePr>
        <p:xfrm>
          <a:off x="910484" y="1714997"/>
          <a:ext cx="10289893" cy="2151121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843930">
                  <a:extLst>
                    <a:ext uri="{9D8B030D-6E8A-4147-A177-3AD203B41FA5}">
                      <a16:colId xmlns:a16="http://schemas.microsoft.com/office/drawing/2014/main" val="945022533"/>
                    </a:ext>
                  </a:extLst>
                </a:gridCol>
                <a:gridCol w="1229710">
                  <a:extLst>
                    <a:ext uri="{9D8B030D-6E8A-4147-A177-3AD203B41FA5}">
                      <a16:colId xmlns:a16="http://schemas.microsoft.com/office/drawing/2014/main" val="1805881971"/>
                    </a:ext>
                  </a:extLst>
                </a:gridCol>
                <a:gridCol w="1160155">
                  <a:extLst>
                    <a:ext uri="{9D8B030D-6E8A-4147-A177-3AD203B41FA5}">
                      <a16:colId xmlns:a16="http://schemas.microsoft.com/office/drawing/2014/main" val="1392791863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1529560363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3558638778"/>
                    </a:ext>
                  </a:extLst>
                </a:gridCol>
              </a:tblGrid>
              <a:tr h="40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b="1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effectLst/>
                        </a:rPr>
                        <a:t>95% Confidence Interval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1211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ORLEDAYO</a:t>
                      </a:r>
                      <a:r>
                        <a:rPr lang="en-US" sz="1600" u="none" strike="noStrike" baseline="30000">
                          <a:effectLst/>
                        </a:rPr>
                        <a:t>®</a:t>
                      </a:r>
                      <a:r>
                        <a:rPr lang="en-US" sz="1600" u="none" strike="noStrike">
                          <a:effectLst/>
                        </a:rPr>
                        <a:t> (berotralstat) (referent)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</a:t>
                      </a:r>
                      <a:endParaRPr lang="en-US" b="1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182966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0.43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0.61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615073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CINRYZE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0.91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0.75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1.10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71588481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HAEGARDA</a:t>
                      </a:r>
                      <a:r>
                        <a:rPr lang="en-US" sz="1600" b="0" i="0" u="none" strike="noStrike" baseline="3000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2.38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0.329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2.00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2.84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92163270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C1 Esterase Inhibitor (NS)</a:t>
                      </a:r>
                      <a:r>
                        <a:rPr lang="en-US" sz="1600" u="none" strike="noStrike" baseline="30000">
                          <a:effectLst/>
                        </a:rPr>
                        <a:t># +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</a:t>
                      </a:r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0.001***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0.30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0.46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60262"/>
                  </a:ext>
                </a:extLst>
              </a:tr>
              <a:tr h="30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 Since FDA Approval (Years)</a:t>
                      </a:r>
                      <a:r>
                        <a:rPr lang="en-US" sz="1600" u="none" strike="noStrike" baseline="30000" dirty="0">
                          <a:effectLst/>
                        </a:rPr>
                        <a:t>^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1.05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1.04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1.06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6079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8DF327-4E4A-C0C1-8200-ADFBA2A61262}"/>
              </a:ext>
            </a:extLst>
          </p:cNvPr>
          <p:cNvSpPr txBox="1"/>
          <p:nvPr/>
        </p:nvSpPr>
        <p:spPr>
          <a:xfrm>
            <a:off x="910484" y="3866230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Significance codes:  0.001 ‘***’, 0.05 ‘**’, 0.10 ‘*’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F15B8-DA49-1A30-7FC8-9417957AD737}"/>
              </a:ext>
            </a:extLst>
          </p:cNvPr>
          <p:cNvSpPr txBox="1"/>
          <p:nvPr/>
        </p:nvSpPr>
        <p:spPr>
          <a:xfrm>
            <a:off x="878933" y="4678345"/>
            <a:ext cx="10284339" cy="132802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Compared to ORLEDAYO®, </a:t>
            </a:r>
            <a:r>
              <a:rPr lang="en-US" b="1" dirty="0"/>
              <a:t>TAKHZYRO® ,</a:t>
            </a:r>
            <a:r>
              <a:rPr lang="en-US" dirty="0"/>
              <a:t> </a:t>
            </a:r>
            <a:r>
              <a:rPr lang="en-US" b="1" dirty="0"/>
              <a:t>CINRYZE® </a:t>
            </a:r>
            <a:r>
              <a:rPr lang="en-US" dirty="0"/>
              <a:t>and </a:t>
            </a:r>
            <a:r>
              <a:rPr lang="en-US" b="1" dirty="0"/>
              <a:t>C1 esterase inhibitors named without a specified brand</a:t>
            </a:r>
            <a:r>
              <a:rPr lang="en-US" dirty="0"/>
              <a:t>  were </a:t>
            </a:r>
            <a:r>
              <a:rPr lang="en-US" b="1" dirty="0"/>
              <a:t>significantly</a:t>
            </a:r>
            <a:r>
              <a:rPr lang="en-US" dirty="0"/>
              <a:t> </a:t>
            </a:r>
            <a:r>
              <a:rPr lang="en-US" b="1" dirty="0"/>
              <a:t>less likely to be named as the primary suspect in</a:t>
            </a:r>
            <a:r>
              <a:rPr lang="en-US" dirty="0"/>
              <a:t> an ADR report for lack of efficacy, angioedema, or swelling after controlling for the time on the market. </a:t>
            </a:r>
          </a:p>
        </p:txBody>
      </p:sp>
    </p:spTree>
    <p:extLst>
      <p:ext uri="{BB962C8B-B14F-4D97-AF65-F5344CB8AC3E}">
        <p14:creationId xmlns:p14="http://schemas.microsoft.com/office/powerpoint/2010/main" val="707333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D3C55D-0E06-3045-6DE7-3994CE52EC2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607670" y="0"/>
            <a:ext cx="4591455" cy="4591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 dirty="0">
                <a:solidFill>
                  <a:schemeClr val="accent2"/>
                </a:solidFill>
              </a:rPr>
              <a:t>COMPOSITE ADR</a:t>
            </a:r>
            <a:endParaRPr lang="en-US" sz="2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914246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Products of Interest - </a:t>
            </a:r>
            <a:endParaRPr lang="en-US" dirty="0"/>
          </a:p>
          <a:p>
            <a:r>
              <a:rPr lang="en-US" dirty="0">
                <a:cs typeface="Arial"/>
              </a:rPr>
              <a:t>Adjusted for Time Since FDA Approval (from Report Date)</a:t>
            </a:r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185E6E-CE2F-5FDF-100C-CBCCFA2CC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926325"/>
              </p:ext>
            </p:extLst>
          </p:nvPr>
        </p:nvGraphicFramePr>
        <p:xfrm>
          <a:off x="910484" y="1714997"/>
          <a:ext cx="10289893" cy="1617449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843930">
                  <a:extLst>
                    <a:ext uri="{9D8B030D-6E8A-4147-A177-3AD203B41FA5}">
                      <a16:colId xmlns:a16="http://schemas.microsoft.com/office/drawing/2014/main" val="945022533"/>
                    </a:ext>
                  </a:extLst>
                </a:gridCol>
                <a:gridCol w="1229710">
                  <a:extLst>
                    <a:ext uri="{9D8B030D-6E8A-4147-A177-3AD203B41FA5}">
                      <a16:colId xmlns:a16="http://schemas.microsoft.com/office/drawing/2014/main" val="1805881971"/>
                    </a:ext>
                  </a:extLst>
                </a:gridCol>
                <a:gridCol w="1160155">
                  <a:extLst>
                    <a:ext uri="{9D8B030D-6E8A-4147-A177-3AD203B41FA5}">
                      <a16:colId xmlns:a16="http://schemas.microsoft.com/office/drawing/2014/main" val="1392791863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1529560363"/>
                    </a:ext>
                  </a:extLst>
                </a:gridCol>
                <a:gridCol w="1528049">
                  <a:extLst>
                    <a:ext uri="{9D8B030D-6E8A-4147-A177-3AD203B41FA5}">
                      <a16:colId xmlns:a16="http://schemas.microsoft.com/office/drawing/2014/main" val="3558638778"/>
                    </a:ext>
                  </a:extLst>
                </a:gridCol>
              </a:tblGrid>
              <a:tr h="402561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b="1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u="none" strike="noStrike">
                          <a:effectLst/>
                        </a:rPr>
                        <a:t>95% Confidence Interval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3081211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ORLEDAYO</a:t>
                      </a:r>
                      <a:r>
                        <a:rPr lang="en-US" sz="1600" u="none" strike="noStrike" baseline="30000">
                          <a:effectLst/>
                        </a:rPr>
                        <a:t>®</a:t>
                      </a:r>
                      <a:r>
                        <a:rPr lang="en-US" sz="1600" u="none" strike="noStrike">
                          <a:effectLst/>
                        </a:rPr>
                        <a:t> (berotralstat) (referent)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-</a:t>
                      </a:r>
                      <a:endParaRPr lang="en-US" b="1" dirty="0"/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rgbClr val="17375E"/>
                          </a:solidFill>
                          <a:effectLst/>
                          <a:latin typeface="Arial" panose="020B0604020202020204" pitchFamily="34" charset="0"/>
                        </a:rPr>
                        <a:t>-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832182966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 dirty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 dirty="0"/>
                        <a:t>®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lanadelumab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0.71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0.60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0.85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7615073"/>
                  </a:ext>
                </a:extLst>
              </a:tr>
              <a:tr h="266836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C1 Esterase Inhibitors +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/>
                        <a:t>2.96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03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  <a:endParaRPr lang="en-US" sz="1600" b="1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2.49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3.54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Montserrat Regular (Body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60262"/>
                  </a:ext>
                </a:extLst>
              </a:tr>
              <a:tr h="302854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Time Since FDA Approval (Years)</a:t>
                      </a:r>
                      <a:r>
                        <a:rPr lang="en-US" sz="1600" u="none" strike="noStrike" baseline="30000">
                          <a:effectLst/>
                        </a:rPr>
                        <a:t>^</a:t>
                      </a:r>
                      <a:endParaRPr lang="en-US" sz="1600" b="0" i="0" u="none" strike="noStrike" baseline="3000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/>
                        <a:t>0.90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&lt;0.001***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0.89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Montserrat Regular (Body)"/>
                        </a:rPr>
                        <a:t>0.90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760792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E8DF327-4E4A-C0C1-8200-ADFBA2A61262}"/>
              </a:ext>
            </a:extLst>
          </p:cNvPr>
          <p:cNvSpPr txBox="1"/>
          <p:nvPr/>
        </p:nvSpPr>
        <p:spPr>
          <a:xfrm>
            <a:off x="910484" y="3332446"/>
            <a:ext cx="102212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Significance codes:  0.001 ‘***’, 0.05 ‘**’, 0.10 ‘*’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F15B8-DA49-1A30-7FC8-9417957AD737}"/>
              </a:ext>
            </a:extLst>
          </p:cNvPr>
          <p:cNvSpPr txBox="1"/>
          <p:nvPr/>
        </p:nvSpPr>
        <p:spPr>
          <a:xfrm>
            <a:off x="1092707" y="3924880"/>
            <a:ext cx="10284339" cy="1940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Compared to ORLEDAYO</a:t>
            </a:r>
            <a:r>
              <a:rPr lang="en-US" baseline="30000" dirty="0">
                <a:solidFill>
                  <a:sysClr val="windowText" lastClr="000000"/>
                </a:solidFill>
              </a:rPr>
              <a:t>®</a:t>
            </a:r>
            <a:r>
              <a:rPr lang="en-US" dirty="0">
                <a:solidFill>
                  <a:sysClr val="windowText" lastClr="000000"/>
                </a:solidFill>
              </a:rPr>
              <a:t>, </a:t>
            </a:r>
            <a:r>
              <a:rPr lang="en-US" b="1" dirty="0">
                <a:solidFill>
                  <a:sysClr val="windowText" lastClr="000000"/>
                </a:solidFill>
              </a:rPr>
              <a:t>TAKHZYRO</a:t>
            </a:r>
            <a:r>
              <a:rPr lang="en-US" b="1" baseline="30000" dirty="0">
                <a:solidFill>
                  <a:sysClr val="windowText" lastClr="000000"/>
                </a:solidFill>
              </a:rPr>
              <a:t>®</a:t>
            </a:r>
            <a:r>
              <a:rPr lang="en-US" dirty="0">
                <a:solidFill>
                  <a:sysClr val="windowText" lastClr="000000"/>
                </a:solidFill>
              </a:rPr>
              <a:t> is </a:t>
            </a:r>
            <a:r>
              <a:rPr lang="en-US" b="1" dirty="0">
                <a:solidFill>
                  <a:sysClr val="windowText" lastClr="000000"/>
                </a:solidFill>
              </a:rPr>
              <a:t>significantly less likely</a:t>
            </a:r>
            <a:r>
              <a:rPr lang="en-US" dirty="0">
                <a:solidFill>
                  <a:sysClr val="windowText" lastClr="000000"/>
                </a:solidFill>
              </a:rPr>
              <a:t> to be named as the primary suspect on an </a:t>
            </a:r>
            <a:r>
              <a:rPr lang="en-US" b="1" dirty="0">
                <a:solidFill>
                  <a:sysClr val="windowText" lastClr="000000"/>
                </a:solidFill>
              </a:rPr>
              <a:t>ADR for lack of efficacy, angioedema, or swelling  </a:t>
            </a:r>
            <a:r>
              <a:rPr lang="en-US" dirty="0">
                <a:solidFill>
                  <a:sysClr val="windowText" lastClr="000000"/>
                </a:solidFill>
              </a:rPr>
              <a:t>after controlling for the time on the market. </a:t>
            </a:r>
          </a:p>
          <a:p>
            <a:endParaRPr lang="en-US" dirty="0">
              <a:solidFill>
                <a:sysClr val="windowText" lastClr="000000"/>
              </a:solidFill>
            </a:endParaRPr>
          </a:p>
          <a:p>
            <a:r>
              <a:rPr lang="en-US" dirty="0">
                <a:solidFill>
                  <a:sysClr val="windowText" lastClr="000000"/>
                </a:solidFill>
              </a:rPr>
              <a:t>Conversely</a:t>
            </a:r>
            <a:r>
              <a:rPr lang="en-US" b="1" dirty="0">
                <a:solidFill>
                  <a:sysClr val="windowText" lastClr="000000"/>
                </a:solidFill>
              </a:rPr>
              <a:t>, C1 esterase inhibitors </a:t>
            </a:r>
            <a:r>
              <a:rPr lang="en-US" dirty="0">
                <a:solidFill>
                  <a:sysClr val="windowText" lastClr="000000"/>
                </a:solidFill>
              </a:rPr>
              <a:t>are </a:t>
            </a:r>
            <a:r>
              <a:rPr lang="en-US" b="1" dirty="0">
                <a:solidFill>
                  <a:sysClr val="windowText" lastClr="000000"/>
                </a:solidFill>
              </a:rPr>
              <a:t>nearly 3 times more likely </a:t>
            </a:r>
            <a:r>
              <a:rPr lang="en-US" dirty="0">
                <a:solidFill>
                  <a:sysClr val="windowText" lastClr="000000"/>
                </a:solidFill>
              </a:rPr>
              <a:t>to be a primary suspects in an ADR for lack of efficacy, angioedema, or swelling .</a:t>
            </a:r>
          </a:p>
        </p:txBody>
      </p:sp>
    </p:spTree>
    <p:extLst>
      <p:ext uri="{BB962C8B-B14F-4D97-AF65-F5344CB8AC3E}">
        <p14:creationId xmlns:p14="http://schemas.microsoft.com/office/powerpoint/2010/main" val="30655512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537DF00-C6B1-22AC-F936-93F8E6181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2398" y="1382489"/>
            <a:ext cx="7468932" cy="536829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>
                <a:solidFill>
                  <a:schemeClr val="accent2"/>
                </a:solidFill>
              </a:rPr>
              <a:t>COMPOSITE ADR</a:t>
            </a:r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914246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>
                <a:cs typeface="Arial"/>
              </a:rPr>
              <a:t>Risk of HAE ADR Reports among Products of Interest - </a:t>
            </a:r>
            <a:endParaRPr lang="en-US"/>
          </a:p>
          <a:p>
            <a:r>
              <a:rPr lang="en-US">
                <a:cs typeface="Arial"/>
              </a:rPr>
              <a:t>Adjusted for Time Since FDA Approval (from Report Date)</a:t>
            </a:r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5EBC18-9F1E-3B38-DED1-64366A9E84E1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997030" y="2942924"/>
            <a:ext cx="2981169" cy="194095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The likelihood of all products to have a report for an ADR of interest decreases the longer the product is on the market.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D92CF3-443D-FFDE-7D20-60239C4EFF6A}"/>
              </a:ext>
            </a:extLst>
          </p:cNvPr>
          <p:cNvSpPr txBox="1"/>
          <p:nvPr/>
        </p:nvSpPr>
        <p:spPr>
          <a:xfrm>
            <a:off x="7255098" y="6273419"/>
            <a:ext cx="348386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/>
              <a:t>- More information on the likelihood of ADR scale in Technical Notes slides </a:t>
            </a:r>
          </a:p>
        </p:txBody>
      </p:sp>
    </p:spTree>
    <p:extLst>
      <p:ext uri="{BB962C8B-B14F-4D97-AF65-F5344CB8AC3E}">
        <p14:creationId xmlns:p14="http://schemas.microsoft.com/office/powerpoint/2010/main" val="1429627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6B16CC-CC7C-8D40-E8B8-521B1DB3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599" y="2185116"/>
            <a:ext cx="5247374" cy="393192"/>
          </a:xfrm>
        </p:spPr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ATTRITION AND DESCRIPTIVE ANALYSIS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4DFB9CF-8803-6B06-D5DF-AFEF25CAF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BAF71-B8EA-5E61-0461-AEB6E2802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63638" y="2705100"/>
            <a:ext cx="7748714" cy="1732380"/>
          </a:xfrm>
        </p:spPr>
        <p:txBody>
          <a:bodyPr/>
          <a:lstStyle/>
          <a:p>
            <a:r>
              <a:rPr lang="en-US" dirty="0"/>
              <a:t>Attrition table and </a:t>
            </a:r>
          </a:p>
          <a:p>
            <a:r>
              <a:rPr lang="en-US" dirty="0"/>
              <a:t>descriptive analysis summary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222A174F-D682-0444-5642-8309C2A5BB21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9193419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098E81-A8D2-FC58-E2E2-53FABBA84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takeaways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28432-30B0-7604-E873-7EF5B191ED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87EF99-FB9E-3FF2-8248-3F8C13BCDF2B}"/>
              </a:ext>
            </a:extLst>
          </p:cNvPr>
          <p:cNvSpPr txBox="1"/>
          <p:nvPr/>
        </p:nvSpPr>
        <p:spPr>
          <a:xfrm>
            <a:off x="318324" y="841664"/>
            <a:ext cx="11257149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Adverse drug reaction reports for angioedema, swelling, or lack of efficacy (combined) are more likely to have C1 esterase inhibitors as the primary suspect when compared to ORLEDAYO</a:t>
            </a:r>
            <a:r>
              <a:rPr lang="en-US" baseline="30000" dirty="0"/>
              <a:t>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These reports were less likely to name </a:t>
            </a:r>
            <a:r>
              <a:rPr lang="en-US" sz="1800" b="0" i="0" u="none" strike="noStrike" baseline="0" noProof="0" dirty="0">
                <a:solidFill>
                  <a:srgbClr val="333333"/>
                </a:solidFill>
                <a:effectLst/>
                <a:latin typeface="Montserrat Regular"/>
              </a:rPr>
              <a:t>TAKHZYRO</a:t>
            </a:r>
            <a:r>
              <a:rPr lang="en-US" sz="1800" baseline="30000" dirty="0"/>
              <a:t>®</a:t>
            </a:r>
            <a:r>
              <a:rPr lang="en-US" sz="1800" dirty="0"/>
              <a:t> (</a:t>
            </a:r>
            <a:r>
              <a:rPr lang="en-US" sz="1800" dirty="0" err="1"/>
              <a:t>lanadelumab</a:t>
            </a:r>
            <a:r>
              <a:rPr lang="en-US" sz="1800" dirty="0"/>
              <a:t>) as the primary suspect compared to ORLEDAYO</a:t>
            </a:r>
            <a:r>
              <a:rPr lang="en-US" baseline="30000" dirty="0"/>
              <a:t> ®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800" baseline="30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These multivariate analyses were limited in the covariates available for inclusion due to a high percentage of missingness that made comparisons not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analyses with the addition of data elements such as age and sex of the patients and their duration of therapy could alter the direction or magnitude of these results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63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D9D3-07E7-FCD2-B260-8D2800DC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MedDRA TERMS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0C63E-2A35-6CB4-DCEA-2564BFA00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09C40-CF41-121A-2D93-3B82322F5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MedDRA reaction terms lists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1A5C857D-CA18-C626-0EF3-003A2D715C4D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4151063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8FEEDF-4CC9-79B1-2578-37DD5B22B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MedDRA Reaction Terms Lists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87B60-E101-DDA5-8BB5-BF6C3755B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32</a:t>
            </a:fld>
            <a:endParaRPr lang="en-US"/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515197C1-D7F0-0560-CC76-D4618BDE8C6B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1686932778"/>
              </p:ext>
            </p:extLst>
          </p:nvPr>
        </p:nvGraphicFramePr>
        <p:xfrm>
          <a:off x="342900" y="1404937"/>
          <a:ext cx="2667000" cy="4851862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3503374398"/>
                    </a:ext>
                  </a:extLst>
                </a:gridCol>
              </a:tblGrid>
              <a:tr h="30965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chemeClr val="accent6"/>
                          </a:solidFill>
                          <a:effectLst/>
                        </a:rPr>
                        <a:t>Lack of Efficacy</a:t>
                      </a:r>
                      <a:endParaRPr lang="en-US" sz="2000" b="1" i="0" u="none" strike="noStrike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88931578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Condition aggravated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56399068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Decreased activity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16914808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effect less than expected 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8624792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ineffective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581328"/>
                  </a:ext>
                </a:extLst>
              </a:tr>
              <a:tr h="340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ineffective for unapproved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indication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75577259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intolerance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935998088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tolerance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1723599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tolerance increased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28014867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Rebound effect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46105710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Therapeutic product effect decreased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5647047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Therapeutic product effect delayed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3995993"/>
                  </a:ext>
                </a:extLst>
              </a:tr>
              <a:tr h="340617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Therapeutic product effect   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incomplete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75269906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Therapeutic product ineffective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09644055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Therapeutic response decreased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4910647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Therapeutic response shortened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1448646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Therapeutic response unexpected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7607248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Therapy non-responder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84637168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Therapy partial responder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77598996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Treament non-compliance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78794127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Treatment failure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0697070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effect decreased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93105765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effect delayed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15305741"/>
                  </a:ext>
                </a:extLst>
              </a:tr>
              <a:tr h="183856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Drug effect incomplete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23573116"/>
                  </a:ext>
                </a:extLst>
              </a:tr>
            </a:tbl>
          </a:graphicData>
        </a:graphic>
      </p:graphicFrame>
      <p:graphicFrame>
        <p:nvGraphicFramePr>
          <p:cNvPr id="18" name="Content Placeholder 17">
            <a:extLst>
              <a:ext uri="{FF2B5EF4-FFF2-40B4-BE49-F238E27FC236}">
                <a16:creationId xmlns:a16="http://schemas.microsoft.com/office/drawing/2014/main" id="{04695166-0DDF-D952-C15A-7DAAC3E7871E}"/>
              </a:ext>
            </a:extLst>
          </p:cNvPr>
          <p:cNvGraphicFramePr>
            <a:graphicFrameLocks noGrp="1"/>
          </p:cNvGraphicFramePr>
          <p:nvPr>
            <p:ph sz="quarter" idx="17"/>
            <p:extLst>
              <p:ext uri="{D42A27DB-BD31-4B8C-83A1-F6EECF244321}">
                <p14:modId xmlns:p14="http://schemas.microsoft.com/office/powerpoint/2010/main" val="3580539799"/>
              </p:ext>
            </p:extLst>
          </p:nvPr>
        </p:nvGraphicFramePr>
        <p:xfrm>
          <a:off x="3219450" y="1404937"/>
          <a:ext cx="2743200" cy="4862203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731715944"/>
                    </a:ext>
                  </a:extLst>
                </a:gridCol>
              </a:tblGrid>
              <a:tr h="33008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chemeClr val="accent5">
                              <a:lumMod val="75000"/>
                            </a:schemeClr>
                          </a:solidFill>
                          <a:effectLst/>
                        </a:rPr>
                        <a:t>Angioedema</a:t>
                      </a:r>
                      <a:endParaRPr lang="en-US" sz="2000" b="1" i="0" u="none" strike="noStrike">
                        <a:solidFill>
                          <a:schemeClr val="accent5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277198393"/>
                  </a:ext>
                </a:extLst>
              </a:tr>
              <a:tr h="181545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Hereditary angioedema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02378832"/>
                  </a:ext>
                </a:extLst>
              </a:tr>
              <a:tr h="363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Hereditary angioedema with C1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esterase inhibitor deficiency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647899831"/>
                  </a:ext>
                </a:extLst>
              </a:tr>
              <a:tr h="36309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Hereditary angioedema with normal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C1 esterase inhibitor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76879171"/>
                  </a:ext>
                </a:extLst>
              </a:tr>
              <a:tr h="1918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Angioedema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740730932"/>
                  </a:ext>
                </a:extLst>
              </a:tr>
              <a:tr h="3432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Indiopathic angioedema</a:t>
                      </a: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33817366"/>
                  </a:ext>
                </a:extLst>
              </a:tr>
            </a:tbl>
          </a:graphicData>
        </a:graphic>
      </p:graphicFrame>
      <p:graphicFrame>
        <p:nvGraphicFramePr>
          <p:cNvPr id="20" name="Content Placeholder 19">
            <a:extLst>
              <a:ext uri="{FF2B5EF4-FFF2-40B4-BE49-F238E27FC236}">
                <a16:creationId xmlns:a16="http://schemas.microsoft.com/office/drawing/2014/main" id="{68D24BD3-A68B-4018-663F-405FC6F49866}"/>
              </a:ext>
            </a:extLst>
          </p:cNvPr>
          <p:cNvGraphicFramePr>
            <a:graphicFrameLocks noGrp="1"/>
          </p:cNvGraphicFramePr>
          <p:nvPr>
            <p:ph sz="quarter" idx="19"/>
            <p:extLst>
              <p:ext uri="{D42A27DB-BD31-4B8C-83A1-F6EECF244321}">
                <p14:modId xmlns:p14="http://schemas.microsoft.com/office/powerpoint/2010/main" val="1787620073"/>
              </p:ext>
            </p:extLst>
          </p:nvPr>
        </p:nvGraphicFramePr>
        <p:xfrm>
          <a:off x="6229352" y="1404937"/>
          <a:ext cx="1650230" cy="485186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650230">
                  <a:extLst>
                    <a:ext uri="{9D8B030D-6E8A-4147-A177-3AD203B41FA5}">
                      <a16:colId xmlns:a16="http://schemas.microsoft.com/office/drawing/2014/main" val="3570220679"/>
                    </a:ext>
                  </a:extLst>
                </a:gridCol>
              </a:tblGrid>
              <a:tr h="18472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>
                          <a:solidFill>
                            <a:schemeClr val="accent4">
                              <a:lumMod val="75000"/>
                            </a:schemeClr>
                          </a:solidFill>
                          <a:effectLst/>
                        </a:rPr>
                        <a:t>Swelling</a:t>
                      </a:r>
                      <a:endParaRPr lang="en-US" sz="2000" b="1" i="0" u="none" strike="noStrike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31954576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Brain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513826215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Breast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71719809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Choking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12760854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Circumoral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07532407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Circumoral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94275669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Dysphagia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12594361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Ear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55109641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Eye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94962474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Eyelid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389506240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Face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21234138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Gastrointestinal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034037777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Generalised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88731206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Genital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89351235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Gingival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14112829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Intestinal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19429979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Joint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4692401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Laryngeal obstruction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973118984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Laryngeal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11830557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Lip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80771827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Lip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48426140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Localised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02870673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Lymhoedema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767675529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Macular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96793436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Mouth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61594745"/>
                  </a:ext>
                </a:extLst>
              </a:tr>
              <a:tr h="17549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Mycoardial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14175652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80CB690-D2D1-313E-B52A-5289B38E3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107415"/>
              </p:ext>
            </p:extLst>
          </p:nvPr>
        </p:nvGraphicFramePr>
        <p:xfrm>
          <a:off x="7879582" y="1404937"/>
          <a:ext cx="1701800" cy="4851864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1739849406"/>
                    </a:ext>
                  </a:extLst>
                </a:gridCol>
              </a:tblGrid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Nasal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76634885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Non-pitting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60906965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47991333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Oedema genital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49826554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Oedema peripheral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49436525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Oesophageal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99032483"/>
                  </a:ext>
                </a:extLst>
              </a:tr>
              <a:tr h="34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Oropharyngeal discomfort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55601242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Oropharyngeal pain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39922722"/>
                  </a:ext>
                </a:extLst>
              </a:tr>
              <a:tr h="34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Oropharyngeal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3039602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Palatal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724239474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Papilloedema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896343339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Penile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41456225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Periorbital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188506870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Periorbital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93048494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Peripheral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204747323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Pharyngeal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15369656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Pharyngeal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51943814"/>
                  </a:ext>
                </a:extLst>
              </a:tr>
              <a:tr h="34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Post procedural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223215228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Pulmonary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925328974"/>
                  </a:ext>
                </a:extLst>
              </a:tr>
              <a:tr h="34113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Respiratory tract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6272636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Scrotal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35118530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Skin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79393325"/>
                  </a:ext>
                </a:extLst>
              </a:tr>
              <a:tr h="183544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Skin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58395643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2A4A01CB-D7DB-9DAE-D5B0-AB6240217F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362277"/>
              </p:ext>
            </p:extLst>
          </p:nvPr>
        </p:nvGraphicFramePr>
        <p:xfrm>
          <a:off x="9581382" y="1404936"/>
          <a:ext cx="1701800" cy="4851861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1701800">
                  <a:extLst>
                    <a:ext uri="{9D8B030D-6E8A-4147-A177-3AD203B41FA5}">
                      <a16:colId xmlns:a16="http://schemas.microsoft.com/office/drawing/2014/main" val="3951198415"/>
                    </a:ext>
                  </a:extLst>
                </a:gridCol>
              </a:tblGrid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52843616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Swelling face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28581407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Swelling of eyelid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02947223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Swollen tongue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78335488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Testicular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858153240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Throat tightness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6334381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Tongue oedema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175712738"/>
                  </a:ext>
                </a:extLst>
              </a:tr>
              <a:tr h="346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Upper airway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obstruction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84163958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Vulvovaginal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968939842"/>
                  </a:ext>
                </a:extLst>
              </a:tr>
              <a:tr h="34600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Administration site </a:t>
                      </a:r>
                      <a:br>
                        <a:rPr lang="en-US" sz="1100" u="none" strike="noStrike">
                          <a:effectLst/>
                        </a:rPr>
                      </a:br>
                      <a:r>
                        <a:rPr lang="en-US" sz="1100" u="none" strike="noStrike">
                          <a:effectLst/>
                        </a:rPr>
                        <a:t>    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557513905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Catheter site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2878745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Tracheal obstruction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275487762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Oedema mouth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636437017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Local swelling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358528939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Abdominal distension</a:t>
                      </a:r>
                      <a:endParaRPr lang="en-US" sz="11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068111244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Abdominal pain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605879187"/>
                  </a:ext>
                </a:extLst>
              </a:tr>
              <a:tr h="186761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Abdominal pain upper</a:t>
                      </a:r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845675366"/>
                  </a:ext>
                </a:extLst>
              </a:tr>
              <a:tr h="1358442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Abdominal discomfort</a:t>
                      </a:r>
                    </a:p>
                    <a:p>
                      <a:pPr algn="l" fontAlgn="b"/>
                      <a:endParaRPr lang="en-US" sz="1100" u="none" strike="noStrike">
                        <a:effectLst/>
                      </a:endParaRPr>
                    </a:p>
                    <a:p>
                      <a:pPr algn="l" fontAlgn="b"/>
                      <a:endParaRPr lang="en-US" sz="1100" u="none" strike="noStrike">
                        <a:effectLst/>
                      </a:endParaRPr>
                    </a:p>
                    <a:p>
                      <a:pPr algn="l" fontAlgn="b"/>
                      <a:endParaRPr lang="en-US" sz="1100" u="none" strike="noStrike">
                        <a:effectLst/>
                      </a:endParaRPr>
                    </a:p>
                    <a:p>
                      <a:pPr algn="l" fontAlgn="b"/>
                      <a:endParaRPr lang="en-US" sz="1100" u="none" strike="noStrike">
                        <a:effectLst/>
                      </a:endParaRPr>
                    </a:p>
                    <a:p>
                      <a:pPr algn="l" fontAlgn="b"/>
                      <a:endParaRPr lang="en-US" sz="1100" u="none" strike="noStrike">
                        <a:effectLst/>
                      </a:endParaRPr>
                    </a:p>
                    <a:p>
                      <a:pPr algn="l" fontAlgn="b"/>
                      <a:endParaRPr lang="en-US" sz="11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algn="l" fontAlgn="b"/>
                      <a:endParaRPr lang="en-US" sz="11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456273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934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D9D3-07E7-FCD2-B260-8D2800DC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TIMELINE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0C63E-2A35-6CB4-DCEA-2564BFA00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09C40-CF41-121A-2D93-3B82322F5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Project timeline review &amp; next steps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1A5C857D-CA18-C626-0EF3-003A2D715C4D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35640906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1C1AB-4258-3251-397D-79689AB19D59}"/>
              </a:ext>
            </a:extLst>
          </p:cNvPr>
          <p:cNvSpPr txBox="1"/>
          <p:nvPr/>
        </p:nvSpPr>
        <p:spPr>
          <a:xfrm>
            <a:off x="8555421" y="1642246"/>
            <a:ext cx="3516830" cy="2690648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/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Bullets here for supporting points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1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2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r>
              <a:rPr lang="en-US" sz="1600">
                <a:solidFill>
                  <a:schemeClr val="bg1"/>
                </a:solidFill>
                <a:latin typeface="Montserrat" pitchFamily="2" charset="77"/>
              </a:rPr>
              <a:t>•	Supporting point 3</a:t>
            </a:r>
          </a:p>
          <a:p>
            <a:pPr marL="234950" indent="-234950">
              <a:lnSpc>
                <a:spcPct val="110000"/>
              </a:lnSpc>
              <a:spcAft>
                <a:spcPts val="1200"/>
              </a:spcAft>
            </a:pPr>
            <a:endParaRPr lang="en-US" sz="1600">
              <a:solidFill>
                <a:schemeClr val="bg1"/>
              </a:solidFill>
              <a:latin typeface="Montserrat" pitchFamily="2" charset="77"/>
            </a:endParaRP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304800" y="195246"/>
            <a:ext cx="11555354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/>
              <a:t>Project Timeline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5D0AD19-B410-BDBE-EBC3-CBECD2A878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006" t="33897" r="4555" b="13198"/>
          <a:stretch/>
        </p:blipFill>
        <p:spPr>
          <a:xfrm>
            <a:off x="794904" y="691117"/>
            <a:ext cx="10602192" cy="3121094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5EF2C60-0900-3748-8802-115EA0563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60961"/>
              </p:ext>
            </p:extLst>
          </p:nvPr>
        </p:nvGraphicFramePr>
        <p:xfrm>
          <a:off x="1778397" y="3814861"/>
          <a:ext cx="8635206" cy="2753360"/>
        </p:xfrm>
        <a:graphic>
          <a:graphicData uri="http://schemas.openxmlformats.org/drawingml/2006/table">
            <a:tbl>
              <a:tblPr/>
              <a:tblGrid>
                <a:gridCol w="4543031">
                  <a:extLst>
                    <a:ext uri="{9D8B030D-6E8A-4147-A177-3AD203B41FA5}">
                      <a16:colId xmlns:a16="http://schemas.microsoft.com/office/drawing/2014/main" val="118348249"/>
                    </a:ext>
                  </a:extLst>
                </a:gridCol>
                <a:gridCol w="1559581">
                  <a:extLst>
                    <a:ext uri="{9D8B030D-6E8A-4147-A177-3AD203B41FA5}">
                      <a16:colId xmlns:a16="http://schemas.microsoft.com/office/drawing/2014/main" val="945037093"/>
                    </a:ext>
                  </a:extLst>
                </a:gridCol>
                <a:gridCol w="1266297">
                  <a:extLst>
                    <a:ext uri="{9D8B030D-6E8A-4147-A177-3AD203B41FA5}">
                      <a16:colId xmlns:a16="http://schemas.microsoft.com/office/drawing/2014/main" val="1956644052"/>
                    </a:ext>
                  </a:extLst>
                </a:gridCol>
                <a:gridCol w="1266297">
                  <a:extLst>
                    <a:ext uri="{9D8B030D-6E8A-4147-A177-3AD203B41FA5}">
                      <a16:colId xmlns:a16="http://schemas.microsoft.com/office/drawing/2014/main" val="15691263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Deliverable/Milestone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Responsible Party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>
                          <a:effectLst/>
                          <a:latin typeface="+mn-lt"/>
                        </a:rPr>
                        <a:t>Dates/Deadline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effectLst/>
                          <a:latin typeface="+mn-lt"/>
                        </a:rPr>
                        <a:t>Status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80792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Abbreviated protocol development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Herspiegel Team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April 24-May 9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276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+mn-lt"/>
                        </a:rPr>
                        <a:t>Abbreviated protocol delivered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+mn-lt"/>
                        </a:rPr>
                        <a:t>Herspiegel Team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+mn-lt"/>
                        </a:rPr>
                        <a:t>May 9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17842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Review of abbreviated protocol and Global Evidence Review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BioCryst Team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May 9 - June 19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4103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Data compilation and analytic dataset construction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err="1">
                          <a:effectLst/>
                          <a:latin typeface="+mn-lt"/>
                        </a:rPr>
                        <a:t>Herspiegel</a:t>
                      </a:r>
                      <a:r>
                        <a:rPr lang="en-US" sz="1200">
                          <a:effectLst/>
                          <a:latin typeface="+mn-lt"/>
                        </a:rPr>
                        <a:t> Team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June 9 - 17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4941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Descriptive and multivariate analysis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Herspiegel Team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June 20 - July 5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8642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+mn-lt"/>
                        </a:rPr>
                        <a:t>Descriptive tables delivered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+mn-lt"/>
                        </a:rPr>
                        <a:t>Herspiegel Team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+mn-lt"/>
                        </a:rPr>
                        <a:t>July 8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559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Review and comment on the descriptive tables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BioCryst Team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July 8 - July 22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Completed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6010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+mn-lt"/>
                        </a:rPr>
                        <a:t>Regression tables delivered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+mn-lt"/>
                        </a:rPr>
                        <a:t>Herspiegel Team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+mn-lt"/>
                        </a:rPr>
                        <a:t>July 19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0754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Review and comment on the regression tables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+mn-lt"/>
                        </a:rPr>
                        <a:t>BioCryst Team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+mn-lt"/>
                        </a:rPr>
                        <a:t>July 15 - July 22</a:t>
                      </a: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37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+mn-lt"/>
                        </a:rPr>
                        <a:t>Analysis summary delivered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>
                          <a:effectLst/>
                          <a:latin typeface="+mn-lt"/>
                        </a:rPr>
                        <a:t>Herspiegel Team</a:t>
                      </a:r>
                      <a:endParaRPr lang="en-US" sz="120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i="1" dirty="0">
                          <a:effectLst/>
                          <a:latin typeface="+mn-lt"/>
                        </a:rPr>
                        <a:t>August 10</a:t>
                      </a: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200" dirty="0">
                        <a:effectLst/>
                        <a:latin typeface="+mn-lt"/>
                      </a:endParaRPr>
                    </a:p>
                  </a:txBody>
                  <a:tcPr marL="38100" marR="38100" marT="25400" marB="25400">
                    <a:lnL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A3A3A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9694851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B4B557CD-CEE8-1B7B-4089-2C287B38F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43677" y="4454646"/>
            <a:ext cx="12439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38608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6D9D3-07E7-FCD2-B260-8D2800DCE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chemeClr val="accent2"/>
                </a:solidFill>
              </a:rPr>
              <a:t>APPENDIX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740C63E-2A35-6CB4-DCEA-2564BFA006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709C40-CF41-121A-2D93-3B82322F58A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/>
              <a:t>Technical notes regarding analyses</a:t>
            </a:r>
          </a:p>
        </p:txBody>
      </p:sp>
      <p:sp>
        <p:nvSpPr>
          <p:cNvPr id="5" name="Slide Number Placeholder 11">
            <a:extLst>
              <a:ext uri="{FF2B5EF4-FFF2-40B4-BE49-F238E27FC236}">
                <a16:creationId xmlns:a16="http://schemas.microsoft.com/office/drawing/2014/main" id="{1A5C857D-CA18-C626-0EF3-003A2D715C4D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5045627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35E9A7-5F4C-0A19-C505-13A2F4DFB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Technical Notes Regarding Analyses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9EBEA8-CFD1-57AD-43B3-CE86E7FAE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F63366-D948-C7A6-ED4B-201CA27D4D97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b="1">
                <a:solidFill>
                  <a:schemeClr val="accent2"/>
                </a:solidFill>
              </a:rPr>
              <a:t>^</a:t>
            </a:r>
            <a:r>
              <a:rPr lang="en-US" sz="2400"/>
              <a:t> Time since FDA Approval = (Report Date – FDA Approval Date)/364.25</a:t>
            </a:r>
            <a:br>
              <a:rPr lang="en-US" sz="2400"/>
            </a:br>
            <a:endParaRPr lang="en-US" sz="1200" b="1"/>
          </a:p>
          <a:p>
            <a:pPr marL="0" indent="0">
              <a:buNone/>
            </a:pPr>
            <a:r>
              <a:rPr lang="en-US" sz="4400" b="1" baseline="30000">
                <a:solidFill>
                  <a:schemeClr val="accent2"/>
                </a:solidFill>
                <a:ea typeface="+mn-lt"/>
                <a:cs typeface="+mn-lt"/>
              </a:rPr>
              <a:t># </a:t>
            </a:r>
            <a:r>
              <a:rPr lang="en-US" sz="2400">
                <a:ea typeface="+mn-lt"/>
                <a:cs typeface="+mn-lt"/>
              </a:rPr>
              <a:t>NS = brand was not specified</a:t>
            </a:r>
            <a:endParaRPr lang="en-US" sz="3200"/>
          </a:p>
          <a:p>
            <a:pPr marL="0" indent="0">
              <a:buNone/>
            </a:pPr>
            <a:r>
              <a:rPr lang="en-US" sz="4400" b="1">
                <a:solidFill>
                  <a:schemeClr val="accent2"/>
                </a:solidFill>
              </a:rPr>
              <a:t>+</a:t>
            </a:r>
            <a:r>
              <a:rPr lang="en-US" sz="3600" b="1">
                <a:solidFill>
                  <a:schemeClr val="accent2"/>
                </a:solidFill>
              </a:rPr>
              <a:t> </a:t>
            </a:r>
            <a:r>
              <a:rPr lang="en-US" sz="2400"/>
              <a:t>FDA approval date for C1 Esterase Inhibitor (NS) was calculated as an </a:t>
            </a:r>
            <a:br>
              <a:rPr lang="en-US" sz="2400"/>
            </a:br>
            <a:r>
              <a:rPr lang="en-US" sz="2400"/>
              <a:t>   average of approval dates for all other C1 Esterase Inhibitors</a:t>
            </a:r>
          </a:p>
          <a:p>
            <a:pPr marL="0" indent="0">
              <a:buNone/>
            </a:pPr>
            <a:r>
              <a:rPr lang="en-US" sz="4800" b="1">
                <a:solidFill>
                  <a:schemeClr val="accent2"/>
                </a:solidFill>
              </a:rPr>
              <a:t>-</a:t>
            </a:r>
            <a:r>
              <a:rPr lang="en-US" sz="4000" b="1">
                <a:solidFill>
                  <a:schemeClr val="accent2"/>
                </a:solidFill>
              </a:rPr>
              <a:t> </a:t>
            </a:r>
            <a:r>
              <a:rPr lang="en-US" sz="2400"/>
              <a:t>The dependent ADR scale (y-axis) in the graphs from 0-1 is the likelihood </a:t>
            </a:r>
            <a:br>
              <a:rPr lang="en-US" sz="2400"/>
            </a:br>
            <a:r>
              <a:rPr lang="en-US" sz="2400"/>
              <a:t>   of a report with the drug of interest having the reaction of interest in the </a:t>
            </a:r>
            <a:br>
              <a:rPr lang="en-US" sz="2400"/>
            </a:br>
            <a:r>
              <a:rPr lang="en-US" sz="2400"/>
              <a:t>   report (1=yes, 0=no)</a:t>
            </a:r>
          </a:p>
        </p:txBody>
      </p:sp>
    </p:spTree>
    <p:extLst>
      <p:ext uri="{BB962C8B-B14F-4D97-AF65-F5344CB8AC3E}">
        <p14:creationId xmlns:p14="http://schemas.microsoft.com/office/powerpoint/2010/main" val="3299217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F209470-B198-118E-88E1-ECACEF007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Attrition Table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B8616-042A-FD16-8D02-3CBB266E7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31A5EEDD-727A-7434-EFBA-590691546D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19175" y="704850"/>
            <a:ext cx="10153650" cy="544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578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C1E76-CF58-42E2-2BAE-C5D4F7566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Descriptive Analysis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87F971-9845-9B53-B894-CEBE639D6E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553111-3B53-78CF-0B5F-0CA74736B33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b="1" dirty="0"/>
              <a:t>Age was highly missing </a:t>
            </a:r>
            <a:r>
              <a:rPr lang="en-US" dirty="0"/>
              <a:t>for all LTP products (minimum of 14.2% missingness) and </a:t>
            </a:r>
            <a:r>
              <a:rPr lang="en-US" b="1" dirty="0"/>
              <a:t>sex was missing in 43.5% of ORLEDAYO® </a:t>
            </a:r>
            <a:r>
              <a:rPr lang="en-US" dirty="0"/>
              <a:t>(</a:t>
            </a:r>
            <a:r>
              <a:rPr lang="en-US" dirty="0" err="1"/>
              <a:t>berotralstat</a:t>
            </a:r>
            <a:r>
              <a:rPr lang="en-US" dirty="0"/>
              <a:t>) reports</a:t>
            </a:r>
          </a:p>
          <a:p>
            <a:pPr lvl="1"/>
            <a:r>
              <a:rPr lang="en-US" dirty="0"/>
              <a:t>TAKHZYRO® (</a:t>
            </a:r>
            <a:r>
              <a:rPr lang="en-US" dirty="0" err="1"/>
              <a:t>lanadelumab</a:t>
            </a:r>
            <a:r>
              <a:rPr lang="en-US" dirty="0"/>
              <a:t>) and CINRYZE®’s reporting population were younger than the reporting populations for other products (40.1 and 40.8 years old)</a:t>
            </a:r>
          </a:p>
          <a:p>
            <a:pPr lvl="1"/>
            <a:r>
              <a:rPr lang="en-US" dirty="0"/>
              <a:t>On average, approximately 77% of the ADR reports across all products were concerning female patients</a:t>
            </a:r>
          </a:p>
          <a:p>
            <a:pPr lvl="1"/>
            <a:endParaRPr lang="en-US" dirty="0"/>
          </a:p>
          <a:p>
            <a:r>
              <a:rPr lang="en-US" dirty="0"/>
              <a:t>It was not possible to adequately examine the impact of the duration of therapy on the reporting risk for any product of interest due to high missingness (11.4% for start date of therapy; 97.4% for end date of therapy)</a:t>
            </a:r>
          </a:p>
          <a:p>
            <a:pPr lvl="1"/>
            <a:endParaRPr lang="en-US" dirty="0"/>
          </a:p>
          <a:p>
            <a:r>
              <a:rPr lang="en-US" b="1" dirty="0"/>
              <a:t>Most</a:t>
            </a:r>
            <a:r>
              <a:rPr lang="en-US" dirty="0"/>
              <a:t> </a:t>
            </a:r>
            <a:r>
              <a:rPr lang="en-US" b="1" dirty="0"/>
              <a:t>ORLEDAYO® (56.5%) reports were consumer-reported</a:t>
            </a:r>
            <a:r>
              <a:rPr lang="en-US" dirty="0"/>
              <a:t> (the highest proportion observed among all LTP products)</a:t>
            </a:r>
          </a:p>
          <a:p>
            <a:pPr lvl="1"/>
            <a:r>
              <a:rPr lang="en-US" dirty="0"/>
              <a:t>Overall, most ADRs of interest were reported by consumers, health care professionals, and physicians</a:t>
            </a:r>
          </a:p>
          <a:p>
            <a:pPr marL="177800" lvl="1" indent="0">
              <a:buNone/>
            </a:pPr>
            <a:endParaRPr lang="en-US" dirty="0"/>
          </a:p>
          <a:p>
            <a:r>
              <a:rPr lang="en-US" b="1" dirty="0"/>
              <a:t>Over three-quarters </a:t>
            </a:r>
            <a:r>
              <a:rPr lang="en-US" dirty="0"/>
              <a:t>of ADR-of-interest reports for </a:t>
            </a:r>
            <a:r>
              <a:rPr lang="en-US" b="1" dirty="0"/>
              <a:t>TAKHZYRO®</a:t>
            </a:r>
            <a:r>
              <a:rPr lang="en-US" dirty="0"/>
              <a:t> and </a:t>
            </a:r>
            <a:r>
              <a:rPr lang="en-US" b="1" dirty="0"/>
              <a:t>C1 esterase inhibitors</a:t>
            </a:r>
            <a:r>
              <a:rPr lang="en-US" dirty="0"/>
              <a:t> were related to lack of efficacy, while over most for ORLEDAYO® were related to swelling.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9641C6-42A1-C538-A57B-74BF8E88A7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HIGH-LEVEL TAKEAWAYS</a:t>
            </a:r>
          </a:p>
        </p:txBody>
      </p:sp>
    </p:spTree>
    <p:extLst>
      <p:ext uri="{BB962C8B-B14F-4D97-AF65-F5344CB8AC3E}">
        <p14:creationId xmlns:p14="http://schemas.microsoft.com/office/powerpoint/2010/main" val="1575869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6B16CC-CC7C-8D40-E8B8-521B1DB3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953" y="2185116"/>
            <a:ext cx="3337956" cy="518583"/>
          </a:xfrm>
        </p:spPr>
        <p:txBody>
          <a:bodyPr/>
          <a:lstStyle/>
          <a:p>
            <a:r>
              <a:rPr lang="en-US">
                <a:cs typeface="Arial"/>
              </a:rPr>
              <a:t>REGRESSION </a:t>
            </a:r>
            <a:r>
              <a:rPr lang="en-US">
                <a:solidFill>
                  <a:srgbClr val="D86018"/>
                </a:solidFill>
                <a:cs typeface="Arial"/>
              </a:rPr>
              <a:t>ANALYSES</a:t>
            </a:r>
            <a:endParaRPr lang="en-US">
              <a:solidFill>
                <a:srgbClr val="D86018"/>
              </a:solidFill>
            </a:endParaRP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4DFB9CF-8803-6B06-D5DF-AFEF25CAF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BAF71-B8EA-5E61-0461-AEB6E28022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73283" y="2695455"/>
            <a:ext cx="8288866" cy="1742025"/>
          </a:xfrm>
        </p:spPr>
        <p:txBody>
          <a:bodyPr/>
          <a:lstStyle/>
          <a:p>
            <a:r>
              <a:rPr lang="en-US"/>
              <a:t>Initial logistic regression analyses:  Lack of efficacy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222A174F-D682-0444-5642-8309C2A5BB21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</p:spTree>
    <p:extLst>
      <p:ext uri="{BB962C8B-B14F-4D97-AF65-F5344CB8AC3E}">
        <p14:creationId xmlns:p14="http://schemas.microsoft.com/office/powerpoint/2010/main" val="2724165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9C35372-FAEE-9B27-FC89-36BE63ECA002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8679377" y="-39885"/>
            <a:ext cx="3520435" cy="49286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>
                <a:solidFill>
                  <a:schemeClr val="accent6"/>
                </a:solidFill>
              </a:rPr>
              <a:t>LACK OF EFFICACY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304800" y="195246"/>
            <a:ext cx="11555354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44EDC-CD5D-4BDB-B2C0-8E91615D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473322"/>
              </p:ext>
            </p:extLst>
          </p:nvPr>
        </p:nvGraphicFramePr>
        <p:xfrm>
          <a:off x="959094" y="1451607"/>
          <a:ext cx="10273811" cy="217901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192769">
                  <a:extLst>
                    <a:ext uri="{9D8B030D-6E8A-4147-A177-3AD203B41FA5}">
                      <a16:colId xmlns:a16="http://schemas.microsoft.com/office/drawing/2014/main" val="1118659459"/>
                    </a:ext>
                  </a:extLst>
                </a:gridCol>
                <a:gridCol w="1326996">
                  <a:extLst>
                    <a:ext uri="{9D8B030D-6E8A-4147-A177-3AD203B41FA5}">
                      <a16:colId xmlns:a16="http://schemas.microsoft.com/office/drawing/2014/main" val="1552939883"/>
                    </a:ext>
                  </a:extLst>
                </a:gridCol>
                <a:gridCol w="1427356">
                  <a:extLst>
                    <a:ext uri="{9D8B030D-6E8A-4147-A177-3AD203B41FA5}">
                      <a16:colId xmlns:a16="http://schemas.microsoft.com/office/drawing/2014/main" val="973747745"/>
                    </a:ext>
                  </a:extLst>
                </a:gridCol>
                <a:gridCol w="1895707">
                  <a:extLst>
                    <a:ext uri="{9D8B030D-6E8A-4147-A177-3AD203B41FA5}">
                      <a16:colId xmlns:a16="http://schemas.microsoft.com/office/drawing/2014/main" val="79787957"/>
                    </a:ext>
                  </a:extLst>
                </a:gridCol>
                <a:gridCol w="1430983">
                  <a:extLst>
                    <a:ext uri="{9D8B030D-6E8A-4147-A177-3AD203B41FA5}">
                      <a16:colId xmlns:a16="http://schemas.microsoft.com/office/drawing/2014/main" val="18779213"/>
                    </a:ext>
                  </a:extLst>
                </a:gridCol>
              </a:tblGrid>
              <a:tr h="389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95% Confidence Interval</a:t>
                      </a:r>
                      <a:endParaRPr lang="en-US" sz="1600" b="0" i="0" u="none" strike="noStrike" noProof="0">
                        <a:solidFill>
                          <a:srgbClr val="333333"/>
                        </a:solidFill>
                        <a:effectLst/>
                        <a:latin typeface="Montserrat Regular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897821"/>
                  </a:ext>
                </a:extLst>
              </a:tr>
              <a:tr h="3894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ORLEDAYO</a:t>
                      </a:r>
                      <a:r>
                        <a:rPr lang="en-US" sz="1600" u="none" strike="noStrike" baseline="30000" dirty="0">
                          <a:effectLst/>
                        </a:rPr>
                        <a:t>®</a:t>
                      </a:r>
                      <a:r>
                        <a:rPr lang="en-US" sz="1600" u="none" strike="noStrike" dirty="0">
                          <a:effectLst/>
                        </a:rPr>
                        <a:t> (</a:t>
                      </a:r>
                      <a:r>
                        <a:rPr lang="en-US" sz="1600" u="none" strike="noStrike" dirty="0" err="1">
                          <a:effectLst/>
                        </a:rPr>
                        <a:t>berotralstat</a:t>
                      </a:r>
                      <a:r>
                        <a:rPr lang="en-US" sz="1600" u="none" strike="noStrike" dirty="0">
                          <a:effectLst/>
                        </a:rPr>
                        <a:t>) (referent)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1170226"/>
                  </a:ext>
                </a:extLst>
              </a:tr>
              <a:tr h="3266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0.78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0.245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0.52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1.21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3050"/>
                  </a:ext>
                </a:extLst>
              </a:tr>
              <a:tr h="3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CINRYZE</a:t>
                      </a:r>
                      <a:r>
                        <a:rPr lang="en-US" sz="1600" b="0" i="0" u="none" strike="noStrike" baseline="30000" dirty="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0.55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0.008**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0.36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0.87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9255622"/>
                  </a:ext>
                </a:extLst>
              </a:tr>
              <a:tr h="32665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HAEGARDA</a:t>
                      </a:r>
                      <a:r>
                        <a:rPr lang="en-US" sz="1600" b="0" i="0" u="none" strike="noStrike" baseline="30000" dirty="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0.25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0.17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0.39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9093200"/>
                  </a:ext>
                </a:extLst>
              </a:tr>
              <a:tr h="312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C1 Esterase Inhibitor (NS)</a:t>
                      </a:r>
                      <a:r>
                        <a:rPr lang="en-US" sz="1600" u="none" strike="noStrike" baseline="30000" dirty="0">
                          <a:effectLst/>
                        </a:rPr>
                        <a:t>#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1.37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0.154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0.9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2.15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1241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83809B-840F-00C5-92AF-9A7754D3EF38}"/>
              </a:ext>
            </a:extLst>
          </p:cNvPr>
          <p:cNvSpPr txBox="1"/>
          <p:nvPr/>
        </p:nvSpPr>
        <p:spPr>
          <a:xfrm>
            <a:off x="959094" y="3630622"/>
            <a:ext cx="1022123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Significance codes:  0.001 ‘***’, 0.05 ‘**’, 0.10 ‘*’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CE6EB-1693-A76C-392E-DB76728F2CDA}"/>
              </a:ext>
            </a:extLst>
          </p:cNvPr>
          <p:cNvSpPr txBox="1"/>
          <p:nvPr/>
        </p:nvSpPr>
        <p:spPr>
          <a:xfrm>
            <a:off x="1205243" y="4392771"/>
            <a:ext cx="9728940" cy="7150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CINRYZE</a:t>
            </a:r>
            <a:r>
              <a:rPr lang="en-US" sz="1600" b="1" baseline="30000" dirty="0">
                <a:solidFill>
                  <a:srgbClr val="17375E"/>
                </a:solidFill>
                <a:latin typeface="Arial"/>
                <a:cs typeface="Arial"/>
              </a:rPr>
              <a:t>®</a:t>
            </a:r>
            <a:r>
              <a:rPr lang="en-US" sz="160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lang="en-US" dirty="0"/>
              <a:t>and </a:t>
            </a:r>
            <a:r>
              <a:rPr lang="en-US" sz="1600" b="1" dirty="0">
                <a:ea typeface="+mn-lt"/>
                <a:cs typeface="+mn-lt"/>
              </a:rPr>
              <a:t>HAEGARDA</a:t>
            </a:r>
            <a:r>
              <a:rPr lang="en-US" sz="1600" baseline="30000" dirty="0">
                <a:solidFill>
                  <a:srgbClr val="17375E"/>
                </a:solidFill>
                <a:latin typeface="Arial"/>
                <a:cs typeface="Arial"/>
              </a:rPr>
              <a:t>®</a:t>
            </a:r>
            <a:r>
              <a:rPr lang="en-US" sz="160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lang="en-US" dirty="0"/>
              <a:t>are </a:t>
            </a:r>
            <a:r>
              <a:rPr lang="en-US" b="1" dirty="0"/>
              <a:t>significantly less likely</a:t>
            </a:r>
            <a:r>
              <a:rPr lang="en-US" dirty="0"/>
              <a:t> to be named as the primary suspect </a:t>
            </a:r>
            <a:r>
              <a:rPr lang="en-US" b="1" dirty="0"/>
              <a:t>for lack of efficacy</a:t>
            </a:r>
            <a:r>
              <a:rPr lang="en-US" dirty="0"/>
              <a:t> adverse events than ORLEDAYO</a:t>
            </a:r>
            <a:r>
              <a:rPr lang="en-US" baseline="30000" dirty="0"/>
              <a:t>®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46345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4331C8-4756-84AE-E1AE-360A9248EC51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8720941" y="-39885"/>
            <a:ext cx="3520435" cy="492861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2000" b="1">
                <a:solidFill>
                  <a:schemeClr val="accent6"/>
                </a:solidFill>
              </a:rPr>
              <a:t>LACK OF EFFICACY</a:t>
            </a:r>
            <a:r>
              <a:rPr lang="en-US" sz="2000" b="1" dirty="0">
                <a:solidFill>
                  <a:schemeClr val="accent6"/>
                </a:solidFill>
              </a:rPr>
              <a:t> </a:t>
            </a:r>
            <a:r>
              <a:rPr lang="en-US" sz="2000" b="1" dirty="0"/>
              <a:t>– COMBINED C1 ESTERASE INHIBITORS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304800" y="195246"/>
            <a:ext cx="11555354" cy="4572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dirty="0">
                <a:cs typeface="Arial"/>
              </a:rPr>
              <a:t>Risk of HAE ADR Reports among LTP Products of Interest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F44EDC-CD5D-4BDB-B2C0-8E91615D6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461365"/>
              </p:ext>
            </p:extLst>
          </p:nvPr>
        </p:nvGraphicFramePr>
        <p:xfrm>
          <a:off x="945571" y="2017568"/>
          <a:ext cx="10273811" cy="1525715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192769">
                  <a:extLst>
                    <a:ext uri="{9D8B030D-6E8A-4147-A177-3AD203B41FA5}">
                      <a16:colId xmlns:a16="http://schemas.microsoft.com/office/drawing/2014/main" val="1118659459"/>
                    </a:ext>
                  </a:extLst>
                </a:gridCol>
                <a:gridCol w="1326996">
                  <a:extLst>
                    <a:ext uri="{9D8B030D-6E8A-4147-A177-3AD203B41FA5}">
                      <a16:colId xmlns:a16="http://schemas.microsoft.com/office/drawing/2014/main" val="1552939883"/>
                    </a:ext>
                  </a:extLst>
                </a:gridCol>
                <a:gridCol w="1427356">
                  <a:extLst>
                    <a:ext uri="{9D8B030D-6E8A-4147-A177-3AD203B41FA5}">
                      <a16:colId xmlns:a16="http://schemas.microsoft.com/office/drawing/2014/main" val="973747745"/>
                    </a:ext>
                  </a:extLst>
                </a:gridCol>
                <a:gridCol w="1895707">
                  <a:extLst>
                    <a:ext uri="{9D8B030D-6E8A-4147-A177-3AD203B41FA5}">
                      <a16:colId xmlns:a16="http://schemas.microsoft.com/office/drawing/2014/main" val="79787957"/>
                    </a:ext>
                  </a:extLst>
                </a:gridCol>
                <a:gridCol w="1430983">
                  <a:extLst>
                    <a:ext uri="{9D8B030D-6E8A-4147-A177-3AD203B41FA5}">
                      <a16:colId xmlns:a16="http://schemas.microsoft.com/office/drawing/2014/main" val="18779213"/>
                    </a:ext>
                  </a:extLst>
                </a:gridCol>
              </a:tblGrid>
              <a:tr h="38922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95% Confidence Interval</a:t>
                      </a:r>
                      <a:endParaRPr lang="en-US" sz="1600" b="0" i="0" u="none" strike="noStrike" noProof="0" dirty="0">
                        <a:solidFill>
                          <a:srgbClr val="333333"/>
                        </a:solidFill>
                        <a:effectLst/>
                        <a:latin typeface="Montserrat Regular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2897821"/>
                  </a:ext>
                </a:extLst>
              </a:tr>
              <a:tr h="38941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ORLEDAYO</a:t>
                      </a:r>
                      <a:r>
                        <a:rPr lang="en-US" sz="1600" u="none" strike="noStrike" baseline="30000" dirty="0">
                          <a:effectLst/>
                        </a:rPr>
                        <a:t>®</a:t>
                      </a:r>
                      <a:r>
                        <a:rPr lang="en-US" sz="1600" u="none" strike="noStrike" dirty="0">
                          <a:effectLst/>
                        </a:rPr>
                        <a:t> (</a:t>
                      </a:r>
                      <a:r>
                        <a:rPr lang="en-US" sz="1600" u="none" strike="noStrike" dirty="0" err="1">
                          <a:effectLst/>
                        </a:rPr>
                        <a:t>berotralstat</a:t>
                      </a:r>
                      <a:r>
                        <a:rPr lang="en-US" sz="1600" u="none" strike="noStrike" dirty="0">
                          <a:effectLst/>
                        </a:rPr>
                        <a:t>) (referent)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91170226"/>
                  </a:ext>
                </a:extLst>
              </a:tr>
              <a:tr h="32665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baseline="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aseline="30000"/>
                        <a:t>®</a:t>
                      </a:r>
                      <a:r>
                        <a:rPr lang="en-US" sz="1600"/>
                        <a:t> (lanadelumab)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0.78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0.245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0.52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1.21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983050"/>
                  </a:ext>
                </a:extLst>
              </a:tr>
              <a:tr h="31244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C1 Esterase Inhibitors</a:t>
                      </a:r>
                      <a:endParaRPr lang="en-US" sz="1600" b="0" i="0" u="none" strike="noStrike" baseline="3000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0.36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&lt;0.001***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0.24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0.56</a:t>
                      </a:r>
                      <a:endParaRPr lang="en-US" sz="1600" b="0" i="0" u="none" strike="noStrike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312411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D83809B-840F-00C5-92AF-9A7754D3EF38}"/>
              </a:ext>
            </a:extLst>
          </p:cNvPr>
          <p:cNvSpPr txBox="1"/>
          <p:nvPr/>
        </p:nvSpPr>
        <p:spPr>
          <a:xfrm>
            <a:off x="919285" y="3543283"/>
            <a:ext cx="1022123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/>
              <a:t>Significance codes:  0.001 ‘***’, 0.05 ‘**’, 0.10 ‘*’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9CE6EB-1693-A76C-392E-DB76728F2CDA}"/>
              </a:ext>
            </a:extLst>
          </p:cNvPr>
          <p:cNvSpPr txBox="1"/>
          <p:nvPr/>
        </p:nvSpPr>
        <p:spPr>
          <a:xfrm>
            <a:off x="919285" y="4189596"/>
            <a:ext cx="10273810" cy="7150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 dirty="0">
                <a:ea typeface="+mn-lt"/>
                <a:cs typeface="+mn-lt"/>
              </a:rPr>
              <a:t>CINRYZE</a:t>
            </a:r>
            <a:r>
              <a:rPr lang="en-US" sz="1600" b="1" baseline="30000" dirty="0">
                <a:solidFill>
                  <a:srgbClr val="17375E"/>
                </a:solidFill>
                <a:latin typeface="Arial"/>
                <a:cs typeface="Arial"/>
              </a:rPr>
              <a:t>®</a:t>
            </a:r>
            <a:r>
              <a:rPr lang="en-US" sz="160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lang="en-US" dirty="0"/>
              <a:t>and </a:t>
            </a:r>
            <a:r>
              <a:rPr lang="en-US" sz="1600" b="1" dirty="0">
                <a:ea typeface="+mn-lt"/>
                <a:cs typeface="+mn-lt"/>
              </a:rPr>
              <a:t>HAEGARDA</a:t>
            </a:r>
            <a:r>
              <a:rPr lang="en-US" sz="1600" baseline="30000" dirty="0">
                <a:solidFill>
                  <a:srgbClr val="17375E"/>
                </a:solidFill>
                <a:latin typeface="Arial"/>
                <a:cs typeface="Arial"/>
              </a:rPr>
              <a:t>®</a:t>
            </a:r>
            <a:r>
              <a:rPr lang="en-US" sz="1600" dirty="0">
                <a:solidFill>
                  <a:srgbClr val="17375E"/>
                </a:solidFill>
                <a:latin typeface="Arial"/>
                <a:cs typeface="Arial"/>
              </a:rPr>
              <a:t> </a:t>
            </a:r>
            <a:r>
              <a:rPr lang="en-US" dirty="0"/>
              <a:t>are </a:t>
            </a:r>
            <a:r>
              <a:rPr lang="en-US" b="1" dirty="0"/>
              <a:t>significantly less likely</a:t>
            </a:r>
            <a:r>
              <a:rPr lang="en-US" dirty="0"/>
              <a:t> to be named as the primary suspect </a:t>
            </a:r>
            <a:r>
              <a:rPr lang="en-US" b="1" dirty="0"/>
              <a:t>for lack of efficacy</a:t>
            </a:r>
            <a:r>
              <a:rPr lang="en-US" dirty="0"/>
              <a:t> adverse events than ORLEDAYO</a:t>
            </a:r>
            <a:r>
              <a:rPr lang="en-US" baseline="30000" dirty="0"/>
              <a:t>®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7708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B339D-4B56-E330-68F2-BA042A99229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3">
            <a:alphaModFix amt="11000"/>
          </a:blip>
          <a:stretch>
            <a:fillRect/>
          </a:stretch>
        </p:blipFill>
        <p:spPr>
          <a:xfrm>
            <a:off x="7601712" y="0"/>
            <a:ext cx="4590288" cy="45902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739FA0-511C-A986-9679-F3A9887CE7ED}"/>
              </a:ext>
            </a:extLst>
          </p:cNvPr>
          <p:cNvSpPr txBox="1"/>
          <p:nvPr/>
        </p:nvSpPr>
        <p:spPr>
          <a:xfrm>
            <a:off x="953830" y="4554107"/>
            <a:ext cx="10284339" cy="132802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Compared to ORLEDAYO®, </a:t>
            </a:r>
            <a:r>
              <a:rPr lang="en-US" b="1" dirty="0"/>
              <a:t>HAEGARDA®</a:t>
            </a:r>
            <a:r>
              <a:rPr lang="en-US" dirty="0"/>
              <a:t> is </a:t>
            </a:r>
            <a:r>
              <a:rPr lang="en-US" b="1" dirty="0"/>
              <a:t>60% less likely </a:t>
            </a:r>
            <a:r>
              <a:rPr lang="en-US" dirty="0"/>
              <a:t>to be named as the primary suspect on a report of lack of efficacy after controlling for the time on the market. Of note, the </a:t>
            </a:r>
            <a:r>
              <a:rPr lang="en-US" b="1" dirty="0"/>
              <a:t>C1 esterase inhibitors named without a specified brand</a:t>
            </a:r>
            <a:r>
              <a:rPr lang="en-US" dirty="0"/>
              <a:t> were more than </a:t>
            </a:r>
            <a:r>
              <a:rPr lang="en-US" b="1" dirty="0"/>
              <a:t>5 times more likely</a:t>
            </a:r>
            <a:r>
              <a:rPr lang="en-US" dirty="0"/>
              <a:t> to be named in as a </a:t>
            </a:r>
            <a:r>
              <a:rPr lang="en-US" b="1" dirty="0"/>
              <a:t>primary suspect in a lack of efficacy report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8D25E-47CD-C4AF-9743-A6928CC0B2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F1D038-17A1-384B-87AB-19B26E64019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BB0363D2-EFB5-C89A-F2DF-3EA18CCD2D6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77754" y="1085384"/>
            <a:ext cx="11582400" cy="284162"/>
          </a:xfrm>
        </p:spPr>
        <p:txBody>
          <a:bodyPr/>
          <a:lstStyle/>
          <a:p>
            <a:r>
              <a:rPr lang="en-US" sz="2000" b="1" dirty="0">
                <a:solidFill>
                  <a:schemeClr val="accent6"/>
                </a:solidFill>
              </a:rPr>
              <a:t>LACK OF EFFICACY</a:t>
            </a:r>
          </a:p>
        </p:txBody>
      </p:sp>
      <p:sp>
        <p:nvSpPr>
          <p:cNvPr id="2" name="Slide Number Placeholder 11">
            <a:extLst>
              <a:ext uri="{FF2B5EF4-FFF2-40B4-BE49-F238E27FC236}">
                <a16:creationId xmlns:a16="http://schemas.microsoft.com/office/drawing/2014/main" id="{118DE99A-CB01-FF57-7B4D-5F68C4CBED57}"/>
              </a:ext>
            </a:extLst>
          </p:cNvPr>
          <p:cNvSpPr txBox="1">
            <a:spLocks/>
          </p:cNvSpPr>
          <p:nvPr/>
        </p:nvSpPr>
        <p:spPr>
          <a:xfrm>
            <a:off x="304801" y="6400800"/>
            <a:ext cx="2785872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defPPr>
              <a:defRPr lang="en-US"/>
            </a:defPPr>
            <a:lvl1pPr marL="0" algn="l" defTabSz="913943" rtl="0" eaLnBrk="1" latinLnBrk="0" hangingPunct="1">
              <a:defRPr sz="1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6972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3943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0914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7886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4857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1828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98800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5771" algn="l" defTabSz="913943" rtl="0" eaLnBrk="1" latinLnBrk="0" hangingPunct="1">
              <a:defRPr sz="179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b="0" i="0" spc="100" baseline="0">
                <a:latin typeface="Montserrat Medium" pitchFamily="2" charset="77"/>
              </a:rPr>
              <a:t>CONFIDENTIAL &amp; PROPRIETARY</a:t>
            </a:r>
          </a:p>
        </p:txBody>
      </p:sp>
      <p:sp>
        <p:nvSpPr>
          <p:cNvPr id="15" name="Title 19">
            <a:extLst>
              <a:ext uri="{FF2B5EF4-FFF2-40B4-BE49-F238E27FC236}">
                <a16:creationId xmlns:a16="http://schemas.microsoft.com/office/drawing/2014/main" id="{2098BB5B-8917-CB9B-8C26-21C5DB9D5E7B}"/>
              </a:ext>
            </a:extLst>
          </p:cNvPr>
          <p:cNvSpPr txBox="1">
            <a:spLocks/>
          </p:cNvSpPr>
          <p:nvPr/>
        </p:nvSpPr>
        <p:spPr>
          <a:xfrm>
            <a:off x="277754" y="321537"/>
            <a:ext cx="11555354" cy="534989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 defTabSz="91403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i="0" kern="1200" cap="none" baseline="0">
                <a:solidFill>
                  <a:schemeClr val="accent1"/>
                </a:solidFill>
                <a:effectLst/>
                <a:latin typeface="+mj-lt"/>
                <a:ea typeface="Montserrat" pitchFamily="2" charset="77"/>
                <a:cs typeface="Arial" panose="020B0604020202020204" pitchFamily="34" charset="0"/>
              </a:defRPr>
            </a:lvl1pPr>
          </a:lstStyle>
          <a:p>
            <a:r>
              <a:rPr lang="en-US" sz="2800" dirty="0">
                <a:cs typeface="Arial"/>
              </a:rPr>
              <a:t>Risk of HAE ADR Reports among LTP Products of Interest - </a:t>
            </a:r>
            <a:endParaRPr lang="en-US" sz="2800" dirty="0"/>
          </a:p>
          <a:p>
            <a:r>
              <a:rPr lang="en-US" sz="2800" dirty="0">
                <a:cs typeface="Arial"/>
              </a:rPr>
              <a:t>Adjusted for Time Since FDA Approval (from Report Date)</a:t>
            </a:r>
            <a:endParaRPr lang="en-US" sz="28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B327B6-5265-37D0-6AD5-041BA28E0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8048"/>
              </p:ext>
            </p:extLst>
          </p:nvPr>
        </p:nvGraphicFramePr>
        <p:xfrm>
          <a:off x="910485" y="1739655"/>
          <a:ext cx="10289888" cy="2251560"/>
        </p:xfrm>
        <a:graphic>
          <a:graphicData uri="http://schemas.openxmlformats.org/drawingml/2006/table">
            <a:tbl>
              <a:tblPr>
                <a:tableStyleId>{0E3FDE45-AF77-4B5C-9715-49D594BDF05E}</a:tableStyleId>
              </a:tblPr>
              <a:tblGrid>
                <a:gridCol w="4964222">
                  <a:extLst>
                    <a:ext uri="{9D8B030D-6E8A-4147-A177-3AD203B41FA5}">
                      <a16:colId xmlns:a16="http://schemas.microsoft.com/office/drawing/2014/main" val="2534952711"/>
                    </a:ext>
                  </a:extLst>
                </a:gridCol>
                <a:gridCol w="1239807">
                  <a:extLst>
                    <a:ext uri="{9D8B030D-6E8A-4147-A177-3AD203B41FA5}">
                      <a16:colId xmlns:a16="http://schemas.microsoft.com/office/drawing/2014/main" val="3469355726"/>
                    </a:ext>
                  </a:extLst>
                </a:gridCol>
                <a:gridCol w="1029763">
                  <a:extLst>
                    <a:ext uri="{9D8B030D-6E8A-4147-A177-3AD203B41FA5}">
                      <a16:colId xmlns:a16="http://schemas.microsoft.com/office/drawing/2014/main" val="1621960878"/>
                    </a:ext>
                  </a:extLst>
                </a:gridCol>
                <a:gridCol w="1528048">
                  <a:extLst>
                    <a:ext uri="{9D8B030D-6E8A-4147-A177-3AD203B41FA5}">
                      <a16:colId xmlns:a16="http://schemas.microsoft.com/office/drawing/2014/main" val="1115938874"/>
                    </a:ext>
                  </a:extLst>
                </a:gridCol>
                <a:gridCol w="1528048">
                  <a:extLst>
                    <a:ext uri="{9D8B030D-6E8A-4147-A177-3AD203B41FA5}">
                      <a16:colId xmlns:a16="http://schemas.microsoft.com/office/drawing/2014/main" val="1566575385"/>
                    </a:ext>
                  </a:extLst>
                </a:gridCol>
              </a:tblGrid>
              <a:tr h="377903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HAE Product</a:t>
                      </a:r>
                      <a:endParaRPr lang="en-US" sz="1600" b="1" i="0" u="none" strike="noStrike" dirty="0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 dirty="0">
                          <a:effectLst/>
                        </a:rPr>
                        <a:t>Reporting Odds Ratio</a:t>
                      </a:r>
                      <a:endParaRPr lang="en-US" b="1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p-value</a:t>
                      </a: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600" b="1" i="0" u="none" strike="noStrike" noProof="0" dirty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95% Confidence Interval</a:t>
                      </a:r>
                      <a:endParaRPr lang="en-US" b="1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963812"/>
                  </a:ext>
                </a:extLst>
              </a:tr>
              <a:tr h="33771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ORLEDAYO</a:t>
                      </a:r>
                      <a:r>
                        <a:rPr lang="en-US" sz="1600" b="0" i="0" u="none" strike="noStrike" baseline="3000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®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 (berotralstat) (referent)</a:t>
                      </a:r>
                      <a:endParaRPr lang="en-US" b="0" i="0" noProof="0">
                        <a:solidFill>
                          <a:srgbClr val="333333"/>
                        </a:solidFill>
                        <a:latin typeface="Montserrat Regular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-</a:t>
                      </a: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4124830"/>
                  </a:ext>
                </a:extLst>
              </a:tr>
              <a:tr h="27696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TAKHZYRO</a:t>
                      </a:r>
                      <a:r>
                        <a:rPr lang="en-US" sz="1600" b="0" i="0" u="none" strike="noStrike" baseline="30000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®</a:t>
                      </a: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 (lanadelumab)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effectLst/>
                        </a:rPr>
                        <a:t>1.08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0.727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0.72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1.68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77156159"/>
                  </a:ext>
                </a:extLst>
              </a:tr>
              <a:tr h="2769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CINRYZE</a:t>
                      </a:r>
                      <a:r>
                        <a:rPr lang="en-US" sz="1600" b="0" i="0" u="none" strike="noStrike" baseline="30000" noProof="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  <a:endParaRPr lang="en-US" sz="1600" b="0" i="0" u="none" strike="noStrike" baseline="30000" noProof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>
                          <a:effectLst/>
                        </a:rPr>
                        <a:t>1.27</a:t>
                      </a:r>
                      <a:endParaRPr lang="en-US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0.315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0.81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2.04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04236786"/>
                  </a:ext>
                </a:extLst>
              </a:tr>
              <a:tr h="27696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333333"/>
                          </a:solidFill>
                          <a:effectLst/>
                          <a:latin typeface="Montserrat Regular"/>
                        </a:rPr>
                        <a:t>HAEGARDA</a:t>
                      </a:r>
                      <a:r>
                        <a:rPr lang="en-US" sz="1600" b="0" i="0" u="none" strike="noStrike" baseline="30000" noProof="0">
                          <a:solidFill>
                            <a:srgbClr val="17375E"/>
                          </a:solidFill>
                          <a:effectLst/>
                          <a:latin typeface="Arial"/>
                        </a:rPr>
                        <a:t>®</a:t>
                      </a:r>
                      <a:endParaRPr lang="en-US" sz="1600" b="0" i="0" u="none" strike="noStrike" baseline="30000" noProof="0">
                        <a:solidFill>
                          <a:srgbClr val="333333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>
                          <a:effectLst/>
                        </a:rPr>
                        <a:t>0.41</a:t>
                      </a:r>
                      <a:endParaRPr lang="en-US" b="1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0.27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0.64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5307249"/>
                  </a:ext>
                </a:extLst>
              </a:tr>
              <a:tr h="276968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C1 Esterase Inhibitor (NS)</a:t>
                      </a:r>
                      <a:r>
                        <a:rPr lang="en-US" sz="1600" u="none" strike="noStrike" baseline="30000" dirty="0">
                          <a:effectLst/>
                        </a:rPr>
                        <a:t># +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u="none" strike="noStrike">
                          <a:effectLst/>
                        </a:rPr>
                        <a:t>5.08</a:t>
                      </a:r>
                      <a:endParaRPr lang="en-US" b="1"/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>
                          <a:effectLst/>
                        </a:rPr>
                        <a:t>&lt;0.001***</a:t>
                      </a:r>
                      <a:endParaRPr lang="en-US" sz="1600" b="1" i="0" u="none" strike="noStrike">
                        <a:solidFill>
                          <a:srgbClr val="17375E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3.12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8.49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9017928"/>
                  </a:ext>
                </a:extLst>
              </a:tr>
              <a:tr h="308769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Time Since FDA Approval (Years)</a:t>
                      </a:r>
                      <a:r>
                        <a:rPr lang="en-US" sz="1600" u="none" strike="noStrike" baseline="30000" dirty="0">
                          <a:effectLst/>
                        </a:rPr>
                        <a:t>^</a:t>
                      </a:r>
                      <a:endParaRPr lang="en-US" sz="1600" b="0" i="0" u="none" strike="noStrike" baseline="30000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u="none" strike="noStrike" dirty="0">
                          <a:effectLst/>
                        </a:rPr>
                        <a:t>0.85</a:t>
                      </a:r>
                      <a:endParaRPr lang="en-US" dirty="0"/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&lt;0.001***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0.82</a:t>
                      </a:r>
                      <a:endParaRPr lang="en-US" sz="1600" b="0" i="0" u="none" strike="noStrike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>
                          <a:effectLst/>
                        </a:rPr>
                        <a:t>0.88</a:t>
                      </a:r>
                      <a:endParaRPr lang="en-US" sz="1600" b="0" i="0" u="none" strike="noStrike" dirty="0">
                        <a:solidFill>
                          <a:srgbClr val="17375E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3781201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0BCC0AF-6A70-5AA8-AD6F-F26C78205F3E}"/>
              </a:ext>
            </a:extLst>
          </p:cNvPr>
          <p:cNvSpPr txBox="1"/>
          <p:nvPr/>
        </p:nvSpPr>
        <p:spPr>
          <a:xfrm>
            <a:off x="910485" y="3995661"/>
            <a:ext cx="10221238" cy="27699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/>
              <a:t>Significance codes:  0.001 ‘***’, 0.05 ‘**’, 0.10 ‘*’</a:t>
            </a:r>
          </a:p>
        </p:txBody>
      </p:sp>
    </p:spTree>
    <p:extLst>
      <p:ext uri="{BB962C8B-B14F-4D97-AF65-F5344CB8AC3E}">
        <p14:creationId xmlns:p14="http://schemas.microsoft.com/office/powerpoint/2010/main" val="2613069907"/>
      </p:ext>
    </p:extLst>
  </p:cSld>
  <p:clrMapOvr>
    <a:masterClrMapping/>
  </p:clrMapOvr>
</p:sld>
</file>

<file path=ppt/theme/theme1.xml><?xml version="1.0" encoding="utf-8"?>
<a:theme xmlns:a="http://schemas.openxmlformats.org/drawingml/2006/main" name="biocryst template">
  <a:themeElements>
    <a:clrScheme name="TESTING">
      <a:dk1>
        <a:srgbClr val="333333"/>
      </a:dk1>
      <a:lt1>
        <a:srgbClr val="FFFFFF"/>
      </a:lt1>
      <a:dk2>
        <a:srgbClr val="777777"/>
      </a:dk2>
      <a:lt2>
        <a:srgbClr val="E6E6E6"/>
      </a:lt2>
      <a:accent1>
        <a:srgbClr val="00263E"/>
      </a:accent1>
      <a:accent2>
        <a:srgbClr val="71CC98"/>
      </a:accent2>
      <a:accent3>
        <a:srgbClr val="777777"/>
      </a:accent3>
      <a:accent4>
        <a:srgbClr val="F1B334"/>
      </a:accent4>
      <a:accent5>
        <a:srgbClr val="6BA3B8"/>
      </a:accent5>
      <a:accent6>
        <a:srgbClr val="D86018"/>
      </a:accent6>
      <a:hlink>
        <a:srgbClr val="00253D"/>
      </a:hlink>
      <a:folHlink>
        <a:srgbClr val="5B6770"/>
      </a:folHlink>
    </a:clrScheme>
    <a:fontScheme name="Montserrat">
      <a:majorFont>
        <a:latin typeface="Montserrat Bold"/>
        <a:ea typeface=""/>
        <a:cs typeface=""/>
      </a:majorFont>
      <a:minorFont>
        <a:latin typeface="Montserrat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CRX_PPT Template_Final_JAN2024 (1).pptx" id="{2D7385FF-299F-4BA5-AF70-BE2783122528}" vid="{D213762E-5F7E-44D1-9E0D-DFE40C0A2A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531F6AE67C0F429B55DCB7CEE1F021" ma:contentTypeVersion="13" ma:contentTypeDescription="Create a new document." ma:contentTypeScope="" ma:versionID="47ba6bc526a2e6c17bd85cda176ba18e">
  <xsd:schema xmlns:xsd="http://www.w3.org/2001/XMLSchema" xmlns:xs="http://www.w3.org/2001/XMLSchema" xmlns:p="http://schemas.microsoft.com/office/2006/metadata/properties" xmlns:ns2="6944dd40-3a9c-4643-a6a7-c8299c2b1bc2" xmlns:ns3="e17a08e0-147c-4211-80ab-93561197ada8" targetNamespace="http://schemas.microsoft.com/office/2006/metadata/properties" ma:root="true" ma:fieldsID="8523f2e0cca76ae1ab9183be82df1ef4" ns2:_="" ns3:_="">
    <xsd:import namespace="6944dd40-3a9c-4643-a6a7-c8299c2b1bc2"/>
    <xsd:import namespace="e17a08e0-147c-4211-80ab-93561197ad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44dd40-3a9c-4643-a6a7-c8299c2b1b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24e4e4b-a2cd-45f7-b1f4-64479fa129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7a08e0-147c-4211-80ab-93561197ada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481fc5e-56c7-4b7b-b894-96433cefdc7a}" ma:internalName="TaxCatchAll" ma:showField="CatchAllData" ma:web="e17a08e0-147c-4211-80ab-93561197ad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17a08e0-147c-4211-80ab-93561197ada8" xsi:nil="true"/>
    <lcf76f155ced4ddcb4097134ff3c332f xmlns="6944dd40-3a9c-4643-a6a7-c8299c2b1bc2">
      <Terms xmlns="http://schemas.microsoft.com/office/infopath/2007/PartnerControls"/>
    </lcf76f155ced4ddcb4097134ff3c332f>
    <SharedWithUsers xmlns="e17a08e0-147c-4211-80ab-93561197ada8">
      <UserInfo>
        <DisplayName>Kimberly Glenn</DisplayName>
        <AccountId>13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D46E961-FE29-4CA0-BA84-1F22101B6A4E}">
  <ds:schemaRefs>
    <ds:schemaRef ds:uri="6944dd40-3a9c-4643-a6a7-c8299c2b1bc2"/>
    <ds:schemaRef ds:uri="e17a08e0-147c-4211-80ab-93561197ada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B79BF9F-A949-41AE-9834-5B3A2780FEAC}">
  <ds:schemaRefs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schemas.microsoft.com/office/2006/metadata/properties"/>
    <ds:schemaRef ds:uri="6944dd40-3a9c-4643-a6a7-c8299c2b1bc2"/>
    <ds:schemaRef ds:uri="e17a08e0-147c-4211-80ab-93561197ada8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AD35682-81B5-43AB-A342-496C62D4080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3297</TotalTime>
  <Words>3540</Words>
  <Application>Microsoft Office PowerPoint</Application>
  <PresentationFormat>Widescreen</PresentationFormat>
  <Paragraphs>867</Paragraphs>
  <Slides>36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Montserrat</vt:lpstr>
      <vt:lpstr>Montserrat Bold</vt:lpstr>
      <vt:lpstr>Montserrat Medium</vt:lpstr>
      <vt:lpstr>Montserrat Regular</vt:lpstr>
      <vt:lpstr>Montserrat Regular (Body)</vt:lpstr>
      <vt:lpstr>Montserrat SemiBold</vt:lpstr>
      <vt:lpstr>System Font Regular</vt:lpstr>
      <vt:lpstr>biocryst template</vt:lpstr>
      <vt:lpstr>PowerPoint Presentation</vt:lpstr>
      <vt:lpstr>PowerPoint Presentation</vt:lpstr>
      <vt:lpstr>ATTRITION AND DESCRIPTIVE ANALYSIS</vt:lpstr>
      <vt:lpstr>Attrition Table</vt:lpstr>
      <vt:lpstr>Descriptive Analysis Summary</vt:lpstr>
      <vt:lpstr>REGRESSION ANALYSES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ANALYSES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ANALYSES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REGRESSION ANALYSES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Main takeaways</vt:lpstr>
      <vt:lpstr>MedDRA TERMS</vt:lpstr>
      <vt:lpstr>MedDRA Reaction Terms Lists</vt:lpstr>
      <vt:lpstr>TIMELINE</vt:lpstr>
      <vt:lpstr>PowerPoint Presentation</vt:lpstr>
      <vt:lpstr>APPENDIX</vt:lpstr>
      <vt:lpstr>Technical Notes Regarding Analyses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Sonny Bhanot</dc:creator>
  <cp:lastModifiedBy>Frances Carr</cp:lastModifiedBy>
  <cp:revision>2</cp:revision>
  <cp:lastPrinted>2024-07-22T18:43:58Z</cp:lastPrinted>
  <dcterms:created xsi:type="dcterms:W3CDTF">2024-07-03T12:38:37Z</dcterms:created>
  <dcterms:modified xsi:type="dcterms:W3CDTF">2024-07-22T18:45:19Z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0x010100DA531F6AE67C0F429B55DCB7CEE1F021</vt:lpwstr>
  </property>
  <property fmtid="{D5CDD505-2E9C-101B-9397-08002B2CF9AE}" pid="3" name="MediaServiceImageTags">
    <vt:lpwstr/>
  </property>
</Properties>
</file>