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68" r:id="rId5"/>
    <p:sldId id="261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6"/>
    <p:restoredTop sz="94656"/>
  </p:normalViewPr>
  <p:slideViewPr>
    <p:cSldViewPr snapToGrid="0" snapToObjects="1">
      <p:cViewPr>
        <p:scale>
          <a:sx n="98" d="100"/>
          <a:sy n="98" d="100"/>
        </p:scale>
        <p:origin x="-2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E00D-D885-DA44-89C5-BAB3ADF4FEBE}" type="datetimeFigureOut">
              <a:rPr lang="it-IT" smtClean="0"/>
              <a:t>08/02/18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D3217A-759B-2B47-848A-2E090A5EAA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4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71593" y="3819013"/>
            <a:ext cx="6101166" cy="2039345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Di:</a:t>
            </a:r>
          </a:p>
          <a:p>
            <a:pPr algn="l"/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Sara Guerriero</a:t>
            </a:r>
          </a:p>
          <a:p>
            <a:pPr algn="l"/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Francesca Torre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569812" y="1181803"/>
            <a:ext cx="4526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Tutto Mare</a:t>
            </a:r>
            <a:endParaRPr lang="it-IT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74" y="1185835"/>
            <a:ext cx="3355651" cy="42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82964" y="325288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2287" y="1156285"/>
            <a:ext cx="37128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hlink"/>
              </a:buClr>
            </a:pPr>
            <a:r>
              <a:rPr lang="it-IT" altLang="x-none" sz="4400" b="1" i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Class </a:t>
            </a:r>
            <a:r>
              <a:rPr lang="it-IT" altLang="x-none" sz="4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diagram</a:t>
            </a:r>
            <a:r>
              <a:rPr lang="it-IT" altLang="x-none" sz="4400" b="1" i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:</a:t>
            </a:r>
            <a:endParaRPr lang="it-IT" altLang="x-none" sz="4400" b="1" i="1" dirty="0">
              <a:solidFill>
                <a:schemeClr val="accent2">
                  <a:lumMod val="75000"/>
                </a:schemeClr>
              </a:solidFill>
              <a:latin typeface="Times New Roman" charset="0"/>
            </a:endParaRP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4" y="1925726"/>
            <a:ext cx="6628130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0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4399" y="301043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963122" y="1132040"/>
            <a:ext cx="50289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hlink"/>
              </a:buClr>
            </a:pPr>
            <a:r>
              <a:rPr lang="it-IT" altLang="x-none" sz="4400" b="1" i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State-chart </a:t>
            </a:r>
            <a:r>
              <a:rPr lang="it-IT" altLang="x-none" sz="4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diagram</a:t>
            </a:r>
            <a:r>
              <a:rPr lang="it-IT" altLang="x-none" sz="4400" b="1" i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:</a:t>
            </a:r>
            <a:endParaRPr lang="it-IT" altLang="x-none" sz="4400" b="1" i="1" dirty="0">
              <a:solidFill>
                <a:schemeClr val="accent2">
                  <a:lumMod val="75000"/>
                </a:schemeClr>
              </a:solidFill>
              <a:latin typeface="Times New Roman" charset="0"/>
            </a:endParaRP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4" y="1901481"/>
            <a:ext cx="6417310" cy="47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4399" y="301043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60263" y="1132040"/>
            <a:ext cx="8589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</a:pPr>
            <a:r>
              <a:rPr lang="it-IT" altLang="x-none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Interfaccia “Home per l’Amministratore”</a:t>
            </a:r>
            <a:endParaRPr lang="it-IT" altLang="x-none" sz="3200" b="1" i="1" dirty="0">
              <a:solidFill>
                <a:schemeClr val="accent2">
                  <a:lumMod val="75000"/>
                </a:schemeClr>
              </a:solidFill>
              <a:latin typeface="Times New Roman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" t="15051" r="20449" b="16552"/>
          <a:stretch/>
        </p:blipFill>
        <p:spPr bwMode="auto">
          <a:xfrm>
            <a:off x="660263" y="2183545"/>
            <a:ext cx="8167214" cy="421725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792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4399" y="301043"/>
            <a:ext cx="3996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System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81355" y="1494692"/>
            <a:ext cx="6540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" charset="0"/>
                <a:ea typeface="Times" charset="0"/>
                <a:cs typeface="Times" charset="0"/>
              </a:rPr>
              <a:t>L’architettura che abbiamo scelto per il sistema è di tipo Three-</a:t>
            </a:r>
            <a:r>
              <a:rPr lang="it-IT" dirty="0" err="1">
                <a:latin typeface="Times" charset="0"/>
                <a:ea typeface="Times" charset="0"/>
                <a:cs typeface="Times" charset="0"/>
              </a:rPr>
              <a:t>layer</a:t>
            </a:r>
            <a:r>
              <a:rPr lang="it-IT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endParaRPr lang="it-IT" dirty="0">
              <a:latin typeface="Times" charset="0"/>
              <a:ea typeface="Times" charset="0"/>
              <a:cs typeface="Times" charset="0"/>
            </a:endParaRPr>
          </a:p>
          <a:p>
            <a:r>
              <a:rPr lang="it-IT" dirty="0">
                <a:latin typeface="Times" charset="0"/>
                <a:ea typeface="Times" charset="0"/>
                <a:cs typeface="Times" charset="0"/>
              </a:rPr>
              <a:t>Abbiamo adottato tre livelli per l’architettura:</a:t>
            </a:r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charset="2"/>
              <a:buChar char="Ø"/>
            </a:pPr>
            <a:r>
              <a:rPr lang="it-IT" b="1" dirty="0" err="1">
                <a:latin typeface="Times" charset="0"/>
                <a:ea typeface="Times" charset="0"/>
                <a:cs typeface="Times" charset="0"/>
              </a:rPr>
              <a:t>interface</a:t>
            </a:r>
            <a:r>
              <a:rPr lang="it-IT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it-IT" b="1" dirty="0" err="1">
                <a:latin typeface="Times" charset="0"/>
                <a:ea typeface="Times" charset="0"/>
                <a:cs typeface="Times" charset="0"/>
              </a:rPr>
              <a:t>layer</a:t>
            </a:r>
            <a:r>
              <a:rPr lang="it-IT" b="1" dirty="0">
                <a:latin typeface="Times" charset="0"/>
                <a:ea typeface="Times" charset="0"/>
                <a:cs typeface="Times" charset="0"/>
              </a:rPr>
              <a:t> </a:t>
            </a:r>
            <a:endParaRPr lang="it-IT" dirty="0">
              <a:latin typeface="Times" charset="0"/>
              <a:ea typeface="Times" charset="0"/>
              <a:cs typeface="Times" charset="0"/>
            </a:endParaRPr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charset="2"/>
              <a:buChar char="Ø"/>
            </a:pPr>
            <a:r>
              <a:rPr lang="it-IT" b="1" dirty="0" err="1" smtClean="0">
                <a:latin typeface="Times" charset="0"/>
                <a:ea typeface="Times" charset="0"/>
                <a:cs typeface="Times" charset="0"/>
              </a:rPr>
              <a:t>application</a:t>
            </a:r>
            <a:r>
              <a:rPr lang="it-IT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it-IT" b="1" dirty="0" err="1">
                <a:latin typeface="Times" charset="0"/>
                <a:ea typeface="Times" charset="0"/>
                <a:cs typeface="Times" charset="0"/>
              </a:rPr>
              <a:t>layer</a:t>
            </a:r>
            <a:r>
              <a:rPr lang="it-IT" b="1" dirty="0">
                <a:latin typeface="Times" charset="0"/>
                <a:ea typeface="Times" charset="0"/>
                <a:cs typeface="Times" charset="0"/>
              </a:rPr>
              <a:t> </a:t>
            </a:r>
            <a:endParaRPr lang="it-IT" b="1" dirty="0" smtClean="0">
              <a:latin typeface="Times" charset="0"/>
              <a:ea typeface="Times" charset="0"/>
              <a:cs typeface="Times" charset="0"/>
            </a:endParaRPr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charset="2"/>
              <a:buChar char="Ø"/>
            </a:pPr>
            <a:r>
              <a:rPr lang="it-IT" b="1" dirty="0" smtClean="0">
                <a:latin typeface="Times" charset="0"/>
                <a:ea typeface="Times" charset="0"/>
                <a:cs typeface="Times" charset="0"/>
              </a:rPr>
              <a:t>data </a:t>
            </a:r>
            <a:r>
              <a:rPr lang="it-IT" b="1" dirty="0" err="1">
                <a:latin typeface="Times" charset="0"/>
                <a:ea typeface="Times" charset="0"/>
                <a:cs typeface="Times" charset="0"/>
              </a:rPr>
              <a:t>storage</a:t>
            </a:r>
            <a:r>
              <a:rPr lang="it-IT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it-IT" b="1" dirty="0" err="1">
                <a:latin typeface="Times" charset="0"/>
                <a:ea typeface="Times" charset="0"/>
                <a:cs typeface="Times" charset="0"/>
              </a:rPr>
              <a:t>layer</a:t>
            </a:r>
            <a:r>
              <a:rPr lang="it-IT" b="1" dirty="0">
                <a:latin typeface="Times" charset="0"/>
                <a:ea typeface="Times" charset="0"/>
                <a:cs typeface="Times" charset="0"/>
              </a:rPr>
              <a:t>  </a:t>
            </a:r>
            <a:endParaRPr lang="it-IT" dirty="0">
              <a:latin typeface="Times" charset="0"/>
              <a:ea typeface="Times" charset="0"/>
              <a:cs typeface="Times" charset="0"/>
            </a:endParaRPr>
          </a:p>
          <a:p>
            <a:r>
              <a:rPr lang="it-IT" dirty="0">
                <a:latin typeface="Times" charset="0"/>
                <a:ea typeface="Times" charset="0"/>
                <a:cs typeface="Times" charset="0"/>
              </a:rPr>
              <a:t>In ogni strato esistono sottosistemi specifici che possono essere:</a:t>
            </a:r>
          </a:p>
          <a:p>
            <a:pPr marL="285750" lvl="0" indent="-285750">
              <a:buFont typeface="Wingdings" charset="2"/>
              <a:buChar char="Ø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Account;</a:t>
            </a:r>
          </a:p>
          <a:p>
            <a:pPr marL="285750" lvl="0" indent="-285750">
              <a:buFont typeface="Wingdings" charset="2"/>
              <a:buChar char="Ø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Amministratore;</a:t>
            </a:r>
          </a:p>
          <a:p>
            <a:pPr marL="285750" lvl="0" indent="-285750">
              <a:buFont typeface="Wingdings" charset="2"/>
              <a:buChar char="Ø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ServiziUtente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04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4399" y="301043"/>
            <a:ext cx="3996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System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pic>
        <p:nvPicPr>
          <p:cNvPr id="3" name="Immagine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72767" y="1755502"/>
            <a:ext cx="7191964" cy="32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4399" y="301043"/>
            <a:ext cx="3996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System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824399" y="1221033"/>
            <a:ext cx="4250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Hardware/ software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mapping</a:t>
            </a:r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:</a:t>
            </a:r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endParaRPr lang="it-IT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824399" y="1771691"/>
            <a:ext cx="6221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 smtClean="0">
                <a:solidFill>
                  <a:srgbClr val="000000"/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Il sistema è diviso con un’architettura di tipo </a:t>
            </a:r>
            <a:r>
              <a:rPr lang="it-IT" sz="2000" dirty="0" err="1" smtClean="0">
                <a:solidFill>
                  <a:srgbClr val="000000"/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client-server</a:t>
            </a:r>
            <a:r>
              <a:rPr lang="it-IT" sz="2000" dirty="0" smtClean="0">
                <a:solidFill>
                  <a:srgbClr val="000000"/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. </a:t>
            </a:r>
            <a:endParaRPr lang="it-IT" sz="2000" dirty="0"/>
          </a:p>
        </p:txBody>
      </p:sp>
      <p:pic>
        <p:nvPicPr>
          <p:cNvPr id="5" name="Immagine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49443" y="2481359"/>
            <a:ext cx="6705372" cy="35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1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4399" y="301043"/>
            <a:ext cx="3996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System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pic>
        <p:nvPicPr>
          <p:cNvPr id="3" name="Immagine4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54892" y="1467485"/>
            <a:ext cx="7393940" cy="520319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750424" y="11320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</a:rPr>
              <a:t>Schema ER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0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4399" y="301043"/>
            <a:ext cx="3996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System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76095"/>
              </p:ext>
            </p:extLst>
          </p:nvPr>
        </p:nvGraphicFramePr>
        <p:xfrm>
          <a:off x="1008097" y="1418933"/>
          <a:ext cx="5157572" cy="5138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8786"/>
                <a:gridCol w="2578786"/>
              </a:tblGrid>
              <a:tr h="171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 dirty="0">
                          <a:effectLst/>
                        </a:rPr>
                        <a:t>ENTITA’</a:t>
                      </a:r>
                      <a:endParaRPr lang="it-IT" sz="800" kern="150" dirty="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DATI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684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Cliente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IDCliente, </a:t>
                      </a:r>
                      <a:r>
                        <a:rPr lang="it-IT" sz="900" kern="150">
                          <a:effectLst/>
                        </a:rPr>
                        <a:t>Username, Password, E-mail, Telefono, Nome, Cognome, IndirizzoDiFatturazione, Indirizzo, CAP, Città, Provincia, ID Ordine.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174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Ordine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IDOrdine,</a:t>
                      </a:r>
                      <a:r>
                        <a:rPr lang="it-IT" sz="900" kern="150">
                          <a:effectLst/>
                        </a:rPr>
                        <a:t> Data Inserimento.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5135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Spedizione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 Spedizione,</a:t>
                      </a:r>
                      <a:r>
                        <a:rPr lang="it-IT" sz="900" kern="150">
                          <a:effectLst/>
                        </a:rPr>
                        <a:t> Data Spedizione, ID Ordine, Data Di Inserimento, Spese Di Spedizione.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5135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Pagamento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 Pagamento</a:t>
                      </a:r>
                      <a:r>
                        <a:rPr lang="it-IT" sz="900" kern="150">
                          <a:effectLst/>
                        </a:rPr>
                        <a:t>, Carta Pagamento, Importo Pagamento, ID Ordine, Data Di Inserimento.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3423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Catalogo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 Catalogo</a:t>
                      </a:r>
                      <a:r>
                        <a:rPr lang="it-IT" sz="900" kern="150">
                          <a:effectLst/>
                        </a:rPr>
                        <a:t>, Nome Catalogo, Descrizione Catalogo.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684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Categoria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 Categoria,</a:t>
                      </a:r>
                      <a:r>
                        <a:rPr lang="it-IT" sz="900" kern="150">
                          <a:effectLst/>
                        </a:rPr>
                        <a:t> Nome Categoria, Descrizione Categoria, Icona Categoria, ID Catalogo, ID Prodotto.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13694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Prodotto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 Prodotto,</a:t>
                      </a:r>
                      <a:r>
                        <a:rPr lang="it-IT" sz="900" kern="150">
                          <a:effectLst/>
                        </a:rPr>
                        <a:t> Nome Prodotto, Descrizione Prodotto, Descrizione Dettagliata Prodotto, Immagine prodotto, Peso Prodotto, Immagine Dettagliata Prodotto, Immagine Galleria Prodotto, Prezzo Prodotto, Peso Prodotto, Costo Prodotto, ID Magazzino, ID Vetrina.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171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>
                          <a:effectLst/>
                        </a:rPr>
                        <a:t>Magazzino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>
                          <a:effectLst/>
                        </a:rPr>
                        <a:t>ID Magazzino,</a:t>
                      </a:r>
                      <a:r>
                        <a:rPr lang="it-IT" sz="900" kern="150">
                          <a:effectLst/>
                        </a:rPr>
                        <a:t> Nome Magazzino.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  <a:tr h="5135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kern="150" dirty="0">
                          <a:effectLst/>
                        </a:rPr>
                        <a:t>Vetrina</a:t>
                      </a:r>
                      <a:endParaRPr lang="it-IT" sz="800" kern="150" dirty="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900" u="sng" kern="150" dirty="0">
                          <a:effectLst/>
                        </a:rPr>
                        <a:t>ID Vetrina,</a:t>
                      </a:r>
                      <a:r>
                        <a:rPr lang="it-IT" sz="900" kern="150" dirty="0">
                          <a:effectLst/>
                        </a:rPr>
                        <a:t> Nome </a:t>
                      </a:r>
                      <a:r>
                        <a:rPr lang="it-IT" sz="900" kern="150" dirty="0" err="1">
                          <a:effectLst/>
                        </a:rPr>
                        <a:t>Vetrina,ImmagineinEvidenza,TestodiEvidenza</a:t>
                      </a:r>
                      <a:r>
                        <a:rPr lang="it-IT" sz="900" kern="150" dirty="0">
                          <a:effectLst/>
                        </a:rPr>
                        <a:t>.</a:t>
                      </a:r>
                      <a:endParaRPr lang="it-IT" sz="800" kern="150" dirty="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2955" marR="42955" marT="0" marB="0"/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1008097" y="1049601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</a:rPr>
              <a:t>Mapping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7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9" y="1114515"/>
            <a:ext cx="8978900" cy="5521416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844369" y="0"/>
            <a:ext cx="3996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System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844369" y="7451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</a:rPr>
              <a:t>Modello Logico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209096" y="641811"/>
            <a:ext cx="3894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Object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07520" y="1472808"/>
            <a:ext cx="1848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Package:</a:t>
            </a:r>
            <a:r>
              <a:rPr lang="it-IT" b="1" dirty="0" smtClean="0">
                <a:effectLst/>
              </a:rPr>
              <a:t> </a:t>
            </a:r>
            <a:endParaRPr lang="it-IT" b="1" dirty="0"/>
          </a:p>
        </p:txBody>
      </p:sp>
      <p:pic>
        <p:nvPicPr>
          <p:cNvPr id="5" name="Immagine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09096" y="2669903"/>
            <a:ext cx="6119495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x-none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Introduzione: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589"/>
            <a:ext cx="9205220" cy="3880773"/>
          </a:xfrm>
        </p:spPr>
        <p:txBody>
          <a:bodyPr>
            <a:normAutofit/>
          </a:bodyPr>
          <a:lstStyle/>
          <a:p>
            <a:r>
              <a:rPr lang="it-IT" sz="2400" dirty="0" smtClean="0"/>
              <a:t>Il sistema Tutto Mare è un sistema progettato e sviluppato per la  </a:t>
            </a:r>
            <a:r>
              <a:rPr lang="it-IT" sz="2400" dirty="0"/>
              <a:t>vendita del materiale da pesca.</a:t>
            </a:r>
            <a:br>
              <a:rPr lang="it-IT" sz="2400" dirty="0"/>
            </a:br>
            <a:r>
              <a:rPr lang="it-IT" sz="2400" dirty="0"/>
              <a:t>All’interno del sistema possiamo trovare diverse </a:t>
            </a:r>
            <a:r>
              <a:rPr lang="it-IT" sz="2400" dirty="0" smtClean="0"/>
              <a:t>funzionalità </a:t>
            </a:r>
            <a:r>
              <a:rPr lang="it-IT" sz="2400" dirty="0"/>
              <a:t>come: l’accesso al sistema, la descrizione delle pagine presenti e l’utilizzo di esse con i relativi comandi, permettendo all’utente di svolgere le sue </a:t>
            </a:r>
            <a:r>
              <a:rPr lang="it-IT" sz="2400" dirty="0" smtClean="0"/>
              <a:t>più usuali </a:t>
            </a:r>
            <a:r>
              <a:rPr lang="it-IT" sz="2400" dirty="0"/>
              <a:t>operazioni in maniera molto elementare. 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1912280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209096" y="641811"/>
            <a:ext cx="3894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Object Design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30122" y="2191265"/>
            <a:ext cx="3651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Interfaccia di classe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1209095" y="3087050"/>
            <a:ext cx="8457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400" kern="150" dirty="0">
                <a:solidFill>
                  <a:srgbClr val="0066CC"/>
                </a:solidFill>
                <a:latin typeface="Liberation Serif" charset="0"/>
                <a:ea typeface="Noto Sans CJK SC Regular" charset="0"/>
                <a:cs typeface="FreeSans" charset="0"/>
              </a:rPr>
              <a:t> </a:t>
            </a:r>
            <a:endParaRPr lang="it-IT" sz="1400" kern="150" dirty="0">
              <a:latin typeface="Liberation Serif" charset="0"/>
              <a:ea typeface="Noto Sans CJK SC Regular" charset="0"/>
              <a:cs typeface="FreeSans" charset="0"/>
            </a:endParaRPr>
          </a:p>
          <a:p>
            <a:pPr fontAlgn="auto">
              <a:lnSpc>
                <a:spcPts val="1800"/>
              </a:lnSpc>
              <a:spcAft>
                <a:spcPts val="1200"/>
              </a:spcAft>
            </a:pPr>
            <a:r>
              <a:rPr lang="it-IT" kern="0" dirty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I seguenti diagrammi dei </a:t>
            </a:r>
            <a:r>
              <a:rPr lang="it-IT" kern="0" dirty="0" err="1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packages</a:t>
            </a:r>
            <a:r>
              <a:rPr lang="it-IT" kern="0" dirty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 sono stati realizzati utilizzando </a:t>
            </a:r>
            <a:r>
              <a:rPr lang="it-IT" kern="0" dirty="0" err="1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ObjectAID</a:t>
            </a:r>
            <a:r>
              <a:rPr lang="it-IT" kern="0" dirty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, un </a:t>
            </a:r>
            <a:r>
              <a:rPr lang="it-IT" kern="0" dirty="0" err="1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plugin</a:t>
            </a:r>
            <a:r>
              <a:rPr lang="it-IT" kern="0" dirty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 del </a:t>
            </a:r>
            <a:r>
              <a:rPr lang="it-IT" kern="0" dirty="0" err="1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framework</a:t>
            </a:r>
            <a:r>
              <a:rPr lang="it-IT" kern="0" dirty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 di </a:t>
            </a:r>
            <a:r>
              <a:rPr lang="it-IT" kern="0" dirty="0" err="1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Eclipse</a:t>
            </a:r>
            <a:r>
              <a:rPr lang="it-IT" kern="0" dirty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, dopo aver completato lo sviluppo. </a:t>
            </a:r>
            <a:endParaRPr lang="it-IT" sz="1400" kern="150" dirty="0">
              <a:effectLst/>
              <a:latin typeface="Liberation Serif" charset="0"/>
              <a:ea typeface="Noto Sans CJK SC Regular" charset="0"/>
              <a:cs typeface="Free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7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209096" y="641811"/>
            <a:ext cx="20778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Testing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30122" y="2191265"/>
            <a:ext cx="2837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Liberation Serif" charset="0"/>
                <a:ea typeface="Noto Sans CJK SC Regular" charset="0"/>
                <a:cs typeface="FreeSans" charset="0"/>
              </a:rPr>
              <a:t>Attività Svolte: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1209096" y="30870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Test Plan</a:t>
            </a:r>
          </a:p>
          <a:p>
            <a:pPr marL="285750" indent="-28575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Test Case </a:t>
            </a:r>
            <a:r>
              <a:rPr lang="it-IT" kern="0" dirty="0" err="1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Specification</a:t>
            </a:r>
            <a:endParaRPr lang="it-IT" kern="0" dirty="0" smtClean="0">
              <a:solidFill>
                <a:srgbClr val="000000"/>
              </a:solidFill>
              <a:latin typeface="Times" charset="0"/>
              <a:ea typeface="Noto Sans CJK SC Regular" charset="0"/>
              <a:cs typeface="Times" charset="0"/>
            </a:endParaRPr>
          </a:p>
          <a:p>
            <a:pPr marL="285750" indent="-28575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Test </a:t>
            </a:r>
            <a:r>
              <a:rPr lang="it-IT" kern="0" dirty="0" err="1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Execution</a:t>
            </a: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 Report</a:t>
            </a:r>
          </a:p>
          <a:p>
            <a:pPr marL="285750" indent="-28575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Test </a:t>
            </a:r>
            <a:r>
              <a:rPr lang="it-IT" kern="0" dirty="0" err="1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Incident</a:t>
            </a: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 Report</a:t>
            </a:r>
          </a:p>
          <a:p>
            <a:pPr marL="285750" indent="-28575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Test </a:t>
            </a:r>
            <a:r>
              <a:rPr lang="it-IT" kern="0" dirty="0" err="1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Summary</a:t>
            </a: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 Report</a:t>
            </a:r>
          </a:p>
          <a:p>
            <a:pPr marL="285750" indent="-28575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Test Unit Report</a:t>
            </a:r>
          </a:p>
          <a:p>
            <a:pPr marL="285750" indent="-28575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Test Usabilità</a:t>
            </a:r>
          </a:p>
          <a:p>
            <a:pPr>
              <a:spcAft>
                <a:spcPts val="0"/>
              </a:spcAft>
            </a:pPr>
            <a:r>
              <a:rPr lang="it-IT" kern="0" dirty="0" smtClean="0">
                <a:solidFill>
                  <a:srgbClr val="000000"/>
                </a:solidFill>
                <a:latin typeface="Times" charset="0"/>
                <a:ea typeface="Noto Sans CJK SC Regular" charset="0"/>
                <a:cs typeface="Times" charset="0"/>
              </a:rPr>
              <a:t> </a:t>
            </a:r>
            <a:endParaRPr lang="it-IT" sz="1400" kern="150" dirty="0">
              <a:effectLst/>
              <a:latin typeface="Liberation Serif" charset="0"/>
              <a:ea typeface="Noto Sans CJK SC Regular" charset="0"/>
              <a:cs typeface="Free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6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5476" y="2736954"/>
            <a:ext cx="113010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>
                <a:effectLst/>
                <a:latin typeface="TimesNewRomanPSMT" charset="0"/>
              </a:rPr>
              <a:t>Il sistema supporta quattro tipi di utenti:</a:t>
            </a:r>
          </a:p>
          <a:p>
            <a:r>
              <a:rPr lang="it-IT" sz="2800" dirty="0" smtClean="0">
                <a:effectLst/>
                <a:latin typeface="TimesNewRomanPSMT" charset="0"/>
              </a:rPr>
              <a:t> </a:t>
            </a:r>
            <a:endParaRPr lang="it-IT" sz="2800" dirty="0" smtClean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sz="2800" dirty="0" smtClean="0">
                <a:effectLst/>
                <a:latin typeface="TimesNewRomanPSMT" charset="0"/>
              </a:rPr>
              <a:t>Gli utenti generici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sz="2800" dirty="0" smtClean="0">
                <a:effectLst/>
                <a:latin typeface="TimesNewRomanPSMT" charset="0"/>
              </a:rPr>
              <a:t>Gli utenti registrati</a:t>
            </a:r>
            <a:endParaRPr lang="it-IT" sz="2800" dirty="0" smtClean="0">
              <a:effectLst/>
              <a:latin typeface="SymbolMT" charset="2"/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sz="2800" dirty="0" smtClean="0">
                <a:effectLst/>
                <a:latin typeface="TimesNewRomanPSMT" charset="0"/>
              </a:rPr>
              <a:t>L’amministratore primario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sz="2800" dirty="0" smtClean="0">
                <a:latin typeface="TimesNewRomanPSMT" charset="0"/>
              </a:rPr>
              <a:t>L’amministratore</a:t>
            </a:r>
            <a:endParaRPr lang="it-IT" sz="2800" dirty="0">
              <a:effectLst/>
              <a:latin typeface="SymbolMT" charset="2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111370" y="1633092"/>
            <a:ext cx="62073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altLang="x-none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Gli utenti del sistema:</a:t>
            </a:r>
            <a:endParaRPr lang="it-IT" altLang="x-none" sz="4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45476" y="467674"/>
            <a:ext cx="74882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x-none" sz="4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</a:p>
        </p:txBody>
      </p:sp>
    </p:spTree>
    <p:extLst>
      <p:ext uri="{BB962C8B-B14F-4D97-AF65-F5344CB8AC3E}">
        <p14:creationId xmlns:p14="http://schemas.microsoft.com/office/powerpoint/2010/main" val="146908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94805" y="505565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36041" y="1872735"/>
            <a:ext cx="33057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altLang="x-none" sz="4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Sottosistemi: </a:t>
            </a:r>
            <a:endParaRPr lang="it-IT" altLang="x-none" sz="44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729865" y="31783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sz="3200" dirty="0" smtClean="0"/>
              <a:t>Account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sz="3200" dirty="0" smtClean="0"/>
              <a:t>Amministratore 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charset="2"/>
              <a:buChar char="Ø"/>
            </a:pPr>
            <a:r>
              <a:rPr lang="it-IT" sz="3200" dirty="0" smtClean="0"/>
              <a:t>Servizi Utente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578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61645" y="1266092"/>
            <a:ext cx="4947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 smtClean="0">
                <a:solidFill>
                  <a:schemeClr val="accent1">
                    <a:lumMod val="75000"/>
                  </a:schemeClr>
                </a:solidFill>
                <a:latin typeface="TimesNewRomanPS" charset="0"/>
              </a:rPr>
              <a:t>Esempio di Scenario: 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80716"/>
              </p:ext>
            </p:extLst>
          </p:nvPr>
        </p:nvGraphicFramePr>
        <p:xfrm>
          <a:off x="861645" y="1912423"/>
          <a:ext cx="10515600" cy="356616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it-IT" sz="1700" i="1">
                          <a:effectLst/>
                          <a:latin typeface="TimesNewRomanPS" charset="0"/>
                        </a:rPr>
                        <a:t>Nome Scenario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>
                          <a:effectLst/>
                          <a:latin typeface="TimesNewRomanPS" charset="0"/>
                        </a:rPr>
                        <a:t>Registrazione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t-IT" sz="1700" i="1">
                          <a:effectLst/>
                          <a:latin typeface="TimesNewRomanPS" charset="0"/>
                        </a:rPr>
                        <a:t>Partecipating actors: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TimesNewRomanPSMT" charset="0"/>
                        </a:rPr>
                        <a:t>utente_generico.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it-IT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TimesNewRomanPSMT" charset="0"/>
                        </a:rPr>
                        <a:t>Maria: utente_generico.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r>
                        <a:rPr lang="it-IT" sz="1700" i="1" dirty="0">
                          <a:effectLst/>
                          <a:latin typeface="TimesNewRomanPS" charset="0"/>
                        </a:rPr>
                        <a:t>Flows event: </a:t>
                      </a:r>
                      <a:endParaRPr lang="it-IT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TimesNewRomanPSMT" charset="0"/>
                        </a:rPr>
                        <a:t>1. Maria va nella sezione “Login“.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TimesNewRomanPSMT" charset="0"/>
                        </a:rPr>
                        <a:t>2. Il sistema presenta il modulo per accedere al sistema oppure per registrarsi.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  <a:latin typeface="TimesNewRomanPSMT" charset="0"/>
                        </a:rPr>
                        <a:t>3. </a:t>
                      </a:r>
                      <a:r>
                        <a:rPr lang="it-IT" sz="1600">
                          <a:effectLst/>
                          <a:latin typeface="TimesNewRomanPSMT" charset="0"/>
                        </a:rPr>
                        <a:t>Maria seleziona “Registrazione”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TimesNewRomanPSMT" charset="0"/>
                        </a:rPr>
                        <a:t>4. Il sistema presenta il form per l’inserimento dei propri dati.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TimesNewRomanPSMT" charset="0"/>
                        </a:rPr>
                        <a:t>5. Maria inserisce i propri dati. 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effectLst/>
                          <a:latin typeface="TimesNewRomanPSMT" charset="0"/>
                        </a:rPr>
                        <a:t>6. Il sistema riceve i dati e notifica a Maria l’avvenuta registrazione. </a:t>
                      </a:r>
                      <a:endParaRPr lang="it-IT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4E5"/>
                    </a:solidFill>
                  </a:tcPr>
                </a:tc>
              </a:tr>
            </a:tbl>
          </a:graphicData>
        </a:graphic>
      </p:graphicFrame>
      <p:sp>
        <p:nvSpPr>
          <p:cNvPr id="4" name="Rettangolo 3"/>
          <p:cNvSpPr/>
          <p:nvPr/>
        </p:nvSpPr>
        <p:spPr>
          <a:xfrm>
            <a:off x="682376" y="435095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497015" y="1547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61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614949" y="747319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36577" y="1578316"/>
            <a:ext cx="8477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altLang="x-none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Use case </a:t>
            </a:r>
            <a:r>
              <a:rPr lang="it-IT" altLang="x-none" sz="36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diagram</a:t>
            </a:r>
            <a:r>
              <a:rPr lang="it-IT" altLang="x-none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: sessione Amministratore</a:t>
            </a:r>
            <a:endParaRPr lang="it-IT" altLang="x-none" sz="36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8" y="2743566"/>
            <a:ext cx="612013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40164" y="378041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871715" y="1345416"/>
            <a:ext cx="8007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altLang="x-none" sz="36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Use case </a:t>
            </a:r>
            <a:r>
              <a:rPr lang="it-IT" altLang="x-none" sz="3600" b="1" i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specification</a:t>
            </a:r>
            <a:r>
              <a:rPr lang="it-IT" altLang="x-none" sz="36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: Modifica Prodotti</a:t>
            </a:r>
            <a:endParaRPr lang="it-IT" altLang="x-none" sz="36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45216"/>
              </p:ext>
            </p:extLst>
          </p:nvPr>
        </p:nvGraphicFramePr>
        <p:xfrm>
          <a:off x="871715" y="2224647"/>
          <a:ext cx="4155288" cy="422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644"/>
                <a:gridCol w="2077644"/>
              </a:tblGrid>
              <a:tr h="307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000" kern="150">
                          <a:effectLst/>
                        </a:rPr>
                        <a:t>Use case Name: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u="sng" kern="150">
                          <a:effectLst/>
                        </a:rPr>
                        <a:t>Modifica Prodotti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1451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000" kern="150">
                          <a:effectLst/>
                        </a:rPr>
                        <a:t>Partecipating  actors: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amministratore_primario, amministratore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248799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000" kern="150">
                          <a:effectLst/>
                        </a:rPr>
                        <a:t>Flows event:</a:t>
                      </a:r>
                      <a:endParaRPr lang="it-IT" sz="8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800" kern="150">
                          <a:effectLst/>
                        </a:rPr>
                        <a:t>L’amministratore  accede al sistema facendo il Login.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37319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800" kern="150">
                          <a:effectLst/>
                        </a:rPr>
                        <a:t>L’amministratore va nella sezione “Pannello Admin“ e seleziona “ Modifica Prodotto“.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37319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800" kern="150">
                          <a:effectLst/>
                        </a:rPr>
                        <a:t>Il sistema presenta la lista di tutti i prodotti presenti nel suo database.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373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800" kern="150">
                          <a:effectLst/>
                        </a:rPr>
                        <a:t>L’amministratore seleziona il prodotto da modificare e sceglie uno degli attributi del prodotto da modificare.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373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800" kern="150">
                          <a:effectLst/>
                        </a:rPr>
                        <a:t>Il sistema presenta un modulo per la modifica del prodotto selezionato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284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800" kern="150">
                          <a:effectLst/>
                        </a:rPr>
                        <a:t>L’amministratore modifica il prodotto compilando il modulo.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284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800" kern="150">
                          <a:effectLst/>
                        </a:rPr>
                        <a:t>Il sistema riceve i dati, modifica il prodotto nel database.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373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0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000" kern="150">
                          <a:effectLst/>
                        </a:rPr>
                        <a:t>Entry condition: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Il prodotto non deve essere già presente con gli stessi dati nel sistema.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424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000" kern="150">
                          <a:effectLst/>
                        </a:rPr>
                        <a:t>Exit condition: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visualizza un messaggio di errore nel caso in cui la modifica non è andata a buon fine.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>
                          <a:effectLst/>
                        </a:rPr>
                        <a:t> 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  <a:tr h="320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000" kern="150">
                          <a:effectLst/>
                        </a:rPr>
                        <a:t>Quality requirements:</a:t>
                      </a:r>
                      <a:endParaRPr lang="it-IT" sz="800" kern="15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 dirty="0">
                          <a:effectLst/>
                        </a:rPr>
                        <a:t>Il prodotto viene modificato immediatamente.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800" kern="150" dirty="0">
                          <a:effectLst/>
                        </a:rPr>
                        <a:t> </a:t>
                      </a:r>
                      <a:endParaRPr lang="it-IT" sz="800" kern="150" dirty="0">
                        <a:effectLst/>
                        <a:latin typeface="Liberation Serif" charset="0"/>
                        <a:ea typeface="Noto Sans CJK SC Regular" charset="0"/>
                        <a:cs typeface="FreeSans" charset="0"/>
                      </a:endParaRPr>
                    </a:p>
                  </a:txBody>
                  <a:tcPr marL="46650" marR="466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23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44391" y="219255"/>
            <a:ext cx="4023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36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23824" y="865586"/>
            <a:ext cx="712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altLang="x-none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Sequence</a:t>
            </a:r>
            <a:r>
              <a:rPr lang="it-IT" altLang="x-none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</a:t>
            </a:r>
            <a:r>
              <a:rPr lang="it-IT" altLang="x-none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diagram</a:t>
            </a:r>
            <a:r>
              <a:rPr lang="it-IT" altLang="x-none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: </a:t>
            </a:r>
            <a:r>
              <a:rPr lang="it-IT" altLang="x-none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Modifica </a:t>
            </a:r>
            <a:r>
              <a:rPr lang="it-IT" altLang="x-none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Prodotti</a:t>
            </a:r>
            <a:endParaRPr lang="it-IT" altLang="x-none" sz="32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3"/>
          <a:stretch/>
        </p:blipFill>
        <p:spPr bwMode="auto">
          <a:xfrm>
            <a:off x="346710" y="1353185"/>
            <a:ext cx="8480767" cy="5276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798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82964" y="325288"/>
            <a:ext cx="53063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x-none" sz="4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Analisi dei requisiti</a:t>
            </a:r>
            <a:endParaRPr lang="it-IT" altLang="x-none" sz="4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2287" y="1156285"/>
            <a:ext cx="37128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hlink"/>
              </a:buClr>
            </a:pPr>
            <a:r>
              <a:rPr lang="it-IT" altLang="x-none" sz="4400" b="1" i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Class </a:t>
            </a:r>
            <a:r>
              <a:rPr lang="it-IT" altLang="x-none" sz="4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diagram</a:t>
            </a:r>
            <a:r>
              <a:rPr lang="it-IT" altLang="x-none" sz="4400" b="1" i="1" dirty="0" smtClean="0">
                <a:solidFill>
                  <a:schemeClr val="accent2">
                    <a:lumMod val="75000"/>
                  </a:schemeClr>
                </a:solidFill>
                <a:latin typeface="Times New Roman" charset="0"/>
              </a:rPr>
              <a:t>:</a:t>
            </a:r>
            <a:endParaRPr lang="it-IT" altLang="x-none" sz="4400" b="1" i="1" dirty="0">
              <a:solidFill>
                <a:schemeClr val="accent2">
                  <a:lumMod val="75000"/>
                </a:schemeClr>
              </a:solidFill>
              <a:latin typeface="Times New Roman" charset="0"/>
            </a:endParaRPr>
          </a:p>
        </p:txBody>
      </p:sp>
      <p:pic>
        <p:nvPicPr>
          <p:cNvPr id="4" name="Immagin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3"/>
          <a:stretch/>
        </p:blipFill>
        <p:spPr bwMode="auto">
          <a:xfrm>
            <a:off x="294448" y="1987282"/>
            <a:ext cx="7460367" cy="3699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189195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</TotalTime>
  <Words>596</Words>
  <Application>Microsoft Macintosh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4" baseType="lpstr">
      <vt:lpstr>FreeSans</vt:lpstr>
      <vt:lpstr>Liberation Serif</vt:lpstr>
      <vt:lpstr>Noto Sans CJK SC Regular</vt:lpstr>
      <vt:lpstr>SymbolMT</vt:lpstr>
      <vt:lpstr>Times</vt:lpstr>
      <vt:lpstr>TimesNewRomanPS</vt:lpstr>
      <vt:lpstr>TimesNewRomanPSMT</vt:lpstr>
      <vt:lpstr>Trebuchet MS</vt:lpstr>
      <vt:lpstr>Wingdings 3</vt:lpstr>
      <vt:lpstr>Arial</vt:lpstr>
      <vt:lpstr>Times New Roman</vt:lpstr>
      <vt:lpstr>Wingdings</vt:lpstr>
      <vt:lpstr>Sfaccettatura</vt:lpstr>
      <vt:lpstr>Presentazione di PowerPoint</vt:lpstr>
      <vt:lpstr>Introduzione: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Francesca Torre</dc:creator>
  <cp:lastModifiedBy>Francesca Torre</cp:lastModifiedBy>
  <cp:revision>12</cp:revision>
  <dcterms:created xsi:type="dcterms:W3CDTF">2018-02-07T22:03:11Z</dcterms:created>
  <dcterms:modified xsi:type="dcterms:W3CDTF">2018-02-08T15:46:45Z</dcterms:modified>
</cp:coreProperties>
</file>