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7" r:id="rId2"/>
    <p:sldId id="259" r:id="rId3"/>
    <p:sldId id="266" r:id="rId4"/>
    <p:sldId id="261" r:id="rId5"/>
    <p:sldId id="258" r:id="rId6"/>
    <p:sldId id="265" r:id="rId7"/>
    <p:sldId id="268" r:id="rId8"/>
    <p:sldId id="272" r:id="rId9"/>
    <p:sldId id="267" r:id="rId10"/>
    <p:sldId id="260" r:id="rId11"/>
    <p:sldId id="262" r:id="rId12"/>
    <p:sldId id="263" r:id="rId13"/>
    <p:sldId id="270" r:id="rId14"/>
    <p:sldId id="269" r:id="rId15"/>
    <p:sldId id="271" r:id="rId16"/>
    <p:sldId id="273" r:id="rId17"/>
  </p:sldIdLst>
  <p:sldSz cx="18288000" cy="18288000"/>
  <p:notesSz cx="6858000" cy="9144000"/>
  <p:defaultTextStyle>
    <a:defPPr>
      <a:defRPr lang="en-US"/>
    </a:defPPr>
    <a:lvl1pPr marL="0" algn="l" defTabSz="1044995" rtl="0" eaLnBrk="1" latinLnBrk="0" hangingPunct="1">
      <a:defRPr sz="4114" kern="1200">
        <a:solidFill>
          <a:schemeClr val="tx1"/>
        </a:solidFill>
        <a:latin typeface="+mn-lt"/>
        <a:ea typeface="+mn-ea"/>
        <a:cs typeface="+mn-cs"/>
      </a:defRPr>
    </a:lvl1pPr>
    <a:lvl2pPr marL="1044995" algn="l" defTabSz="1044995" rtl="0" eaLnBrk="1" latinLnBrk="0" hangingPunct="1">
      <a:defRPr sz="4114" kern="1200">
        <a:solidFill>
          <a:schemeClr val="tx1"/>
        </a:solidFill>
        <a:latin typeface="+mn-lt"/>
        <a:ea typeface="+mn-ea"/>
        <a:cs typeface="+mn-cs"/>
      </a:defRPr>
    </a:lvl2pPr>
    <a:lvl3pPr marL="2089989" algn="l" defTabSz="1044995" rtl="0" eaLnBrk="1" latinLnBrk="0" hangingPunct="1">
      <a:defRPr sz="4114" kern="1200">
        <a:solidFill>
          <a:schemeClr val="tx1"/>
        </a:solidFill>
        <a:latin typeface="+mn-lt"/>
        <a:ea typeface="+mn-ea"/>
        <a:cs typeface="+mn-cs"/>
      </a:defRPr>
    </a:lvl3pPr>
    <a:lvl4pPr marL="3134984" algn="l" defTabSz="1044995" rtl="0" eaLnBrk="1" latinLnBrk="0" hangingPunct="1">
      <a:defRPr sz="4114" kern="1200">
        <a:solidFill>
          <a:schemeClr val="tx1"/>
        </a:solidFill>
        <a:latin typeface="+mn-lt"/>
        <a:ea typeface="+mn-ea"/>
        <a:cs typeface="+mn-cs"/>
      </a:defRPr>
    </a:lvl4pPr>
    <a:lvl5pPr marL="4179978" algn="l" defTabSz="1044995" rtl="0" eaLnBrk="1" latinLnBrk="0" hangingPunct="1">
      <a:defRPr sz="4114" kern="1200">
        <a:solidFill>
          <a:schemeClr val="tx1"/>
        </a:solidFill>
        <a:latin typeface="+mn-lt"/>
        <a:ea typeface="+mn-ea"/>
        <a:cs typeface="+mn-cs"/>
      </a:defRPr>
    </a:lvl5pPr>
    <a:lvl6pPr marL="5224973" algn="l" defTabSz="1044995" rtl="0" eaLnBrk="1" latinLnBrk="0" hangingPunct="1">
      <a:defRPr sz="4114" kern="1200">
        <a:solidFill>
          <a:schemeClr val="tx1"/>
        </a:solidFill>
        <a:latin typeface="+mn-lt"/>
        <a:ea typeface="+mn-ea"/>
        <a:cs typeface="+mn-cs"/>
      </a:defRPr>
    </a:lvl6pPr>
    <a:lvl7pPr marL="6269968" algn="l" defTabSz="1044995" rtl="0" eaLnBrk="1" latinLnBrk="0" hangingPunct="1">
      <a:defRPr sz="4114" kern="1200">
        <a:solidFill>
          <a:schemeClr val="tx1"/>
        </a:solidFill>
        <a:latin typeface="+mn-lt"/>
        <a:ea typeface="+mn-ea"/>
        <a:cs typeface="+mn-cs"/>
      </a:defRPr>
    </a:lvl7pPr>
    <a:lvl8pPr marL="7314962" algn="l" defTabSz="1044995" rtl="0" eaLnBrk="1" latinLnBrk="0" hangingPunct="1">
      <a:defRPr sz="4114" kern="1200">
        <a:solidFill>
          <a:schemeClr val="tx1"/>
        </a:solidFill>
        <a:latin typeface="+mn-lt"/>
        <a:ea typeface="+mn-ea"/>
        <a:cs typeface="+mn-cs"/>
      </a:defRPr>
    </a:lvl8pPr>
    <a:lvl9pPr marL="8359957" algn="l" defTabSz="1044995" rtl="0" eaLnBrk="1" latinLnBrk="0" hangingPunct="1">
      <a:defRPr sz="411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60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4032"/>
    <a:srgbClr val="E8EDF4"/>
    <a:srgbClr val="D0D8E8"/>
    <a:srgbClr val="C31AFF"/>
    <a:srgbClr val="E58BFF"/>
    <a:srgbClr val="507BCB"/>
    <a:srgbClr val="558DD7"/>
    <a:srgbClr val="5879D7"/>
    <a:srgbClr val="7091D7"/>
    <a:srgbClr val="1333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3" autoAdjust="0"/>
    <p:restoredTop sz="95253" autoAdjust="0"/>
  </p:normalViewPr>
  <p:slideViewPr>
    <p:cSldViewPr snapToGrid="0" snapToObjects="1">
      <p:cViewPr varScale="1">
        <p:scale>
          <a:sx n="39" d="100"/>
          <a:sy n="39" d="100"/>
        </p:scale>
        <p:origin x="2168" y="168"/>
      </p:cViewPr>
      <p:guideLst>
        <p:guide orient="horz" pos="5760"/>
        <p:guide pos="57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18F070-10D7-B04C-89FC-5B4AD48ABD2F}" type="datetimeFigureOut">
              <a:rPr lang="en-US" smtClean="0"/>
              <a:t>2/25/21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EFD7B7-D2AB-8148-BF5A-260E16141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0391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48478B-6CB6-1648-AD11-4BCA276D364A}" type="datetimeFigureOut">
              <a:rPr lang="en-US" smtClean="0"/>
              <a:t>2/25/21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714500" y="685800"/>
            <a:ext cx="3429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41054E-58D0-F24D-9054-8231A9C9B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09946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44995" rtl="0" eaLnBrk="1" latinLnBrk="0" hangingPunct="1">
      <a:defRPr sz="2743" kern="1200">
        <a:solidFill>
          <a:schemeClr val="tx1"/>
        </a:solidFill>
        <a:latin typeface="+mn-lt"/>
        <a:ea typeface="+mn-ea"/>
        <a:cs typeface="+mn-cs"/>
      </a:defRPr>
    </a:lvl1pPr>
    <a:lvl2pPr marL="1044995" algn="l" defTabSz="1044995" rtl="0" eaLnBrk="1" latinLnBrk="0" hangingPunct="1">
      <a:defRPr sz="2743" kern="1200">
        <a:solidFill>
          <a:schemeClr val="tx1"/>
        </a:solidFill>
        <a:latin typeface="+mn-lt"/>
        <a:ea typeface="+mn-ea"/>
        <a:cs typeface="+mn-cs"/>
      </a:defRPr>
    </a:lvl2pPr>
    <a:lvl3pPr marL="2089989" algn="l" defTabSz="1044995" rtl="0" eaLnBrk="1" latinLnBrk="0" hangingPunct="1">
      <a:defRPr sz="2743" kern="1200">
        <a:solidFill>
          <a:schemeClr val="tx1"/>
        </a:solidFill>
        <a:latin typeface="+mn-lt"/>
        <a:ea typeface="+mn-ea"/>
        <a:cs typeface="+mn-cs"/>
      </a:defRPr>
    </a:lvl3pPr>
    <a:lvl4pPr marL="3134984" algn="l" defTabSz="1044995" rtl="0" eaLnBrk="1" latinLnBrk="0" hangingPunct="1">
      <a:defRPr sz="2743" kern="1200">
        <a:solidFill>
          <a:schemeClr val="tx1"/>
        </a:solidFill>
        <a:latin typeface="+mn-lt"/>
        <a:ea typeface="+mn-ea"/>
        <a:cs typeface="+mn-cs"/>
      </a:defRPr>
    </a:lvl4pPr>
    <a:lvl5pPr marL="4179978" algn="l" defTabSz="1044995" rtl="0" eaLnBrk="1" latinLnBrk="0" hangingPunct="1">
      <a:defRPr sz="2743" kern="1200">
        <a:solidFill>
          <a:schemeClr val="tx1"/>
        </a:solidFill>
        <a:latin typeface="+mn-lt"/>
        <a:ea typeface="+mn-ea"/>
        <a:cs typeface="+mn-cs"/>
      </a:defRPr>
    </a:lvl5pPr>
    <a:lvl6pPr marL="5224973" algn="l" defTabSz="1044995" rtl="0" eaLnBrk="1" latinLnBrk="0" hangingPunct="1">
      <a:defRPr sz="2743" kern="1200">
        <a:solidFill>
          <a:schemeClr val="tx1"/>
        </a:solidFill>
        <a:latin typeface="+mn-lt"/>
        <a:ea typeface="+mn-ea"/>
        <a:cs typeface="+mn-cs"/>
      </a:defRPr>
    </a:lvl6pPr>
    <a:lvl7pPr marL="6269968" algn="l" defTabSz="1044995" rtl="0" eaLnBrk="1" latinLnBrk="0" hangingPunct="1">
      <a:defRPr sz="2743" kern="1200">
        <a:solidFill>
          <a:schemeClr val="tx1"/>
        </a:solidFill>
        <a:latin typeface="+mn-lt"/>
        <a:ea typeface="+mn-ea"/>
        <a:cs typeface="+mn-cs"/>
      </a:defRPr>
    </a:lvl7pPr>
    <a:lvl8pPr marL="7314962" algn="l" defTabSz="1044995" rtl="0" eaLnBrk="1" latinLnBrk="0" hangingPunct="1">
      <a:defRPr sz="2743" kern="1200">
        <a:solidFill>
          <a:schemeClr val="tx1"/>
        </a:solidFill>
        <a:latin typeface="+mn-lt"/>
        <a:ea typeface="+mn-ea"/>
        <a:cs typeface="+mn-cs"/>
      </a:defRPr>
    </a:lvl8pPr>
    <a:lvl9pPr marL="8359957" algn="l" defTabSz="1044995" rtl="0" eaLnBrk="1" latinLnBrk="0" hangingPunct="1">
      <a:defRPr sz="274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5681136"/>
            <a:ext cx="15544800" cy="39200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10363200"/>
            <a:ext cx="12801600" cy="4673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14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288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432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576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720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865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4009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153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0" y="16950269"/>
            <a:ext cx="4267200" cy="97366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Step-By-Step Instructions for </a:t>
            </a:r>
            <a:r>
              <a:rPr lang="en-US" dirty="0" err="1"/>
              <a:t>Miniproject</a:t>
            </a:r>
            <a:r>
              <a:rPr lang="en-US" dirty="0"/>
              <a:t>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641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0" y="16950269"/>
            <a:ext cx="4267200" cy="97366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Step-By-Step Instructions for </a:t>
            </a:r>
            <a:r>
              <a:rPr lang="en-US" dirty="0" err="1"/>
              <a:t>Miniproject</a:t>
            </a:r>
            <a:r>
              <a:rPr lang="en-US" dirty="0"/>
              <a:t>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295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58800" y="732370"/>
            <a:ext cx="4114800" cy="1560406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732370"/>
            <a:ext cx="12039600" cy="1560406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0" y="16950269"/>
            <a:ext cx="4267200" cy="97366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Step-By-Step Instructions for </a:t>
            </a:r>
            <a:r>
              <a:rPr lang="en-US" dirty="0" err="1"/>
              <a:t>Miniproject</a:t>
            </a:r>
            <a:r>
              <a:rPr lang="en-US" dirty="0"/>
              <a:t>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191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7609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0" y="16950269"/>
            <a:ext cx="4267200" cy="97366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Step-By-Step Instructions for </a:t>
            </a:r>
            <a:r>
              <a:rPr lang="en-US" dirty="0" err="1"/>
              <a:t>Miniproject</a:t>
            </a:r>
            <a:r>
              <a:rPr lang="en-US" dirty="0"/>
              <a:t>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804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26" y="11751736"/>
            <a:ext cx="15544800" cy="3632200"/>
          </a:xfrm>
        </p:spPr>
        <p:txBody>
          <a:bodyPr anchor="t"/>
          <a:lstStyle>
            <a:lvl1pPr algn="l">
              <a:defRPr sz="8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26" y="7751236"/>
            <a:ext cx="15544800" cy="4000499"/>
          </a:xfrm>
        </p:spPr>
        <p:txBody>
          <a:bodyPr anchor="b"/>
          <a:lstStyle>
            <a:lvl1pPr marL="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914418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883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55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7673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2091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651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00928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5346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0" y="16950269"/>
            <a:ext cx="4267200" cy="97366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Step-By-Step Instructions for </a:t>
            </a:r>
            <a:r>
              <a:rPr lang="en-US" dirty="0" err="1"/>
              <a:t>Miniproject</a:t>
            </a:r>
            <a:r>
              <a:rPr lang="en-US" dirty="0"/>
              <a:t>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736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4267202"/>
            <a:ext cx="8077200" cy="12069234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96400" y="4267202"/>
            <a:ext cx="8077200" cy="12069234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16950269"/>
            <a:ext cx="4267200" cy="97366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Step-By-Step Instructions for </a:t>
            </a:r>
            <a:r>
              <a:rPr lang="en-US" dirty="0" err="1"/>
              <a:t>Miniproject</a:t>
            </a:r>
            <a:r>
              <a:rPr lang="en-US" dirty="0"/>
              <a:t>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729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1" y="4093635"/>
            <a:ext cx="8080376" cy="1706032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18" indent="0">
              <a:buNone/>
              <a:defRPr sz="4000" b="1"/>
            </a:lvl2pPr>
            <a:lvl3pPr marL="1828837" indent="0">
              <a:buNone/>
              <a:defRPr sz="3600" b="1"/>
            </a:lvl3pPr>
            <a:lvl4pPr marL="2743255" indent="0">
              <a:buNone/>
              <a:defRPr sz="3200" b="1"/>
            </a:lvl4pPr>
            <a:lvl5pPr marL="3657673" indent="0">
              <a:buNone/>
              <a:defRPr sz="3200" b="1"/>
            </a:lvl5pPr>
            <a:lvl6pPr marL="4572091" indent="0">
              <a:buNone/>
              <a:defRPr sz="3200" b="1"/>
            </a:lvl6pPr>
            <a:lvl7pPr marL="5486510" indent="0">
              <a:buNone/>
              <a:defRPr sz="3200" b="1"/>
            </a:lvl7pPr>
            <a:lvl8pPr marL="6400928" indent="0">
              <a:buNone/>
              <a:defRPr sz="3200" b="1"/>
            </a:lvl8pPr>
            <a:lvl9pPr marL="7315346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1" y="5799667"/>
            <a:ext cx="8080376" cy="10536768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0052" y="4093635"/>
            <a:ext cx="8083550" cy="1706032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18" indent="0">
              <a:buNone/>
              <a:defRPr sz="4000" b="1"/>
            </a:lvl2pPr>
            <a:lvl3pPr marL="1828837" indent="0">
              <a:buNone/>
              <a:defRPr sz="3600" b="1"/>
            </a:lvl3pPr>
            <a:lvl4pPr marL="2743255" indent="0">
              <a:buNone/>
              <a:defRPr sz="3200" b="1"/>
            </a:lvl4pPr>
            <a:lvl5pPr marL="3657673" indent="0">
              <a:buNone/>
              <a:defRPr sz="3200" b="1"/>
            </a:lvl5pPr>
            <a:lvl6pPr marL="4572091" indent="0">
              <a:buNone/>
              <a:defRPr sz="3200" b="1"/>
            </a:lvl6pPr>
            <a:lvl7pPr marL="5486510" indent="0">
              <a:buNone/>
              <a:defRPr sz="3200" b="1"/>
            </a:lvl7pPr>
            <a:lvl8pPr marL="6400928" indent="0">
              <a:buNone/>
              <a:defRPr sz="3200" b="1"/>
            </a:lvl8pPr>
            <a:lvl9pPr marL="7315346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0052" y="5799667"/>
            <a:ext cx="8083550" cy="10536768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14400" y="16950269"/>
            <a:ext cx="4267200" cy="97366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Step-By-Step Instructions for </a:t>
            </a:r>
            <a:r>
              <a:rPr lang="en-US" dirty="0" err="1"/>
              <a:t>Miniproject</a:t>
            </a:r>
            <a:r>
              <a:rPr lang="en-US" dirty="0"/>
              <a:t> 2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28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14400" y="16950269"/>
            <a:ext cx="4267200" cy="97366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Step-By-Step Instructions for </a:t>
            </a:r>
            <a:r>
              <a:rPr lang="en-US" dirty="0" err="1"/>
              <a:t>Miniproject</a:t>
            </a:r>
            <a:r>
              <a:rPr lang="en-US" dirty="0"/>
              <a:t>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654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14400" y="16950269"/>
            <a:ext cx="4267200" cy="97366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Step-By-Step Instructions for </a:t>
            </a:r>
            <a:r>
              <a:rPr lang="en-US" dirty="0" err="1"/>
              <a:t>Miniproject</a:t>
            </a:r>
            <a:r>
              <a:rPr lang="en-US" dirty="0"/>
              <a:t>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035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728133"/>
            <a:ext cx="6016626" cy="3098800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100" y="728135"/>
            <a:ext cx="10223500" cy="15608301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1" y="3826935"/>
            <a:ext cx="6016626" cy="12509501"/>
          </a:xfrm>
        </p:spPr>
        <p:txBody>
          <a:bodyPr/>
          <a:lstStyle>
            <a:lvl1pPr marL="0" indent="0">
              <a:buNone/>
              <a:defRPr sz="2800"/>
            </a:lvl1pPr>
            <a:lvl2pPr marL="914418" indent="0">
              <a:buNone/>
              <a:defRPr sz="2400"/>
            </a:lvl2pPr>
            <a:lvl3pPr marL="1828837" indent="0">
              <a:buNone/>
              <a:defRPr sz="2000"/>
            </a:lvl3pPr>
            <a:lvl4pPr marL="2743255" indent="0">
              <a:buNone/>
              <a:defRPr sz="1800"/>
            </a:lvl4pPr>
            <a:lvl5pPr marL="3657673" indent="0">
              <a:buNone/>
              <a:defRPr sz="1800"/>
            </a:lvl5pPr>
            <a:lvl6pPr marL="4572091" indent="0">
              <a:buNone/>
              <a:defRPr sz="1800"/>
            </a:lvl6pPr>
            <a:lvl7pPr marL="5486510" indent="0">
              <a:buNone/>
              <a:defRPr sz="1800"/>
            </a:lvl7pPr>
            <a:lvl8pPr marL="6400928" indent="0">
              <a:buNone/>
              <a:defRPr sz="1800"/>
            </a:lvl8pPr>
            <a:lvl9pPr marL="7315346" indent="0">
              <a:buNone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16950269"/>
            <a:ext cx="4267200" cy="97366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Step-By-Step Instructions for </a:t>
            </a:r>
            <a:r>
              <a:rPr lang="en-US" dirty="0" err="1"/>
              <a:t>Miniproject</a:t>
            </a:r>
            <a:r>
              <a:rPr lang="en-US" dirty="0"/>
              <a:t>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870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6" y="12801601"/>
            <a:ext cx="10972800" cy="1511301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6" y="1634067"/>
            <a:ext cx="10972800" cy="10972800"/>
          </a:xfrm>
        </p:spPr>
        <p:txBody>
          <a:bodyPr/>
          <a:lstStyle>
            <a:lvl1pPr marL="0" indent="0">
              <a:buNone/>
              <a:defRPr sz="6400"/>
            </a:lvl1pPr>
            <a:lvl2pPr marL="914418" indent="0">
              <a:buNone/>
              <a:defRPr sz="5600"/>
            </a:lvl2pPr>
            <a:lvl3pPr marL="1828837" indent="0">
              <a:buNone/>
              <a:defRPr sz="4800"/>
            </a:lvl3pPr>
            <a:lvl4pPr marL="2743255" indent="0">
              <a:buNone/>
              <a:defRPr sz="4000"/>
            </a:lvl4pPr>
            <a:lvl5pPr marL="3657673" indent="0">
              <a:buNone/>
              <a:defRPr sz="4000"/>
            </a:lvl5pPr>
            <a:lvl6pPr marL="4572091" indent="0">
              <a:buNone/>
              <a:defRPr sz="4000"/>
            </a:lvl6pPr>
            <a:lvl7pPr marL="5486510" indent="0">
              <a:buNone/>
              <a:defRPr sz="4000"/>
            </a:lvl7pPr>
            <a:lvl8pPr marL="6400928" indent="0">
              <a:buNone/>
              <a:defRPr sz="4000"/>
            </a:lvl8pPr>
            <a:lvl9pPr marL="7315346" indent="0">
              <a:buNone/>
              <a:defRPr sz="4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6" y="14312902"/>
            <a:ext cx="10972800" cy="2146299"/>
          </a:xfrm>
        </p:spPr>
        <p:txBody>
          <a:bodyPr/>
          <a:lstStyle>
            <a:lvl1pPr marL="0" indent="0">
              <a:buNone/>
              <a:defRPr sz="2800"/>
            </a:lvl1pPr>
            <a:lvl2pPr marL="914418" indent="0">
              <a:buNone/>
              <a:defRPr sz="2400"/>
            </a:lvl2pPr>
            <a:lvl3pPr marL="1828837" indent="0">
              <a:buNone/>
              <a:defRPr sz="2000"/>
            </a:lvl3pPr>
            <a:lvl4pPr marL="2743255" indent="0">
              <a:buNone/>
              <a:defRPr sz="1800"/>
            </a:lvl4pPr>
            <a:lvl5pPr marL="3657673" indent="0">
              <a:buNone/>
              <a:defRPr sz="1800"/>
            </a:lvl5pPr>
            <a:lvl6pPr marL="4572091" indent="0">
              <a:buNone/>
              <a:defRPr sz="1800"/>
            </a:lvl6pPr>
            <a:lvl7pPr marL="5486510" indent="0">
              <a:buNone/>
              <a:defRPr sz="1800"/>
            </a:lvl7pPr>
            <a:lvl8pPr marL="6400928" indent="0">
              <a:buNone/>
              <a:defRPr sz="1800"/>
            </a:lvl8pPr>
            <a:lvl9pPr marL="7315346" indent="0">
              <a:buNone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16950269"/>
            <a:ext cx="4267200" cy="97366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Step-By-Step Instructions for </a:t>
            </a:r>
            <a:r>
              <a:rPr lang="en-US" dirty="0" err="1"/>
              <a:t>Miniproject</a:t>
            </a:r>
            <a:r>
              <a:rPr lang="en-US" dirty="0"/>
              <a:t>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075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732368"/>
            <a:ext cx="16459200" cy="304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4267202"/>
            <a:ext cx="16459200" cy="120692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2" y="16950269"/>
            <a:ext cx="5950859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Step-By-Step Instructions for </a:t>
            </a:r>
            <a:r>
              <a:rPr lang="en-US" dirty="0" err="1"/>
              <a:t>Miniproject</a:t>
            </a:r>
            <a:r>
              <a:rPr lang="en-US" dirty="0"/>
              <a:t>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6400" y="16950269"/>
            <a:ext cx="4267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6AD60-2240-774B-999B-A729C374D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12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18" rtl="0" eaLnBrk="1" latinLnBrk="0" hangingPunct="1"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14" indent="-685814" algn="l" defTabSz="914418" rtl="0" eaLnBrk="1" latinLnBrk="0" hangingPunct="1">
        <a:spcBef>
          <a:spcPct val="20000"/>
        </a:spcBef>
        <a:buFont typeface="Arial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1pPr>
      <a:lvl2pPr marL="1485930" indent="-571511" algn="l" defTabSz="914418" rtl="0" eaLnBrk="1" latinLnBrk="0" hangingPunct="1">
        <a:spcBef>
          <a:spcPct val="20000"/>
        </a:spcBef>
        <a:buFont typeface="Arial"/>
        <a:buChar char="–"/>
        <a:defRPr sz="56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46" indent="-457209" algn="l" defTabSz="914418" rtl="0" eaLnBrk="1" latinLnBrk="0" hangingPunct="1">
        <a:spcBef>
          <a:spcPct val="20000"/>
        </a:spcBef>
        <a:buFont typeface="Arial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64" indent="-457209" algn="l" defTabSz="914418" rtl="0" eaLnBrk="1" latinLnBrk="0" hangingPunct="1">
        <a:spcBef>
          <a:spcPct val="20000"/>
        </a:spcBef>
        <a:buFont typeface="Arial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82" indent="-457209" algn="l" defTabSz="914418" rtl="0" eaLnBrk="1" latinLnBrk="0" hangingPunct="1">
        <a:spcBef>
          <a:spcPct val="20000"/>
        </a:spcBef>
        <a:buFont typeface="Arial"/>
        <a:buChar char="»"/>
        <a:defRPr sz="40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301" indent="-457209" algn="l" defTabSz="914418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719" indent="-457209" algn="l" defTabSz="914418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137" indent="-457209" algn="l" defTabSz="914418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555" indent="-457209" algn="l" defTabSz="914418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8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18" algn="l" defTabSz="914418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37" algn="l" defTabSz="914418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55" algn="l" defTabSz="914418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73" algn="l" defTabSz="914418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91" algn="l" defTabSz="914418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510" algn="l" defTabSz="914418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928" algn="l" defTabSz="914418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346" algn="l" defTabSz="914418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8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9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9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1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urpriselib.com/" TargetMode="External"/><Relationship Id="rId2" Type="http://schemas.openxmlformats.org/officeDocument/2006/relationships/hyperlink" Target="http://spark.apache.org/docs/1.0.0/mllib-collaborative-filtering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7" Type="http://schemas.openxmlformats.org/officeDocument/2006/relationships/image" Target="../media/image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5.emf"/><Relationship Id="rId4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220118"/>
            <a:ext cx="16459200" cy="3354301"/>
          </a:xfrm>
        </p:spPr>
        <p:txBody>
          <a:bodyPr>
            <a:normAutofit/>
          </a:bodyPr>
          <a:lstStyle/>
          <a:p>
            <a:r>
              <a:rPr lang="en-US" dirty="0"/>
              <a:t>Step-By-Step Instructions for </a:t>
            </a:r>
            <a:r>
              <a:rPr lang="en-US" dirty="0" err="1"/>
              <a:t>Miniproject</a:t>
            </a:r>
            <a:r>
              <a:rPr lang="en-US" dirty="0"/>
              <a:t> 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Step-By-Step Instructions for </a:t>
            </a:r>
            <a:r>
              <a:rPr lang="en-US" dirty="0" err="1"/>
              <a:t>Miniproject</a:t>
            </a:r>
            <a:r>
              <a:rPr lang="en-US" dirty="0"/>
              <a:t>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22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835276"/>
            <a:ext cx="16459200" cy="2445250"/>
          </a:xfrm>
        </p:spPr>
        <p:txBody>
          <a:bodyPr>
            <a:normAutofit fontScale="90000"/>
          </a:bodyPr>
          <a:lstStyle/>
          <a:p>
            <a:r>
              <a:rPr lang="en-US" dirty="0"/>
              <a:t>Step 2: Projecting U &amp; V to 2 Dimensions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2a:</a:t>
            </a:r>
          </a:p>
          <a:p>
            <a:pPr lvl="1"/>
            <a:r>
              <a:rPr lang="en-US" dirty="0"/>
              <a:t>(Optional) mean center V: each row of V has zero mean</a:t>
            </a:r>
          </a:p>
          <a:p>
            <a:pPr lvl="1"/>
            <a:r>
              <a:rPr lang="en-US" dirty="0"/>
              <a:t>Compute SVD of V: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The first two columns of A correspond to best 2-dimensional projection of movies V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Step-By-Step Instructions for </a:t>
            </a:r>
            <a:r>
              <a:rPr lang="en-US" dirty="0" err="1"/>
              <a:t>Miniproject</a:t>
            </a:r>
            <a:r>
              <a:rPr lang="en-US" dirty="0"/>
              <a:t>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5357779"/>
              </p:ext>
            </p:extLst>
          </p:nvPr>
        </p:nvGraphicFramePr>
        <p:xfrm>
          <a:off x="10139108" y="8509633"/>
          <a:ext cx="4044161" cy="12687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74" name="Equation" r:id="rId3" imgW="647700" imgH="203200" progId="Equation.3">
                  <p:embed/>
                </p:oleObj>
              </mc:Choice>
              <mc:Fallback>
                <p:oleObj name="Equation" r:id="rId3" imgW="6477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139108" y="8509633"/>
                        <a:ext cx="4044161" cy="12687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4283924" y="10431504"/>
            <a:ext cx="3176254" cy="8679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40" dirty="0">
                <a:solidFill>
                  <a:srgbClr val="800000"/>
                </a:solidFill>
              </a:rPr>
              <a:t>Orthogonal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13513968" y="9617966"/>
            <a:ext cx="769959" cy="1022449"/>
          </a:xfrm>
          <a:prstGeom prst="straightConnector1">
            <a:avLst/>
          </a:prstGeom>
          <a:grpFill/>
          <a:ln>
            <a:solidFill>
              <a:schemeClr val="accent2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257356" y="10515491"/>
            <a:ext cx="3176254" cy="8679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40" dirty="0">
                <a:solidFill>
                  <a:srgbClr val="800000"/>
                </a:solidFill>
              </a:rPr>
              <a:t>Orthogonal</a:t>
            </a:r>
          </a:p>
        </p:txBody>
      </p:sp>
      <p:cxnSp>
        <p:nvCxnSpPr>
          <p:cNvPr id="13" name="Straight Arrow Connector 12"/>
          <p:cNvCxnSpPr>
            <a:stCxn id="12" idx="0"/>
          </p:cNvCxnSpPr>
          <p:nvPr/>
        </p:nvCxnSpPr>
        <p:spPr>
          <a:xfrm flipV="1">
            <a:off x="11845483" y="9617970"/>
            <a:ext cx="131115" cy="897521"/>
          </a:xfrm>
          <a:prstGeom prst="straightConnector1">
            <a:avLst/>
          </a:prstGeom>
          <a:grpFill/>
          <a:ln>
            <a:solidFill>
              <a:schemeClr val="accent2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12917738" y="9617966"/>
            <a:ext cx="596230" cy="1636189"/>
          </a:xfrm>
          <a:prstGeom prst="straightConnector1">
            <a:avLst/>
          </a:prstGeom>
          <a:grpFill/>
          <a:ln>
            <a:solidFill>
              <a:schemeClr val="accent2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2444752" y="11254154"/>
            <a:ext cx="2480551" cy="8679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40" dirty="0">
                <a:solidFill>
                  <a:srgbClr val="800000"/>
                </a:solidFill>
              </a:rPr>
              <a:t>Diagonal</a:t>
            </a:r>
          </a:p>
        </p:txBody>
      </p:sp>
    </p:spTree>
    <p:extLst>
      <p:ext uri="{BB962C8B-B14F-4D97-AF65-F5344CB8AC3E}">
        <p14:creationId xmlns:p14="http://schemas.microsoft.com/office/powerpoint/2010/main" val="3851713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2: Projecting U &amp; V to 2 Dimensions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2b:</a:t>
            </a:r>
          </a:p>
          <a:p>
            <a:pPr lvl="1"/>
            <a:r>
              <a:rPr lang="en-US" dirty="0"/>
              <a:t>Project every movie &amp; user using A</a:t>
            </a:r>
            <a:r>
              <a:rPr lang="en-US" baseline="-25000" dirty="0"/>
              <a:t>1:2</a:t>
            </a:r>
          </a:p>
          <a:p>
            <a:pPr lvl="1"/>
            <a:endParaRPr lang="en-US" baseline="-25000" dirty="0"/>
          </a:p>
          <a:p>
            <a:pPr lvl="1"/>
            <a:endParaRPr lang="en-US" baseline="-25000" dirty="0"/>
          </a:p>
          <a:p>
            <a:pPr lvl="1"/>
            <a:endParaRPr lang="en-US" baseline="-25000" dirty="0"/>
          </a:p>
          <a:p>
            <a:pPr lvl="1"/>
            <a:endParaRPr lang="en-US" baseline="-25000" dirty="0"/>
          </a:p>
          <a:p>
            <a:pPr lvl="1"/>
            <a:endParaRPr lang="en-US" baseline="-25000" dirty="0"/>
          </a:p>
          <a:p>
            <a:pPr lvl="1"/>
            <a:endParaRPr lang="en-US" baseline="-25000" dirty="0"/>
          </a:p>
          <a:p>
            <a:pPr lvl="1"/>
            <a:endParaRPr lang="en-US" sz="3200" baseline="-25000" dirty="0"/>
          </a:p>
          <a:p>
            <a:pPr lvl="1"/>
            <a:r>
              <a:rPr lang="en-US" dirty="0"/>
              <a:t>Now each user &amp; movie is represented using a two dimensional point.  Visualize and interpret!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Step-By-Step Instructions for </a:t>
            </a:r>
            <a:r>
              <a:rPr lang="en-US" dirty="0" err="1"/>
              <a:t>Miniproject</a:t>
            </a:r>
            <a:r>
              <a:rPr lang="en-US" dirty="0"/>
              <a:t>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5170651"/>
              </p:ext>
            </p:extLst>
          </p:nvPr>
        </p:nvGraphicFramePr>
        <p:xfrm>
          <a:off x="2080463" y="8125129"/>
          <a:ext cx="6899274" cy="15081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87" name="Equation" r:id="rId3" imgW="1104900" imgH="241300" progId="Equation.3">
                  <p:embed/>
                </p:oleObj>
              </mc:Choice>
              <mc:Fallback>
                <p:oleObj name="Equation" r:id="rId3" imgW="11049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80463" y="8125129"/>
                        <a:ext cx="6899274" cy="15081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6191836"/>
              </p:ext>
            </p:extLst>
          </p:nvPr>
        </p:nvGraphicFramePr>
        <p:xfrm>
          <a:off x="2001086" y="10033471"/>
          <a:ext cx="7061200" cy="15081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88" name="Equation" r:id="rId5" imgW="1130300" imgH="241300" progId="Equation.3">
                  <p:embed/>
                </p:oleObj>
              </mc:Choice>
              <mc:Fallback>
                <p:oleObj name="Equation" r:id="rId5" imgW="11303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01086" y="10033471"/>
                        <a:ext cx="7061200" cy="15081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896197" y="10022853"/>
            <a:ext cx="9128589" cy="16435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40" dirty="0">
                <a:solidFill>
                  <a:srgbClr val="800000"/>
                </a:solidFill>
              </a:rPr>
              <a:t>If you mean centered V, you need </a:t>
            </a:r>
          </a:p>
          <a:p>
            <a:r>
              <a:rPr lang="en-US" sz="5040" dirty="0">
                <a:solidFill>
                  <a:srgbClr val="800000"/>
                </a:solidFill>
              </a:rPr>
              <a:t>to shift U by same amount first</a:t>
            </a:r>
          </a:p>
        </p:txBody>
      </p:sp>
    </p:spTree>
    <p:extLst>
      <p:ext uri="{BB962C8B-B14F-4D97-AF65-F5344CB8AC3E}">
        <p14:creationId xmlns:p14="http://schemas.microsoft.com/office/powerpoint/2010/main" val="2844654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835276"/>
            <a:ext cx="16459200" cy="2445250"/>
          </a:xfrm>
        </p:spPr>
        <p:txBody>
          <a:bodyPr>
            <a:normAutofit fontScale="90000"/>
          </a:bodyPr>
          <a:lstStyle/>
          <a:p>
            <a:r>
              <a:rPr lang="en-US" dirty="0"/>
              <a:t>Step 2: Projecting U &amp; V to 2 Dimensions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2c (optional):</a:t>
            </a:r>
          </a:p>
          <a:p>
            <a:pPr lvl="1"/>
            <a:r>
              <a:rPr lang="en-US" dirty="0"/>
              <a:t>Do Steps 2a &amp; 2b:</a:t>
            </a:r>
          </a:p>
          <a:p>
            <a:pPr lvl="1"/>
            <a:endParaRPr lang="en-US" dirty="0"/>
          </a:p>
          <a:p>
            <a:pPr lvl="1"/>
            <a:endParaRPr lang="en-US" sz="3200" dirty="0"/>
          </a:p>
          <a:p>
            <a:pPr lvl="1"/>
            <a:r>
              <a:rPr lang="en-US" dirty="0"/>
              <a:t>Then rescale dimensions:</a:t>
            </a:r>
          </a:p>
          <a:p>
            <a:pPr lvl="2"/>
            <a:r>
              <a:rPr lang="en-US" dirty="0"/>
              <a:t>E.g., each row of </a:t>
            </a:r>
            <a:r>
              <a:rPr lang="en-US" dirty="0" err="1"/>
              <a:t>Ũ</a:t>
            </a:r>
            <a:r>
              <a:rPr lang="en-US" dirty="0"/>
              <a:t> has unit variance.</a:t>
            </a:r>
          </a:p>
          <a:p>
            <a:pPr lvl="2"/>
            <a:r>
              <a:rPr lang="en-US" dirty="0"/>
              <a:t>Otherwise, visualization might look stretched: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Step-By-Step Instructions for </a:t>
            </a:r>
            <a:r>
              <a:rPr lang="en-US" dirty="0" err="1"/>
              <a:t>Miniproject</a:t>
            </a:r>
            <a:r>
              <a:rPr lang="en-US" dirty="0"/>
              <a:t>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0144260"/>
              </p:ext>
            </p:extLst>
          </p:nvPr>
        </p:nvGraphicFramePr>
        <p:xfrm>
          <a:off x="8673506" y="6793209"/>
          <a:ext cx="4432896" cy="9689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305" name="Equation" r:id="rId3" imgW="1104900" imgH="241300" progId="Equation.3">
                  <p:embed/>
                </p:oleObj>
              </mc:Choice>
              <mc:Fallback>
                <p:oleObj name="Equation" r:id="rId3" imgW="11049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673506" y="6793209"/>
                        <a:ext cx="4432896" cy="9689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3450316"/>
              </p:ext>
            </p:extLst>
          </p:nvPr>
        </p:nvGraphicFramePr>
        <p:xfrm>
          <a:off x="8714633" y="8220289"/>
          <a:ext cx="4536936" cy="9689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306" name="Equation" r:id="rId5" imgW="1130300" imgH="241300" progId="Equation.3">
                  <p:embed/>
                </p:oleObj>
              </mc:Choice>
              <mc:Fallback>
                <p:oleObj name="Equation" r:id="rId5" imgW="11303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714633" y="8220289"/>
                        <a:ext cx="4536936" cy="9689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5271833" y="12228355"/>
            <a:ext cx="8377794" cy="2309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364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Interpretation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The top D dimensions of matrix A define a D-dim projection that best preserves the learned movie features V: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endParaRPr lang="en-US" sz="4000" dirty="0"/>
          </a:p>
          <a:p>
            <a:r>
              <a:rPr lang="en-US" sz="4800" dirty="0"/>
              <a:t>We want 2-dimensional projection for visualization purposes</a:t>
            </a:r>
          </a:p>
          <a:p>
            <a:pPr lvl="1"/>
            <a:r>
              <a:rPr lang="en-US" sz="4000" dirty="0"/>
              <a:t>So we take top 2 dimensions of SVD</a:t>
            </a:r>
          </a:p>
          <a:p>
            <a:pPr lvl="1"/>
            <a:endParaRPr lang="en-US" sz="2000" dirty="0"/>
          </a:p>
          <a:p>
            <a:r>
              <a:rPr lang="en-US" sz="4800" dirty="0"/>
              <a:t>Now we can visualize movies in 2D plot</a:t>
            </a:r>
          </a:p>
          <a:p>
            <a:pPr lvl="1"/>
            <a:r>
              <a:rPr lang="en-US" sz="4000" dirty="0"/>
              <a:t>And see if close-by movies have similarities</a:t>
            </a:r>
          </a:p>
          <a:p>
            <a:pPr lvl="1"/>
            <a:r>
              <a:rPr lang="en-US" sz="4000" dirty="0"/>
              <a:t>E.g., horror, action, etc.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Step-By-Step Instructions for </a:t>
            </a:r>
            <a:r>
              <a:rPr lang="en-US" dirty="0" err="1"/>
              <a:t>Miniproject</a:t>
            </a:r>
            <a:r>
              <a:rPr lang="en-US" dirty="0"/>
              <a:t>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8951635"/>
              </p:ext>
            </p:extLst>
          </p:nvPr>
        </p:nvGraphicFramePr>
        <p:xfrm>
          <a:off x="11901881" y="7556204"/>
          <a:ext cx="3479800" cy="15271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69" name="Equation" r:id="rId3" imgW="952500" imgH="419100" progId="Equation.3">
                  <p:embed/>
                </p:oleObj>
              </mc:Choice>
              <mc:Fallback>
                <p:oleObj name="Equation" r:id="rId3" imgW="952500" imgH="419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01881" y="7556204"/>
                        <a:ext cx="3479800" cy="15271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0734020"/>
              </p:ext>
            </p:extLst>
          </p:nvPr>
        </p:nvGraphicFramePr>
        <p:xfrm>
          <a:off x="2995421" y="7722469"/>
          <a:ext cx="2613026" cy="10445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70" name="Equation" r:id="rId5" imgW="635000" imgH="254000" progId="Equation.3">
                  <p:embed/>
                </p:oleObj>
              </mc:Choice>
              <mc:Fallback>
                <p:oleObj name="Equation" r:id="rId5" imgW="635000" imgH="254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95421" y="7722469"/>
                        <a:ext cx="2613026" cy="10445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592126" y="7556204"/>
            <a:ext cx="5006486" cy="2419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40" dirty="0"/>
              <a:t>Minimizes loss of feature representation: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90688" y="9001554"/>
            <a:ext cx="6728317" cy="8679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40" dirty="0">
                <a:solidFill>
                  <a:srgbClr val="953735"/>
                </a:solidFill>
              </a:rPr>
              <a:t>Projected representation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69106" y="9001554"/>
            <a:ext cx="8286692" cy="8679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40" dirty="0">
                <a:solidFill>
                  <a:srgbClr val="953735"/>
                </a:solidFill>
              </a:rPr>
              <a:t>Preservation Loss of projection</a:t>
            </a:r>
          </a:p>
        </p:txBody>
      </p:sp>
    </p:spTree>
    <p:extLst>
      <p:ext uri="{BB962C8B-B14F-4D97-AF65-F5344CB8AC3E}">
        <p14:creationId xmlns:p14="http://schemas.microsoft.com/office/powerpoint/2010/main" val="832706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2: Alternatives &amp; Core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don’t have to do it the above way</a:t>
            </a:r>
          </a:p>
          <a:p>
            <a:pPr lvl="1"/>
            <a:r>
              <a:rPr lang="en-US" sz="4800" dirty="0"/>
              <a:t>Although the above method should always give you something reasonable to visualize</a:t>
            </a:r>
          </a:p>
          <a:p>
            <a:pPr lvl="1"/>
            <a:endParaRPr lang="en-US" sz="4000" dirty="0"/>
          </a:p>
          <a:p>
            <a:r>
              <a:rPr lang="en-US" dirty="0"/>
              <a:t>Core requirement: </a:t>
            </a:r>
          </a:p>
          <a:p>
            <a:pPr lvl="1"/>
            <a:r>
              <a:rPr lang="en-US" sz="4800" dirty="0"/>
              <a:t>Projection should preserves as much of the original features as possible</a:t>
            </a:r>
          </a:p>
          <a:p>
            <a:pPr lvl="1"/>
            <a:r>
              <a:rPr lang="en-US" sz="4800" dirty="0"/>
              <a:t>A dot product in the 2-D representation should approximate the dot product in the K-D representation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Step-By-Step Instructions for </a:t>
            </a:r>
            <a:r>
              <a:rPr lang="en-US" dirty="0" err="1"/>
              <a:t>Miniproject</a:t>
            </a:r>
            <a:r>
              <a:rPr lang="en-US" dirty="0"/>
              <a:t>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9751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Plot U &amp; 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5486400"/>
            <a:ext cx="16459200" cy="9512300"/>
          </a:xfrm>
        </p:spPr>
        <p:txBody>
          <a:bodyPr>
            <a:normAutofit/>
          </a:bodyPr>
          <a:lstStyle/>
          <a:p>
            <a:r>
              <a:rPr lang="en-US" dirty="0"/>
              <a:t>Plotting V is more important:</a:t>
            </a:r>
          </a:p>
          <a:p>
            <a:pPr lvl="1"/>
            <a:r>
              <a:rPr lang="en-US" sz="4000" dirty="0"/>
              <a:t>Pick a few movies and plot their projected 2D representation</a:t>
            </a:r>
          </a:p>
          <a:p>
            <a:pPr lvl="1"/>
            <a:r>
              <a:rPr lang="en-US" sz="4000" dirty="0"/>
              <a:t>Verify that distances/angles/axes in your plot can be interpreted</a:t>
            </a:r>
          </a:p>
          <a:p>
            <a:pPr lvl="1"/>
            <a:endParaRPr lang="en-US" sz="4000" dirty="0"/>
          </a:p>
          <a:p>
            <a:pPr lvl="1"/>
            <a:endParaRPr lang="en-US" sz="4000" dirty="0"/>
          </a:p>
          <a:p>
            <a:pPr lvl="1"/>
            <a:endParaRPr lang="en-US" sz="4000" dirty="0"/>
          </a:p>
          <a:p>
            <a:pPr lvl="1"/>
            <a:endParaRPr lang="en-US" sz="4000" dirty="0"/>
          </a:p>
          <a:p>
            <a:pPr marL="914418" lvl="1" indent="0">
              <a:buNone/>
            </a:pPr>
            <a:endParaRPr lang="en-US" sz="4000" dirty="0"/>
          </a:p>
          <a:p>
            <a:pPr lvl="1"/>
            <a:endParaRPr lang="en-US" sz="2000" dirty="0"/>
          </a:p>
          <a:p>
            <a:r>
              <a:rPr lang="en-US" sz="5600" dirty="0"/>
              <a:t>Can also plot the genres provided:</a:t>
            </a:r>
          </a:p>
          <a:p>
            <a:pPr lvl="1"/>
            <a:r>
              <a:rPr lang="en-US" sz="4000" dirty="0"/>
              <a:t>E.g., where is the average horror movie?</a:t>
            </a:r>
          </a:p>
          <a:p>
            <a:pPr lvl="1"/>
            <a:r>
              <a:rPr lang="en-US" sz="4000" dirty="0"/>
              <a:t>E.g., compute the average v for all movies that belong to horror genre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Step-By-Step Instructions for </a:t>
            </a:r>
            <a:r>
              <a:rPr lang="en-US" dirty="0" err="1"/>
              <a:t>Miniproject</a:t>
            </a:r>
            <a:r>
              <a:rPr lang="en-US" dirty="0"/>
              <a:t>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8942" y="8321266"/>
            <a:ext cx="4716174" cy="350211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68493" y="9582604"/>
            <a:ext cx="2579104" cy="8679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40" dirty="0"/>
              <a:t>Example: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330820" y="8978373"/>
            <a:ext cx="6757812" cy="24191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40" dirty="0">
                <a:solidFill>
                  <a:srgbClr val="953735"/>
                </a:solidFill>
              </a:rPr>
              <a:t>(Your visualization will </a:t>
            </a:r>
          </a:p>
          <a:p>
            <a:r>
              <a:rPr lang="en-US" sz="5040" dirty="0">
                <a:solidFill>
                  <a:srgbClr val="953735"/>
                </a:solidFill>
              </a:rPr>
              <a:t>probably not be as clean </a:t>
            </a:r>
          </a:p>
          <a:p>
            <a:r>
              <a:rPr lang="en-US" sz="5040" dirty="0">
                <a:solidFill>
                  <a:srgbClr val="953735"/>
                </a:solidFill>
              </a:rPr>
              <a:t>as this one, that is OK)</a:t>
            </a:r>
          </a:p>
        </p:txBody>
      </p:sp>
    </p:spTree>
    <p:extLst>
      <p:ext uri="{BB962C8B-B14F-4D97-AF65-F5344CB8AC3E}">
        <p14:creationId xmlns:p14="http://schemas.microsoft.com/office/powerpoint/2010/main" val="33538820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miniproject2_result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81" y="4999255"/>
            <a:ext cx="12797856" cy="97181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835277"/>
            <a:ext cx="16459200" cy="1961926"/>
          </a:xfrm>
        </p:spPr>
        <p:txBody>
          <a:bodyPr>
            <a:noAutofit/>
          </a:bodyPr>
          <a:lstStyle/>
          <a:p>
            <a:r>
              <a:rPr lang="en-US" dirty="0"/>
              <a:t>My Own Example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Step-By-Step Instructions for </a:t>
            </a:r>
            <a:r>
              <a:rPr lang="en-US" dirty="0" err="1"/>
              <a:t>Miniproject</a:t>
            </a:r>
            <a:r>
              <a:rPr lang="en-US" dirty="0"/>
              <a:t>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16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22583" y="5013687"/>
            <a:ext cx="4935486" cy="10926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Trained using </a:t>
            </a:r>
          </a:p>
          <a:p>
            <a:r>
              <a:rPr lang="en-US" sz="3200" dirty="0"/>
              <a:t>Step 1c (lambda=10)</a:t>
            </a:r>
          </a:p>
          <a:p>
            <a:r>
              <a:rPr lang="en-US" sz="3200" dirty="0"/>
              <a:t>Stochastic GD</a:t>
            </a:r>
          </a:p>
          <a:p>
            <a:endParaRPr lang="en-US" sz="3200" dirty="0"/>
          </a:p>
          <a:p>
            <a:r>
              <a:rPr lang="en-US" sz="3200" dirty="0"/>
              <a:t>SVD of Movie Matrix</a:t>
            </a:r>
          </a:p>
          <a:p>
            <a:r>
              <a:rPr lang="en-US" sz="3200" dirty="0"/>
              <a:t>Project top 2 bases</a:t>
            </a:r>
          </a:p>
          <a:p>
            <a:endParaRPr lang="en-US" sz="3200" dirty="0"/>
          </a:p>
          <a:p>
            <a:r>
              <a:rPr lang="en-US" sz="3200" dirty="0"/>
              <a:t>Picked a few popular movies, and plotted them.</a:t>
            </a:r>
          </a:p>
          <a:p>
            <a:endParaRPr lang="en-US" sz="3200" dirty="0"/>
          </a:p>
          <a:p>
            <a:r>
              <a:rPr lang="en-US" sz="3200" dirty="0"/>
              <a:t>Then found a few extreme points (e.g., Clockwork Orange). </a:t>
            </a:r>
          </a:p>
          <a:p>
            <a:endParaRPr lang="en-US" sz="3200" dirty="0"/>
          </a:p>
          <a:p>
            <a:r>
              <a:rPr lang="en-US" sz="3200" dirty="0"/>
              <a:t>Removed most children’s movies (didn’t seem to project well using 1</a:t>
            </a:r>
            <a:r>
              <a:rPr lang="en-US" sz="3200" baseline="30000" dirty="0"/>
              <a:t>st</a:t>
            </a:r>
            <a:r>
              <a:rPr lang="en-US" sz="3200" dirty="0"/>
              <a:t> two SVD bases – maybe most ratings are by adults).</a:t>
            </a:r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443199" y="13711329"/>
            <a:ext cx="272170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Star Wars Movies</a:t>
            </a:r>
          </a:p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Close together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349619" y="11282619"/>
            <a:ext cx="242963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Mostly Sci-Fi &amp; </a:t>
            </a:r>
          </a:p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Horror Movies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215853" y="9216026"/>
            <a:ext cx="2265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Action Movies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591493" y="12484982"/>
            <a:ext cx="363394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More Historical Movies</a:t>
            </a:r>
          </a:p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(Jurassic Park excepted)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145024" y="7392137"/>
            <a:ext cx="50034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Free Willy Movies </a:t>
            </a:r>
            <a:r>
              <a:rPr lang="en-US" sz="2800">
                <a:solidFill>
                  <a:schemeClr val="accent2">
                    <a:lumMod val="75000"/>
                  </a:schemeClr>
                </a:solidFill>
              </a:rPr>
              <a:t>Close Together</a:t>
            </a:r>
            <a:endParaRPr lang="en-US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7628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Matrix Factorization with Missing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082603"/>
            <a:ext cx="16459200" cy="2455726"/>
          </a:xfrm>
        </p:spPr>
        <p:txBody>
          <a:bodyPr/>
          <a:lstStyle/>
          <a:p>
            <a:r>
              <a:rPr lang="en-US" dirty="0"/>
              <a:t>Goal #1: Learn a Latent Factor Model U &amp; V</a:t>
            </a:r>
          </a:p>
          <a:p>
            <a:r>
              <a:rPr lang="en-US" dirty="0"/>
              <a:t>Goal #2: Visualize &amp; Interpret U &amp; V</a:t>
            </a:r>
            <a:r>
              <a:rPr lang="en-US" sz="4800" dirty="0"/>
              <a:t>   (mostly V)</a:t>
            </a:r>
          </a:p>
          <a:p>
            <a:endParaRPr lang="en-US" baseline="-25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Step-By-Step Instructions for </a:t>
            </a:r>
            <a:r>
              <a:rPr lang="en-US" dirty="0" err="1"/>
              <a:t>Miniproject</a:t>
            </a:r>
            <a:r>
              <a:rPr lang="en-US" dirty="0"/>
              <a:t>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127596" y="6689712"/>
            <a:ext cx="3549731" cy="45592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b="1" dirty="0"/>
              <a:t>Y</a:t>
            </a:r>
          </a:p>
          <a:p>
            <a:pPr algn="ctr"/>
            <a:r>
              <a:rPr lang="en-US" sz="5040" dirty="0"/>
              <a:t>(missing values)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71798" y="5763176"/>
            <a:ext cx="25351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N Movies</a:t>
            </a:r>
          </a:p>
        </p:txBody>
      </p:sp>
      <p:sp>
        <p:nvSpPr>
          <p:cNvPr id="8" name="TextBox 7"/>
          <p:cNvSpPr txBox="1"/>
          <p:nvPr/>
        </p:nvSpPr>
        <p:spPr>
          <a:xfrm rot="16200000">
            <a:off x="1544691" y="8457764"/>
            <a:ext cx="22356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M Users</a:t>
            </a:r>
          </a:p>
        </p:txBody>
      </p:sp>
      <p:sp>
        <p:nvSpPr>
          <p:cNvPr id="9" name="Rectangle 8"/>
          <p:cNvSpPr/>
          <p:nvPr/>
        </p:nvSpPr>
        <p:spPr>
          <a:xfrm>
            <a:off x="9415604" y="6689712"/>
            <a:ext cx="1500670" cy="455925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/>
              <a:t>U</a:t>
            </a:r>
            <a:r>
              <a:rPr lang="en-US" sz="8000" b="1" baseline="30000" dirty="0"/>
              <a:t>T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219859" y="6689711"/>
            <a:ext cx="3582759" cy="137814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b="1" dirty="0"/>
              <a:t>V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188479" y="7753694"/>
            <a:ext cx="110479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400" b="1" dirty="0"/>
              <a:t>=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628715" y="5859256"/>
            <a:ext cx="5822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615894" y="8643741"/>
            <a:ext cx="7104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818901" y="5859256"/>
            <a:ext cx="5052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K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756115" y="6839029"/>
            <a:ext cx="5052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K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222431" y="9354131"/>
            <a:ext cx="35356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accent2">
                    <a:lumMod val="75000"/>
                  </a:schemeClr>
                </a:solidFill>
              </a:rPr>
              <a:t>“Latent Factors”</a:t>
            </a:r>
          </a:p>
        </p:txBody>
      </p:sp>
      <p:cxnSp>
        <p:nvCxnSpPr>
          <p:cNvPr id="17" name="Straight Arrow Connector 16"/>
          <p:cNvCxnSpPr>
            <a:stCxn id="16" idx="1"/>
          </p:cNvCxnSpPr>
          <p:nvPr/>
        </p:nvCxnSpPr>
        <p:spPr>
          <a:xfrm flipH="1" flipV="1">
            <a:off x="11432417" y="9354139"/>
            <a:ext cx="790014" cy="353935"/>
          </a:xfrm>
          <a:prstGeom prst="straightConnector1">
            <a:avLst/>
          </a:prstGeom>
          <a:grpFill/>
          <a:ln>
            <a:solidFill>
              <a:schemeClr val="accent2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12808216" y="8403949"/>
            <a:ext cx="0" cy="950184"/>
          </a:xfrm>
          <a:prstGeom prst="straightConnector1">
            <a:avLst/>
          </a:prstGeom>
          <a:grpFill/>
          <a:ln>
            <a:solidFill>
              <a:schemeClr val="accent2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0523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03139"/>
            <a:ext cx="16459200" cy="2286000"/>
          </a:xfrm>
        </p:spPr>
        <p:txBody>
          <a:bodyPr>
            <a:noAutofit/>
          </a:bodyPr>
          <a:lstStyle/>
          <a:p>
            <a:r>
              <a:rPr lang="en-US" sz="7200" dirty="0">
                <a:solidFill>
                  <a:schemeClr val="accent2">
                    <a:lumMod val="75000"/>
                  </a:schemeClr>
                </a:solidFill>
              </a:rPr>
              <a:t>Final Product: </a:t>
            </a:r>
            <a:r>
              <a:rPr lang="en-US" sz="7200" dirty="0"/>
              <a:t>Create Something Like This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Step-By-Step Instructions for </a:t>
            </a:r>
            <a:r>
              <a:rPr lang="en-US" dirty="0" err="1"/>
              <a:t>Miniproject</a:t>
            </a:r>
            <a:r>
              <a:rPr lang="en-US" dirty="0"/>
              <a:t>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243" y="4989139"/>
            <a:ext cx="9196031" cy="682873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49334" y="14690924"/>
            <a:ext cx="122249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http://www2.research.att.com/~</a:t>
            </a:r>
            <a:r>
              <a:rPr lang="en-US" sz="2800" dirty="0" err="1"/>
              <a:t>volinsky</a:t>
            </a:r>
            <a:r>
              <a:rPr lang="en-US" sz="2800" dirty="0"/>
              <a:t>/papers/</a:t>
            </a:r>
            <a:r>
              <a:rPr lang="en-US" sz="2800" dirty="0" err="1"/>
              <a:t>ieeecomputer.pdf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049335" y="12273232"/>
            <a:ext cx="15805356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40" dirty="0"/>
              <a:t>You need to create  your own visualization (will have different projection of movies/users onto 2-dimensional plane than example above)</a:t>
            </a:r>
          </a:p>
          <a:p>
            <a:endParaRPr lang="en-US" sz="2000" dirty="0"/>
          </a:p>
          <a:p>
            <a:r>
              <a:rPr lang="en-US" sz="5040" dirty="0"/>
              <a:t>You need to interpret your dimensions and/or clusters of movies in your projection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890576" y="7701102"/>
            <a:ext cx="6757812" cy="24191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40" dirty="0">
                <a:solidFill>
                  <a:srgbClr val="953735"/>
                </a:solidFill>
              </a:rPr>
              <a:t>(Your visualization will </a:t>
            </a:r>
          </a:p>
          <a:p>
            <a:r>
              <a:rPr lang="en-US" sz="5040" dirty="0">
                <a:solidFill>
                  <a:srgbClr val="953735"/>
                </a:solidFill>
              </a:rPr>
              <a:t>probably not be as clean </a:t>
            </a:r>
          </a:p>
          <a:p>
            <a:r>
              <a:rPr lang="en-US" sz="5040" dirty="0">
                <a:solidFill>
                  <a:srgbClr val="953735"/>
                </a:solidFill>
              </a:rPr>
              <a:t>as this one, that is OK)</a:t>
            </a:r>
          </a:p>
        </p:txBody>
      </p:sp>
    </p:spTree>
    <p:extLst>
      <p:ext uri="{BB962C8B-B14F-4D97-AF65-F5344CB8AC3E}">
        <p14:creationId xmlns:p14="http://schemas.microsoft.com/office/powerpoint/2010/main" val="3052112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1: Learn U &amp; V</a:t>
            </a:r>
          </a:p>
          <a:p>
            <a:endParaRPr lang="en-US" sz="5200" dirty="0"/>
          </a:p>
          <a:p>
            <a:r>
              <a:rPr lang="en-US" dirty="0"/>
              <a:t>Step 2: Project U &amp; V down to 2 dimensions</a:t>
            </a:r>
          </a:p>
          <a:p>
            <a:pPr lvl="1"/>
            <a:r>
              <a:rPr lang="en-US" dirty="0"/>
              <a:t>Basically SVD in </a:t>
            </a:r>
            <a:r>
              <a:rPr lang="en-US" dirty="0" err="1"/>
              <a:t>Matlab</a:t>
            </a:r>
            <a:r>
              <a:rPr lang="en-US" dirty="0"/>
              <a:t> or Python</a:t>
            </a:r>
          </a:p>
          <a:p>
            <a:endParaRPr lang="en-US" sz="5200" dirty="0"/>
          </a:p>
          <a:p>
            <a:r>
              <a:rPr lang="en-US" dirty="0"/>
              <a:t>Step 3: Plot projected U &amp; V </a:t>
            </a:r>
          </a:p>
          <a:p>
            <a:pPr lvl="1"/>
            <a:r>
              <a:rPr lang="en-US" dirty="0"/>
              <a:t>Give your own interpretation of the two projected dimensions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Step-By-Step Instructions for </a:t>
            </a:r>
            <a:r>
              <a:rPr lang="en-US" dirty="0" err="1"/>
              <a:t>Miniproject</a:t>
            </a:r>
            <a:r>
              <a:rPr lang="en-US" dirty="0"/>
              <a:t>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585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Learning U &amp; 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851083"/>
            <a:ext cx="16459200" cy="5147616"/>
          </a:xfrm>
        </p:spPr>
        <p:txBody>
          <a:bodyPr>
            <a:normAutofit/>
          </a:bodyPr>
          <a:lstStyle/>
          <a:p>
            <a:r>
              <a:rPr lang="en-US" dirty="0"/>
              <a:t>Use off-the-shelf-software</a:t>
            </a:r>
          </a:p>
          <a:p>
            <a:r>
              <a:rPr lang="en-US" dirty="0"/>
              <a:t>And your own implementation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Step-By-Step Instructions for </a:t>
            </a:r>
            <a:r>
              <a:rPr lang="en-US" dirty="0" err="1"/>
              <a:t>Miniproject</a:t>
            </a:r>
            <a:r>
              <a:rPr lang="en-US" dirty="0"/>
              <a:t>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5421786"/>
              </p:ext>
            </p:extLst>
          </p:nvPr>
        </p:nvGraphicFramePr>
        <p:xfrm>
          <a:off x="4484371" y="6395084"/>
          <a:ext cx="10323389" cy="1858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" name="Equation" r:id="rId3" imgW="2540000" imgH="457200" progId="Equation.3">
                  <p:embed/>
                </p:oleObj>
              </mc:Choice>
              <mc:Fallback>
                <p:oleObj name="Equation" r:id="rId3" imgW="25400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84371" y="6395084"/>
                        <a:ext cx="10323389" cy="18582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2440591" y="8095543"/>
            <a:ext cx="5687519" cy="16435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40" dirty="0">
                <a:solidFill>
                  <a:srgbClr val="800000"/>
                </a:solidFill>
              </a:rPr>
              <a:t>S = set of indices (</a:t>
            </a:r>
            <a:r>
              <a:rPr lang="en-US" sz="5040" dirty="0" err="1">
                <a:solidFill>
                  <a:srgbClr val="800000"/>
                </a:solidFill>
              </a:rPr>
              <a:t>i,j</a:t>
            </a:r>
            <a:r>
              <a:rPr lang="en-US" sz="5040" dirty="0">
                <a:solidFill>
                  <a:srgbClr val="800000"/>
                </a:solidFill>
              </a:rPr>
              <a:t>) </a:t>
            </a:r>
          </a:p>
          <a:p>
            <a:r>
              <a:rPr lang="en-US" sz="5040" dirty="0">
                <a:solidFill>
                  <a:srgbClr val="800000"/>
                </a:solidFill>
              </a:rPr>
              <a:t>of observed ratings</a:t>
            </a:r>
          </a:p>
        </p:txBody>
      </p:sp>
      <p:cxnSp>
        <p:nvCxnSpPr>
          <p:cNvPr id="10" name="Straight Arrow Connector 9"/>
          <p:cNvCxnSpPr>
            <a:stCxn id="8" idx="1"/>
          </p:cNvCxnSpPr>
          <p:nvPr/>
        </p:nvCxnSpPr>
        <p:spPr>
          <a:xfrm flipH="1" flipV="1">
            <a:off x="11684002" y="8095544"/>
            <a:ext cx="756589" cy="821763"/>
          </a:xfrm>
          <a:prstGeom prst="straightConnector1">
            <a:avLst/>
          </a:prstGeom>
          <a:grpFill/>
          <a:ln>
            <a:solidFill>
              <a:schemeClr val="accent2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50830" y="5356189"/>
            <a:ext cx="13100894" cy="8679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40" dirty="0">
                <a:solidFill>
                  <a:srgbClr val="800000"/>
                </a:solidFill>
              </a:rPr>
              <a:t>Choice of regularization doesn’t matter too much</a:t>
            </a:r>
          </a:p>
        </p:txBody>
      </p:sp>
      <p:cxnSp>
        <p:nvCxnSpPr>
          <p:cNvPr id="15" name="Straight Arrow Connector 14"/>
          <p:cNvCxnSpPr>
            <a:stCxn id="11" idx="2"/>
          </p:cNvCxnSpPr>
          <p:nvPr/>
        </p:nvCxnSpPr>
        <p:spPr>
          <a:xfrm flipH="1">
            <a:off x="6107626" y="6224119"/>
            <a:ext cx="993651" cy="320688"/>
          </a:xfrm>
          <a:prstGeom prst="straightConnector1">
            <a:avLst/>
          </a:prstGeom>
          <a:grpFill/>
          <a:ln>
            <a:solidFill>
              <a:schemeClr val="accent2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0633481" y="5121277"/>
            <a:ext cx="713148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 </a:t>
            </a:r>
            <a:r>
              <a:rPr lang="en-US" sz="2800" dirty="0">
                <a:solidFill>
                  <a:schemeClr val="accent4">
                    <a:lumMod val="75000"/>
                  </a:schemeClr>
                </a:solidFill>
              </a:rPr>
              <a:t>You don’t have to solve this exact objective.</a:t>
            </a:r>
          </a:p>
          <a:p>
            <a:r>
              <a:rPr lang="en-US" sz="2800" dirty="0">
                <a:solidFill>
                  <a:schemeClr val="accent4">
                    <a:lumMod val="75000"/>
                  </a:schemeClr>
                </a:solidFill>
              </a:rPr>
              <a:t>(many off-the-shelf solve something related.)</a:t>
            </a:r>
          </a:p>
        </p:txBody>
      </p:sp>
    </p:spTree>
    <p:extLst>
      <p:ext uri="{BB962C8B-B14F-4D97-AF65-F5344CB8AC3E}">
        <p14:creationId xmlns:p14="http://schemas.microsoft.com/office/powerpoint/2010/main" val="2146453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Off-the-Shelf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14" lvl="2" indent="-685814"/>
            <a:r>
              <a:rPr lang="en-US" sz="4000" dirty="0"/>
              <a:t>Search for “Collaborative Filtering </a:t>
            </a:r>
            <a:r>
              <a:rPr lang="en-US" sz="4000" dirty="0" err="1"/>
              <a:t>Matlab</a:t>
            </a:r>
            <a:r>
              <a:rPr lang="en-US" sz="4000" dirty="0"/>
              <a:t>” or “Collaborative Filtering Python” or “Collaborative Filtering code”</a:t>
            </a:r>
          </a:p>
          <a:p>
            <a:pPr marL="685814" lvl="2" indent="-685814"/>
            <a:endParaRPr lang="en-US" sz="4000" dirty="0"/>
          </a:p>
          <a:p>
            <a:endParaRPr lang="en-US" sz="4000" dirty="0">
              <a:hlinkClick r:id="rId2"/>
            </a:endParaRPr>
          </a:p>
          <a:p>
            <a:r>
              <a:rPr lang="en-US" sz="4000" dirty="0">
                <a:hlinkClick r:id="rId2"/>
              </a:rPr>
              <a:t>https://cambridgespark.com/content/tutorials/implementing-your-own-recommender-systems-in-Python/index.html</a:t>
            </a:r>
          </a:p>
          <a:p>
            <a:r>
              <a:rPr lang="en-US" sz="4000" dirty="0">
                <a:hlinkClick r:id="rId2"/>
              </a:rPr>
              <a:t>https://www.analyticsvidhya.com/blog/2016/06/quick-guide-build-recommendation-engine-python/</a:t>
            </a:r>
          </a:p>
          <a:p>
            <a:r>
              <a:rPr lang="en-US" sz="4000" dirty="0">
                <a:hlinkClick r:id="rId3"/>
              </a:rPr>
              <a:t>http://surpriselib.com/</a:t>
            </a:r>
            <a:endParaRPr lang="en-US" sz="4000" dirty="0"/>
          </a:p>
          <a:p>
            <a:endParaRPr lang="en-US" sz="4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Step-By-Step Instructions for </a:t>
            </a:r>
            <a:r>
              <a:rPr lang="en-US" dirty="0" err="1"/>
              <a:t>Miniproject</a:t>
            </a:r>
            <a:r>
              <a:rPr lang="en-US" dirty="0"/>
              <a:t>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755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1b: Learning U &amp; V </a:t>
            </a:r>
            <a:br>
              <a:rPr lang="en-US" dirty="0"/>
            </a:br>
            <a:r>
              <a:rPr lang="en-US" sz="7200" dirty="0">
                <a:solidFill>
                  <a:srgbClr val="953735"/>
                </a:solidFill>
              </a:rPr>
              <a:t>(More Advanced)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0037725"/>
            <a:ext cx="16459200" cy="4960976"/>
          </a:xfrm>
        </p:spPr>
        <p:txBody>
          <a:bodyPr>
            <a:normAutofit/>
          </a:bodyPr>
          <a:lstStyle/>
          <a:p>
            <a:r>
              <a:rPr lang="en-US" sz="4800" dirty="0"/>
              <a:t>Model the global tendency of a movie’s average rating</a:t>
            </a:r>
          </a:p>
          <a:p>
            <a:r>
              <a:rPr lang="en-US" sz="4800" dirty="0"/>
              <a:t>Model the global tendency of how a user rates on average</a:t>
            </a:r>
            <a:endParaRPr lang="en-US" sz="4000" dirty="0"/>
          </a:p>
          <a:p>
            <a:r>
              <a:rPr lang="en-US" sz="4800" dirty="0"/>
              <a:t>This keeps U &amp; V more focused on variability between users and movies.</a:t>
            </a:r>
          </a:p>
          <a:p>
            <a:r>
              <a:rPr lang="en-US" sz="4800" dirty="0"/>
              <a:t>Should be an option that you can turn on in many off-the-shelf implementations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Step-By-Step Instructions for </a:t>
            </a:r>
            <a:r>
              <a:rPr lang="en-US" dirty="0" err="1"/>
              <a:t>Miniproject</a:t>
            </a:r>
            <a:r>
              <a:rPr lang="en-US" dirty="0"/>
              <a:t>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0386627"/>
              </p:ext>
            </p:extLst>
          </p:nvPr>
        </p:nvGraphicFramePr>
        <p:xfrm>
          <a:off x="3270250" y="6159501"/>
          <a:ext cx="12750800" cy="18573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15" name="Equation" r:id="rId3" imgW="3136900" imgH="457200" progId="Equation.3">
                  <p:embed/>
                </p:oleObj>
              </mc:Choice>
              <mc:Fallback>
                <p:oleObj name="Equation" r:id="rId3" imgW="31369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70250" y="6159501"/>
                        <a:ext cx="12750800" cy="18573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541792" y="8370918"/>
            <a:ext cx="5833392" cy="16435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40" dirty="0">
                <a:solidFill>
                  <a:srgbClr val="800000"/>
                </a:solidFill>
              </a:rPr>
              <a:t>S = set of indices (</a:t>
            </a:r>
            <a:r>
              <a:rPr lang="en-US" sz="5040" dirty="0" err="1">
                <a:solidFill>
                  <a:srgbClr val="800000"/>
                </a:solidFill>
              </a:rPr>
              <a:t>i,j</a:t>
            </a:r>
            <a:r>
              <a:rPr lang="en-US" sz="5040" dirty="0">
                <a:solidFill>
                  <a:srgbClr val="800000"/>
                </a:solidFill>
              </a:rPr>
              <a:t>)  </a:t>
            </a:r>
          </a:p>
          <a:p>
            <a:r>
              <a:rPr lang="en-US" sz="5040" dirty="0">
                <a:solidFill>
                  <a:srgbClr val="800000"/>
                </a:solidFill>
              </a:rPr>
              <a:t>of observed ratings</a:t>
            </a:r>
          </a:p>
        </p:txBody>
      </p:sp>
      <p:cxnSp>
        <p:nvCxnSpPr>
          <p:cNvPr id="10" name="Straight Arrow Connector 9"/>
          <p:cNvCxnSpPr>
            <a:stCxn id="8" idx="3"/>
          </p:cNvCxnSpPr>
          <p:nvPr/>
        </p:nvCxnSpPr>
        <p:spPr>
          <a:xfrm flipH="1" flipV="1">
            <a:off x="10027661" y="8016878"/>
            <a:ext cx="347523" cy="1175804"/>
          </a:xfrm>
          <a:prstGeom prst="straightConnector1">
            <a:avLst/>
          </a:prstGeom>
          <a:grpFill/>
          <a:ln>
            <a:solidFill>
              <a:schemeClr val="accent2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417056" y="5412541"/>
            <a:ext cx="13100894" cy="8679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40" dirty="0">
                <a:solidFill>
                  <a:srgbClr val="800000"/>
                </a:solidFill>
              </a:rPr>
              <a:t>Choice of regularization doesn’t matter too much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859673" y="6084917"/>
            <a:ext cx="278954" cy="449954"/>
          </a:xfrm>
          <a:prstGeom prst="straightConnector1">
            <a:avLst/>
          </a:prstGeom>
          <a:grpFill/>
          <a:ln>
            <a:solidFill>
              <a:schemeClr val="accent2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866124" y="8370918"/>
            <a:ext cx="7199022" cy="16435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40" dirty="0">
                <a:solidFill>
                  <a:srgbClr val="800000"/>
                </a:solidFill>
              </a:rPr>
              <a:t>Vector of bias/offset terms</a:t>
            </a:r>
          </a:p>
          <a:p>
            <a:r>
              <a:rPr lang="en-US" sz="5040" dirty="0">
                <a:solidFill>
                  <a:srgbClr val="800000"/>
                </a:solidFill>
              </a:rPr>
              <a:t>One for each user &amp; movie</a:t>
            </a:r>
          </a:p>
        </p:txBody>
      </p:sp>
      <p:cxnSp>
        <p:nvCxnSpPr>
          <p:cNvPr id="20" name="Straight Arrow Connector 19"/>
          <p:cNvCxnSpPr>
            <a:stCxn id="17" idx="0"/>
          </p:cNvCxnSpPr>
          <p:nvPr/>
        </p:nvCxnSpPr>
        <p:spPr>
          <a:xfrm flipH="1" flipV="1">
            <a:off x="13800883" y="7453817"/>
            <a:ext cx="664752" cy="917101"/>
          </a:xfrm>
          <a:prstGeom prst="straightConnector1">
            <a:avLst/>
          </a:prstGeom>
          <a:grpFill/>
          <a:ln>
            <a:solidFill>
              <a:schemeClr val="accent2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7" idx="0"/>
          </p:cNvCxnSpPr>
          <p:nvPr/>
        </p:nvCxnSpPr>
        <p:spPr>
          <a:xfrm flipV="1">
            <a:off x="14465635" y="7453817"/>
            <a:ext cx="98699" cy="917101"/>
          </a:xfrm>
          <a:prstGeom prst="straightConnector1">
            <a:avLst/>
          </a:prstGeom>
          <a:grpFill/>
          <a:ln>
            <a:solidFill>
              <a:schemeClr val="accent2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4937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1c: Learning U &amp; V </a:t>
            </a:r>
            <a:br>
              <a:rPr lang="en-US" dirty="0"/>
            </a:br>
            <a:r>
              <a:rPr lang="en-US" sz="7200" dirty="0">
                <a:solidFill>
                  <a:srgbClr val="953735"/>
                </a:solidFill>
              </a:rPr>
              <a:t>(Even More Advanced)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0037725"/>
            <a:ext cx="16459200" cy="4960976"/>
          </a:xfrm>
        </p:spPr>
        <p:txBody>
          <a:bodyPr>
            <a:normAutofit/>
          </a:bodyPr>
          <a:lstStyle/>
          <a:p>
            <a:r>
              <a:rPr lang="en-US" sz="4800" dirty="0"/>
              <a:t>Model global bias μ as average over all observed Y</a:t>
            </a:r>
          </a:p>
          <a:p>
            <a:r>
              <a:rPr lang="en-US" sz="4800" dirty="0"/>
              <a:t>Treat a as user-specific deviation from global bias</a:t>
            </a:r>
          </a:p>
          <a:p>
            <a:r>
              <a:rPr lang="en-US" sz="4800" dirty="0"/>
              <a:t>Treat b as movie-specific deviation from global bias</a:t>
            </a:r>
            <a:endParaRPr lang="en-US" sz="4000" dirty="0"/>
          </a:p>
          <a:p>
            <a:r>
              <a:rPr lang="en-US" sz="4800"/>
              <a:t>Should </a:t>
            </a:r>
            <a:r>
              <a:rPr lang="en-US" sz="4800" dirty="0"/>
              <a:t>be an option that you can turn on in many off-the-shelf implementations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Step-By-Step Instructions for </a:t>
            </a:r>
            <a:r>
              <a:rPr lang="en-US" dirty="0" err="1"/>
              <a:t>Miniproject</a:t>
            </a:r>
            <a:r>
              <a:rPr lang="en-US" dirty="0"/>
              <a:t>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349622"/>
              </p:ext>
            </p:extLst>
          </p:nvPr>
        </p:nvGraphicFramePr>
        <p:xfrm>
          <a:off x="2598826" y="6467125"/>
          <a:ext cx="14170286" cy="15497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01" name="Equation" r:id="rId3" imgW="4178300" imgH="457200" progId="Equation.3">
                  <p:embed/>
                </p:oleObj>
              </mc:Choice>
              <mc:Fallback>
                <p:oleObj name="Equation" r:id="rId3" imgW="41783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98826" y="6467125"/>
                        <a:ext cx="14170286" cy="15497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541792" y="8370918"/>
            <a:ext cx="5833392" cy="16435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40" dirty="0">
                <a:solidFill>
                  <a:srgbClr val="800000"/>
                </a:solidFill>
              </a:rPr>
              <a:t>S = set of indices (</a:t>
            </a:r>
            <a:r>
              <a:rPr lang="en-US" sz="5040" dirty="0" err="1">
                <a:solidFill>
                  <a:srgbClr val="800000"/>
                </a:solidFill>
              </a:rPr>
              <a:t>i,j</a:t>
            </a:r>
            <a:r>
              <a:rPr lang="en-US" sz="5040" dirty="0">
                <a:solidFill>
                  <a:srgbClr val="800000"/>
                </a:solidFill>
              </a:rPr>
              <a:t>)  </a:t>
            </a:r>
          </a:p>
          <a:p>
            <a:r>
              <a:rPr lang="en-US" sz="5040" dirty="0">
                <a:solidFill>
                  <a:srgbClr val="800000"/>
                </a:solidFill>
              </a:rPr>
              <a:t>of observed ratings</a:t>
            </a:r>
          </a:p>
        </p:txBody>
      </p:sp>
      <p:cxnSp>
        <p:nvCxnSpPr>
          <p:cNvPr id="10" name="Straight Arrow Connector 9"/>
          <p:cNvCxnSpPr>
            <a:stCxn id="8" idx="3"/>
          </p:cNvCxnSpPr>
          <p:nvPr/>
        </p:nvCxnSpPr>
        <p:spPr>
          <a:xfrm flipV="1">
            <a:off x="10375184" y="8016878"/>
            <a:ext cx="217354" cy="1175804"/>
          </a:xfrm>
          <a:prstGeom prst="straightConnector1">
            <a:avLst/>
          </a:prstGeom>
          <a:grpFill/>
          <a:ln>
            <a:solidFill>
              <a:schemeClr val="accent2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14401" y="5412541"/>
            <a:ext cx="13100894" cy="8679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40" dirty="0">
                <a:solidFill>
                  <a:srgbClr val="800000"/>
                </a:solidFill>
              </a:rPr>
              <a:t>Choice of regularization doesn’t matter too much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4541791" y="6084916"/>
            <a:ext cx="317880" cy="382209"/>
          </a:xfrm>
          <a:prstGeom prst="straightConnector1">
            <a:avLst/>
          </a:prstGeom>
          <a:grpFill/>
          <a:ln>
            <a:solidFill>
              <a:schemeClr val="accent2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866124" y="8370918"/>
            <a:ext cx="7199022" cy="16435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40" dirty="0">
                <a:solidFill>
                  <a:srgbClr val="800000"/>
                </a:solidFill>
              </a:rPr>
              <a:t>Vector of bias/offset terms</a:t>
            </a:r>
          </a:p>
          <a:p>
            <a:r>
              <a:rPr lang="en-US" sz="5040" dirty="0">
                <a:solidFill>
                  <a:srgbClr val="800000"/>
                </a:solidFill>
              </a:rPr>
              <a:t>One for each user &amp; movie</a:t>
            </a:r>
          </a:p>
        </p:txBody>
      </p:sp>
      <p:cxnSp>
        <p:nvCxnSpPr>
          <p:cNvPr id="20" name="Straight Arrow Connector 19"/>
          <p:cNvCxnSpPr>
            <a:stCxn id="17" idx="0"/>
          </p:cNvCxnSpPr>
          <p:nvPr/>
        </p:nvCxnSpPr>
        <p:spPr>
          <a:xfrm flipV="1">
            <a:off x="14465635" y="7453817"/>
            <a:ext cx="398554" cy="917101"/>
          </a:xfrm>
          <a:prstGeom prst="straightConnector1">
            <a:avLst/>
          </a:prstGeom>
          <a:grpFill/>
          <a:ln>
            <a:solidFill>
              <a:schemeClr val="accent2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7" idx="0"/>
          </p:cNvCxnSpPr>
          <p:nvPr/>
        </p:nvCxnSpPr>
        <p:spPr>
          <a:xfrm flipV="1">
            <a:off x="14465635" y="7682935"/>
            <a:ext cx="1293291" cy="687983"/>
          </a:xfrm>
          <a:prstGeom prst="straightConnector1">
            <a:avLst/>
          </a:prstGeom>
          <a:grpFill/>
          <a:ln>
            <a:solidFill>
              <a:schemeClr val="accent2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592538" y="5807279"/>
            <a:ext cx="9334415" cy="8679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40" dirty="0">
                <a:solidFill>
                  <a:srgbClr val="800000"/>
                </a:solidFill>
              </a:rPr>
              <a:t>μ is average of all observations in Y</a:t>
            </a:r>
          </a:p>
        </p:txBody>
      </p:sp>
    </p:spTree>
    <p:extLst>
      <p:ext uri="{BB962C8B-B14F-4D97-AF65-F5344CB8AC3E}">
        <p14:creationId xmlns:p14="http://schemas.microsoft.com/office/powerpoint/2010/main" val="2169747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Interpretation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112805"/>
            <a:ext cx="16459200" cy="5637619"/>
          </a:xfrm>
        </p:spPr>
        <p:txBody>
          <a:bodyPr>
            <a:normAutofit/>
          </a:bodyPr>
          <a:lstStyle/>
          <a:p>
            <a:r>
              <a:rPr lang="en-US" sz="4800" dirty="0"/>
              <a:t>Common K-dimensional representation over users &amp; movies</a:t>
            </a:r>
          </a:p>
          <a:p>
            <a:pPr lvl="1"/>
            <a:r>
              <a:rPr lang="en-US" sz="4000" dirty="0"/>
              <a:t>Rating defined by dot product (aka un-normalized cosine similarity):</a:t>
            </a:r>
          </a:p>
          <a:p>
            <a:pPr lvl="1"/>
            <a:endParaRPr lang="en-US" sz="4000" dirty="0"/>
          </a:p>
          <a:p>
            <a:pPr lvl="1"/>
            <a:endParaRPr lang="en-US" sz="4000" dirty="0"/>
          </a:p>
          <a:p>
            <a:r>
              <a:rPr lang="en-US" sz="4800" dirty="0"/>
              <a:t>Does our representation make sense? </a:t>
            </a:r>
            <a:r>
              <a:rPr lang="en-US" sz="4400" dirty="0"/>
              <a:t>(i.e., is it interpretable?)</a:t>
            </a:r>
          </a:p>
          <a:p>
            <a:pPr lvl="1"/>
            <a:r>
              <a:rPr lang="en-US" sz="4000" dirty="0"/>
              <a:t>Need to visualize!</a:t>
            </a:r>
          </a:p>
          <a:p>
            <a:pPr lvl="1"/>
            <a:r>
              <a:rPr lang="en-US" sz="4000" dirty="0"/>
              <a:t>But can only (easily) visualize 2-dim points, not K-dim points!</a:t>
            </a:r>
          </a:p>
          <a:p>
            <a:pPr lvl="1"/>
            <a:endParaRPr lang="en-US" sz="4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Step-By-Step Instructions for </a:t>
            </a:r>
            <a:r>
              <a:rPr lang="en-US" dirty="0" err="1"/>
              <a:t>Miniproject</a:t>
            </a:r>
            <a:r>
              <a:rPr lang="en-US" dirty="0"/>
              <a:t>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9164" y="4877536"/>
            <a:ext cx="10058760" cy="4235269"/>
          </a:xfrm>
          <a:prstGeom prst="rect">
            <a:avLst/>
          </a:prstGeom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4922644"/>
              </p:ext>
            </p:extLst>
          </p:nvPr>
        </p:nvGraphicFramePr>
        <p:xfrm>
          <a:off x="4220801" y="10860578"/>
          <a:ext cx="2923566" cy="1192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72" name="Equation" r:id="rId4" imgW="622300" imgH="254000" progId="Equation.3">
                  <p:embed/>
                </p:oleObj>
              </mc:Choice>
              <mc:Fallback>
                <p:oleObj name="Equation" r:id="rId4" imgW="622300" imgH="254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220801" y="10860578"/>
                        <a:ext cx="2923566" cy="11921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8297430"/>
              </p:ext>
            </p:extLst>
          </p:nvPr>
        </p:nvGraphicFramePr>
        <p:xfrm>
          <a:off x="9388292" y="10858946"/>
          <a:ext cx="525145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73" name="Equation" r:id="rId6" imgW="1117600" imgH="254000" progId="Equation.3">
                  <p:embed/>
                </p:oleObj>
              </mc:Choice>
              <mc:Fallback>
                <p:oleObj name="Equation" r:id="rId6" imgW="1117600" imgH="254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388292" y="10858946"/>
                        <a:ext cx="5251450" cy="1193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825393" y="10978026"/>
            <a:ext cx="6351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1120797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grpFill/>
        <a:ln>
          <a:solidFill>
            <a:schemeClr val="accent3">
              <a:lumMod val="50000"/>
            </a:schemeClr>
          </a:solidFill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24881</TotalTime>
  <Words>1081</Words>
  <Application>Microsoft Macintosh PowerPoint</Application>
  <PresentationFormat>Custom</PresentationFormat>
  <Paragraphs>205</Paragraphs>
  <Slides>16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Office Theme</vt:lpstr>
      <vt:lpstr>Equation</vt:lpstr>
      <vt:lpstr>Step-By-Step Instructions for Miniproject 2</vt:lpstr>
      <vt:lpstr>Matrix Factorization with Missing Values</vt:lpstr>
      <vt:lpstr>Final Product: Create Something Like This</vt:lpstr>
      <vt:lpstr>Outline</vt:lpstr>
      <vt:lpstr>Step 1: Learning U &amp; V</vt:lpstr>
      <vt:lpstr>Off-the-Shelf Software</vt:lpstr>
      <vt:lpstr>Step 1b: Learning U &amp; V  (More Advanced)</vt:lpstr>
      <vt:lpstr>Step 1c: Learning U &amp; V  (Even More Advanced)</vt:lpstr>
      <vt:lpstr>Step 1: Interpretation</vt:lpstr>
      <vt:lpstr>Step 2: Projecting U &amp; V to 2 Dimensions</vt:lpstr>
      <vt:lpstr>Step 2: Projecting U &amp; V to 2 Dimensions</vt:lpstr>
      <vt:lpstr>Step 2: Projecting U &amp; V to 2 Dimensions</vt:lpstr>
      <vt:lpstr>Step 2: Interpretation</vt:lpstr>
      <vt:lpstr>Step 2: Alternatives &amp; Core Requirements</vt:lpstr>
      <vt:lpstr>Step 3: Plot U &amp; V</vt:lpstr>
      <vt:lpstr>My Own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&amp; Data Mining CS/CNS/EE 155</dc:title>
  <dc:creator>Yisong Yue</dc:creator>
  <cp:lastModifiedBy>Li, Zhoufan (Francesca-Zhoufan)</cp:lastModifiedBy>
  <cp:revision>11061</cp:revision>
  <dcterms:created xsi:type="dcterms:W3CDTF">2015-01-06T05:34:21Z</dcterms:created>
  <dcterms:modified xsi:type="dcterms:W3CDTF">2021-02-25T20:20:33Z</dcterms:modified>
</cp:coreProperties>
</file>