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663" r:id="rId4"/>
    <p:sldId id="669" r:id="rId5"/>
    <p:sldId id="258" r:id="rId6"/>
    <p:sldId id="590" r:id="rId7"/>
    <p:sldId id="594" r:id="rId8"/>
    <p:sldId id="595" r:id="rId9"/>
    <p:sldId id="671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53" r:id="rId18"/>
    <p:sldId id="655" r:id="rId19"/>
    <p:sldId id="656" r:id="rId20"/>
    <p:sldId id="657" r:id="rId21"/>
    <p:sldId id="658" r:id="rId22"/>
    <p:sldId id="659" r:id="rId23"/>
    <p:sldId id="677" r:id="rId24"/>
    <p:sldId id="604" r:id="rId25"/>
    <p:sldId id="605" r:id="rId26"/>
    <p:sldId id="606" r:id="rId27"/>
    <p:sldId id="607" r:id="rId28"/>
    <p:sldId id="608" r:id="rId29"/>
    <p:sldId id="609" r:id="rId30"/>
    <p:sldId id="610" r:id="rId31"/>
    <p:sldId id="611" r:id="rId32"/>
    <p:sldId id="612" r:id="rId33"/>
    <p:sldId id="645" r:id="rId34"/>
    <p:sldId id="647" r:id="rId35"/>
    <p:sldId id="646" r:id="rId36"/>
    <p:sldId id="648" r:id="rId37"/>
    <p:sldId id="649" r:id="rId38"/>
    <p:sldId id="650" r:id="rId39"/>
    <p:sldId id="651" r:id="rId40"/>
    <p:sldId id="652" r:id="rId41"/>
    <p:sldId id="678" r:id="rId42"/>
    <p:sldId id="613" r:id="rId43"/>
    <p:sldId id="614" r:id="rId44"/>
    <p:sldId id="615" r:id="rId45"/>
    <p:sldId id="616" r:id="rId46"/>
    <p:sldId id="617" r:id="rId47"/>
    <p:sldId id="618" r:id="rId48"/>
    <p:sldId id="619" r:id="rId49"/>
    <p:sldId id="679" r:id="rId50"/>
    <p:sldId id="620" r:id="rId51"/>
    <p:sldId id="621" r:id="rId52"/>
    <p:sldId id="622" r:id="rId53"/>
    <p:sldId id="623" r:id="rId54"/>
    <p:sldId id="624" r:id="rId55"/>
    <p:sldId id="625" r:id="rId56"/>
    <p:sldId id="626" r:id="rId57"/>
    <p:sldId id="627" r:id="rId58"/>
    <p:sldId id="628" r:id="rId59"/>
    <p:sldId id="629" r:id="rId60"/>
    <p:sldId id="630" r:id="rId61"/>
    <p:sldId id="631" r:id="rId62"/>
    <p:sldId id="632" r:id="rId63"/>
    <p:sldId id="633" r:id="rId64"/>
    <p:sldId id="634" r:id="rId65"/>
    <p:sldId id="635" r:id="rId66"/>
    <p:sldId id="636" r:id="rId67"/>
    <p:sldId id="637" r:id="rId68"/>
    <p:sldId id="638" r:id="rId69"/>
    <p:sldId id="639" r:id="rId70"/>
    <p:sldId id="640" r:id="rId71"/>
    <p:sldId id="641" r:id="rId72"/>
    <p:sldId id="642" r:id="rId73"/>
    <p:sldId id="643" r:id="rId74"/>
    <p:sldId id="644" r:id="rId75"/>
    <p:sldId id="68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8"/>
    <p:restoredTop sz="94714"/>
  </p:normalViewPr>
  <p:slideViewPr>
    <p:cSldViewPr snapToGrid="0" snapToObjects="1">
      <p:cViewPr varScale="1">
        <p:scale>
          <a:sx n="107" d="100"/>
          <a:sy n="107" d="100"/>
        </p:scale>
        <p:origin x="27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7486139612296244" TargetMode="External"/><Relationship Id="rId2" Type="http://schemas.openxmlformats.org/officeDocument/2006/relationships/hyperlink" Target="mailto:rafael.moreno@facens.b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2.emf"/><Relationship Id="rId4" Type="http://schemas.openxmlformats.org/officeDocument/2006/relationships/hyperlink" Target="https://www.linkedin.com/in/rafael-moreno-97650a22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E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Como tudo começou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3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tudo começou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Durante o período pós-guerra (anos 60), especialmente na </a:t>
            </a:r>
            <a:r>
              <a:rPr lang="pt-BR" b="1" dirty="0"/>
              <a:t>Guerra Fria </a:t>
            </a:r>
            <a:r>
              <a:rPr lang="pt-BR" dirty="0"/>
              <a:t>(EUA × Rússia), havia um grande temor em relação a possíveis ataques nucleares. </a:t>
            </a:r>
          </a:p>
          <a:p>
            <a:r>
              <a:rPr lang="pt-BR" dirty="0"/>
              <a:t>Pesquisas buscavam desenvolver uma cadeia de comunicações onde não existisse um ponto central que, ao ser destruído, colocaria em colapso todo o sistema de comunicações (COMER, 2007)</a:t>
            </a:r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7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tudo começou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meados de 1962, os Estados Unidos criaram a </a:t>
            </a:r>
            <a:r>
              <a:rPr lang="pt-BR" b="1" dirty="0"/>
              <a:t>Cadeia de Comunicação Distribuída (CCD)</a:t>
            </a:r>
            <a:r>
              <a:rPr lang="pt-BR" dirty="0"/>
              <a:t>,</a:t>
            </a:r>
            <a:r>
              <a:rPr lang="pt-BR" b="1" dirty="0"/>
              <a:t> </a:t>
            </a:r>
            <a:r>
              <a:rPr lang="pt-BR" dirty="0"/>
              <a:t>que era composta por </a:t>
            </a:r>
            <a:r>
              <a:rPr lang="pt-BR" b="1" dirty="0"/>
              <a:t>vários computadores interligados por várias linhas telefônicas diferentes</a:t>
            </a:r>
            <a:r>
              <a:rPr lang="pt-BR" dirty="0"/>
              <a:t>. </a:t>
            </a:r>
          </a:p>
          <a:p>
            <a:r>
              <a:rPr lang="pt-BR" dirty="0"/>
              <a:t>A partir de tal estrutura, objetivava-se dividir o </a:t>
            </a:r>
            <a:r>
              <a:rPr lang="pt-BR" b="1" dirty="0"/>
              <a:t>volume de dados </a:t>
            </a:r>
            <a:r>
              <a:rPr lang="pt-BR" dirty="0"/>
              <a:t>a ser trafegado entre os computadores em </a:t>
            </a:r>
            <a:r>
              <a:rPr lang="pt-BR" b="1" dirty="0"/>
              <a:t>pequenos “pacotes”, </a:t>
            </a:r>
            <a:r>
              <a:rPr lang="pt-BR" dirty="0"/>
              <a:t>despachando-os por meio das diferentes linhas telefônicas até um computador de destino</a:t>
            </a:r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6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tudo começou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38931" t="32538" r="23435" b="21240"/>
          <a:stretch/>
        </p:blipFill>
        <p:spPr>
          <a:xfrm>
            <a:off x="3647728" y="2243001"/>
            <a:ext cx="4896545" cy="3240360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8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tudo começou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1966, o Departamento de Defesa dos EUA, por meio da </a:t>
            </a:r>
            <a:r>
              <a:rPr lang="pt-BR" b="1" dirty="0"/>
              <a:t>ARPANET</a:t>
            </a:r>
            <a:r>
              <a:rPr lang="pt-BR" dirty="0"/>
              <a:t> (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Projects</a:t>
            </a:r>
            <a:r>
              <a:rPr lang="pt-BR" dirty="0"/>
              <a:t> </a:t>
            </a:r>
            <a:r>
              <a:rPr lang="pt-BR" dirty="0" err="1"/>
              <a:t>Agency</a:t>
            </a:r>
            <a:r>
              <a:rPr lang="pt-BR" dirty="0"/>
              <a:t> – Agência de Projetos e Pesquisas Avançadas), instalou, em 17 locais diferentes, computadores conectados às linhas telefônicas que, a partir de </a:t>
            </a:r>
            <a:r>
              <a:rPr lang="pt-BR" b="1" dirty="0"/>
              <a:t>1969</a:t>
            </a:r>
            <a:r>
              <a:rPr lang="pt-BR" dirty="0"/>
              <a:t>, tornaram-se uma </a:t>
            </a:r>
            <a:r>
              <a:rPr lang="pt-BR" b="1" dirty="0"/>
              <a:t>rede de computadores apenas para uso militar</a:t>
            </a:r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5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tudo começou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Nos anos seguintes, algumas agências do governo e </a:t>
            </a:r>
            <a:r>
              <a:rPr lang="pt-BR" b="1" dirty="0"/>
              <a:t>universidades</a:t>
            </a:r>
            <a:r>
              <a:rPr lang="pt-BR" dirty="0"/>
              <a:t> </a:t>
            </a:r>
            <a:r>
              <a:rPr lang="pt-BR" b="1" dirty="0"/>
              <a:t>subordinadas ao Departamento de Defesa dos EUA </a:t>
            </a:r>
            <a:r>
              <a:rPr lang="pt-BR" dirty="0"/>
              <a:t>começaram a fazer </a:t>
            </a:r>
            <a:r>
              <a:rPr lang="pt-BR" b="1" dirty="0"/>
              <a:t>uso restrito da ARPANET com fins de pesquisa</a:t>
            </a:r>
            <a:r>
              <a:rPr lang="pt-BR" dirty="0"/>
              <a:t>. </a:t>
            </a:r>
          </a:p>
          <a:p>
            <a:r>
              <a:rPr lang="pt-BR" dirty="0"/>
              <a:t>Naquele período, algumas universidades e </a:t>
            </a:r>
            <a:r>
              <a:rPr lang="pt-BR" b="1" dirty="0"/>
              <a:t>empresas</a:t>
            </a:r>
            <a:r>
              <a:rPr lang="pt-BR" dirty="0"/>
              <a:t> de grande porte, inspiradas nas ideias da ARPANET, começaram a criar suas próprias </a:t>
            </a:r>
            <a:r>
              <a:rPr lang="pt-BR" b="1" dirty="0"/>
              <a:t>soluções para interligar suas redes de computadores</a:t>
            </a:r>
            <a:r>
              <a:rPr lang="pt-BR" dirty="0"/>
              <a:t>.</a:t>
            </a:r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0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tudo começou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internet, como a conhecemos hoje, é fruto de constantes otimizações e de novas tecnologias que se incorporaram às ideias iniciais da ARPANET. </a:t>
            </a:r>
          </a:p>
          <a:p>
            <a:pPr lvl="1"/>
            <a:r>
              <a:rPr lang="pt-BR" b="1" dirty="0"/>
              <a:t>Protocolo TCP/IP</a:t>
            </a:r>
            <a:r>
              <a:rPr lang="pt-BR" dirty="0"/>
              <a:t> (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/Internet </a:t>
            </a:r>
            <a:r>
              <a:rPr lang="pt-BR" dirty="0" err="1"/>
              <a:t>Protocol</a:t>
            </a:r>
            <a:r>
              <a:rPr lang="pt-BR" dirty="0"/>
              <a:t>) adotado pela ARPANET em 1982 e que, posteriormente, foi liberado para utilização civil.</a:t>
            </a:r>
          </a:p>
          <a:p>
            <a:pPr lvl="1"/>
            <a:r>
              <a:rPr lang="pt-BR" b="1" dirty="0"/>
              <a:t>Com a adoção de um protocolo único e padronizado, tornou-se viável conectar computadores de diferentes fabricantes em redes com diferentes meios de distribuição, potencializando ainda mais a utilização da internet.</a:t>
            </a:r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9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Protocolo TCP/IP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8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Internet, pacotes e protocolos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/>
            <a:r>
              <a:rPr lang="pt-BR" dirty="0"/>
              <a:t>No contexto das redes de computadores, </a:t>
            </a:r>
            <a:r>
              <a:rPr lang="pt-BR" b="1" dirty="0"/>
              <a:t>as informações são uma sequência de bytes</a:t>
            </a:r>
            <a:r>
              <a:rPr lang="pt-BR" dirty="0"/>
              <a:t>, que são geralmente chamadas de </a:t>
            </a:r>
            <a:r>
              <a:rPr lang="pt-BR" b="1" dirty="0"/>
              <a:t>pacotes</a:t>
            </a:r>
            <a:r>
              <a:rPr lang="pt-BR" dirty="0"/>
              <a:t>. </a:t>
            </a:r>
          </a:p>
          <a:p>
            <a:pPr marL="457200" indent="-457200" algn="just"/>
            <a:r>
              <a:rPr lang="pt-BR" dirty="0"/>
              <a:t>Um pacote contém informações de controle que a rede usa para fazer o trabalho e às vezes também inclui dados do usuário.</a:t>
            </a:r>
          </a:p>
          <a:p>
            <a:pPr marL="457200" indent="-457200" algn="just"/>
            <a:r>
              <a:rPr lang="pt-BR" dirty="0"/>
              <a:t>Um </a:t>
            </a:r>
            <a:r>
              <a:rPr lang="pt-BR" b="1" dirty="0"/>
              <a:t>protocolo é um acordo sobre os pacotes trocados por programas de comunicação e o que eles significam</a:t>
            </a:r>
            <a:r>
              <a:rPr lang="pt-BR" dirty="0"/>
              <a:t>. Um protocolo, por exemplo, informa como os </a:t>
            </a:r>
            <a:r>
              <a:rPr lang="pt-BR" b="1" dirty="0"/>
              <a:t>pacotes são estruturados, onde as informações de destino estão localizadas e qual é o seu tamanho, bem como a informação deve ser interpretada. </a:t>
            </a:r>
          </a:p>
          <a:p>
            <a:pPr marL="457200" indent="-457200" algn="just"/>
            <a:r>
              <a:rPr lang="pt-BR" dirty="0"/>
              <a:t>Um protocolo geralmente é projetado para resolver um problema específico usando determinados recursos. Por exemplo, o 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(HTTP) resolve o problema de transferir objetos de hipertexto entre servidores.</a:t>
            </a:r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2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Internet, pacotes e protocolos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uma rede, diferentes protocolos são projetados para resolver diferentes problemas. </a:t>
            </a:r>
            <a:r>
              <a:rPr lang="pt-BR" b="1" dirty="0"/>
              <a:t>O TCP/IP </a:t>
            </a:r>
            <a:r>
              <a:rPr lang="pt-BR" dirty="0"/>
              <a:t>é uma dessas </a:t>
            </a:r>
            <a:r>
              <a:rPr lang="pt-BR" b="1" dirty="0"/>
              <a:t>coleções de soluções</a:t>
            </a:r>
            <a:r>
              <a:rPr lang="pt-BR" dirty="0"/>
              <a:t>, as vezes chamado de </a:t>
            </a:r>
            <a:r>
              <a:rPr lang="pt-BR" b="1" dirty="0"/>
              <a:t>suíte de protocolo</a:t>
            </a:r>
            <a:r>
              <a:rPr lang="pt-BR" dirty="0"/>
              <a:t>, podendo ser utilizado em redes privadas autônomas como na internet.</a:t>
            </a:r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1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7D7D7D"/>
                </a:solidFill>
                <a:latin typeface="Arial"/>
                <a:cs typeface="Arial"/>
              </a:rPr>
              <a:t>Prof. Dr. Rafael Moreno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4164071"/>
            <a:ext cx="7884367" cy="23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/>
              <a:t>Aula 1: Programação Web</a:t>
            </a:r>
          </a:p>
        </p:txBody>
      </p:sp>
    </p:spTree>
    <p:extLst>
      <p:ext uri="{BB962C8B-B14F-4D97-AF65-F5344CB8AC3E}">
        <p14:creationId xmlns:p14="http://schemas.microsoft.com/office/powerpoint/2010/main" val="183104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Internet, pacotes e protocolos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protocolos são organizados em camadas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287361" y="2517867"/>
          <a:ext cx="7617280" cy="34653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9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81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Camadas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Protocolos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Descrição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pt-BR" sz="1400" dirty="0"/>
                        <a:t>Aplicação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Telnet, FTP,</a:t>
                      </a:r>
                      <a:r>
                        <a:rPr lang="pt-BR" sz="1400" baseline="0" dirty="0"/>
                        <a:t> SMTP, NSF, HTTP, POP3, IMAP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Protocolos</a:t>
                      </a:r>
                      <a:r>
                        <a:rPr lang="pt-BR" sz="1400" baseline="0" dirty="0"/>
                        <a:t> de alto nível que fornecem serviços de comunicação ao usuário final: </a:t>
                      </a:r>
                      <a:r>
                        <a:rPr lang="pt-BR" sz="1400" b="1" baseline="0" dirty="0"/>
                        <a:t>acesso remoto, correio eletrônico, transferência de arquivo, páginas internet</a:t>
                      </a:r>
                      <a:r>
                        <a:rPr lang="pt-BR" sz="1400" baseline="0" dirty="0"/>
                        <a:t>.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pt-BR" sz="1400" dirty="0"/>
                        <a:t>Transporte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TCP, UDP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Responsável por segmentar as mensagens em pacotes (empacotar e desempacotar</a:t>
                      </a:r>
                      <a:r>
                        <a:rPr lang="pt-BR" sz="1400" baseline="0" dirty="0"/>
                        <a:t> os pacotes)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pt-BR" sz="1400" dirty="0"/>
                        <a:t>Rede (internet)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Responsável</a:t>
                      </a:r>
                      <a:r>
                        <a:rPr lang="pt-BR" sz="1400" baseline="0" dirty="0"/>
                        <a:t> por enviar pacotes e verificar qual o caminho por onde serão enviados.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pt-BR" sz="1400" dirty="0"/>
                        <a:t>Link (interface de rede) ou enlace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Ethernet, IEEE, PPP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Prepara os pacotes para um determinado meio de comunicação.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pt-BR" sz="1400" dirty="0"/>
                        <a:t>Física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Modem, </a:t>
                      </a:r>
                      <a:r>
                        <a:rPr lang="pt-BR" sz="1400" dirty="0" err="1"/>
                        <a:t>bluetooth</a:t>
                      </a:r>
                      <a:r>
                        <a:rPr lang="pt-BR" sz="1400" dirty="0"/>
                        <a:t>, USB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Meios mecânicos, elétricos,</a:t>
                      </a:r>
                      <a:r>
                        <a:rPr lang="pt-BR" sz="1400" baseline="0" dirty="0"/>
                        <a:t> funcionais e procedimentais para ativar, manter e desativar conexões físicas.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83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Internet, pacotes e protocolos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52" t="24935" r="23395" b="33924"/>
          <a:stretch/>
        </p:blipFill>
        <p:spPr>
          <a:xfrm>
            <a:off x="2183186" y="2286806"/>
            <a:ext cx="7934402" cy="3342067"/>
          </a:xfrm>
          <a:prstGeom prst="rect">
            <a:avLst/>
          </a:prstGeom>
        </p:spPr>
      </p:pic>
      <p:pic>
        <p:nvPicPr>
          <p:cNvPr id="5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3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Internet, pacotes e protocolos</a:t>
            </a:r>
          </a:p>
        </p:txBody>
      </p:sp>
      <p:pic>
        <p:nvPicPr>
          <p:cNvPr id="13316" name="Picture 4" descr="Imagem relacionad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1" t="1863" r="1925" b="2653"/>
          <a:stretch/>
        </p:blipFill>
        <p:spPr bwMode="auto">
          <a:xfrm>
            <a:off x="4695954" y="2481942"/>
            <a:ext cx="2800095" cy="2997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22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AF7A-BABB-D1C0-2D77-C8A878F2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 e Habilidades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C28F3-79EE-225E-6330-47A123EB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Conhecer o professor, o conteúdo que será estudado, os objetivos de aprendizagem, critérios de avaliação, e as referências utilizadas;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switch de protocolos TCP/IP;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protocolo HTTP;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o ambiente de desenvolvimento web (cliente e servidor);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Conhecer as tecnologias e frameworks para desenvolvimento web;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Introdução a HTML;</a:t>
            </a:r>
          </a:p>
          <a:p>
            <a:endParaRPr lang="pt-BR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7098708-59D5-046F-6E4D-9939E635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6FC9CE-539D-E084-876A-91921916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1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Funcionamento da Internet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89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Internet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comunicação entre navegadores e uma aplicação web é realizada através de </a:t>
            </a:r>
            <a:r>
              <a:rPr lang="pt-BR" b="1" dirty="0"/>
              <a:t>requisições e respostas</a:t>
            </a:r>
          </a:p>
          <a:p>
            <a:r>
              <a:rPr lang="pt-BR" dirty="0"/>
              <a:t>Essas requisições e respostas são definidas pelo </a:t>
            </a:r>
            <a:r>
              <a:rPr lang="pt-BR" b="1" dirty="0"/>
              <a:t>protocolo</a:t>
            </a:r>
            <a:r>
              <a:rPr lang="pt-BR" dirty="0"/>
              <a:t> </a:t>
            </a:r>
            <a:r>
              <a:rPr lang="pt-BR" b="1" dirty="0"/>
              <a:t>HTTP</a:t>
            </a:r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6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007" y="56596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68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Internet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HTTP</a:t>
            </a:r>
          </a:p>
          <a:p>
            <a:pPr lvl="1"/>
            <a:r>
              <a:rPr lang="pt-BR" dirty="0"/>
              <a:t>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(Protocolo de Transferência de Hipertexto)</a:t>
            </a:r>
          </a:p>
          <a:p>
            <a:pPr lvl="1"/>
            <a:r>
              <a:rPr lang="pt-BR" b="1" dirty="0"/>
              <a:t>Protocolo para requisição e resposta </a:t>
            </a:r>
            <a:r>
              <a:rPr lang="pt-BR" dirty="0"/>
              <a:t>do no modelo cliente/servidor.</a:t>
            </a:r>
          </a:p>
          <a:p>
            <a:pPr lvl="1"/>
            <a:r>
              <a:rPr lang="pt-BR" dirty="0"/>
              <a:t>Protocolo utilizado para enviar e receber informações na web.</a:t>
            </a:r>
          </a:p>
          <a:p>
            <a:pPr lvl="1"/>
            <a:r>
              <a:rPr lang="pt-BR" dirty="0"/>
              <a:t>Surgiu com a necessidade de distribuir informações pela internet de forma padronizada.</a:t>
            </a:r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5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Internet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 HTTP</a:t>
            </a:r>
          </a:p>
          <a:p>
            <a:pPr lvl="1"/>
            <a:r>
              <a:rPr lang="pt-BR" dirty="0"/>
              <a:t>Exemplo:</a:t>
            </a:r>
          </a:p>
          <a:p>
            <a:pPr lvl="2"/>
            <a:r>
              <a:rPr lang="pt-BR" dirty="0"/>
              <a:t>Um programa </a:t>
            </a:r>
            <a:r>
              <a:rPr lang="pt-BR" b="1" dirty="0"/>
              <a:t>requisitante (cliente)</a:t>
            </a:r>
            <a:r>
              <a:rPr lang="pt-BR" dirty="0"/>
              <a:t> </a:t>
            </a:r>
            <a:r>
              <a:rPr lang="pt-BR" b="1" dirty="0"/>
              <a:t>estabelece uma conexão </a:t>
            </a:r>
            <a:r>
              <a:rPr lang="pt-BR" dirty="0"/>
              <a:t>com um outro programa </a:t>
            </a:r>
            <a:r>
              <a:rPr lang="pt-BR" b="1" dirty="0"/>
              <a:t>receptor (servidor) </a:t>
            </a:r>
            <a:r>
              <a:rPr lang="pt-BR" dirty="0"/>
              <a:t>e envia-lhe uma </a:t>
            </a:r>
            <a:r>
              <a:rPr lang="pt-BR" b="1" dirty="0"/>
              <a:t>requisição</a:t>
            </a:r>
            <a:r>
              <a:rPr lang="pt-BR" dirty="0"/>
              <a:t>, contendo: a URI, a versão do protocolo, uma mensagem MIME (padrão utilizado para codificar dados em formato de textos ASCII para serem transmitidos pela Internet) contendo os modificadores da requisição, informações sobre o cliente e, possivelmente, o conteúdo no corpo da mensagem.</a:t>
            </a:r>
          </a:p>
          <a:p>
            <a:pPr lvl="2"/>
            <a:r>
              <a:rPr lang="pt-BR" dirty="0"/>
              <a:t>O </a:t>
            </a:r>
            <a:r>
              <a:rPr lang="pt-BR" b="1" dirty="0"/>
              <a:t>servidor</a:t>
            </a:r>
            <a:r>
              <a:rPr lang="pt-BR" dirty="0"/>
              <a:t> </a:t>
            </a:r>
            <a:r>
              <a:rPr lang="pt-BR" b="1" dirty="0"/>
              <a:t>responde com</a:t>
            </a:r>
            <a:r>
              <a:rPr lang="pt-BR" dirty="0"/>
              <a:t>: uma linha de status (</a:t>
            </a:r>
            <a:r>
              <a:rPr lang="pt-BR" i="1" dirty="0"/>
              <a:t>status </a:t>
            </a:r>
            <a:r>
              <a:rPr lang="pt-BR" i="1" dirty="0" err="1"/>
              <a:t>line</a:t>
            </a:r>
            <a:r>
              <a:rPr lang="pt-BR" dirty="0"/>
              <a:t>) incluindo sua versão de protocolo e com os códigos de erro informando se a operação foi bem sucedida ou fracasso, seguido pelas informações do servidor: metainformações da entidade e possível conteúdo no corpo da mensagem. </a:t>
            </a:r>
          </a:p>
          <a:p>
            <a:pPr lvl="2"/>
            <a:r>
              <a:rPr lang="pt-BR" dirty="0"/>
              <a:t>Após o envio da resposta pelo servidor, encerra-se a conexão estabelecida.</a:t>
            </a:r>
          </a:p>
        </p:txBody>
      </p:sp>
    </p:spTree>
    <p:extLst>
      <p:ext uri="{BB962C8B-B14F-4D97-AF65-F5344CB8AC3E}">
        <p14:creationId xmlns:p14="http://schemas.microsoft.com/office/powerpoint/2010/main" val="2421005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Internet</a:t>
            </a:r>
          </a:p>
        </p:txBody>
      </p:sp>
      <p:pic>
        <p:nvPicPr>
          <p:cNvPr id="7" name="Picture 2" descr="Imagem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02" y="1628801"/>
            <a:ext cx="6544196" cy="441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3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Internet</a:t>
            </a:r>
          </a:p>
        </p:txBody>
      </p:sp>
      <p:pic>
        <p:nvPicPr>
          <p:cNvPr id="3074" name="Picture 2" descr="Imagem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92" y="1600201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6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AF7A-BABB-D1C0-2D77-C8A878F2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 e Habilidades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C28F3-79EE-225E-6330-47A123EB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Conhecer o professor, o conteúdo que será estudado, os objetivos de aprendizagem, critérios de avaliação, e as referências utilizadas;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switch de protocolos TCP/IP;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protocolo HTTP;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o ambiente de desenvolvimento web (cliente e servidor);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Conhecer as tecnologias e frameworks para desenvolvimento web;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Introdução a HTML;</a:t>
            </a:r>
          </a:p>
          <a:p>
            <a:endParaRPr lang="pt-BR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7098708-59D5-046F-6E4D-9939E635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6FC9CE-539D-E084-876A-91921916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96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internet</a:t>
            </a:r>
          </a:p>
        </p:txBody>
      </p:sp>
      <p:pic>
        <p:nvPicPr>
          <p:cNvPr id="4098" name="Picture 2" descr="https://cdn.zapier.com/storage/photos/9ec65c79de8ae54080c1b417540469a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29300"/>
            <a:ext cx="8229600" cy="26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27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internet</a:t>
            </a:r>
          </a:p>
        </p:txBody>
      </p:sp>
      <p:pic>
        <p:nvPicPr>
          <p:cNvPr id="5122" name="Picture 2" descr="https://cdn.zapier.com/storage/photos/4717d012f26dc6a4928e0d025102af7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70" y="1600201"/>
            <a:ext cx="646566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28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internet</a:t>
            </a:r>
          </a:p>
        </p:txBody>
      </p:sp>
      <p:pic>
        <p:nvPicPr>
          <p:cNvPr id="6146" name="Picture 2" descr="https://cdn.zapier.com/storage/photos/df8b6d09ab35aac47c1fb7b020a42d6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65" y="1600201"/>
            <a:ext cx="754327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33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HTTP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HTTP/0.9</a:t>
            </a:r>
          </a:p>
          <a:p>
            <a:pPr lvl="1"/>
            <a:r>
              <a:rPr lang="pt-BR" dirty="0"/>
              <a:t>Usado desde 1991.</a:t>
            </a:r>
          </a:p>
          <a:p>
            <a:pPr lvl="1"/>
            <a:r>
              <a:rPr lang="pt-BR" dirty="0"/>
              <a:t>Transferência de dados ASCII.</a:t>
            </a:r>
          </a:p>
          <a:p>
            <a:r>
              <a:rPr lang="pt-BR" dirty="0"/>
              <a:t>HTTP/1.0</a:t>
            </a:r>
          </a:p>
          <a:p>
            <a:pPr lvl="1"/>
            <a:r>
              <a:rPr lang="pt-BR" dirty="0"/>
              <a:t>Lançado em 1996.</a:t>
            </a:r>
          </a:p>
          <a:p>
            <a:pPr lvl="1"/>
            <a:r>
              <a:rPr lang="pt-BR" dirty="0"/>
              <a:t>Surgiu com a finalidade de transferir algo além do texto.</a:t>
            </a:r>
          </a:p>
          <a:p>
            <a:r>
              <a:rPr lang="pt-BR" dirty="0"/>
              <a:t>HTTP/1.1</a:t>
            </a:r>
          </a:p>
          <a:p>
            <a:pPr lvl="1"/>
            <a:r>
              <a:rPr lang="pt-BR" dirty="0"/>
              <a:t>Lançado em 1999.</a:t>
            </a:r>
          </a:p>
          <a:p>
            <a:pPr lvl="1"/>
            <a:r>
              <a:rPr lang="pt-BR" dirty="0"/>
              <a:t>Define o padrão da internet.</a:t>
            </a:r>
          </a:p>
          <a:p>
            <a:pPr lvl="1"/>
            <a:r>
              <a:rPr lang="pt-BR" dirty="0"/>
              <a:t>Resolveu ambiguidades e adicionou melhorias de performance.</a:t>
            </a:r>
          </a:p>
          <a:p>
            <a:r>
              <a:rPr lang="pt-BR" dirty="0"/>
              <a:t>HTTP/2</a:t>
            </a:r>
          </a:p>
          <a:p>
            <a:pPr lvl="1"/>
            <a:r>
              <a:rPr lang="pt-BR" dirty="0"/>
              <a:t>Lançado em 2015</a:t>
            </a:r>
          </a:p>
          <a:p>
            <a:pPr lvl="1"/>
            <a:r>
              <a:rPr lang="pt-BR" dirty="0"/>
              <a:t>Melhoria na performance de transporte</a:t>
            </a:r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0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0923" y="1122363"/>
            <a:ext cx="9437077" cy="2387600"/>
          </a:xfrm>
        </p:spPr>
        <p:txBody>
          <a:bodyPr/>
          <a:lstStyle/>
          <a:p>
            <a:r>
              <a:rPr lang="pt-BR" dirty="0"/>
              <a:t>Diferenças HTTP/1.1 x HTTP/2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0923" y="3602038"/>
            <a:ext cx="9437077" cy="165576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52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Multiplexação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HTTP/1.1</a:t>
            </a:r>
          </a:p>
          <a:p>
            <a:pPr lvl="1"/>
            <a:r>
              <a:rPr lang="pt-BR" sz="2000" dirty="0"/>
              <a:t>Protocolo sequencial: Navegador abre uma conexão TCP, solicita o arquivo e somente após recebê-lo solicita o próximo.</a:t>
            </a:r>
          </a:p>
          <a:p>
            <a:pPr lvl="1"/>
            <a:r>
              <a:rPr lang="pt-BR" sz="2000" dirty="0"/>
              <a:t>Para resolver isso os navegadores abrem múltiplas conexões por servidor (6 ou 8 conexões)</a:t>
            </a:r>
          </a:p>
          <a:p>
            <a:r>
              <a:rPr lang="pt-BR" sz="2400" dirty="0"/>
              <a:t>HTTP/2</a:t>
            </a:r>
          </a:p>
          <a:p>
            <a:pPr lvl="1"/>
            <a:r>
              <a:rPr lang="pt-BR" sz="2000" dirty="0"/>
              <a:t>Conexão TCP será única, requisições e respostas paralelas poderão requisitar e receber todos os arquivos necessários.</a:t>
            </a:r>
          </a:p>
        </p:txBody>
      </p:sp>
      <p:pic>
        <p:nvPicPr>
          <p:cNvPr id="9" name="Picture 2" descr="Multiplexaçã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30138"/>
            <a:ext cx="5181600" cy="306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47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enquadramento binário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Determina como as mensagens HTTP são encapsuladas e transferidas entre o cliente e o servidor.</a:t>
            </a:r>
          </a:p>
          <a:p>
            <a:r>
              <a:rPr lang="pt-BR" dirty="0"/>
              <a:t>Foi redesenhado o mecanismo de codificação sem alterar a semântica dos métodos, verbos e cabeçalhos. A comunicação é quebrada em frames, em uma única conexão TCP.</a:t>
            </a:r>
          </a:p>
        </p:txBody>
      </p:sp>
      <p:pic>
        <p:nvPicPr>
          <p:cNvPr id="2050" name="Picture 2" descr="Enquadramento Binári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70110"/>
            <a:ext cx="5181600" cy="26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84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Priorização de requisições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Possibilita ao navegador requisitar todos os elementos quando descobertos, comunicando ao servidor sua intenção de priorizar algum deles.</a:t>
            </a:r>
          </a:p>
          <a:p>
            <a:r>
              <a:rPr lang="pt-BR" b="1" dirty="0"/>
              <a:t>Exemplo</a:t>
            </a:r>
            <a:r>
              <a:rPr lang="pt-BR" dirty="0"/>
              <a:t>: são requisitados arquivos CSS e arquivos JS, no HTTP/2 o comportamento do navegador será de priorizar primeiro os arquivos CSS, mesmo que sua requisição na ordem do DOM venha depois dos JS.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90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Server </a:t>
            </a:r>
            <a:r>
              <a:rPr lang="pt-BR" dirty="0" err="1"/>
              <a:t>Push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Permite ao servidor enviar múltiplas respostas ao cliente</a:t>
            </a:r>
            <a:r>
              <a:rPr lang="pt-BR" dirty="0"/>
              <a:t>, a partir de uma única requisição, sem que o cliente tenha solicitado explicitamente. </a:t>
            </a:r>
          </a:p>
          <a:p>
            <a:r>
              <a:rPr lang="pt-BR" dirty="0"/>
              <a:t>Exemplo: o navegador de internet requisita o arquivo HTML da página; o servidor responde com o arquivo requisitado e já envia também o arquivo CSS, </a:t>
            </a:r>
            <a:r>
              <a:rPr lang="pt-BR" dirty="0" err="1"/>
              <a:t>JavaScript</a:t>
            </a:r>
            <a:r>
              <a:rPr lang="pt-BR" dirty="0"/>
              <a:t>, ícones e outras coisas mais.</a:t>
            </a:r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3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Compressão automática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HTTP/2 </a:t>
            </a:r>
            <a:r>
              <a:rPr lang="pt-BR" b="1" dirty="0"/>
              <a:t>os cabeçalhos são comprimidos </a:t>
            </a:r>
            <a:r>
              <a:rPr lang="pt-BR" dirty="0"/>
              <a:t>através do algoritmo HPACK, reduzindo assim o tamanho de cada transferência, além de manter e atualizar uma lista indexada de campos de cabeçalhos.</a:t>
            </a:r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89533-6C97-4EB0-A69B-8D8CABAD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Rafael Fernando de Moraes Moreno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E24E5-717C-39F6-E97B-FF4D7CA6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rafael.moreno@facens.br</a:t>
            </a:r>
            <a:endParaRPr lang="pt-BR" dirty="0"/>
          </a:p>
          <a:p>
            <a:r>
              <a:rPr lang="pt-BR" dirty="0"/>
              <a:t>Currículo Lattes: </a:t>
            </a:r>
            <a:r>
              <a:rPr lang="pt-BR" dirty="0">
                <a:hlinkClick r:id="rId3"/>
              </a:rPr>
              <a:t>http://lattes.cnpq.br/7486139612296244</a:t>
            </a:r>
            <a:endParaRPr lang="pt-BR" dirty="0"/>
          </a:p>
          <a:p>
            <a:r>
              <a:rPr lang="pt-BR" dirty="0"/>
              <a:t>LinkedIn: </a:t>
            </a:r>
            <a:r>
              <a:rPr lang="pt-BR" dirty="0">
                <a:hlinkClick r:id="rId4"/>
              </a:rPr>
              <a:t>https://www.linkedin.com/in/rafael-moreno-97650a22/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E8E2E4D-068C-6AF9-2097-94DE0C9F2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C489B17-5260-EF2F-68A8-00BF94AF6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36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Segurança e criptografia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HTTP/2 foi implementado para trabalhar com ou sem criptografia. No entanto, os principais navegadores declararam que irão suportar HTTP/2 somente com criptografia, sendo necessário então a utilização de um certificado SSL.</a:t>
            </a:r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6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AF7A-BABB-D1C0-2D77-C8A878F2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 e Habilidades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C28F3-79EE-225E-6330-47A123EB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Conhecer o professor, o conteúdo que será estudado, os objetivos de aprendizagem, critérios de avaliação, e as referências utilizadas;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switch de protocolos TCP/IP;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protocolo HTTP;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o ambiente de desenvolvimento web (cliente e servidor);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Conhecer as tecnologias e frameworks para desenvolvimento web;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Introdução a HTML;</a:t>
            </a:r>
          </a:p>
          <a:p>
            <a:endParaRPr lang="pt-BR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7098708-59D5-046F-6E4D-9939E635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6FC9CE-539D-E084-876A-91921916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5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11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>
                <a:ea typeface="ＭＳ Ｐゴシック" charset="0"/>
              </a:rPr>
              <a:t>O trabalho de desenvolvimento de aplicações para WEB modifica uma serie de conceitos que estamos acostumados a lidar no nosso dia a dia. </a:t>
            </a:r>
          </a:p>
          <a:p>
            <a:pPr marL="0" indent="0">
              <a:defRPr/>
            </a:pPr>
            <a:endParaRPr lang="pt-BR" dirty="0">
              <a:ea typeface="ＭＳ Ｐゴシック" charset="0"/>
            </a:endParaRPr>
          </a:p>
          <a:p>
            <a:pPr>
              <a:defRPr/>
            </a:pPr>
            <a:r>
              <a:rPr lang="pt-BR" dirty="0">
                <a:ea typeface="ＭＳ Ｐゴシック" charset="0"/>
              </a:rPr>
              <a:t>A aplicação WEB executa num </a:t>
            </a:r>
            <a:r>
              <a:rPr lang="pt-BR" b="1" dirty="0">
                <a:ea typeface="ＭＳ Ｐゴシック" charset="0"/>
              </a:rPr>
              <a:t>ambiente distribuído</a:t>
            </a:r>
            <a:r>
              <a:rPr lang="pt-BR" dirty="0">
                <a:ea typeface="ＭＳ Ｐゴシック" charset="0"/>
              </a:rPr>
              <a:t>, onde cada parte que compõe o programa está localizada em uma máquina diferente.</a:t>
            </a:r>
          </a:p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04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>
                <a:ea typeface="ＭＳ Ｐゴシック" charset="0"/>
              </a:rPr>
              <a:t>As aplicações desenvolvidas utilizando o </a:t>
            </a:r>
            <a:r>
              <a:rPr lang="pt-BR" b="1" dirty="0">
                <a:ea typeface="ＭＳ Ｐゴシック" charset="0"/>
              </a:rPr>
              <a:t>paradigma cliente-servidor</a:t>
            </a:r>
            <a:r>
              <a:rPr lang="pt-BR" dirty="0">
                <a:ea typeface="ＭＳ Ｐゴシック" charset="0"/>
              </a:rPr>
              <a:t>.</a:t>
            </a:r>
          </a:p>
          <a:p>
            <a:pPr marL="0" indent="0">
              <a:defRPr/>
            </a:pPr>
            <a:endParaRPr lang="pt-BR" dirty="0">
              <a:ea typeface="ＭＳ Ｐゴシック" charset="0"/>
            </a:endParaRPr>
          </a:p>
          <a:p>
            <a:pPr>
              <a:defRPr/>
            </a:pPr>
            <a:r>
              <a:rPr lang="pt-BR" dirty="0">
                <a:ea typeface="ＭＳ Ｐゴシック" charset="0"/>
              </a:rPr>
              <a:t>A parte relativa à interface com o usuário reside na estação do cliente e a parte de acesso aos dados, no servidor de banco de dados. </a:t>
            </a:r>
          </a:p>
          <a:p>
            <a:pPr marL="0" indent="0">
              <a:defRPr/>
            </a:pPr>
            <a:endParaRPr lang="pt-BR" dirty="0">
              <a:ea typeface="ＭＳ Ｐゴシック" charset="0"/>
            </a:endParaRPr>
          </a:p>
          <a:p>
            <a:pPr>
              <a:defRPr/>
            </a:pPr>
            <a:r>
              <a:rPr lang="pt-BR" dirty="0">
                <a:ea typeface="ＭＳ Ｐゴシック" charset="0"/>
              </a:rPr>
              <a:t>A lógica da aplicação pode ficar dividida entre o cliente e o servidor.</a:t>
            </a:r>
          </a:p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5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(cliente)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Algumas das Tecnologias, frameworks e linguagens:</a:t>
            </a:r>
          </a:p>
          <a:p>
            <a:pPr lvl="1"/>
            <a:r>
              <a:rPr lang="pt-BR" dirty="0"/>
              <a:t>CSS</a:t>
            </a:r>
          </a:p>
          <a:p>
            <a:pPr lvl="1"/>
            <a:r>
              <a:rPr lang="pt-BR" dirty="0"/>
              <a:t>HTML</a:t>
            </a:r>
          </a:p>
          <a:p>
            <a:pPr lvl="1"/>
            <a:r>
              <a:rPr lang="pt-BR" dirty="0"/>
              <a:t>XHTML</a:t>
            </a:r>
          </a:p>
          <a:p>
            <a:pPr lvl="1"/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dirty="0"/>
              <a:t>AJAX</a:t>
            </a:r>
          </a:p>
          <a:p>
            <a:pPr lvl="1"/>
            <a:r>
              <a:rPr lang="pt-BR" dirty="0" err="1"/>
              <a:t>Bootstrap</a:t>
            </a:r>
            <a:endParaRPr lang="pt-BR" dirty="0"/>
          </a:p>
          <a:p>
            <a:pPr lvl="1"/>
            <a:r>
              <a:rPr lang="pt-BR" dirty="0"/>
              <a:t>Angular</a:t>
            </a:r>
          </a:p>
          <a:p>
            <a:pPr lvl="1"/>
            <a:r>
              <a:rPr lang="pt-BR" dirty="0" err="1"/>
              <a:t>React</a:t>
            </a:r>
            <a:endParaRPr lang="pt-BR" dirty="0"/>
          </a:p>
          <a:p>
            <a:pPr lvl="1"/>
            <a:r>
              <a:rPr lang="pt-BR" dirty="0"/>
              <a:t>Vue.js</a:t>
            </a:r>
          </a:p>
          <a:p>
            <a:pPr lvl="1"/>
            <a:r>
              <a:rPr lang="pt-BR" dirty="0" err="1"/>
              <a:t>jQuery</a:t>
            </a:r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05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 (Servidor)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Algumas das Tecnologias, frameworks e linguagens:</a:t>
            </a:r>
          </a:p>
          <a:p>
            <a:pPr lvl="1"/>
            <a:r>
              <a:rPr lang="pt-BR" dirty="0"/>
              <a:t>PHP</a:t>
            </a:r>
          </a:p>
          <a:p>
            <a:pPr lvl="1"/>
            <a:r>
              <a:rPr lang="pt-BR" dirty="0"/>
              <a:t>ASP</a:t>
            </a:r>
          </a:p>
          <a:p>
            <a:pPr lvl="1"/>
            <a:r>
              <a:rPr lang="pt-BR" dirty="0"/>
              <a:t>.NET Framework</a:t>
            </a:r>
          </a:p>
          <a:p>
            <a:pPr lvl="1"/>
            <a:r>
              <a:rPr lang="pt-BR" dirty="0"/>
              <a:t>.NET Core</a:t>
            </a:r>
          </a:p>
          <a:p>
            <a:pPr lvl="1"/>
            <a:r>
              <a:rPr lang="pt-BR" dirty="0"/>
              <a:t>Node.js (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Perl (via CGI, </a:t>
            </a:r>
            <a:r>
              <a:rPr lang="pt-BR" dirty="0" err="1"/>
              <a:t>FastCGI</a:t>
            </a:r>
            <a:r>
              <a:rPr lang="pt-BR" dirty="0"/>
              <a:t> e, recentemente, PSGI)</a:t>
            </a:r>
          </a:p>
          <a:p>
            <a:pPr lvl="1"/>
            <a:r>
              <a:rPr lang="pt-BR" dirty="0"/>
              <a:t>Java, J2EE, </a:t>
            </a:r>
            <a:r>
              <a:rPr lang="pt-BR" dirty="0" err="1"/>
              <a:t>WebObjects</a:t>
            </a:r>
            <a:endParaRPr lang="pt-BR" dirty="0"/>
          </a:p>
          <a:p>
            <a:pPr lvl="1"/>
            <a:r>
              <a:rPr lang="pt-BR" dirty="0"/>
              <a:t>SSJS, </a:t>
            </a:r>
            <a:r>
              <a:rPr lang="pt-BR" dirty="0" err="1"/>
              <a:t>Aptana</a:t>
            </a:r>
            <a:r>
              <a:rPr lang="pt-BR" dirty="0"/>
              <a:t> </a:t>
            </a:r>
            <a:r>
              <a:rPr lang="pt-BR" dirty="0" err="1"/>
              <a:t>Jaxer</a:t>
            </a:r>
            <a:r>
              <a:rPr lang="pt-BR" dirty="0"/>
              <a:t>, Mozilla </a:t>
            </a:r>
            <a:r>
              <a:rPr lang="pt-BR" dirty="0" err="1"/>
              <a:t>Rhino</a:t>
            </a:r>
            <a:endParaRPr lang="pt-BR" dirty="0"/>
          </a:p>
          <a:p>
            <a:pPr lvl="1"/>
            <a:r>
              <a:rPr lang="pt-BR" dirty="0"/>
              <a:t>Python, </a:t>
            </a:r>
            <a:r>
              <a:rPr lang="pt-BR" dirty="0" err="1"/>
              <a:t>Django</a:t>
            </a:r>
            <a:endParaRPr lang="pt-BR" dirty="0"/>
          </a:p>
          <a:p>
            <a:pPr lvl="1"/>
            <a:r>
              <a:rPr lang="pt-BR" dirty="0"/>
              <a:t>Ruby, Ruby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endParaRPr lang="pt-BR" dirty="0"/>
          </a:p>
          <a:p>
            <a:pPr lvl="1"/>
            <a:r>
              <a:rPr lang="pt-BR" dirty="0" err="1"/>
              <a:t>Smalltalk</a:t>
            </a:r>
            <a:r>
              <a:rPr lang="pt-BR" dirty="0"/>
              <a:t> </a:t>
            </a:r>
            <a:r>
              <a:rPr lang="pt-BR" dirty="0" err="1"/>
              <a:t>Seaside</a:t>
            </a:r>
            <a:endParaRPr lang="pt-BR" dirty="0"/>
          </a:p>
          <a:p>
            <a:pPr lvl="1"/>
            <a:r>
              <a:rPr lang="pt-BR" dirty="0" err="1"/>
              <a:t>ColdFusion</a:t>
            </a:r>
            <a:endParaRPr lang="pt-BR" dirty="0"/>
          </a:p>
          <a:p>
            <a:pPr lvl="1"/>
            <a:r>
              <a:rPr lang="pt-BR" dirty="0"/>
              <a:t>Lotus Domino</a:t>
            </a:r>
          </a:p>
          <a:p>
            <a:pPr lvl="1"/>
            <a:r>
              <a:rPr lang="pt-BR" dirty="0" err="1"/>
              <a:t>Websphere</a:t>
            </a:r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sz="2400" b="1" dirty="0"/>
              <a:t>HTML (</a:t>
            </a:r>
            <a:r>
              <a:rPr lang="pt-BR" altLang="pt-BR" sz="2400" b="1" dirty="0" err="1"/>
              <a:t>Hyper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Text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Markup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Language</a:t>
            </a:r>
            <a:r>
              <a:rPr lang="pt-BR" altLang="pt-BR" sz="2400" b="1" dirty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dirty="0"/>
              <a:t>Significa Linguagem de Marcação de Hipertexto. É uma linguagem de marcação utilizada para produzir páginas na Web. Documentos HTML podem ser interpretados por navegadores.</a:t>
            </a:r>
          </a:p>
          <a:p>
            <a:pPr>
              <a:buFontTx/>
              <a:buChar char="•"/>
            </a:pPr>
            <a:r>
              <a:rPr lang="pt-BR" altLang="pt-BR" sz="2400" b="1" dirty="0"/>
              <a:t>CSS (</a:t>
            </a:r>
            <a:r>
              <a:rPr lang="pt-BR" altLang="pt-BR" sz="2400" b="1" dirty="0" err="1"/>
              <a:t>Cascading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Style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Sheets</a:t>
            </a:r>
            <a:r>
              <a:rPr lang="pt-BR" altLang="pt-BR" sz="2400" b="1" dirty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dirty="0"/>
              <a:t>É uma linguagem de estilo utilizada para definir a apresentação de documentos escritos em uma linguagem de marcação, como HTML ou XML. Seu principal benefício é prover a separação entre o formato e o conteúdo de um documento.</a:t>
            </a:r>
          </a:p>
          <a:p>
            <a:pPr lvl="1">
              <a:buFont typeface="Arial" pitchFamily="34" charset="0"/>
              <a:buChar char="•"/>
            </a:pPr>
            <a:endParaRPr lang="pt-BR" altLang="pt-BR" dirty="0"/>
          </a:p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sz="2400" b="1" dirty="0" err="1"/>
              <a:t>JavaScript</a:t>
            </a:r>
            <a:endParaRPr lang="pt-BR" altLang="pt-BR" sz="2400" b="1" dirty="0"/>
          </a:p>
          <a:p>
            <a:pPr lvl="1">
              <a:buFont typeface="Arial" pitchFamily="34" charset="0"/>
              <a:buChar char="•"/>
            </a:pPr>
            <a:r>
              <a:rPr lang="pt-BR" altLang="pt-BR" dirty="0"/>
              <a:t>Principal linguagem para programação </a:t>
            </a:r>
            <a:r>
              <a:rPr lang="pt-BR" altLang="pt-BR" dirty="0" err="1"/>
              <a:t>client-side</a:t>
            </a:r>
            <a:r>
              <a:rPr lang="pt-BR" altLang="pt-BR" dirty="0"/>
              <a:t> em navegadores web.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dirty="0"/>
              <a:t>Foi concebida para ser uma linguagem script com orientação a objetos.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dirty="0"/>
              <a:t>O uso primário do </a:t>
            </a:r>
            <a:r>
              <a:rPr lang="pt-BR" altLang="pt-BR" dirty="0" err="1"/>
              <a:t>JavaScript</a:t>
            </a:r>
            <a:r>
              <a:rPr lang="pt-BR" altLang="pt-BR" dirty="0"/>
              <a:t> é escrever funções que são embarcadas ou incluídas em páginas HTML</a:t>
            </a:r>
            <a:r>
              <a:rPr lang="pt-BR" altLang="pt-BR" b="1" dirty="0"/>
              <a:t>.</a:t>
            </a:r>
          </a:p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56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AF7A-BABB-D1C0-2D77-C8A878F2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 e Habilidades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C28F3-79EE-225E-6330-47A123EB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Conhecer o professor, o conteúdo que será estudado, os objetivos de aprendizagem, critérios de avaliação, e as referências utilizadas;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switch de protocolos TCP/IP;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protocolo HTTP;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o ambiente de desenvolvimento web (cliente e servidor);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Conhecer as tecnologias e frameworks para desenvolvimento web;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Introdução a HTML;</a:t>
            </a:r>
          </a:p>
          <a:p>
            <a:endParaRPr lang="pt-BR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7098708-59D5-046F-6E4D-9939E635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6FC9CE-539D-E084-876A-91921916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6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 a Internet e World </a:t>
            </a:r>
            <a:r>
              <a:rPr lang="pt-BR" dirty="0" err="1"/>
              <a:t>Wide</a:t>
            </a:r>
            <a:r>
              <a:rPr lang="pt-BR" dirty="0"/>
              <a:t> Web. Conceitos básicos da programação para web e cliente/servidor. Linguagem de marcação HTML. Linguagem de Script. Folha de Estilo. Frameworks front-</a:t>
            </a:r>
            <a:r>
              <a:rPr lang="pt-BR" dirty="0" err="1"/>
              <a:t>end</a:t>
            </a:r>
            <a:r>
              <a:rPr lang="pt-BR" dirty="0"/>
              <a:t> para desenvolvimento web. </a:t>
            </a:r>
            <a:r>
              <a:rPr lang="pt-BR" dirty="0" err="1"/>
              <a:t>Bootstrap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534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9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pt-BR" altLang="pt-BR" dirty="0"/>
              <a:t>HTML é uma </a:t>
            </a:r>
            <a:r>
              <a:rPr lang="pt-BR" altLang="pt-BR" b="1" dirty="0"/>
              <a:t>linguagem de marcação </a:t>
            </a:r>
            <a:r>
              <a:rPr lang="pt-BR" altLang="pt-BR" dirty="0"/>
              <a:t>originalmente proposta por Tim Berners-Lee no final da década de 1980. O objetivo do Tim </a:t>
            </a:r>
            <a:r>
              <a:rPr lang="pt-BR" altLang="pt-BR" dirty="0" err="1"/>
              <a:t>Barners</a:t>
            </a:r>
            <a:r>
              <a:rPr lang="pt-BR" altLang="pt-BR" dirty="0"/>
              <a:t>-Lee era criar um </a:t>
            </a:r>
            <a:r>
              <a:rPr lang="pt-BR" altLang="pt-BR" b="1" dirty="0"/>
              <a:t>mecanismo simples que pudesse ser utilizado por qualquer pessoa que quisesse disseminar documentos científicos</a:t>
            </a:r>
            <a:r>
              <a:rPr lang="pt-BR" altLang="pt-BR" dirty="0"/>
              <a:t>.</a:t>
            </a:r>
          </a:p>
          <a:p>
            <a:pPr>
              <a:buFontTx/>
              <a:buChar char="•"/>
            </a:pPr>
            <a:endParaRPr lang="pt-BR" altLang="pt-BR" dirty="0"/>
          </a:p>
          <a:p>
            <a:pPr>
              <a:buFontTx/>
              <a:buChar char="•"/>
            </a:pPr>
            <a:r>
              <a:rPr lang="pt-BR" altLang="pt-BR" dirty="0"/>
              <a:t>Desde sua proposta até os dias de hoje, a linguagem HTML sofreu diversas alterações. A cada versão, novos recursos são adicionados e problemas corrigidos. A versão mais atual da especificação da linguagem HTML é a 5.</a:t>
            </a:r>
          </a:p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73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sz="2400" dirty="0"/>
              <a:t>Versões:</a:t>
            </a:r>
          </a:p>
          <a:p>
            <a:pPr lvl="1">
              <a:buFontTx/>
              <a:buChar char="•"/>
            </a:pPr>
            <a:r>
              <a:rPr lang="pt-BR" altLang="pt-BR" b="1" dirty="0"/>
              <a:t>HTML 1.0.2.0 (1989) =&gt; </a:t>
            </a:r>
            <a:r>
              <a:rPr lang="pt-BR" altLang="pt-BR" dirty="0"/>
              <a:t>Páginas não eram bonitas, ninguém se importava com a apresentação.</a:t>
            </a:r>
          </a:p>
          <a:p>
            <a:pPr lvl="1">
              <a:buFontTx/>
              <a:buChar char="•"/>
            </a:pPr>
            <a:r>
              <a:rPr lang="pt-BR" altLang="pt-BR" b="1" dirty="0"/>
              <a:t>HTML 3 (1995) =&gt; </a:t>
            </a:r>
            <a:r>
              <a:rPr lang="pt-BR" altLang="pt-BR" dirty="0"/>
              <a:t>“Guerra dos Browsers”. A Netscape e a Microsoft corriam para dominar os browsers, cada empresa adicionava próprias extensões.</a:t>
            </a:r>
          </a:p>
          <a:p>
            <a:pPr lvl="1">
              <a:buFontTx/>
              <a:buChar char="•"/>
            </a:pPr>
            <a:r>
              <a:rPr lang="pt-BR" altLang="pt-BR" b="1" dirty="0"/>
              <a:t>HTML 4 (1998) =&gt;</a:t>
            </a:r>
            <a:r>
              <a:rPr lang="pt-BR" altLang="pt-BR" dirty="0"/>
              <a:t>Padronização dos browsers, criação do W3C (World </a:t>
            </a:r>
            <a:r>
              <a:rPr lang="pt-BR" altLang="pt-BR" dirty="0" err="1"/>
              <a:t>Wide</a:t>
            </a:r>
            <a:r>
              <a:rPr lang="pt-BR" altLang="pt-BR" dirty="0"/>
              <a:t> Web Consortium), criação do HTML padrão e separação da apresentação (CSS)</a:t>
            </a:r>
            <a:endParaRPr lang="pt-BR" altLang="pt-BR" b="1" dirty="0"/>
          </a:p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259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pt-BR" altLang="pt-BR" sz="2400" dirty="0"/>
              <a:t>Versões:</a:t>
            </a:r>
          </a:p>
          <a:p>
            <a:pPr lvl="1">
              <a:buFontTx/>
              <a:buChar char="•"/>
            </a:pPr>
            <a:r>
              <a:rPr lang="pt-BR" altLang="pt-BR" b="1" dirty="0"/>
              <a:t>HTML 4.01 (1999) =&gt;</a:t>
            </a:r>
            <a:r>
              <a:rPr lang="pt-BR" altLang="pt-BR" dirty="0"/>
              <a:t> Correções de alguns problemas.</a:t>
            </a:r>
          </a:p>
          <a:p>
            <a:pPr lvl="1">
              <a:buFontTx/>
              <a:buChar char="•"/>
            </a:pPr>
            <a:r>
              <a:rPr lang="pt-BR" altLang="pt-BR" b="1" dirty="0"/>
              <a:t>XHTML 1.0 (2000) =&gt; </a:t>
            </a:r>
            <a:r>
              <a:rPr lang="pt-BR" altLang="pt-BR" dirty="0"/>
              <a:t>Criação do HTML que herdou traços do HTML e do XML, ambas linguagens de marcação</a:t>
            </a:r>
          </a:p>
          <a:p>
            <a:pPr lvl="1">
              <a:buFontTx/>
              <a:buChar char="•"/>
            </a:pPr>
            <a:r>
              <a:rPr lang="pt-BR" altLang="pt-BR" b="1" dirty="0"/>
              <a:t>Fundação da WHATWG (2004) =&gt; </a:t>
            </a:r>
            <a:r>
              <a:rPr lang="pt-BR" dirty="0"/>
              <a:t>foi fundado o WHATWG (Web Hypertext </a:t>
            </a:r>
            <a:r>
              <a:rPr lang="pt-BR" dirty="0" err="1"/>
              <a:t>Application</a:t>
            </a:r>
            <a:r>
              <a:rPr lang="pt-BR" dirty="0"/>
              <a:t> Technology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) por desenvolvedores de grandes empresas como Mozilla, Apple e Opera. A partir desse momento, teve início o trabalho de criação da nova versão do HTML.</a:t>
            </a:r>
          </a:p>
          <a:p>
            <a:pPr lvl="1">
              <a:buFontTx/>
              <a:buChar char="•"/>
            </a:pPr>
            <a:r>
              <a:rPr lang="pt-BR" altLang="pt-BR" b="1" dirty="0"/>
              <a:t>HTML 5 (2014) =&gt; </a:t>
            </a:r>
            <a:r>
              <a:rPr lang="pt-BR" dirty="0"/>
              <a:t>Trouxe grandes avanços para a linguagem. Fornece o suporte de áudio e vídeo em alto nível que, até então, não existia nas versões anteriores sem o uso de plug-ins. Essa nova versão também nasceu com uma proposta marcante: ela não é uma versão final, ou seja, seguirá recebendo mudanças ao longo do tempo.</a:t>
            </a:r>
            <a:endParaRPr lang="pt-BR" altLang="pt-BR" b="1" dirty="0"/>
          </a:p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pt-BR" altLang="pt-BR" sz="2400" dirty="0"/>
              <a:t>Porque se importar com a versão do HTML?</a:t>
            </a:r>
          </a:p>
          <a:p>
            <a:pPr lvl="1">
              <a:buFontTx/>
              <a:buChar char="•"/>
            </a:pPr>
            <a:r>
              <a:rPr lang="pt-BR" altLang="pt-BR" dirty="0"/>
              <a:t>Todos os tipos de marcação da guerra dos browsers foram adicionados ao HTML que não é mais usado. </a:t>
            </a:r>
          </a:p>
          <a:p>
            <a:pPr lvl="1">
              <a:buFontTx/>
              <a:buChar char="•"/>
            </a:pPr>
            <a:r>
              <a:rPr lang="pt-BR" altLang="pt-BR" dirty="0"/>
              <a:t>Browsers tem o conjunto de regras chamado “</a:t>
            </a:r>
            <a:r>
              <a:rPr lang="pt-BR" altLang="pt-BR" dirty="0" err="1"/>
              <a:t>Quirks</a:t>
            </a:r>
            <a:r>
              <a:rPr lang="pt-BR" altLang="pt-BR" dirty="0"/>
              <a:t> </a:t>
            </a:r>
            <a:r>
              <a:rPr lang="pt-BR" altLang="pt-BR" dirty="0" err="1"/>
              <a:t>mode</a:t>
            </a:r>
            <a:r>
              <a:rPr lang="pt-BR" altLang="pt-BR" dirty="0"/>
              <a:t>”: quando usado regra antiga do HTML</a:t>
            </a:r>
          </a:p>
          <a:p>
            <a:pPr lvl="1">
              <a:buFontTx/>
              <a:buChar char="•"/>
            </a:pPr>
            <a:r>
              <a:rPr lang="pt-BR" altLang="pt-BR" dirty="0"/>
              <a:t>Se não informado a versão do HTML o browser tenta fazer o melhor que pode e as vezes pode bagunçar</a:t>
            </a:r>
          </a:p>
          <a:p>
            <a:pPr lvl="2">
              <a:buFontTx/>
              <a:buChar char="•"/>
            </a:pPr>
            <a:endParaRPr lang="pt-BR" altLang="pt-BR" dirty="0"/>
          </a:p>
          <a:p>
            <a:r>
              <a:rPr lang="pt-BR" altLang="pt-BR" sz="2400" dirty="0"/>
              <a:t>A seguinte TAG é usada para informar a versão do HTML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81" y="5517232"/>
            <a:ext cx="7412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054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400" b="1" dirty="0">
                <a:ea typeface="ＭＳ Ｐゴシック" charset="0"/>
              </a:rPr>
              <a:t>Estrutura básica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dirty="0">
                <a:ea typeface="ＭＳ Ｐゴシック" charset="0"/>
              </a:rPr>
              <a:t>Um documento HTML é composto por elementos que possuem uma </a:t>
            </a:r>
            <a:r>
              <a:rPr lang="pt-BR" dirty="0" err="1">
                <a:ea typeface="ＭＳ Ｐゴシック" charset="0"/>
              </a:rPr>
              <a:t>tag</a:t>
            </a:r>
            <a:r>
              <a:rPr lang="pt-BR" dirty="0">
                <a:ea typeface="ＭＳ Ｐゴシック" charset="0"/>
              </a:rPr>
              <a:t>, atributos, valores e possivelmente filhos que podem ser um texto simples ou outros elementos</a:t>
            </a:r>
          </a:p>
          <a:p>
            <a:pPr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&lt;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html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head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857250" lvl="2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meta </a:t>
            </a:r>
            <a:r>
              <a:rPr lang="pt-BR" sz="1600" dirty="0" err="1">
                <a:latin typeface="Inconsolata"/>
                <a:ea typeface="ＭＳ Ｐゴシック" charset="0"/>
              </a:rPr>
              <a:t>http</a:t>
            </a:r>
            <a:r>
              <a:rPr lang="pt-BR" sz="1600" dirty="0">
                <a:latin typeface="Inconsolata"/>
                <a:ea typeface="ＭＳ Ｐゴシック" charset="0"/>
              </a:rPr>
              <a:t> - </a:t>
            </a:r>
            <a:r>
              <a:rPr lang="pt-BR" sz="1600" dirty="0" err="1">
                <a:latin typeface="Inconsolata"/>
                <a:ea typeface="ＭＳ Ｐゴシック" charset="0"/>
              </a:rPr>
              <a:t>equiv</a:t>
            </a:r>
            <a:r>
              <a:rPr lang="pt-BR" sz="1600" dirty="0">
                <a:latin typeface="Inconsolata"/>
                <a:ea typeface="ＭＳ Ｐゴシック" charset="0"/>
              </a:rPr>
              <a:t> =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" </a:t>
            </a:r>
            <a:r>
              <a:rPr lang="pt-BR" sz="1600" dirty="0" err="1">
                <a:solidFill>
                  <a:srgbClr val="2A00FF"/>
                </a:solidFill>
                <a:latin typeface="Inconsolata"/>
                <a:ea typeface="ＭＳ Ｐゴシック" charset="0"/>
              </a:rPr>
              <a:t>Content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 - </a:t>
            </a:r>
            <a:r>
              <a:rPr lang="pt-BR" sz="1600" dirty="0" err="1">
                <a:solidFill>
                  <a:srgbClr val="2A00FF"/>
                </a:solidFill>
                <a:latin typeface="Inconsolata"/>
                <a:ea typeface="ＭＳ Ｐゴシック" charset="0"/>
              </a:rPr>
              <a:t>Type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 " 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content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=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" </a:t>
            </a:r>
            <a:r>
              <a:rPr lang="pt-BR" sz="1600" dirty="0" err="1">
                <a:solidFill>
                  <a:srgbClr val="2A00FF"/>
                </a:solidFill>
                <a:latin typeface="Inconsolata"/>
                <a:ea typeface="ＭＳ Ｐゴシック" charset="0"/>
              </a:rPr>
              <a:t>text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 / </a:t>
            </a:r>
            <a:r>
              <a:rPr lang="pt-BR" sz="1600" dirty="0" err="1">
                <a:solidFill>
                  <a:srgbClr val="2A00FF"/>
                </a:solidFill>
                <a:latin typeface="Inconsolata"/>
                <a:ea typeface="ＭＳ Ｐゴシック" charset="0"/>
              </a:rPr>
              <a:t>html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 ; </a:t>
            </a:r>
            <a:r>
              <a:rPr lang="pt-BR" sz="1600" dirty="0" err="1">
                <a:solidFill>
                  <a:srgbClr val="2A00FF"/>
                </a:solidFill>
                <a:latin typeface="Inconsolata"/>
                <a:ea typeface="ＭＳ Ｐゴシック" charset="0"/>
              </a:rPr>
              <a:t>charset</a:t>
            </a:r>
            <a:r>
              <a:rPr lang="pt-BR" sz="1600" dirty="0">
                <a:solidFill>
                  <a:srgbClr val="2A00FF"/>
                </a:solidFill>
                <a:latin typeface="Inconsolata"/>
                <a:ea typeface="ＭＳ Ｐゴシック" charset="0"/>
              </a:rPr>
              <a:t> =UTF -8"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857250" lvl="2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title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&gt;Exemplo da estrutura básica de um documento HTML &lt;/ 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title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&lt;/ 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head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body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	&lt;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p</a:t>
            </a:r>
            <a:r>
              <a:rPr lang="pt-BR" sz="1600" dirty="0">
                <a:latin typeface="Inconsolata"/>
                <a:ea typeface="ＭＳ Ｐゴシック" charset="0"/>
              </a:rPr>
              <a:t>&gt;Olá mundo !&lt;/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p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&lt;/ 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body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</a:p>
          <a:p>
            <a:pPr>
              <a:defRPr/>
            </a:pPr>
            <a:r>
              <a:rPr lang="pt-BR" sz="1600" dirty="0">
                <a:latin typeface="Inconsolata"/>
                <a:ea typeface="ＭＳ Ｐゴシック" charset="0"/>
              </a:rPr>
              <a:t>  &lt;/ </a:t>
            </a:r>
            <a:r>
              <a:rPr lang="pt-BR" sz="1600" dirty="0" err="1">
                <a:solidFill>
                  <a:srgbClr val="871261"/>
                </a:solidFill>
                <a:latin typeface="Inconsolata"/>
                <a:ea typeface="ＭＳ Ｐゴシック" charset="0"/>
              </a:rPr>
              <a:t>html</a:t>
            </a:r>
            <a:r>
              <a:rPr lang="pt-BR" sz="1600" dirty="0">
                <a:solidFill>
                  <a:srgbClr val="871261"/>
                </a:solidFill>
                <a:latin typeface="Inconsolata"/>
                <a:ea typeface="ＭＳ Ｐゴシック" charset="0"/>
              </a:rPr>
              <a:t> </a:t>
            </a:r>
            <a:r>
              <a:rPr lang="pt-BR" sz="1600" dirty="0">
                <a:latin typeface="Inconsolata"/>
                <a:ea typeface="ＭＳ Ｐゴシック" charset="0"/>
              </a:rPr>
              <a:t>&gt;</a:t>
            </a:r>
            <a:endParaRPr lang="pt-BR" sz="1600" dirty="0">
              <a:ea typeface="ＭＳ Ｐゴシック" charset="0"/>
            </a:endParaRPr>
          </a:p>
          <a:p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46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6899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 dirty="0"/>
              <a:t>HTML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38200" y="1055078"/>
            <a:ext cx="10515600" cy="51218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 dirty="0"/>
              <a:t>Estrutura básica</a:t>
            </a: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A1F8303-593A-4556-92B4-511362C7C5A2}" type="slidenum">
              <a:rPr lang="en-US" altLang="pt-BR">
                <a:solidFill>
                  <a:srgbClr val="000000"/>
                </a:solidFill>
              </a:rPr>
              <a:pPr eaLnBrk="1" hangingPunct="1"/>
              <a:t>56</a:t>
            </a:fld>
            <a:endParaRPr lang="en-US" altLang="pt-BR">
              <a:solidFill>
                <a:srgbClr val="000000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2057400" y="1655763"/>
          <a:ext cx="8077200" cy="41206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32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Tags</a:t>
                      </a:r>
                      <a:endParaRPr lang="pt-BR" sz="1800" dirty="0"/>
                    </a:p>
                  </a:txBody>
                  <a:tcPr marT="45731" marB="45731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3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&lt;</a:t>
                      </a:r>
                      <a:r>
                        <a:rPr lang="pt-BR" sz="1800" dirty="0" err="1">
                          <a:effectLst/>
                        </a:rPr>
                        <a:t>html</a:t>
                      </a:r>
                      <a:r>
                        <a:rPr lang="pt-BR" sz="1800" dirty="0">
                          <a:effectLst/>
                        </a:rPr>
                        <a:t>&gt;&lt;/</a:t>
                      </a:r>
                      <a:r>
                        <a:rPr lang="pt-BR" sz="1800" dirty="0" err="1">
                          <a:effectLst/>
                        </a:rPr>
                        <a:t>html</a:t>
                      </a:r>
                      <a:r>
                        <a:rPr lang="pt-BR" sz="1800" dirty="0">
                          <a:effectLst/>
                        </a:rPr>
                        <a:t>&gt;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Inicia/termina um documento em HTML.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2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&lt;</a:t>
                      </a:r>
                      <a:r>
                        <a:rPr lang="pt-BR" sz="1800" dirty="0" err="1">
                          <a:effectLst/>
                        </a:rPr>
                        <a:t>head</a:t>
                      </a:r>
                      <a:r>
                        <a:rPr lang="pt-BR" sz="1800" dirty="0">
                          <a:effectLst/>
                        </a:rPr>
                        <a:t>&gt;&lt;/</a:t>
                      </a:r>
                      <a:r>
                        <a:rPr lang="pt-BR" sz="1800" dirty="0" err="1">
                          <a:effectLst/>
                        </a:rPr>
                        <a:t>head</a:t>
                      </a:r>
                      <a:r>
                        <a:rPr lang="pt-BR" sz="1800" dirty="0">
                          <a:effectLst/>
                        </a:rPr>
                        <a:t>&gt;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Define a área de cabeçalho, com elementos não visualizáveis na página.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3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&lt;</a:t>
                      </a:r>
                      <a:r>
                        <a:rPr lang="pt-BR" sz="1800" dirty="0" err="1">
                          <a:effectLst/>
                        </a:rPr>
                        <a:t>body</a:t>
                      </a:r>
                      <a:r>
                        <a:rPr lang="pt-BR" sz="1800" dirty="0">
                          <a:effectLst/>
                        </a:rPr>
                        <a:t>&gt;&lt;/</a:t>
                      </a:r>
                      <a:r>
                        <a:rPr lang="pt-BR" sz="1800" dirty="0" err="1">
                          <a:effectLst/>
                        </a:rPr>
                        <a:t>body</a:t>
                      </a:r>
                      <a:r>
                        <a:rPr lang="pt-BR" sz="1800" dirty="0">
                          <a:effectLst/>
                        </a:rPr>
                        <a:t>&gt;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Define a área visível do documento.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23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&lt;</a:t>
                      </a:r>
                      <a:r>
                        <a:rPr lang="pt-BR" sz="1800" dirty="0" err="1">
                          <a:effectLst/>
                        </a:rPr>
                        <a:t>title</a:t>
                      </a:r>
                      <a:r>
                        <a:rPr lang="pt-BR" sz="1800" dirty="0">
                          <a:effectLst/>
                        </a:rPr>
                        <a:t>&gt;&lt;/</a:t>
                      </a:r>
                      <a:r>
                        <a:rPr lang="pt-BR" sz="1800" dirty="0" err="1">
                          <a:effectLst/>
                        </a:rPr>
                        <a:t>title</a:t>
                      </a:r>
                      <a:r>
                        <a:rPr lang="pt-BR" sz="1800" dirty="0">
                          <a:effectLst/>
                        </a:rPr>
                        <a:t>&gt;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Coloca o nome da página na barra de título da janela.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23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</a:rPr>
                        <a:t>&lt;meta&gt;&lt;/meta&gt;</a:t>
                      </a:r>
                      <a:endParaRPr lang="pt-BR" sz="1800" b="1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 ou "etiquetas" que, entre outras coisas, descrevem o conteúdo do seu site para os buscadores</a:t>
                      </a:r>
                      <a:endParaRPr lang="pt-BR" sz="1800" dirty="0">
                        <a:effectLst/>
                        <a:latin typeface="Verdana"/>
                      </a:endParaRPr>
                    </a:p>
                  </a:txBody>
                  <a:tcPr marT="45731" marB="4573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49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Parágrafos</a:t>
            </a:r>
          </a:p>
          <a:p>
            <a:pPr lvl="1">
              <a:buFontTx/>
              <a:buChar char="•"/>
            </a:pPr>
            <a:r>
              <a:rPr lang="pt-BR" altLang="pt-BR"/>
              <a:t>Definidos pelo elemento &lt;p&gt;. </a:t>
            </a:r>
          </a:p>
          <a:p>
            <a:pPr lvl="1">
              <a:buFontTx/>
              <a:buChar char="•"/>
            </a:pPr>
            <a:r>
              <a:rPr lang="pt-BR" altLang="pt-BR"/>
              <a:t>Uma de suas características principais é ocupar horizontalmente todo o espaço definido pelo elemento pai.</a:t>
            </a:r>
          </a:p>
          <a:p>
            <a:pPr lvl="1">
              <a:buFontTx/>
              <a:buChar char="•"/>
            </a:pPr>
            <a:r>
              <a:rPr lang="pt-BR" altLang="pt-BR"/>
              <a:t>Elemento de bloco</a:t>
            </a: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D138C74-A2ED-4552-A3A4-EF5D11AB87B8}" type="slidenum">
              <a:rPr lang="en-US" altLang="pt-BR">
                <a:solidFill>
                  <a:srgbClr val="000000"/>
                </a:solidFill>
              </a:rPr>
              <a:pPr eaLnBrk="1" hangingPunct="1"/>
              <a:t>57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4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Cabeçalhos</a:t>
            </a:r>
          </a:p>
          <a:p>
            <a:pPr lvl="1">
              <a:buFontTx/>
              <a:buChar char="•"/>
            </a:pPr>
            <a:r>
              <a:rPr lang="pt-BR" altLang="pt-BR"/>
              <a:t>HTML possui hierarquia de títulos, são as tags: h1,h2,h3,h4,h5 e h6</a:t>
            </a:r>
          </a:p>
          <a:p>
            <a:pPr lvl="1">
              <a:buFontTx/>
              <a:buChar char="•"/>
            </a:pPr>
            <a:r>
              <a:rPr lang="pt-BR" altLang="pt-BR"/>
              <a:t>Utilizar com cautela, são utilizados como ranqueamento de página, por exemplo: google, yahoo e Bing.</a:t>
            </a:r>
          </a:p>
          <a:p>
            <a:pPr lvl="1">
              <a:buFontTx/>
              <a:buChar char="•"/>
            </a:pPr>
            <a:r>
              <a:rPr lang="pt-BR" altLang="pt-BR"/>
              <a:t>O uso correto das tags faz parte das técnicas de SEO (Search Engine Optimization), técnicas que ajudam a melhorar o rank da página dentro do buscador</a:t>
            </a:r>
          </a:p>
          <a:p>
            <a:pPr lvl="2">
              <a:buFontTx/>
              <a:buChar char="•"/>
            </a:pPr>
            <a:r>
              <a:rPr lang="pt-BR" altLang="pt-BR" sz="2400"/>
              <a:t>Utilizar apenas uma tag &lt;H1&gt; por página</a:t>
            </a:r>
          </a:p>
          <a:p>
            <a:pPr lvl="2">
              <a:buFontTx/>
              <a:buChar char="•"/>
            </a:pPr>
            <a:r>
              <a:rPr lang="pt-BR" altLang="pt-BR" sz="2400"/>
              <a:t>Utilizar no máximo duas tags &lt;h2&gt; por página</a:t>
            </a: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BA4B8D9-4CA7-46D1-92DC-7FB3E3D46F6E}" type="slidenum">
              <a:rPr lang="en-US" altLang="pt-BR">
                <a:solidFill>
                  <a:srgbClr val="000000"/>
                </a:solidFill>
              </a:rPr>
              <a:pPr eaLnBrk="1" hangingPunct="1"/>
              <a:t>58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38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Links</a:t>
            </a:r>
          </a:p>
          <a:p>
            <a:pPr lvl="1">
              <a:buFontTx/>
              <a:buChar char="•"/>
            </a:pPr>
            <a:r>
              <a:rPr lang="pt-BR" altLang="pt-BR"/>
              <a:t>Sites são formadas por um conjunto de páginas que estão interligadas de alguma forma.</a:t>
            </a:r>
          </a:p>
          <a:p>
            <a:pPr lvl="1">
              <a:buFontTx/>
              <a:buChar char="•"/>
            </a:pPr>
            <a:r>
              <a:rPr lang="pt-BR" altLang="pt-BR"/>
              <a:t>Para permitir a navegação de uma página para outra utilizamos os links</a:t>
            </a:r>
          </a:p>
          <a:p>
            <a:pPr lvl="1">
              <a:buFontTx/>
              <a:buChar char="•"/>
            </a:pPr>
            <a:endParaRPr lang="pt-BR" altLang="pt-BR"/>
          </a:p>
          <a:p>
            <a:pPr lvl="1">
              <a:buFontTx/>
              <a:buChar char="•"/>
            </a:pPr>
            <a:r>
              <a:rPr lang="pt-BR" altLang="pt-BR"/>
              <a:t>&lt;a href=“caminho”&gt;nome do link&lt;/a&gt;</a:t>
            </a:r>
          </a:p>
          <a:p>
            <a:pPr lvl="1">
              <a:buFontTx/>
              <a:buChar char="•"/>
            </a:pPr>
            <a:r>
              <a:rPr lang="pt-BR" altLang="pt-BR"/>
              <a:t>Atributo target:</a:t>
            </a:r>
          </a:p>
          <a:p>
            <a:pPr lvl="2">
              <a:buFontTx/>
              <a:buChar char="•"/>
            </a:pPr>
            <a:r>
              <a:rPr lang="pt-BR" altLang="pt-BR" sz="2400"/>
              <a:t>_blank: Abre em uma nova janela ou aba</a:t>
            </a:r>
          </a:p>
          <a:p>
            <a:pPr lvl="2">
              <a:buFontTx/>
              <a:buChar char="•"/>
            </a:pPr>
            <a:r>
              <a:rPr lang="pt-BR" altLang="pt-BR" sz="2400"/>
              <a:t>_self: Abre na mesma janela ou frame</a:t>
            </a:r>
          </a:p>
          <a:p>
            <a:pPr lvl="2">
              <a:buFontTx/>
              <a:buChar char="•"/>
            </a:pPr>
            <a:r>
              <a:rPr lang="pt-BR" altLang="pt-BR" sz="2400"/>
              <a:t>_parent: abre em um frame pai da onde está o link</a:t>
            </a:r>
          </a:p>
          <a:p>
            <a:pPr lvl="2">
              <a:buFontTx/>
              <a:buChar char="•"/>
            </a:pPr>
            <a:r>
              <a:rPr lang="pt-BR" altLang="pt-BR" sz="2400"/>
              <a:t>_top: na mesma janela do documento</a:t>
            </a:r>
          </a:p>
          <a:p>
            <a:pPr lvl="2">
              <a:buFontTx/>
              <a:buChar char="•"/>
            </a:pPr>
            <a:endParaRPr lang="pt-BR" altLang="pt-BR" sz="240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B3F4D50-AEF9-4662-B04B-5523E51774D2}" type="slidenum">
              <a:rPr lang="en-US" altLang="pt-BR">
                <a:solidFill>
                  <a:srgbClr val="000000"/>
                </a:solidFill>
              </a:rPr>
              <a:pPr eaLnBrk="1" hangingPunct="1"/>
              <a:t>59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Fundamentos para desenvolvimento web.</a:t>
            </a:r>
          </a:p>
          <a:p>
            <a:pPr lvl="0"/>
            <a:r>
              <a:rPr lang="pt-BR" dirty="0"/>
              <a:t>HTML.</a:t>
            </a:r>
          </a:p>
          <a:p>
            <a:pPr lvl="0"/>
            <a:r>
              <a:rPr lang="pt-BR" dirty="0"/>
              <a:t>Folha de estilo.</a:t>
            </a:r>
          </a:p>
          <a:p>
            <a:pPr lvl="0"/>
            <a:r>
              <a:rPr lang="pt-BR" dirty="0"/>
              <a:t>Linguagem de script.</a:t>
            </a:r>
          </a:p>
          <a:p>
            <a:pPr lvl="0"/>
            <a:r>
              <a:rPr lang="pt-BR" dirty="0" err="1"/>
              <a:t>Bootstrap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Framework para desenvolvimento front-end.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8908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 dirty="0"/>
              <a:t>Links</a:t>
            </a:r>
          </a:p>
          <a:p>
            <a:pPr lvl="1">
              <a:buFontTx/>
              <a:buChar char="•"/>
            </a:pPr>
            <a:r>
              <a:rPr lang="pt-BR" altLang="pt-BR" dirty="0"/>
              <a:t>Exercício: Crie dois documentos HTML em arquivos chamados pagina1.html e pagina2.html dentro da pasta e em seu corpo crie 3 links: um que aponte para uma página externa e outros dois que apontem para uma página interna de maneiras diferentes. </a:t>
            </a:r>
          </a:p>
          <a:p>
            <a:pPr lvl="1">
              <a:buFontTx/>
              <a:buChar char="•"/>
            </a:pPr>
            <a:endParaRPr lang="pt-BR" altLang="pt-BR" dirty="0"/>
          </a:p>
          <a:p>
            <a:pPr lvl="2">
              <a:buFontTx/>
              <a:buChar char="•"/>
            </a:pPr>
            <a:endParaRPr lang="pt-BR" altLang="pt-BR" sz="2400" dirty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8582781-8B83-4754-9A52-53E2C51C7256}" type="slidenum">
              <a:rPr lang="en-US" altLang="pt-BR">
                <a:solidFill>
                  <a:srgbClr val="000000"/>
                </a:solidFill>
              </a:rPr>
              <a:pPr eaLnBrk="1" hangingPunct="1"/>
              <a:t>60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31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 dirty="0"/>
              <a:t>HTML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 dirty="0"/>
              <a:t>Âncoras</a:t>
            </a:r>
          </a:p>
          <a:p>
            <a:pPr lvl="1">
              <a:buFontTx/>
              <a:buChar char="•"/>
            </a:pPr>
            <a:r>
              <a:rPr lang="pt-BR" altLang="pt-BR" dirty="0"/>
              <a:t>São links que apontam para uma determinada seção dentro da própria página na qual o link se encontra ou em outra página.</a:t>
            </a:r>
          </a:p>
          <a:p>
            <a:pPr lvl="1">
              <a:buFontTx/>
              <a:buChar char="•"/>
            </a:pPr>
            <a:r>
              <a:rPr lang="pt-BR" altLang="pt-BR" dirty="0"/>
              <a:t>Para isso devemos usar a </a:t>
            </a:r>
            <a:r>
              <a:rPr lang="pt-BR" altLang="pt-BR" dirty="0" err="1"/>
              <a:t>tag</a:t>
            </a:r>
            <a:r>
              <a:rPr lang="pt-BR" altLang="pt-BR" dirty="0"/>
              <a:t> &lt;a&gt; sem o atributo </a:t>
            </a:r>
            <a:r>
              <a:rPr lang="pt-BR" altLang="pt-BR" dirty="0" err="1"/>
              <a:t>href</a:t>
            </a:r>
            <a:r>
              <a:rPr lang="pt-BR" altLang="pt-BR" dirty="0"/>
              <a:t>, utilizaremos o atributo </a:t>
            </a:r>
            <a:r>
              <a:rPr lang="pt-BR" altLang="pt-BR" dirty="0" err="1"/>
              <a:t>name</a:t>
            </a:r>
            <a:r>
              <a:rPr lang="pt-BR" altLang="pt-BR" dirty="0"/>
              <a:t> para indicar a seção</a:t>
            </a:r>
          </a:p>
          <a:p>
            <a:pPr lvl="1">
              <a:buFontTx/>
              <a:buChar char="•"/>
            </a:pPr>
            <a:r>
              <a:rPr lang="pt-BR" altLang="pt-BR" sz="2000" dirty="0"/>
              <a:t>&lt;a id=“</a:t>
            </a:r>
            <a:r>
              <a:rPr lang="pt-BR" altLang="pt-BR" sz="2000" dirty="0" err="1"/>
              <a:t>info</a:t>
            </a:r>
            <a:r>
              <a:rPr lang="pt-BR" altLang="pt-BR" sz="2000" dirty="0"/>
              <a:t>”&gt;Mais </a:t>
            </a:r>
            <a:r>
              <a:rPr lang="pt-BR" altLang="pt-BR" sz="2000" u="sng" dirty="0"/>
              <a:t>informação</a:t>
            </a:r>
            <a:r>
              <a:rPr lang="pt-BR" altLang="pt-BR" sz="2000" dirty="0"/>
              <a:t>&lt;/a&gt;</a:t>
            </a:r>
          </a:p>
          <a:p>
            <a:pPr lvl="1">
              <a:buFontTx/>
              <a:buChar char="•"/>
            </a:pPr>
            <a:r>
              <a:rPr lang="pt-BR" altLang="pt-BR" sz="2000" dirty="0"/>
              <a:t>&lt;p&gt;&lt;a </a:t>
            </a:r>
            <a:r>
              <a:rPr lang="pt-BR" altLang="pt-BR" sz="2000" dirty="0" err="1"/>
              <a:t>href</a:t>
            </a:r>
            <a:r>
              <a:rPr lang="pt-BR" altLang="pt-BR" sz="2000" dirty="0"/>
              <a:t> ="#</a:t>
            </a:r>
            <a:r>
              <a:rPr lang="pt-BR" altLang="pt-BR" sz="2000" dirty="0" err="1"/>
              <a:t>info</a:t>
            </a:r>
            <a:r>
              <a:rPr lang="pt-BR" altLang="pt-BR" sz="2000" dirty="0"/>
              <a:t> "&gt;Veja mais informações &lt;/a&gt;&lt;/p&gt;</a:t>
            </a:r>
          </a:p>
          <a:p>
            <a:pPr lvl="1">
              <a:buFontTx/>
              <a:buChar char="•"/>
            </a:pPr>
            <a:r>
              <a:rPr lang="pt-BR" altLang="pt-BR" sz="2000" dirty="0"/>
              <a:t>&lt;p&gt;&lt;a </a:t>
            </a:r>
            <a:r>
              <a:rPr lang="pt-BR" altLang="pt-BR" sz="2000" dirty="0" err="1"/>
              <a:t>href</a:t>
            </a:r>
            <a:r>
              <a:rPr lang="pt-BR" altLang="pt-BR" sz="2000" dirty="0"/>
              <a:t> =" pagina2.html#outra_ancora "&gt;Âncora em outra página &lt;/a&gt;&lt;/p&gt;</a:t>
            </a:r>
          </a:p>
          <a:p>
            <a:pPr lvl="1">
              <a:buFontTx/>
              <a:buChar char="•"/>
            </a:pPr>
            <a:r>
              <a:rPr lang="pt-BR" altLang="pt-BR" sz="2000" dirty="0"/>
              <a:t>&lt;p&gt;&lt;a </a:t>
            </a:r>
            <a:r>
              <a:rPr lang="pt-BR" altLang="pt-BR" sz="2000" dirty="0" err="1"/>
              <a:t>href</a:t>
            </a:r>
            <a:r>
              <a:rPr lang="pt-BR" altLang="pt-BR" sz="2000" dirty="0"/>
              <a:t> =" pagina2  </a:t>
            </a:r>
            <a:r>
              <a:rPr lang="pt-BR" altLang="pt-BR" sz="2000" dirty="0" err="1"/>
              <a:t>html#outra_ancora</a:t>
            </a:r>
            <a:r>
              <a:rPr lang="pt-BR" altLang="pt-BR" sz="2000" dirty="0"/>
              <a:t> "&gt;Âncora em outra página &lt;/a&gt;&lt;/p&gt;</a:t>
            </a: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6FA9C2B-14B6-4C96-BF53-4BEBCD5B131E}" type="slidenum">
              <a:rPr lang="en-US" altLang="pt-BR">
                <a:solidFill>
                  <a:srgbClr val="000000"/>
                </a:solidFill>
              </a:rPr>
              <a:pPr eaLnBrk="1" hangingPunct="1"/>
              <a:t>61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54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 dirty="0"/>
              <a:t>Âncoras</a:t>
            </a:r>
          </a:p>
          <a:p>
            <a:pPr lvl="1">
              <a:buFontTx/>
              <a:buChar char="•"/>
            </a:pPr>
            <a:r>
              <a:rPr lang="pt-BR" altLang="pt-BR" sz="2000" dirty="0"/>
              <a:t>Exercício: Crie um documento HTML em um arquivo chamado ancora-pagina1.html que contenha um link que aponta para uma âncora dentro da própria página. Dica: insira um conteúdo suficientemente grande para que a barra de rolagem vertical do navegador apareça e coloque a âncora no final da página.</a:t>
            </a:r>
          </a:p>
          <a:p>
            <a:pPr lvl="1">
              <a:buFontTx/>
              <a:buChar char="•"/>
            </a:pPr>
            <a:endParaRPr lang="pt-BR" altLang="pt-BR" sz="2000" dirty="0"/>
          </a:p>
          <a:p>
            <a:pPr lvl="1">
              <a:buFontTx/>
              <a:buChar char="•"/>
            </a:pPr>
            <a:r>
              <a:rPr lang="pt-BR" altLang="pt-BR" sz="2000" dirty="0"/>
              <a:t>Crie um novo arquivo chamado ancora-pagina2.html com um âncora chamada </a:t>
            </a:r>
            <a:r>
              <a:rPr lang="pt-BR" altLang="pt-BR" sz="2000" dirty="0" err="1"/>
              <a:t>outra_ancora</a:t>
            </a:r>
            <a:r>
              <a:rPr lang="pt-BR" altLang="pt-BR" sz="2000" dirty="0"/>
              <a:t>. Dica: insira um conteúdo suficientemente grande para que a barra de rolagem vertical do navegador apareça e coloque a âncora no final da página.</a:t>
            </a:r>
          </a:p>
          <a:p>
            <a:pPr lvl="1">
              <a:buFontTx/>
              <a:buChar char="•"/>
            </a:pPr>
            <a:endParaRPr lang="pt-BR" altLang="pt-BR" sz="2000" dirty="0"/>
          </a:p>
          <a:p>
            <a:pPr lvl="1">
              <a:buFontTx/>
              <a:buChar char="•"/>
            </a:pPr>
            <a:r>
              <a:rPr lang="pt-BR" altLang="pt-BR" sz="2000" dirty="0"/>
              <a:t>Crie um novo link no arquivo ancora-pagina1.html que aponte para âncora </a:t>
            </a:r>
            <a:r>
              <a:rPr lang="pt-BR" altLang="pt-BR" sz="2000" dirty="0" err="1"/>
              <a:t>outra_ancora</a:t>
            </a:r>
            <a:r>
              <a:rPr lang="pt-BR" altLang="pt-BR" sz="2000" dirty="0"/>
              <a:t> do arquivo ancora-pagina2.html</a:t>
            </a: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2599F0-69F9-4CDD-AC6B-6F5FCE747861}" type="slidenum">
              <a:rPr lang="en-US" altLang="pt-BR">
                <a:solidFill>
                  <a:srgbClr val="000000"/>
                </a:solidFill>
              </a:rPr>
              <a:pPr eaLnBrk="1" hangingPunct="1"/>
              <a:t>62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392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Imagens</a:t>
            </a:r>
          </a:p>
          <a:p>
            <a:pPr lvl="1">
              <a:buFontTx/>
              <a:buChar char="•"/>
            </a:pPr>
            <a:r>
              <a:rPr lang="pt-BR" altLang="pt-BR"/>
              <a:t>Representada pela tag &lt;img&gt;</a:t>
            </a:r>
          </a:p>
          <a:p>
            <a:pPr lvl="1">
              <a:buFontTx/>
              <a:buChar char="•"/>
            </a:pPr>
            <a:r>
              <a:rPr lang="pt-BR" altLang="pt-BR"/>
              <a:t>Atributo src é utilizado para informar o caminho da imagem</a:t>
            </a:r>
          </a:p>
          <a:p>
            <a:pPr lvl="1">
              <a:buFontTx/>
              <a:buChar char="•"/>
            </a:pPr>
            <a:endParaRPr lang="pt-BR" altLang="pt-BR"/>
          </a:p>
          <a:p>
            <a:pPr lvl="1">
              <a:buFontTx/>
              <a:buChar char="•"/>
            </a:pPr>
            <a:r>
              <a:rPr lang="pt-BR" altLang="pt-BR"/>
              <a:t>Exercício</a:t>
            </a:r>
          </a:p>
          <a:p>
            <a:pPr lvl="2">
              <a:buFontTx/>
              <a:buChar char="•"/>
            </a:pPr>
            <a:r>
              <a:rPr lang="pt-BR" altLang="pt-BR" sz="2400"/>
              <a:t>Crie um documento HTML em um arquivo chamado imagem.html que contenha alguns elementos IMG.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8B6A5C-089C-45D4-A7B9-E7437BF08571}" type="slidenum">
              <a:rPr lang="en-US" altLang="pt-BR">
                <a:solidFill>
                  <a:srgbClr val="000000"/>
                </a:solidFill>
              </a:rPr>
              <a:pPr eaLnBrk="1" hangingPunct="1"/>
              <a:t>63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354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Tabelas</a:t>
            </a:r>
          </a:p>
          <a:p>
            <a:pPr lvl="1">
              <a:buFontTx/>
              <a:buChar char="•"/>
            </a:pPr>
            <a:r>
              <a:rPr lang="pt-BR" altLang="pt-BR"/>
              <a:t>Permite apresentar um conjunto de dados na forma de tabelas</a:t>
            </a:r>
          </a:p>
          <a:p>
            <a:pPr lvl="1">
              <a:buFontTx/>
              <a:buChar char="•"/>
            </a:pPr>
            <a:r>
              <a:rPr lang="pt-BR" altLang="pt-BR"/>
              <a:t>É utulizado a tag &lt;table&gt; e outras tags como:</a:t>
            </a:r>
          </a:p>
          <a:p>
            <a:pPr lvl="2">
              <a:buFontTx/>
              <a:buChar char="•"/>
            </a:pPr>
            <a:r>
              <a:rPr lang="pt-BR" altLang="pt-BR" sz="2400"/>
              <a:t>tr: Linha da tabela</a:t>
            </a:r>
          </a:p>
          <a:p>
            <a:pPr lvl="2">
              <a:buFontTx/>
              <a:buChar char="•"/>
            </a:pPr>
            <a:r>
              <a:rPr lang="pt-BR" altLang="pt-BR" sz="2400"/>
              <a:t>th: célula de cabeçalho</a:t>
            </a:r>
          </a:p>
          <a:p>
            <a:pPr lvl="2">
              <a:buFontTx/>
              <a:buChar char="•"/>
            </a:pPr>
            <a:r>
              <a:rPr lang="pt-BR" altLang="pt-BR" sz="2400"/>
              <a:t>td: célula</a:t>
            </a:r>
          </a:p>
          <a:p>
            <a:pPr lvl="2">
              <a:buFontTx/>
              <a:buChar char="•"/>
            </a:pPr>
            <a:r>
              <a:rPr lang="pt-BR" altLang="pt-BR" sz="2400"/>
              <a:t>Thead: cabeçalho</a:t>
            </a:r>
          </a:p>
          <a:p>
            <a:pPr lvl="2">
              <a:buFontTx/>
              <a:buChar char="•"/>
            </a:pPr>
            <a:r>
              <a:rPr lang="pt-BR" altLang="pt-BR" sz="2400"/>
              <a:t>Tfoot: rodapé da tabela</a:t>
            </a:r>
          </a:p>
          <a:p>
            <a:pPr lvl="2">
              <a:buFontTx/>
              <a:buChar char="•"/>
            </a:pPr>
            <a:r>
              <a:rPr lang="pt-BR" altLang="pt-BR" sz="2400"/>
              <a:t>Tbody corpo da tabela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505BA89-B8C8-4E98-A588-FDB8E84EA93E}" type="slidenum">
              <a:rPr lang="en-US" altLang="pt-BR">
                <a:solidFill>
                  <a:srgbClr val="000000"/>
                </a:solidFill>
              </a:rPr>
              <a:pPr eaLnBrk="1" hangingPunct="1"/>
              <a:t>64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28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Tabelas</a:t>
            </a:r>
          </a:p>
          <a:p>
            <a:pPr lvl="1">
              <a:buFontTx/>
              <a:buChar char="•"/>
            </a:pPr>
            <a:r>
              <a:rPr lang="pt-BR" altLang="pt-BR"/>
              <a:t>Vantagens de usar as tags certas:</a:t>
            </a:r>
          </a:p>
          <a:p>
            <a:pPr lvl="2">
              <a:buFontTx/>
              <a:buChar char="•"/>
            </a:pPr>
            <a:r>
              <a:rPr lang="pt-BR" altLang="pt-BR" sz="2400"/>
              <a:t>Código mais claro</a:t>
            </a:r>
          </a:p>
          <a:p>
            <a:pPr lvl="2">
              <a:buFontTx/>
              <a:buChar char="•"/>
            </a:pPr>
            <a:r>
              <a:rPr lang="pt-BR" altLang="pt-BR" sz="2400"/>
              <a:t>Facilita a aplicação de estilos CSS</a:t>
            </a:r>
          </a:p>
          <a:p>
            <a:pPr lvl="2">
              <a:buFontTx/>
              <a:buChar char="•"/>
            </a:pPr>
            <a:r>
              <a:rPr lang="pt-BR" altLang="pt-BR" sz="2400"/>
              <a:t>Ao imprimir a página com uma tabela muito extensa, pode permitir que o cabeçalho e rodapé sejam replicados em todas as páginas (depende do navegador)</a:t>
            </a:r>
          </a:p>
          <a:p>
            <a:pPr lvl="1">
              <a:buFontTx/>
              <a:buChar char="•"/>
            </a:pPr>
            <a:r>
              <a:rPr lang="pt-BR" altLang="pt-BR"/>
              <a:t>Outros atributos</a:t>
            </a:r>
          </a:p>
          <a:p>
            <a:pPr lvl="2">
              <a:buFontTx/>
              <a:buChar char="•"/>
            </a:pPr>
            <a:r>
              <a:rPr lang="pt-BR" altLang="pt-BR" sz="2400"/>
              <a:t>colspan: célula ignora o numero de colunas definidas</a:t>
            </a:r>
          </a:p>
          <a:p>
            <a:pPr lvl="2">
              <a:buFontTx/>
              <a:buChar char="•"/>
            </a:pPr>
            <a:r>
              <a:rPr lang="pt-BR" altLang="pt-BR" sz="2400"/>
              <a:t>rowspan: mesma coisa porém para linhas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41E29BE-7917-493A-B3F0-F4D051CB3790}" type="slidenum">
              <a:rPr lang="en-US" altLang="pt-BR">
                <a:solidFill>
                  <a:srgbClr val="000000"/>
                </a:solidFill>
              </a:rPr>
              <a:pPr eaLnBrk="1" hangingPunct="1"/>
              <a:t>65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97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Tabelas</a:t>
            </a:r>
          </a:p>
          <a:p>
            <a:pPr lvl="1">
              <a:buFontTx/>
              <a:buChar char="•"/>
            </a:pPr>
            <a:r>
              <a:rPr lang="pt-BR" altLang="pt-BR"/>
              <a:t>Exercício</a:t>
            </a:r>
          </a:p>
          <a:p>
            <a:pPr lvl="2">
              <a:buFontTx/>
              <a:buChar char="•"/>
            </a:pPr>
            <a:r>
              <a:rPr lang="pt-BR" altLang="pt-BR" sz="2400"/>
              <a:t>Crie uma página HTML em um arquivo chamado tabela.html na pasta html que contenha uma tabela de acordo com a imagem abaixo:</a:t>
            </a:r>
          </a:p>
          <a:p>
            <a:pPr lvl="2">
              <a:buFontTx/>
              <a:buChar char="•"/>
            </a:pPr>
            <a:endParaRPr lang="pt-BR" altLang="pt-BR" sz="2400"/>
          </a:p>
          <a:p>
            <a:pPr lvl="2">
              <a:buFontTx/>
              <a:buChar char="•"/>
            </a:pPr>
            <a:endParaRPr lang="pt-BR" altLang="pt-BR" sz="240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4038830-447F-4578-B9D1-B8A1293DAD83}" type="slidenum">
              <a:rPr lang="en-US" altLang="pt-BR">
                <a:solidFill>
                  <a:srgbClr val="000000"/>
                </a:solidFill>
              </a:rPr>
              <a:pPr eaLnBrk="1" hangingPunct="1"/>
              <a:t>66</a:t>
            </a:fld>
            <a:endParaRPr lang="en-US" altLang="pt-BR">
              <a:solidFill>
                <a:srgbClr val="000000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215680" y="3645023"/>
          <a:ext cx="6080721" cy="292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47">
                <a:tc>
                  <a:txBody>
                    <a:bodyPr/>
                    <a:lstStyle/>
                    <a:p>
                      <a:r>
                        <a:rPr lang="pt-BR" sz="1800" dirty="0"/>
                        <a:t>Marca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Modelo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Ano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47">
                <a:tc rowSpan="2">
                  <a:txBody>
                    <a:bodyPr/>
                    <a:lstStyle/>
                    <a:p>
                      <a:r>
                        <a:rPr lang="pt-BR" sz="1800" dirty="0"/>
                        <a:t>Toyota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Corolla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2010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4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err="1"/>
                        <a:t>Camry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2011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47">
                <a:tc rowSpan="3">
                  <a:txBody>
                    <a:bodyPr/>
                    <a:lstStyle/>
                    <a:p>
                      <a:r>
                        <a:rPr lang="pt-BR" sz="1800" dirty="0"/>
                        <a:t>Honda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Civic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2004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4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Fit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2012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4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City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2011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47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Mitsubishi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err="1"/>
                        <a:t>Lancer</a:t>
                      </a:r>
                      <a:endParaRPr lang="pt-BR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2012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47">
                <a:tc gridSpan="3">
                  <a:txBody>
                    <a:bodyPr/>
                    <a:lstStyle/>
                    <a:p>
                      <a:r>
                        <a:rPr lang="pt-BR" sz="1800" dirty="0"/>
                        <a:t>Última atualização: 27/02/2013</a:t>
                      </a:r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113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 dirty="0"/>
              <a:t>Resposta </a:t>
            </a:r>
            <a:r>
              <a:rPr lang="pt-BR" altLang="pt-BR" sz="2800" dirty="0" err="1"/>
              <a:t>Table</a:t>
            </a:r>
            <a:endParaRPr lang="pt-BR" altLang="pt-BR" sz="28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  <a:defRPr/>
            </a:pPr>
            <a:endParaRPr lang="pt-BR" sz="2400" dirty="0"/>
          </a:p>
          <a:p>
            <a:pPr marL="0" indent="0">
              <a:defRPr/>
            </a:pPr>
            <a:endParaRPr lang="pt-BR" sz="2400" dirty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0A852C-E0CE-4B47-8EF3-40604B9EA937}" type="slidenum">
              <a:rPr lang="en-US" altLang="pt-BR">
                <a:solidFill>
                  <a:srgbClr val="000000"/>
                </a:solidFill>
              </a:rPr>
              <a:pPr eaLnBrk="1" hangingPunct="1"/>
              <a:t>67</a:t>
            </a:fld>
            <a:endParaRPr lang="en-US" altLang="pt-BR">
              <a:solidFill>
                <a:srgbClr val="000000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359696" y="1394532"/>
          <a:ext cx="6639272" cy="542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183">
                <a:tc>
                  <a:txBody>
                    <a:bodyPr/>
                    <a:lstStyle/>
                    <a:p>
                      <a:pPr marL="0" indent="0"/>
                      <a:r>
                        <a:rPr lang="pt-BR" sz="1400" dirty="0"/>
                        <a:t>&lt;</a:t>
                      </a:r>
                      <a:r>
                        <a:rPr lang="pt-BR" sz="1400" dirty="0" err="1"/>
                        <a:t>table</a:t>
                      </a:r>
                      <a:r>
                        <a:rPr lang="pt-BR" sz="1400" dirty="0"/>
                        <a:t> &gt;</a:t>
                      </a:r>
                    </a:p>
                    <a:p>
                      <a:pPr marL="0" indent="0"/>
                      <a:r>
                        <a:rPr lang="pt-BR" sz="1400" dirty="0"/>
                        <a:t>&lt;</a:t>
                      </a:r>
                      <a:r>
                        <a:rPr lang="pt-BR" sz="1400" dirty="0" err="1"/>
                        <a:t>thead</a:t>
                      </a:r>
                      <a:r>
                        <a:rPr lang="pt-BR" sz="1400" dirty="0"/>
                        <a:t> &gt;</a:t>
                      </a:r>
                    </a:p>
                    <a:p>
                      <a:pPr marL="0" indent="0"/>
                      <a:r>
                        <a:rPr lang="pt-BR" sz="1400" dirty="0"/>
                        <a:t>&lt;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&lt;</a:t>
                      </a:r>
                      <a:r>
                        <a:rPr lang="pt-BR" sz="1400" dirty="0" err="1"/>
                        <a:t>th</a:t>
                      </a:r>
                      <a:r>
                        <a:rPr lang="pt-BR" sz="1400" dirty="0"/>
                        <a:t> &gt;Marca &lt;/</a:t>
                      </a:r>
                      <a:r>
                        <a:rPr lang="pt-BR" sz="1400" dirty="0" err="1"/>
                        <a:t>th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&lt;</a:t>
                      </a:r>
                      <a:r>
                        <a:rPr lang="pt-BR" sz="1400" dirty="0" err="1"/>
                        <a:t>th</a:t>
                      </a:r>
                      <a:r>
                        <a:rPr lang="pt-BR" sz="1400" dirty="0"/>
                        <a:t> &gt;Modelo &lt;/</a:t>
                      </a:r>
                      <a:r>
                        <a:rPr lang="pt-BR" sz="1400" dirty="0" err="1"/>
                        <a:t>th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th</a:t>
                      </a:r>
                      <a:r>
                        <a:rPr lang="pt-BR" sz="1400" dirty="0"/>
                        <a:t> &gt;Ano &lt;/</a:t>
                      </a:r>
                      <a:r>
                        <a:rPr lang="pt-BR" sz="1400" dirty="0" err="1"/>
                        <a:t>th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&lt;/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&lt;/ </a:t>
                      </a:r>
                      <a:r>
                        <a:rPr lang="pt-BR" sz="1400" dirty="0" err="1"/>
                        <a:t>thead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tfoot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colspan</a:t>
                      </a:r>
                      <a:r>
                        <a:rPr lang="pt-BR" sz="1400" dirty="0"/>
                        <a:t> ="3"&gt;Última atualização : 06/2012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&lt;/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&lt;/ </a:t>
                      </a:r>
                      <a:r>
                        <a:rPr lang="pt-BR" sz="1400" dirty="0" err="1"/>
                        <a:t>tfoot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tbody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&lt;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rowspan</a:t>
                      </a:r>
                      <a:r>
                        <a:rPr lang="pt-BR" sz="1400" dirty="0"/>
                        <a:t> ="2"&gt;Toyota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&gt;Corolla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&gt;2010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</a:t>
                      </a:r>
                    </a:p>
                    <a:p>
                      <a:endParaRPr lang="pt-BR" sz="1400" dirty="0"/>
                    </a:p>
                  </a:txBody>
                  <a:tcPr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&lt;/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  <a:r>
                        <a:rPr lang="pt-BR" sz="1400" dirty="0" err="1"/>
                        <a:t>Camry</a:t>
                      </a:r>
                      <a:r>
                        <a:rPr lang="pt-BR" sz="1400" dirty="0"/>
                        <a:t>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&gt;2011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&lt;/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rowspan</a:t>
                      </a:r>
                      <a:r>
                        <a:rPr lang="pt-BR" sz="1400" dirty="0"/>
                        <a:t> ="3"&gt;Honda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&gt;Civic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&gt;2004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&lt;/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&gt;Fit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&gt;2012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&lt;/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&gt;City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&gt;2011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&lt;/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&gt;Mitsubishi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  <a:r>
                        <a:rPr lang="pt-BR" sz="1400" dirty="0" err="1"/>
                        <a:t>Lancer</a:t>
                      </a:r>
                      <a:r>
                        <a:rPr lang="pt-BR" sz="1400" dirty="0"/>
                        <a:t>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&gt;2012 &lt;/</a:t>
                      </a:r>
                      <a:r>
                        <a:rPr lang="pt-BR" sz="1400" dirty="0" err="1"/>
                        <a:t>td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&lt;/</a:t>
                      </a:r>
                      <a:r>
                        <a:rPr lang="pt-BR" sz="1400" dirty="0" err="1"/>
                        <a:t>tr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&lt;/ </a:t>
                      </a:r>
                      <a:r>
                        <a:rPr lang="pt-BR" sz="1400" dirty="0" err="1"/>
                        <a:t>tbody</a:t>
                      </a:r>
                      <a:r>
                        <a:rPr lang="pt-BR" sz="1400" dirty="0"/>
                        <a:t> &gt;</a:t>
                      </a:r>
                    </a:p>
                    <a:p>
                      <a:r>
                        <a:rPr lang="pt-BR" sz="1400" dirty="0"/>
                        <a:t> &lt;/ </a:t>
                      </a:r>
                      <a:r>
                        <a:rPr lang="pt-BR" sz="1400" dirty="0" err="1"/>
                        <a:t>table</a:t>
                      </a:r>
                      <a:r>
                        <a:rPr lang="pt-BR" sz="1400" dirty="0"/>
                        <a:t> &gt;</a:t>
                      </a:r>
                    </a:p>
                  </a:txBody>
                  <a:tcPr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42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Listas</a:t>
            </a:r>
          </a:p>
          <a:p>
            <a:pPr lvl="1">
              <a:buFontTx/>
              <a:buChar char="•"/>
            </a:pPr>
            <a:r>
              <a:rPr lang="pt-BR" altLang="pt-BR"/>
              <a:t>Existem três tipos de lista</a:t>
            </a:r>
          </a:p>
          <a:p>
            <a:pPr lvl="2">
              <a:buFontTx/>
              <a:buChar char="•"/>
            </a:pPr>
            <a:r>
              <a:rPr lang="pt-BR" altLang="pt-BR" sz="2400" b="1"/>
              <a:t>Lista de definição: </a:t>
            </a:r>
            <a:r>
              <a:rPr lang="pt-BR" altLang="pt-BR" sz="2400"/>
              <a:t>utilizada para exibir definições de termos</a:t>
            </a:r>
          </a:p>
          <a:p>
            <a:pPr lvl="2">
              <a:buFontTx/>
              <a:buChar char="•"/>
            </a:pPr>
            <a:r>
              <a:rPr lang="pt-BR" altLang="pt-BR" sz="2400" b="1"/>
              <a:t>Lista ordenada: </a:t>
            </a:r>
            <a:r>
              <a:rPr lang="pt-BR" altLang="pt-BR" sz="2400"/>
              <a:t>utilizada para exibir qualquer conteúdo de forma ordenada</a:t>
            </a:r>
            <a:endParaRPr lang="pt-BR" altLang="pt-BR" sz="2400" b="1"/>
          </a:p>
          <a:p>
            <a:pPr lvl="2">
              <a:buFontTx/>
              <a:buChar char="•"/>
            </a:pPr>
            <a:r>
              <a:rPr lang="pt-BR" altLang="pt-BR" sz="2400" b="1"/>
              <a:t>Lista sem ordem: </a:t>
            </a:r>
            <a:r>
              <a:rPr lang="pt-BR" altLang="pt-BR" sz="2400"/>
              <a:t>utilizada para exibir qualquer conteúdo sem ordenação</a:t>
            </a:r>
            <a:endParaRPr lang="pt-BR" altLang="pt-BR" sz="2400" b="1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961F55E-FE62-4887-B794-127D46530B19}" type="slidenum">
              <a:rPr lang="en-US" altLang="pt-BR">
                <a:solidFill>
                  <a:srgbClr val="000000"/>
                </a:solidFill>
              </a:rPr>
              <a:pPr eaLnBrk="1" hangingPunct="1"/>
              <a:t>68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530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 dirty="0"/>
              <a:t>Listas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b="1" dirty="0"/>
              <a:t>Lista de definição</a:t>
            </a:r>
          </a:p>
          <a:p>
            <a:pPr marL="914400" lvl="2" indent="0">
              <a:buNone/>
            </a:pPr>
            <a:r>
              <a:rPr lang="pt-BR" altLang="pt-BR" dirty="0"/>
              <a:t>&lt;dl &gt;</a:t>
            </a:r>
          </a:p>
          <a:p>
            <a:pPr marL="914400" lvl="2" indent="0">
              <a:buNone/>
            </a:pPr>
            <a:r>
              <a:rPr lang="pt-BR" altLang="pt-BR" dirty="0"/>
              <a:t>  &lt;</a:t>
            </a:r>
            <a:r>
              <a:rPr lang="pt-BR" altLang="pt-BR" dirty="0" err="1"/>
              <a:t>dt</a:t>
            </a:r>
            <a:r>
              <a:rPr lang="pt-BR" altLang="pt-BR" dirty="0"/>
              <a:t> &gt;K01 - Lógica de Programação &lt;/</a:t>
            </a:r>
            <a:r>
              <a:rPr lang="pt-BR" altLang="pt-BR" dirty="0" err="1"/>
              <a:t>dt</a:t>
            </a:r>
            <a:r>
              <a:rPr lang="pt-BR" altLang="pt-BR" dirty="0"/>
              <a:t> &gt;</a:t>
            </a:r>
          </a:p>
          <a:p>
            <a:pPr marL="914400" lvl="2" indent="0">
              <a:buNone/>
            </a:pPr>
            <a:r>
              <a:rPr lang="pt-BR" altLang="pt-BR" dirty="0"/>
              <a:t>     &lt;</a:t>
            </a:r>
            <a:r>
              <a:rPr lang="pt-BR" altLang="pt-BR" dirty="0" err="1"/>
              <a:t>dd</a:t>
            </a:r>
            <a:r>
              <a:rPr lang="pt-BR" altLang="pt-BR" dirty="0"/>
              <a:t> &gt;12 Conhecimentos em Lógica de Programação é o </a:t>
            </a:r>
            <a:r>
              <a:rPr lang="pt-BR" altLang="pt-BR" dirty="0" err="1"/>
              <a:t>pré</a:t>
            </a:r>
            <a:r>
              <a:rPr lang="pt-BR" altLang="pt-BR" dirty="0"/>
              <a:t> - requisito fundamental para que uma pessoa consiga aprender qualquer Linguagem de Programação ...</a:t>
            </a:r>
          </a:p>
          <a:p>
            <a:pPr marL="914400" lvl="2" indent="0">
              <a:buNone/>
            </a:pPr>
            <a:r>
              <a:rPr lang="pt-BR" altLang="pt-BR" dirty="0"/>
              <a:t>&lt;/</a:t>
            </a:r>
            <a:r>
              <a:rPr lang="pt-BR" altLang="pt-BR" dirty="0" err="1"/>
              <a:t>dd</a:t>
            </a:r>
            <a:r>
              <a:rPr lang="pt-BR" altLang="pt-BR" dirty="0"/>
              <a:t> &gt;</a:t>
            </a:r>
          </a:p>
          <a:p>
            <a:pPr marL="914400" lvl="2" indent="0">
              <a:buNone/>
            </a:pPr>
            <a:r>
              <a:rPr lang="pt-BR" altLang="pt-BR" dirty="0"/>
              <a:t>&lt;/dl&gt;</a:t>
            </a:r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2138CE7-E319-4268-A8B5-1D1BB802BD45}" type="slidenum">
              <a:rPr lang="en-US" altLang="pt-BR">
                <a:solidFill>
                  <a:srgbClr val="000000"/>
                </a:solidFill>
              </a:rPr>
              <a:pPr eaLnBrk="1" hangingPunct="1"/>
              <a:t>69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6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Média Final = (AC1 * 0,15) + (AC2 *0,30) + (AG * 0,10) + (AF * 0,45)</a:t>
            </a:r>
          </a:p>
          <a:p>
            <a:pPr lvl="1"/>
            <a:r>
              <a:rPr lang="pt-BR" dirty="0"/>
              <a:t>O sistema de avaliação da FACENS compreende as seguintes avaliações: </a:t>
            </a:r>
            <a:endParaRPr lang="pt-BR" sz="2000" dirty="0"/>
          </a:p>
          <a:p>
            <a:pPr lvl="2"/>
            <a:r>
              <a:rPr lang="pt-BR" dirty="0"/>
              <a:t>AC1 – Avaliação Continuada 1 – peso 15% da média final – Conforme previsto no quadro. </a:t>
            </a:r>
            <a:endParaRPr lang="pt-BR" sz="1800" dirty="0"/>
          </a:p>
          <a:p>
            <a:pPr lvl="2"/>
            <a:r>
              <a:rPr lang="pt-BR" dirty="0"/>
              <a:t>AC2 – Avaliação Continuada 2 – peso 30% da média final – Conforme previsto no quadro. </a:t>
            </a:r>
            <a:endParaRPr lang="pt-BR" sz="1800" dirty="0"/>
          </a:p>
          <a:p>
            <a:pPr lvl="2"/>
            <a:r>
              <a:rPr lang="pt-BR" dirty="0"/>
              <a:t>AG – Avaliação Geral – peso 10% da média final – Avaliação individual envolvendo todo o conteúdo do curso. </a:t>
            </a:r>
            <a:endParaRPr lang="pt-BR" sz="1800" dirty="0"/>
          </a:p>
          <a:p>
            <a:pPr lvl="2"/>
            <a:r>
              <a:rPr lang="pt-BR" dirty="0"/>
              <a:t>AF – Avaliação final – peso 45% da média final – Avaliação individual envolvendo todo o conteúdo da disciplina.  </a:t>
            </a:r>
            <a:endParaRPr lang="pt-BR" sz="1800" dirty="0"/>
          </a:p>
          <a:p>
            <a:pPr lvl="1"/>
            <a:endParaRPr lang="pt-BR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437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 dirty="0"/>
              <a:t>Listas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b="1" dirty="0"/>
              <a:t>Exercício: </a:t>
            </a:r>
            <a:r>
              <a:rPr lang="pt-BR" altLang="pt-BR" dirty="0"/>
              <a:t>Crie um documento HTML em um arquivo chamado restaurante.html que contenha o cardápio de um restaurante com os nomes dos seus pratos e uma breve descrição sobre os mesmos.</a:t>
            </a:r>
          </a:p>
          <a:p>
            <a:pPr lvl="1">
              <a:buFont typeface="Arial" pitchFamily="34" charset="0"/>
              <a:buChar char="•"/>
            </a:pPr>
            <a:endParaRPr lang="pt-BR" altLang="pt-BR" dirty="0"/>
          </a:p>
          <a:p>
            <a:pPr lvl="1">
              <a:buFont typeface="Arial" pitchFamily="34" charset="0"/>
              <a:buChar char="•"/>
            </a:pPr>
            <a:r>
              <a:rPr lang="pt-BR" altLang="pt-BR" b="1" dirty="0"/>
              <a:t>Exercício: </a:t>
            </a:r>
            <a:r>
              <a:rPr lang="pt-BR" altLang="pt-BR" dirty="0"/>
              <a:t>Crie um documento HTML que contenha uma lista de alguns pontos turísticos do Brasil de que você tenha conhecimento e cite algumas atrações do mesmo.</a:t>
            </a:r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0709402-AFB3-4CAC-A5D3-CD9BEED4D6BB}" type="slidenum">
              <a:rPr lang="en-US" altLang="pt-BR">
                <a:solidFill>
                  <a:srgbClr val="000000"/>
                </a:solidFill>
              </a:rPr>
              <a:pPr eaLnBrk="1" hangingPunct="1"/>
              <a:t>70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8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  <a:defRPr/>
            </a:pPr>
            <a:r>
              <a:rPr lang="pt-BR" sz="2400" b="1" dirty="0"/>
              <a:t>Listas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b="1" dirty="0"/>
              <a:t>Lista ordenada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</a:t>
            </a:r>
            <a:r>
              <a:rPr lang="pt-BR" sz="2000" dirty="0" err="1"/>
              <a:t>ol</a:t>
            </a:r>
            <a:r>
              <a:rPr lang="pt-BR" sz="2000" dirty="0"/>
              <a:t>&gt;</a:t>
            </a:r>
          </a:p>
          <a:p>
            <a:pPr marL="457200" lvl="1" indent="0">
              <a:buNone/>
              <a:defRPr/>
            </a:pPr>
            <a:r>
              <a:rPr lang="pt-BR" sz="2000" dirty="0"/>
              <a:t> &lt;li&gt;Ferver 600 ml de água em uma panela .&lt;/li &gt;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&lt;li&gt;Retirar o macarrão do pacote .&lt;/li &gt;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&lt;/</a:t>
            </a:r>
            <a:r>
              <a:rPr lang="pt-BR" sz="2000" dirty="0" err="1"/>
              <a:t>ol</a:t>
            </a:r>
            <a:r>
              <a:rPr lang="pt-BR" sz="2000" dirty="0"/>
              <a:t>&gt;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b="1" dirty="0"/>
              <a:t>Exercício:</a:t>
            </a:r>
            <a:r>
              <a:rPr lang="pt-BR" dirty="0"/>
              <a:t> Crie um documento HTML em um arquivo chamado manual.html que contenha um manual que explica passo-a-passo o uso de um caixa eletrônico para a operação de saque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b="1" dirty="0"/>
              <a:t>Exercício:</a:t>
            </a:r>
            <a:r>
              <a:rPr lang="pt-BR" dirty="0"/>
              <a:t> Crie um documento HTML que contenha um manual que explique passo-a-passo a instalação, manutenção ou manuseio de um aparelho eletrônico</a:t>
            </a:r>
          </a:p>
          <a:p>
            <a:pPr marL="457200" lvl="1" indent="0">
              <a:buNone/>
              <a:defRPr/>
            </a:pPr>
            <a:endParaRPr lang="pt-BR" dirty="0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202965E-1E0C-4AE4-96BF-65E20A4C0F75}" type="slidenum">
              <a:rPr lang="en-US" altLang="pt-BR">
                <a:solidFill>
                  <a:srgbClr val="000000"/>
                </a:solidFill>
              </a:rPr>
              <a:pPr eaLnBrk="1" hangingPunct="1"/>
              <a:t>71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526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  <a:defRPr/>
            </a:pPr>
            <a:r>
              <a:rPr lang="pt-BR" sz="2400" b="1" dirty="0"/>
              <a:t>Listas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pt-BR" b="1" dirty="0"/>
              <a:t>Lista sem ordem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</a:t>
            </a:r>
            <a:r>
              <a:rPr lang="pt-BR" sz="2000" dirty="0" err="1"/>
              <a:t>ul</a:t>
            </a:r>
            <a:r>
              <a:rPr lang="pt-BR" sz="2000" dirty="0"/>
              <a:t> &gt;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&lt;li &gt; Conhecimento de algum sistema operacional ( Windows / Linux / </a:t>
            </a:r>
            <a:r>
              <a:rPr lang="pt-BR" sz="2000" dirty="0" err="1"/>
              <a:t>MacOS</a:t>
            </a:r>
            <a:r>
              <a:rPr lang="pt-BR" sz="2000" dirty="0"/>
              <a:t> X)&lt;/li &gt;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&lt;li &gt;Lógica de programação &lt;/li &gt;</a:t>
            </a:r>
          </a:p>
          <a:p>
            <a:pPr marL="457200" lvl="1" indent="0">
              <a:buNone/>
              <a:defRPr/>
            </a:pPr>
            <a:r>
              <a:rPr lang="pt-BR" sz="2000" dirty="0"/>
              <a:t>&lt;/</a:t>
            </a:r>
            <a:r>
              <a:rPr lang="pt-BR" sz="2000" dirty="0" err="1"/>
              <a:t>ul</a:t>
            </a:r>
            <a:r>
              <a:rPr lang="pt-BR" sz="2000" dirty="0"/>
              <a:t> &gt;</a:t>
            </a:r>
          </a:p>
          <a:p>
            <a:pPr marL="457200" lvl="1" indent="0">
              <a:buNone/>
              <a:defRPr/>
            </a:pPr>
            <a:endParaRPr lang="pt-BR" sz="2000" dirty="0"/>
          </a:p>
          <a:p>
            <a:pPr lvl="1">
              <a:buFont typeface="Arial" pitchFamily="34" charset="0"/>
              <a:buChar char="•"/>
              <a:defRPr/>
            </a:pPr>
            <a:r>
              <a:rPr lang="pt-BR" b="1" dirty="0"/>
              <a:t>Exercício: </a:t>
            </a:r>
            <a:r>
              <a:rPr lang="pt-BR" dirty="0"/>
              <a:t>Crie um documento HTML em um arquivo chamado lista-curso.html que contenha a lista de pelo menos 5 cursos </a:t>
            </a:r>
            <a:r>
              <a:rPr lang="pt-BR"/>
              <a:t>de graduação.</a:t>
            </a:r>
            <a:endParaRPr lang="pt-BR" dirty="0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5148185-0F0D-4F2F-AAF9-371A5C5F80E7}" type="slidenum">
              <a:rPr lang="en-US" altLang="pt-BR">
                <a:solidFill>
                  <a:srgbClr val="000000"/>
                </a:solidFill>
              </a:rPr>
              <a:pPr eaLnBrk="1" hangingPunct="1"/>
              <a:t>72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372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pt-BR" altLang="pt-BR" sz="2400" b="1"/>
              <a:t>Formulários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b="1"/>
              <a:t>Input</a:t>
            </a:r>
          </a:p>
          <a:p>
            <a:pPr lvl="2">
              <a:buFontTx/>
              <a:buChar char="•"/>
            </a:pPr>
            <a:r>
              <a:rPr lang="pt-BR" altLang="pt-BR" sz="2400" b="1"/>
              <a:t>Text</a:t>
            </a:r>
          </a:p>
          <a:p>
            <a:pPr lvl="2">
              <a:buFontTx/>
              <a:buChar char="•"/>
            </a:pPr>
            <a:r>
              <a:rPr lang="pt-BR" altLang="pt-BR" sz="2400" b="1"/>
              <a:t>Password</a:t>
            </a:r>
          </a:p>
          <a:p>
            <a:pPr lvl="2">
              <a:buFontTx/>
              <a:buChar char="•"/>
            </a:pPr>
            <a:r>
              <a:rPr lang="pt-BR" altLang="pt-BR" sz="2400" b="1"/>
              <a:t>Checkbox</a:t>
            </a:r>
          </a:p>
          <a:p>
            <a:pPr lvl="2">
              <a:buFontTx/>
              <a:buChar char="•"/>
            </a:pPr>
            <a:r>
              <a:rPr lang="pt-BR" altLang="pt-BR" sz="2400" b="1"/>
              <a:t>Radio</a:t>
            </a:r>
          </a:p>
          <a:p>
            <a:pPr lvl="2">
              <a:buFontTx/>
              <a:buChar char="•"/>
            </a:pPr>
            <a:r>
              <a:rPr lang="pt-BR" altLang="pt-BR" sz="2400" b="1"/>
              <a:t>Button</a:t>
            </a:r>
          </a:p>
          <a:p>
            <a:pPr lvl="2">
              <a:buFontTx/>
              <a:buChar char="•"/>
            </a:pPr>
            <a:r>
              <a:rPr lang="pt-BR" altLang="pt-BR" sz="2400" b="1"/>
              <a:t>Submit</a:t>
            </a:r>
          </a:p>
          <a:p>
            <a:pPr lvl="2">
              <a:buFontTx/>
              <a:buChar char="•"/>
            </a:pPr>
            <a:r>
              <a:rPr lang="pt-BR" altLang="pt-BR" sz="2400" b="1"/>
              <a:t>File</a:t>
            </a:r>
          </a:p>
          <a:p>
            <a:pPr lvl="2">
              <a:buFontTx/>
              <a:buChar char="•"/>
            </a:pPr>
            <a:r>
              <a:rPr lang="pt-BR" altLang="pt-BR" sz="2400" b="1"/>
              <a:t>Reset</a:t>
            </a:r>
          </a:p>
          <a:p>
            <a:pPr lvl="2">
              <a:buFontTx/>
              <a:buChar char="•"/>
            </a:pPr>
            <a:r>
              <a:rPr lang="pt-BR" altLang="pt-BR" sz="2400" b="1"/>
              <a:t>Image</a:t>
            </a:r>
          </a:p>
          <a:p>
            <a:pPr lvl="2">
              <a:buFontTx/>
              <a:buChar char="•"/>
            </a:pPr>
            <a:r>
              <a:rPr lang="pt-BR" altLang="pt-BR" sz="2400" b="1"/>
              <a:t>hidden</a:t>
            </a:r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2217D88-9FBA-4625-B9B8-56CFC34B03AC}" type="slidenum">
              <a:rPr lang="en-US" altLang="pt-BR">
                <a:solidFill>
                  <a:srgbClr val="000000"/>
                </a:solidFill>
              </a:rPr>
              <a:pPr eaLnBrk="1" hangingPunct="1"/>
              <a:t>73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486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2800"/>
              <a:t>HTML</a:t>
            </a:r>
          </a:p>
        </p:txBody>
      </p:sp>
      <p:sp>
        <p:nvSpPr>
          <p:cNvPr id="3481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2400" b="1"/>
              <a:t>Formulários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b="1"/>
              <a:t>Select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b="1"/>
              <a:t>Textarea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b="1"/>
              <a:t>Label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b="1"/>
              <a:t>form</a:t>
            </a:r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9642E81-C438-47C1-9BE0-79F0A6C081BF}" type="slidenum">
              <a:rPr lang="en-US" altLang="pt-BR">
                <a:solidFill>
                  <a:srgbClr val="000000"/>
                </a:solidFill>
              </a:rPr>
              <a:pPr eaLnBrk="1" hangingPunct="1"/>
              <a:t>74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365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AF7A-BABB-D1C0-2D77-C8A878F2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 e Habilidades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C28F3-79EE-225E-6330-47A123EB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Conhecer o professor, o conteúdo que será estudado, os objetivos de aprendizagem, critérios de avaliação, e as referências utilizadas;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switch de protocolos TCP/IP;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Compreender o protocolo HTTP;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Entender o ambiente de desenvolvimento web (cliente e servidor);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Conhecer as tecnologias e frameworks para desenvolvimento web;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Introdução a HTML;</a:t>
            </a:r>
          </a:p>
          <a:p>
            <a:endParaRPr lang="pt-BR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7098708-59D5-046F-6E4D-9939E635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6FC9CE-539D-E084-876A-91921916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1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AC1</a:t>
            </a:r>
          </a:p>
          <a:p>
            <a:endParaRPr lang="pt-BR" b="1" i="1" dirty="0"/>
          </a:p>
          <a:p>
            <a:endParaRPr lang="pt-BR" b="1" i="1" dirty="0"/>
          </a:p>
          <a:p>
            <a:endParaRPr lang="pt-BR" b="1" i="1" dirty="0"/>
          </a:p>
          <a:p>
            <a:endParaRPr lang="pt-BR" b="1" i="1" dirty="0"/>
          </a:p>
          <a:p>
            <a:r>
              <a:rPr lang="pt-BR" b="1" i="1" dirty="0"/>
              <a:t>AC2</a:t>
            </a:r>
          </a:p>
          <a:p>
            <a:pPr lvl="1"/>
            <a:endParaRPr lang="pt-BR" sz="1600" dirty="0"/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68305"/>
              </p:ext>
            </p:extLst>
          </p:nvPr>
        </p:nvGraphicFramePr>
        <p:xfrm>
          <a:off x="838200" y="2444783"/>
          <a:ext cx="9607447" cy="18057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1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200" dirty="0">
                          <a:effectLst/>
                        </a:rPr>
                        <a:t>Item</a:t>
                      </a:r>
                      <a:endParaRPr lang="pt-B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38071" marR="1380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200">
                          <a:effectLst/>
                        </a:rPr>
                        <a:t>Atividade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38071" marR="1380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200">
                          <a:effectLst/>
                        </a:rPr>
                        <a:t>Peso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38071" marR="13807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200" dirty="0">
                          <a:effectLst/>
                        </a:rPr>
                        <a:t>1</a:t>
                      </a:r>
                      <a:endParaRPr lang="pt-B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38071" marR="138071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Exercício 1 – Currículo HTML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200">
                          <a:effectLst/>
                        </a:rPr>
                        <a:t>2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38071" marR="138071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Exercício 2 – tabela HTML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1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138071" marR="138071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Exercício 3 – Formulário HTML + CSS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138071" marR="138071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Exercício 4 – </a:t>
                      </a:r>
                      <a:r>
                        <a:rPr lang="pt-BR" sz="2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Bootstrap</a:t>
                      </a:r>
                      <a:endParaRPr lang="pt-BR" sz="2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25%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9240006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18408"/>
              </p:ext>
            </p:extLst>
          </p:nvPr>
        </p:nvGraphicFramePr>
        <p:xfrm>
          <a:off x="838200" y="4921311"/>
          <a:ext cx="9703165" cy="13944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8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6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200" dirty="0">
                          <a:effectLst/>
                        </a:rPr>
                        <a:t>Item</a:t>
                      </a:r>
                      <a:endParaRPr lang="pt-B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39447" marR="13944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200" dirty="0">
                          <a:effectLst/>
                        </a:rPr>
                        <a:t>Atividade</a:t>
                      </a:r>
                      <a:endParaRPr lang="pt-B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39447" marR="13944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200">
                          <a:effectLst/>
                        </a:rPr>
                        <a:t>Peso</a:t>
                      </a:r>
                      <a:endParaRPr lang="pt-B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39447" marR="13944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200" dirty="0">
                          <a:effectLst/>
                        </a:rPr>
                        <a:t>1</a:t>
                      </a:r>
                      <a:endParaRPr lang="pt-B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39447" marR="139447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Exercício 5 – </a:t>
                      </a:r>
                      <a:r>
                        <a:rPr lang="pt-BR" sz="2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JavaScript</a:t>
                      </a:r>
                      <a:endParaRPr lang="pt-BR" sz="2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33,33%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200" dirty="0">
                          <a:effectLst/>
                        </a:rPr>
                        <a:t>2</a:t>
                      </a:r>
                      <a:endParaRPr lang="pt-B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39447" marR="139447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Exercício 6 – Angular e Typescript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33,33%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139447" marR="139447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Exercício 7 – Diretivas Angular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2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33,33%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AF7A-BABB-D1C0-2D77-C8A878F2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 e Habilidades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C28F3-79EE-225E-6330-47A123EB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Conhecer o professor, o conteúdo que será estudado, os objetivos de aprendizagem, critérios de avaliação, e as referências utilizadas;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switch de protocolos TCP/IP;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protocolo HTTP;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o ambiente de desenvolvimento web (cliente e servidor);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Conhecer as tecnologias e frameworks para desenvolvimento web;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Introdução a HTML;</a:t>
            </a:r>
          </a:p>
          <a:p>
            <a:endParaRPr lang="pt-BR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7098708-59D5-046F-6E4D-9939E635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6FC9CE-539D-E084-876A-91921916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4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4202</Words>
  <Application>Microsoft Office PowerPoint</Application>
  <PresentationFormat>Widescreen</PresentationFormat>
  <Paragraphs>507</Paragraphs>
  <Slides>75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83" baseType="lpstr">
      <vt:lpstr>ＭＳ Ｐゴシック</vt:lpstr>
      <vt:lpstr>Arial</vt:lpstr>
      <vt:lpstr>Calibri</vt:lpstr>
      <vt:lpstr>Calibri Light</vt:lpstr>
      <vt:lpstr>Inconsolata</vt:lpstr>
      <vt:lpstr>Verdana</vt:lpstr>
      <vt:lpstr>Wingdings</vt:lpstr>
      <vt:lpstr>Office Theme</vt:lpstr>
      <vt:lpstr>Apresentação do PowerPoint</vt:lpstr>
      <vt:lpstr>Apresentação do PowerPoint</vt:lpstr>
      <vt:lpstr>Competências e Habilidades de hoje</vt:lpstr>
      <vt:lpstr>Rafael Fernando de Moraes Moreno</vt:lpstr>
      <vt:lpstr>Ementa</vt:lpstr>
      <vt:lpstr>Conteúdo Programático</vt:lpstr>
      <vt:lpstr>Critérios de avaliação</vt:lpstr>
      <vt:lpstr>Critérios de avaliação</vt:lpstr>
      <vt:lpstr>Competências e Habilidades de hoje</vt:lpstr>
      <vt:lpstr>Como tudo começou</vt:lpstr>
      <vt:lpstr>Como tudo começou</vt:lpstr>
      <vt:lpstr>Como tudo começou</vt:lpstr>
      <vt:lpstr>Como tudo começou</vt:lpstr>
      <vt:lpstr>Como tudo começou</vt:lpstr>
      <vt:lpstr>Como tudo começou</vt:lpstr>
      <vt:lpstr>Como tudo começou</vt:lpstr>
      <vt:lpstr>Protocolo TCP/IP</vt:lpstr>
      <vt:lpstr>Internet, pacotes e protocolos</vt:lpstr>
      <vt:lpstr>Internet, pacotes e protocolos</vt:lpstr>
      <vt:lpstr>Internet, pacotes e protocolos</vt:lpstr>
      <vt:lpstr>Internet, pacotes e protocolos</vt:lpstr>
      <vt:lpstr>Internet, pacotes e protocolos</vt:lpstr>
      <vt:lpstr>Competências e Habilidades de hoje</vt:lpstr>
      <vt:lpstr>Funcionamento da Internet</vt:lpstr>
      <vt:lpstr>Funcionamento da Internet</vt:lpstr>
      <vt:lpstr>Funcionamento da Internet</vt:lpstr>
      <vt:lpstr>Funcionamento da Internet</vt:lpstr>
      <vt:lpstr>Funcionamento da Internet</vt:lpstr>
      <vt:lpstr>Funcionamento da Internet</vt:lpstr>
      <vt:lpstr>Funcionamento da internet</vt:lpstr>
      <vt:lpstr>Funcionamento da internet</vt:lpstr>
      <vt:lpstr>Funcionamento da internet</vt:lpstr>
      <vt:lpstr>Versões do HTTP</vt:lpstr>
      <vt:lpstr>Diferenças HTTP/1.1 x HTTP/2</vt:lpstr>
      <vt:lpstr>Multiplexação</vt:lpstr>
      <vt:lpstr>Camada de enquadramento binário</vt:lpstr>
      <vt:lpstr>Priorização de requisições</vt:lpstr>
      <vt:lpstr>Server Push</vt:lpstr>
      <vt:lpstr>Compressão automática</vt:lpstr>
      <vt:lpstr>Segurança e criptografia de dados</vt:lpstr>
      <vt:lpstr>Competências e Habilidades de hoje</vt:lpstr>
      <vt:lpstr>Desenvolvimento Web</vt:lpstr>
      <vt:lpstr>Desenvolvimento Web</vt:lpstr>
      <vt:lpstr>Desenvolvimento Web</vt:lpstr>
      <vt:lpstr>Front-end (cliente)</vt:lpstr>
      <vt:lpstr>Back-end (Servidor)</vt:lpstr>
      <vt:lpstr>Desenvolvimento Web</vt:lpstr>
      <vt:lpstr>Desenvolvimento Web</vt:lpstr>
      <vt:lpstr>Competências e Habilidades de hoje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Resposta Table</vt:lpstr>
      <vt:lpstr>HTML</vt:lpstr>
      <vt:lpstr>HTML</vt:lpstr>
      <vt:lpstr>HTML</vt:lpstr>
      <vt:lpstr>HTML</vt:lpstr>
      <vt:lpstr>HTML</vt:lpstr>
      <vt:lpstr>HTML</vt:lpstr>
      <vt:lpstr>HTML</vt:lpstr>
      <vt:lpstr>Competências e Habilidades de hoje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Rafael Moreno</cp:lastModifiedBy>
  <cp:revision>60</cp:revision>
  <dcterms:created xsi:type="dcterms:W3CDTF">2019-03-06T21:04:18Z</dcterms:created>
  <dcterms:modified xsi:type="dcterms:W3CDTF">2024-02-15T20:09:30Z</dcterms:modified>
</cp:coreProperties>
</file>